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5"/>
  </p:notesMasterIdLst>
  <p:handoutMasterIdLst>
    <p:handoutMasterId r:id="rId156"/>
  </p:handoutMasterIdLst>
  <p:sldIdLst>
    <p:sldId id="435" r:id="rId2"/>
    <p:sldId id="665" r:id="rId3"/>
    <p:sldId id="962" r:id="rId4"/>
    <p:sldId id="811" r:id="rId5"/>
    <p:sldId id="999" r:id="rId6"/>
    <p:sldId id="1038" r:id="rId7"/>
    <p:sldId id="837" r:id="rId8"/>
    <p:sldId id="838" r:id="rId9"/>
    <p:sldId id="1006" r:id="rId10"/>
    <p:sldId id="839" r:id="rId11"/>
    <p:sldId id="813" r:id="rId12"/>
    <p:sldId id="814" r:id="rId13"/>
    <p:sldId id="1034" r:id="rId14"/>
    <p:sldId id="672" r:id="rId15"/>
    <p:sldId id="966" r:id="rId16"/>
    <p:sldId id="840" r:id="rId17"/>
    <p:sldId id="1029" r:id="rId18"/>
    <p:sldId id="947" r:id="rId19"/>
    <p:sldId id="846" r:id="rId20"/>
    <p:sldId id="971" r:id="rId21"/>
    <p:sldId id="972" r:id="rId22"/>
    <p:sldId id="998" r:id="rId23"/>
    <p:sldId id="973" r:id="rId24"/>
    <p:sldId id="974" r:id="rId25"/>
    <p:sldId id="967" r:id="rId26"/>
    <p:sldId id="969" r:id="rId27"/>
    <p:sldId id="968" r:id="rId28"/>
    <p:sldId id="970" r:id="rId29"/>
    <p:sldId id="1005" r:id="rId30"/>
    <p:sldId id="734" r:id="rId31"/>
    <p:sldId id="975" r:id="rId32"/>
    <p:sldId id="848" r:id="rId33"/>
    <p:sldId id="877" r:id="rId34"/>
    <p:sldId id="878" r:id="rId35"/>
    <p:sldId id="849" r:id="rId36"/>
    <p:sldId id="835" r:id="rId37"/>
    <p:sldId id="1032" r:id="rId38"/>
    <p:sldId id="1033" r:id="rId39"/>
    <p:sldId id="1027" r:id="rId40"/>
    <p:sldId id="857" r:id="rId41"/>
    <p:sldId id="853" r:id="rId42"/>
    <p:sldId id="861" r:id="rId43"/>
    <p:sldId id="992" r:id="rId44"/>
    <p:sldId id="863" r:id="rId45"/>
    <p:sldId id="864" r:id="rId46"/>
    <p:sldId id="865" r:id="rId47"/>
    <p:sldId id="1042" r:id="rId48"/>
    <p:sldId id="978" r:id="rId49"/>
    <p:sldId id="979" r:id="rId50"/>
    <p:sldId id="858" r:id="rId51"/>
    <p:sldId id="993" r:id="rId52"/>
    <p:sldId id="963" r:id="rId53"/>
    <p:sldId id="1028" r:id="rId54"/>
    <p:sldId id="866" r:id="rId55"/>
    <p:sldId id="862" r:id="rId56"/>
    <p:sldId id="867" r:id="rId57"/>
    <p:sldId id="868" r:id="rId58"/>
    <p:sldId id="869" r:id="rId59"/>
    <p:sldId id="964" r:id="rId60"/>
    <p:sldId id="977" r:id="rId61"/>
    <p:sldId id="874" r:id="rId62"/>
    <p:sldId id="916" r:id="rId63"/>
    <p:sldId id="917" r:id="rId64"/>
    <p:sldId id="875" r:id="rId65"/>
    <p:sldId id="873" r:id="rId66"/>
    <p:sldId id="1003" r:id="rId67"/>
    <p:sldId id="1004" r:id="rId68"/>
    <p:sldId id="766" r:id="rId69"/>
    <p:sldId id="982" r:id="rId70"/>
    <p:sldId id="880" r:id="rId71"/>
    <p:sldId id="1008" r:id="rId72"/>
    <p:sldId id="1009" r:id="rId73"/>
    <p:sldId id="1011" r:id="rId74"/>
    <p:sldId id="770" r:id="rId75"/>
    <p:sldId id="883" r:id="rId76"/>
    <p:sldId id="884" r:id="rId77"/>
    <p:sldId id="885" r:id="rId78"/>
    <p:sldId id="886" r:id="rId79"/>
    <p:sldId id="887" r:id="rId80"/>
    <p:sldId id="888" r:id="rId81"/>
    <p:sldId id="889" r:id="rId82"/>
    <p:sldId id="890" r:id="rId83"/>
    <p:sldId id="779" r:id="rId84"/>
    <p:sldId id="709" r:id="rId85"/>
    <p:sldId id="918" r:id="rId86"/>
    <p:sldId id="919" r:id="rId87"/>
    <p:sldId id="920" r:id="rId88"/>
    <p:sldId id="921" r:id="rId89"/>
    <p:sldId id="922" r:id="rId90"/>
    <p:sldId id="923" r:id="rId91"/>
    <p:sldId id="924" r:id="rId92"/>
    <p:sldId id="925" r:id="rId93"/>
    <p:sldId id="926" r:id="rId94"/>
    <p:sldId id="927" r:id="rId95"/>
    <p:sldId id="928" r:id="rId96"/>
    <p:sldId id="929" r:id="rId97"/>
    <p:sldId id="1039" r:id="rId98"/>
    <p:sldId id="1040" r:id="rId99"/>
    <p:sldId id="931" r:id="rId100"/>
    <p:sldId id="932" r:id="rId101"/>
    <p:sldId id="933" r:id="rId102"/>
    <p:sldId id="934" r:id="rId103"/>
    <p:sldId id="935" r:id="rId104"/>
    <p:sldId id="936" r:id="rId105"/>
    <p:sldId id="611" r:id="rId106"/>
    <p:sldId id="938" r:id="rId107"/>
    <p:sldId id="939" r:id="rId108"/>
    <p:sldId id="1041" r:id="rId109"/>
    <p:sldId id="940" r:id="rId110"/>
    <p:sldId id="941" r:id="rId111"/>
    <p:sldId id="913" r:id="rId112"/>
    <p:sldId id="991" r:id="rId113"/>
    <p:sldId id="980" r:id="rId114"/>
    <p:sldId id="1036" r:id="rId115"/>
    <p:sldId id="1000" r:id="rId116"/>
    <p:sldId id="1014" r:id="rId117"/>
    <p:sldId id="1015" r:id="rId118"/>
    <p:sldId id="994" r:id="rId119"/>
    <p:sldId id="899" r:id="rId120"/>
    <p:sldId id="995" r:id="rId121"/>
    <p:sldId id="893" r:id="rId122"/>
    <p:sldId id="996" r:id="rId123"/>
    <p:sldId id="1035" r:id="rId124"/>
    <p:sldId id="1016" r:id="rId125"/>
    <p:sldId id="997" r:id="rId126"/>
    <p:sldId id="911" r:id="rId127"/>
    <p:sldId id="896" r:id="rId128"/>
    <p:sldId id="1037" r:id="rId129"/>
    <p:sldId id="894" r:id="rId130"/>
    <p:sldId id="895" r:id="rId131"/>
    <p:sldId id="1030" r:id="rId132"/>
    <p:sldId id="898" r:id="rId133"/>
    <p:sldId id="985" r:id="rId134"/>
    <p:sldId id="904" r:id="rId135"/>
    <p:sldId id="1018" r:id="rId136"/>
    <p:sldId id="1017" r:id="rId137"/>
    <p:sldId id="1019" r:id="rId138"/>
    <p:sldId id="903" r:id="rId139"/>
    <p:sldId id="912" r:id="rId140"/>
    <p:sldId id="902" r:id="rId141"/>
    <p:sldId id="1020" r:id="rId142"/>
    <p:sldId id="986" r:id="rId143"/>
    <p:sldId id="1021" r:id="rId144"/>
    <p:sldId id="907" r:id="rId145"/>
    <p:sldId id="901" r:id="rId146"/>
    <p:sldId id="908" r:id="rId147"/>
    <p:sldId id="1022" r:id="rId148"/>
    <p:sldId id="1023" r:id="rId149"/>
    <p:sldId id="1024" r:id="rId150"/>
    <p:sldId id="906" r:id="rId151"/>
    <p:sldId id="981" r:id="rId152"/>
    <p:sldId id="1025" r:id="rId153"/>
    <p:sldId id="801" r:id="rId154"/>
  </p:sldIdLst>
  <p:sldSz cx="16256000" cy="9144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04B762-54EB-8C43-92ED-D7DABFF26E5C}">
          <p14:sldIdLst>
            <p14:sldId id="435"/>
            <p14:sldId id="665"/>
            <p14:sldId id="962"/>
            <p14:sldId id="811"/>
            <p14:sldId id="999"/>
            <p14:sldId id="1038"/>
            <p14:sldId id="837"/>
            <p14:sldId id="838"/>
            <p14:sldId id="1006"/>
            <p14:sldId id="839"/>
            <p14:sldId id="813"/>
            <p14:sldId id="814"/>
            <p14:sldId id="1034"/>
            <p14:sldId id="672"/>
            <p14:sldId id="966"/>
            <p14:sldId id="840"/>
            <p14:sldId id="1029"/>
            <p14:sldId id="947"/>
            <p14:sldId id="846"/>
            <p14:sldId id="971"/>
            <p14:sldId id="972"/>
            <p14:sldId id="998"/>
            <p14:sldId id="973"/>
            <p14:sldId id="974"/>
            <p14:sldId id="967"/>
            <p14:sldId id="969"/>
            <p14:sldId id="968"/>
            <p14:sldId id="970"/>
            <p14:sldId id="1005"/>
            <p14:sldId id="734"/>
            <p14:sldId id="975"/>
            <p14:sldId id="848"/>
            <p14:sldId id="877"/>
            <p14:sldId id="878"/>
            <p14:sldId id="849"/>
            <p14:sldId id="835"/>
            <p14:sldId id="1032"/>
            <p14:sldId id="1033"/>
            <p14:sldId id="1027"/>
            <p14:sldId id="857"/>
            <p14:sldId id="853"/>
            <p14:sldId id="861"/>
            <p14:sldId id="992"/>
            <p14:sldId id="863"/>
            <p14:sldId id="864"/>
            <p14:sldId id="865"/>
            <p14:sldId id="1042"/>
            <p14:sldId id="978"/>
            <p14:sldId id="979"/>
            <p14:sldId id="858"/>
            <p14:sldId id="993"/>
            <p14:sldId id="963"/>
            <p14:sldId id="1028"/>
            <p14:sldId id="866"/>
            <p14:sldId id="862"/>
            <p14:sldId id="867"/>
            <p14:sldId id="868"/>
            <p14:sldId id="869"/>
            <p14:sldId id="964"/>
            <p14:sldId id="977"/>
            <p14:sldId id="874"/>
            <p14:sldId id="916"/>
            <p14:sldId id="917"/>
            <p14:sldId id="875"/>
            <p14:sldId id="873"/>
            <p14:sldId id="1003"/>
            <p14:sldId id="1004"/>
            <p14:sldId id="766"/>
            <p14:sldId id="982"/>
            <p14:sldId id="880"/>
            <p14:sldId id="1008"/>
            <p14:sldId id="1009"/>
            <p14:sldId id="1011"/>
            <p14:sldId id="770"/>
            <p14:sldId id="883"/>
            <p14:sldId id="884"/>
            <p14:sldId id="885"/>
            <p14:sldId id="886"/>
            <p14:sldId id="887"/>
            <p14:sldId id="888"/>
            <p14:sldId id="889"/>
            <p14:sldId id="890"/>
            <p14:sldId id="779"/>
            <p14:sldId id="709"/>
            <p14:sldId id="918"/>
            <p14:sldId id="919"/>
            <p14:sldId id="920"/>
            <p14:sldId id="921"/>
            <p14:sldId id="922"/>
            <p14:sldId id="923"/>
            <p14:sldId id="924"/>
            <p14:sldId id="925"/>
            <p14:sldId id="926"/>
            <p14:sldId id="927"/>
            <p14:sldId id="928"/>
            <p14:sldId id="929"/>
            <p14:sldId id="1039"/>
            <p14:sldId id="1040"/>
            <p14:sldId id="931"/>
            <p14:sldId id="932"/>
            <p14:sldId id="933"/>
            <p14:sldId id="934"/>
            <p14:sldId id="935"/>
            <p14:sldId id="936"/>
            <p14:sldId id="611"/>
            <p14:sldId id="938"/>
            <p14:sldId id="939"/>
            <p14:sldId id="1041"/>
            <p14:sldId id="940"/>
            <p14:sldId id="941"/>
            <p14:sldId id="913"/>
            <p14:sldId id="991"/>
            <p14:sldId id="980"/>
            <p14:sldId id="1036"/>
            <p14:sldId id="1000"/>
            <p14:sldId id="1014"/>
            <p14:sldId id="1015"/>
            <p14:sldId id="994"/>
            <p14:sldId id="899"/>
            <p14:sldId id="995"/>
            <p14:sldId id="893"/>
            <p14:sldId id="996"/>
            <p14:sldId id="1035"/>
            <p14:sldId id="1016"/>
            <p14:sldId id="997"/>
            <p14:sldId id="911"/>
            <p14:sldId id="896"/>
            <p14:sldId id="1037"/>
            <p14:sldId id="894"/>
            <p14:sldId id="895"/>
            <p14:sldId id="1030"/>
            <p14:sldId id="898"/>
            <p14:sldId id="985"/>
            <p14:sldId id="904"/>
            <p14:sldId id="1018"/>
            <p14:sldId id="1017"/>
            <p14:sldId id="1019"/>
            <p14:sldId id="903"/>
            <p14:sldId id="912"/>
            <p14:sldId id="902"/>
            <p14:sldId id="1020"/>
            <p14:sldId id="986"/>
            <p14:sldId id="1021"/>
            <p14:sldId id="907"/>
            <p14:sldId id="901"/>
            <p14:sldId id="908"/>
            <p14:sldId id="1022"/>
            <p14:sldId id="1023"/>
            <p14:sldId id="1024"/>
            <p14:sldId id="906"/>
            <p14:sldId id="981"/>
            <p14:sldId id="1025"/>
            <p14:sldId id="801"/>
          </p14:sldIdLst>
        </p14:section>
      </p14:sectionLst>
    </p:ext>
    <p:ext uri="{EFAFB233-063F-42B5-8137-9DF3F51BA10A}">
      <p15:sldGuideLst xmlns:p15="http://schemas.microsoft.com/office/powerpoint/2012/main">
        <p15:guide id="1" orient="horz" pos="2880">
          <p15:clr>
            <a:srgbClr val="A4A3A4"/>
          </p15:clr>
        </p15:guide>
        <p15:guide id="2" pos="51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 Gardner" initials="RG" lastIdx="13" clrIdx="0"/>
  <p:cmAuthor id="1" name="Karen Fore" initials="KF"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026F"/>
    <a:srgbClr val="38A4D4"/>
    <a:srgbClr val="7030A0"/>
    <a:srgbClr val="3D3D3D"/>
    <a:srgbClr val="595959"/>
    <a:srgbClr val="C7DAE8"/>
    <a:srgbClr val="000000"/>
    <a:srgbClr val="0084C9"/>
    <a:srgbClr val="E5CE65"/>
    <a:srgbClr val="E7E6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5037" autoAdjust="0"/>
  </p:normalViewPr>
  <p:slideViewPr>
    <p:cSldViewPr snapToGrid="0" snapToObjects="1">
      <p:cViewPr varScale="1">
        <p:scale>
          <a:sx n="60" d="100"/>
          <a:sy n="60" d="100"/>
        </p:scale>
        <p:origin x="600" y="38"/>
      </p:cViewPr>
      <p:guideLst>
        <p:guide orient="horz" pos="2880"/>
        <p:guide pos="5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293"/>
    </p:cViewPr>
  </p:sorterViewPr>
  <p:notesViewPr>
    <p:cSldViewPr snapToGrid="0" snapToObjects="1">
      <p:cViewPr varScale="1">
        <p:scale>
          <a:sx n="60" d="100"/>
          <a:sy n="60" d="100"/>
        </p:scale>
        <p:origin x="3101"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S6-2PBS01\Groups\TMT%20Demand\!@Digital%20Signage%20&amp;%20Professional%20Displays%20IS\Deliverables\2018\Q1%202018\digital-signage-industry-market-tracker-q1%202018.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668458781362"/>
          <c:y val="0.10648790147569444"/>
          <c:w val="0.8632871863799283"/>
          <c:h val="0.68483859592013885"/>
        </c:manualLayout>
      </c:layout>
      <c:barChart>
        <c:barDir val="col"/>
        <c:grouping val="stacked"/>
        <c:varyColors val="0"/>
        <c:ser>
          <c:idx val="0"/>
          <c:order val="0"/>
          <c:tx>
            <c:strRef>
              <c:f>'Executive Summary'!$B$38</c:f>
              <c:strCache>
                <c:ptCount val="1"/>
                <c:pt idx="0">
                  <c:v> Displays </c:v>
                </c:pt>
              </c:strCache>
            </c:strRef>
          </c:tx>
          <c:spPr>
            <a:solidFill>
              <a:srgbClr val="00AB4E"/>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Summary'!$C$38:$I$38</c:f>
              <c:numCache>
                <c:formatCode>_(* #,##0_);_(* \(#,##0\);_(* "-"??_);_(@_)</c:formatCode>
                <c:ptCount val="7"/>
                <c:pt idx="0">
                  <c:v>5564.4493411501862</c:v>
                </c:pt>
                <c:pt idx="1">
                  <c:v>6779.9278579685815</c:v>
                </c:pt>
                <c:pt idx="2">
                  <c:v>9814.551171839079</c:v>
                </c:pt>
                <c:pt idx="3">
                  <c:v>13045.926426862581</c:v>
                </c:pt>
                <c:pt idx="4">
                  <c:v>14957.818960540295</c:v>
                </c:pt>
                <c:pt idx="5">
                  <c:v>15364.231851844774</c:v>
                </c:pt>
                <c:pt idx="6">
                  <c:v>16842.584403075209</c:v>
                </c:pt>
              </c:numCache>
            </c:numRef>
          </c:val>
          <c:extLst>
            <c:ext xmlns:c16="http://schemas.microsoft.com/office/drawing/2014/chart" uri="{C3380CC4-5D6E-409C-BE32-E72D297353CC}">
              <c16:uniqueId val="{00000000-C3E7-4095-A2FA-ED9DEF5532CF}"/>
            </c:ext>
          </c:extLst>
        </c:ser>
        <c:ser>
          <c:idx val="1"/>
          <c:order val="1"/>
          <c:tx>
            <c:strRef>
              <c:f>'Executive Summary'!$B$39</c:f>
              <c:strCache>
                <c:ptCount val="1"/>
                <c:pt idx="0">
                  <c:v> Media Players, PC &amp; Set-top Boxes </c:v>
                </c:pt>
              </c:strCache>
            </c:strRef>
          </c:tx>
          <c:spPr>
            <a:solidFill>
              <a:srgbClr val="7030A0"/>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Summary'!$C$39:$I$39</c:f>
              <c:numCache>
                <c:formatCode>_(* #,##0_);_(* \(#,##0\);_(* "-"??_);_(@_)</c:formatCode>
                <c:ptCount val="7"/>
                <c:pt idx="0">
                  <c:v>1036.7509364434952</c:v>
                </c:pt>
                <c:pt idx="1">
                  <c:v>1201.8969187280272</c:v>
                </c:pt>
                <c:pt idx="2">
                  <c:v>1257.06233636261</c:v>
                </c:pt>
                <c:pt idx="3">
                  <c:v>1297.8902213964943</c:v>
                </c:pt>
                <c:pt idx="4">
                  <c:v>1419.1032707960103</c:v>
                </c:pt>
                <c:pt idx="5">
                  <c:v>1436.1011987026448</c:v>
                </c:pt>
                <c:pt idx="6">
                  <c:v>1451.5663342115013</c:v>
                </c:pt>
              </c:numCache>
            </c:numRef>
          </c:val>
          <c:extLst>
            <c:ext xmlns:c16="http://schemas.microsoft.com/office/drawing/2014/chart" uri="{C3380CC4-5D6E-409C-BE32-E72D297353CC}">
              <c16:uniqueId val="{00000001-C3E7-4095-A2FA-ED9DEF5532CF}"/>
            </c:ext>
          </c:extLst>
        </c:ser>
        <c:ser>
          <c:idx val="2"/>
          <c:order val="2"/>
          <c:tx>
            <c:strRef>
              <c:f>'Executive Summary'!$B$40</c:f>
              <c:strCache>
                <c:ptCount val="1"/>
                <c:pt idx="0">
                  <c:v> Software for Networked Digital Signage </c:v>
                </c:pt>
              </c:strCache>
            </c:strRef>
          </c:tx>
          <c:spPr>
            <a:solidFill>
              <a:srgbClr val="FF0000"/>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Summary'!$C$40:$I$40</c:f>
              <c:numCache>
                <c:formatCode>_(* #,##0_);_(* \(#,##0\);_(* "-"??_);_(@_)</c:formatCode>
                <c:ptCount val="7"/>
                <c:pt idx="0">
                  <c:v>485.27650832557424</c:v>
                </c:pt>
                <c:pt idx="1">
                  <c:v>602.7407441836524</c:v>
                </c:pt>
                <c:pt idx="2">
                  <c:v>653.75192212529942</c:v>
                </c:pt>
                <c:pt idx="3">
                  <c:v>708.86880157752091</c:v>
                </c:pt>
                <c:pt idx="4">
                  <c:v>754.43373002615328</c:v>
                </c:pt>
                <c:pt idx="5">
                  <c:v>787.52840207728968</c:v>
                </c:pt>
                <c:pt idx="6">
                  <c:v>818.80225239186291</c:v>
                </c:pt>
              </c:numCache>
            </c:numRef>
          </c:val>
          <c:extLst>
            <c:ext xmlns:c16="http://schemas.microsoft.com/office/drawing/2014/chart" uri="{C3380CC4-5D6E-409C-BE32-E72D297353CC}">
              <c16:uniqueId val="{00000002-C3E7-4095-A2FA-ED9DEF5532CF}"/>
            </c:ext>
          </c:extLst>
        </c:ser>
        <c:ser>
          <c:idx val="3"/>
          <c:order val="3"/>
          <c:tx>
            <c:strRef>
              <c:f>'Executive Summary'!$B$41</c:f>
              <c:strCache>
                <c:ptCount val="1"/>
                <c:pt idx="0">
                  <c:v> Other Digital Signage Products </c:v>
                </c:pt>
              </c:strCache>
            </c:strRef>
          </c:tx>
          <c:spPr>
            <a:solidFill>
              <a:srgbClr val="8DC63F"/>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Summary'!$C$41:$I$41</c:f>
              <c:numCache>
                <c:formatCode>_(* #,##0_);_(* \(#,##0\);_(* "-"??_);_(@_)</c:formatCode>
                <c:ptCount val="7"/>
                <c:pt idx="0">
                  <c:v>904.65032595870593</c:v>
                </c:pt>
                <c:pt idx="1">
                  <c:v>1094.3986388954654</c:v>
                </c:pt>
                <c:pt idx="2">
                  <c:v>1235.9796043333552</c:v>
                </c:pt>
                <c:pt idx="3">
                  <c:v>1366.6445864017621</c:v>
                </c:pt>
                <c:pt idx="4">
                  <c:v>1523.1157702349251</c:v>
                </c:pt>
                <c:pt idx="5">
                  <c:v>1683.4923141664494</c:v>
                </c:pt>
                <c:pt idx="6">
                  <c:v>1829.774035214851</c:v>
                </c:pt>
              </c:numCache>
            </c:numRef>
          </c:val>
          <c:extLst>
            <c:ext xmlns:c16="http://schemas.microsoft.com/office/drawing/2014/chart" uri="{C3380CC4-5D6E-409C-BE32-E72D297353CC}">
              <c16:uniqueId val="{00000003-C3E7-4095-A2FA-ED9DEF5532CF}"/>
            </c:ext>
          </c:extLst>
        </c:ser>
        <c:ser>
          <c:idx val="4"/>
          <c:order val="4"/>
          <c:tx>
            <c:strRef>
              <c:f>'Executive Summary'!$B$42</c:f>
              <c:strCache>
                <c:ptCount val="1"/>
                <c:pt idx="0">
                  <c:v> Services </c:v>
                </c:pt>
              </c:strCache>
            </c:strRef>
          </c:tx>
          <c:spPr>
            <a:solidFill>
              <a:srgbClr val="00B5F1"/>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Summary'!$C$42:$I$42</c:f>
              <c:numCache>
                <c:formatCode>_(* #,##0_);_(* \(#,##0\);_(* "-"??_);_(@_)</c:formatCode>
                <c:ptCount val="7"/>
                <c:pt idx="0">
                  <c:v>1657.8620253958845</c:v>
                </c:pt>
                <c:pt idx="1">
                  <c:v>1993.2931030441489</c:v>
                </c:pt>
                <c:pt idx="2">
                  <c:v>2251.0035020296241</c:v>
                </c:pt>
                <c:pt idx="3">
                  <c:v>2473.8367225286747</c:v>
                </c:pt>
                <c:pt idx="4">
                  <c:v>2742.1666540249571</c:v>
                </c:pt>
                <c:pt idx="5">
                  <c:v>3032.9317519104961</c:v>
                </c:pt>
                <c:pt idx="6">
                  <c:v>3275.1797890707298</c:v>
                </c:pt>
              </c:numCache>
            </c:numRef>
          </c:val>
          <c:extLst>
            <c:ext xmlns:c16="http://schemas.microsoft.com/office/drawing/2014/chart" uri="{C3380CC4-5D6E-409C-BE32-E72D297353CC}">
              <c16:uniqueId val="{00000004-C3E7-4095-A2FA-ED9DEF5532CF}"/>
            </c:ext>
          </c:extLst>
        </c:ser>
        <c:ser>
          <c:idx val="5"/>
          <c:order val="5"/>
          <c:tx>
            <c:strRef>
              <c:f>'Executive Summary'!$B$43</c:f>
              <c:strCache>
                <c:ptCount val="1"/>
                <c:pt idx="0">
                  <c:v> Media Revenue </c:v>
                </c:pt>
              </c:strCache>
            </c:strRef>
          </c:tx>
          <c:spPr>
            <a:solidFill>
              <a:srgbClr val="F7941D"/>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Summary'!$C$43:$I$43</c:f>
              <c:numCache>
                <c:formatCode>_(* #,##0_);_(* \(#,##0\);_(* "-"??_);_(@_)</c:formatCode>
                <c:ptCount val="7"/>
                <c:pt idx="0">
                  <c:v>5861.7120849434077</c:v>
                </c:pt>
                <c:pt idx="1">
                  <c:v>7736.8577098275082</c:v>
                </c:pt>
                <c:pt idx="2">
                  <c:v>11316.18945681299</c:v>
                </c:pt>
                <c:pt idx="3">
                  <c:v>13066.70081199408</c:v>
                </c:pt>
                <c:pt idx="4">
                  <c:v>14481.769186031192</c:v>
                </c:pt>
                <c:pt idx="5">
                  <c:v>16133.324535059533</c:v>
                </c:pt>
                <c:pt idx="6">
                  <c:v>18515.69691628098</c:v>
                </c:pt>
              </c:numCache>
            </c:numRef>
          </c:val>
          <c:extLst>
            <c:ext xmlns:c16="http://schemas.microsoft.com/office/drawing/2014/chart" uri="{C3380CC4-5D6E-409C-BE32-E72D297353CC}">
              <c16:uniqueId val="{00000005-C3E7-4095-A2FA-ED9DEF5532CF}"/>
            </c:ext>
          </c:extLst>
        </c:ser>
        <c:dLbls>
          <c:showLegendKey val="0"/>
          <c:showVal val="0"/>
          <c:showCatName val="0"/>
          <c:showSerName val="0"/>
          <c:showPercent val="0"/>
          <c:showBubbleSize val="0"/>
        </c:dLbls>
        <c:gapWidth val="150"/>
        <c:overlap val="100"/>
        <c:axId val="110474752"/>
        <c:axId val="110476288"/>
      </c:barChart>
      <c:catAx>
        <c:axId val="110474752"/>
        <c:scaling>
          <c:orientation val="minMax"/>
        </c:scaling>
        <c:delete val="0"/>
        <c:axPos val="b"/>
        <c:numFmt formatCode="General" sourceLinked="0"/>
        <c:majorTickMark val="out"/>
        <c:minorTickMark val="none"/>
        <c:tickLblPos val="nextTo"/>
        <c:spPr>
          <a:noFill/>
          <a:ln w="3175">
            <a:solidFill>
              <a:srgbClr val="7F8080"/>
            </a:solidFill>
            <a:prstDash val="solid"/>
          </a:ln>
          <a:effectLst/>
        </c:spPr>
        <c:txPr>
          <a:bodyPr rot="0" spcFirstLastPara="1" vertOverflow="ellipsis" vert="horz" wrap="square" anchor="ctr" anchorCtr="1"/>
          <a:lstStyle/>
          <a:p>
            <a:pPr>
              <a:defRPr sz="1600" b="1" i="0" u="none" strike="noStrike" kern="1200" baseline="0">
                <a:solidFill>
                  <a:srgbClr val="000000"/>
                </a:solidFill>
                <a:latin typeface="Arial"/>
                <a:ea typeface="Arial"/>
                <a:cs typeface="Arial"/>
              </a:defRPr>
            </a:pPr>
            <a:endParaRPr lang="en-US"/>
          </a:p>
        </c:txPr>
        <c:crossAx val="110476288"/>
        <c:crosses val="autoZero"/>
        <c:auto val="1"/>
        <c:lblAlgn val="ctr"/>
        <c:lblOffset val="100"/>
        <c:noMultiLvlLbl val="0"/>
      </c:catAx>
      <c:valAx>
        <c:axId val="110476288"/>
        <c:scaling>
          <c:orientation val="minMax"/>
        </c:scaling>
        <c:delete val="0"/>
        <c:axPos val="l"/>
        <c:majorGridlines>
          <c:spPr>
            <a:ln w="3175">
              <a:solidFill>
                <a:srgbClr val="7F8080"/>
              </a:solidFill>
              <a:prstDash val="solid"/>
            </a:ln>
            <a:effectLst/>
          </c:spPr>
        </c:majorGridlines>
        <c:numFmt formatCode="&quot;$&quot;#,##0" sourceLinked="0"/>
        <c:majorTickMark val="out"/>
        <c:minorTickMark val="none"/>
        <c:tickLblPos val="nextTo"/>
        <c:spPr>
          <a:noFill/>
          <a:ln>
            <a:solidFill>
              <a:srgbClr val="7F8080"/>
            </a:solidFill>
            <a:prstDash val="solid"/>
          </a:ln>
          <a:effectLst/>
        </c:spPr>
        <c:txPr>
          <a:bodyPr rot="-60000000" spcFirstLastPara="1" vertOverflow="ellipsis" vert="horz" wrap="square" anchor="ctr" anchorCtr="1"/>
          <a:lstStyle/>
          <a:p>
            <a:pPr>
              <a:defRPr sz="1600" b="1" i="0" u="none" strike="noStrike" kern="1200" baseline="0">
                <a:solidFill>
                  <a:srgbClr val="000000"/>
                </a:solidFill>
                <a:latin typeface="Arial"/>
                <a:ea typeface="Arial"/>
                <a:cs typeface="Arial"/>
              </a:defRPr>
            </a:pPr>
            <a:endParaRPr lang="en-US"/>
          </a:p>
        </c:txPr>
        <c:crossAx val="110474752"/>
        <c:crosses val="autoZero"/>
        <c:crossBetween val="between"/>
      </c:valAx>
      <c:spPr>
        <a:noFill/>
        <a:ln>
          <a:noFill/>
        </a:ln>
        <a:effectLst/>
      </c:spPr>
    </c:plotArea>
    <c:legend>
      <c:legendPos val="b"/>
      <c:layout>
        <c:manualLayout>
          <c:xMode val="edge"/>
          <c:yMode val="edge"/>
          <c:x val="0.14085841915473735"/>
          <c:y val="0.85457829288207976"/>
          <c:w val="0.79712067537972275"/>
          <c:h val="0.1112607323760452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w="6350" cap="flat" cmpd="sng" algn="ctr">
      <a:noFill/>
      <a:round/>
    </a:ln>
    <a:effectLst/>
    <a:extLst/>
  </c:spPr>
  <c:txPr>
    <a:bodyPr/>
    <a:lstStyle/>
    <a:p>
      <a:pPr>
        <a:defRPr/>
      </a:pPr>
      <a:endParaRPr lang="en-US"/>
    </a:p>
  </c:txPr>
  <c:externalData r:id="rId1">
    <c:autoUpdate val="0"/>
  </c:externalData>
  <c:userShapes r:id="rId2"/>
</c:chartSpace>
</file>

<file path=ppt/diagrams/_rels/data2.xml.rels><?xml version="1.0" encoding="UTF-8" standalone="yes"?>
<Relationships xmlns="http://schemas.openxmlformats.org/package/2006/relationships"><Relationship Id="rId1" Type="http://schemas.openxmlformats.org/officeDocument/2006/relationships/slide" Target="../slides/slide84.xml"/></Relationships>
</file>

<file path=ppt/diagrams/_rels/data6.xml.rels><?xml version="1.0" encoding="UTF-8" standalone="yes"?>
<Relationships xmlns="http://schemas.openxmlformats.org/package/2006/relationships"><Relationship Id="rId1" Type="http://schemas.openxmlformats.org/officeDocument/2006/relationships/slide" Target="../slides/slide68.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66BD6-46E8-4F40-B0A4-AD4BEDB46B94}"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1499AFD5-2B8F-47D8-B1A2-B14A7443E8FF}">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5. BrightSign Network</a:t>
          </a:r>
          <a:endParaRPr lang="en-US" sz="3200" dirty="0">
            <a:solidFill>
              <a:srgbClr val="260859"/>
            </a:solidFill>
            <a:latin typeface="Arial" panose="020B0604020202020204" pitchFamily="34" charset="0"/>
            <a:cs typeface="Arial" panose="020B0604020202020204" pitchFamily="34" charset="0"/>
          </a:endParaRPr>
        </a:p>
      </dgm:t>
    </dgm:pt>
    <dgm:pt modelId="{F87CB303-D534-4CF2-BD37-230341792A26}" type="parTrans" cxnId="{164DC063-898A-47CD-920D-23F68705DD5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D93C9E74-16DD-4347-BC5A-6E690E68E2BF}" type="sibTrans" cxnId="{164DC063-898A-47CD-920D-23F68705DD5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242E6512-4F53-4E87-B83F-F696F7F84372}" type="pres">
      <dgm:prSet presAssocID="{6A166BD6-46E8-4F40-B0A4-AD4BEDB46B94}" presName="vert0" presStyleCnt="0">
        <dgm:presLayoutVars>
          <dgm:dir/>
          <dgm:animOne val="branch"/>
          <dgm:animLvl val="lvl"/>
        </dgm:presLayoutVars>
      </dgm:prSet>
      <dgm:spPr/>
    </dgm:pt>
    <dgm:pt modelId="{A29DC69A-2DE1-416F-90B0-F1914185700C}" type="pres">
      <dgm:prSet presAssocID="{1499AFD5-2B8F-47D8-B1A2-B14A7443E8FF}" presName="thickLine" presStyleLbl="alignNode1" presStyleIdx="0" presStyleCnt="1"/>
      <dgm:spPr/>
    </dgm:pt>
    <dgm:pt modelId="{C9BE3455-C4F1-47C9-AD84-8415849C5A05}" type="pres">
      <dgm:prSet presAssocID="{1499AFD5-2B8F-47D8-B1A2-B14A7443E8FF}" presName="horz1" presStyleCnt="0"/>
      <dgm:spPr/>
    </dgm:pt>
    <dgm:pt modelId="{4666C29E-E41B-412C-9EE7-9B1C7D46863D}" type="pres">
      <dgm:prSet presAssocID="{1499AFD5-2B8F-47D8-B1A2-B14A7443E8FF}" presName="tx1" presStyleLbl="revTx" presStyleIdx="0" presStyleCnt="1"/>
      <dgm:spPr/>
    </dgm:pt>
    <dgm:pt modelId="{468FA090-D1A8-41B5-B6F3-CE206C01A56A}" type="pres">
      <dgm:prSet presAssocID="{1499AFD5-2B8F-47D8-B1A2-B14A7443E8FF}" presName="vert1" presStyleCnt="0"/>
      <dgm:spPr/>
    </dgm:pt>
  </dgm:ptLst>
  <dgm:cxnLst>
    <dgm:cxn modelId="{164DC063-898A-47CD-920D-23F68705DD54}" srcId="{6A166BD6-46E8-4F40-B0A4-AD4BEDB46B94}" destId="{1499AFD5-2B8F-47D8-B1A2-B14A7443E8FF}" srcOrd="0" destOrd="0" parTransId="{F87CB303-D534-4CF2-BD37-230341792A26}" sibTransId="{D93C9E74-16DD-4347-BC5A-6E690E68E2BF}"/>
    <dgm:cxn modelId="{79E4F981-F224-4B08-9AC7-429D56045A18}" type="presOf" srcId="{6A166BD6-46E8-4F40-B0A4-AD4BEDB46B94}" destId="{242E6512-4F53-4E87-B83F-F696F7F84372}" srcOrd="0" destOrd="0" presId="urn:microsoft.com/office/officeart/2008/layout/LinedList"/>
    <dgm:cxn modelId="{BD7FAFCA-B065-4ACB-AB2C-A1630954E020}" type="presOf" srcId="{1499AFD5-2B8F-47D8-B1A2-B14A7443E8FF}" destId="{4666C29E-E41B-412C-9EE7-9B1C7D46863D}" srcOrd="0" destOrd="0" presId="urn:microsoft.com/office/officeart/2008/layout/LinedList"/>
    <dgm:cxn modelId="{B30BDF90-54DE-4E05-BEAA-7B67989E8E2F}" type="presParOf" srcId="{242E6512-4F53-4E87-B83F-F696F7F84372}" destId="{A29DC69A-2DE1-416F-90B0-F1914185700C}" srcOrd="0" destOrd="0" presId="urn:microsoft.com/office/officeart/2008/layout/LinedList"/>
    <dgm:cxn modelId="{99A9B6D3-1C80-4496-82C6-11BA27E8ECC8}" type="presParOf" srcId="{242E6512-4F53-4E87-B83F-F696F7F84372}" destId="{C9BE3455-C4F1-47C9-AD84-8415849C5A05}" srcOrd="1" destOrd="0" presId="urn:microsoft.com/office/officeart/2008/layout/LinedList"/>
    <dgm:cxn modelId="{08BD3F12-CF3A-4CF0-ADD1-243E8E4DE055}" type="presParOf" srcId="{C9BE3455-C4F1-47C9-AD84-8415849C5A05}" destId="{4666C29E-E41B-412C-9EE7-9B1C7D46863D}" srcOrd="0" destOrd="0" presId="urn:microsoft.com/office/officeart/2008/layout/LinedList"/>
    <dgm:cxn modelId="{9D026564-1A04-4AC2-937D-9B41DB8B0C13}" type="presParOf" srcId="{C9BE3455-C4F1-47C9-AD84-8415849C5A05}" destId="{468FA090-D1A8-41B5-B6F3-CE206C01A56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F7372-E901-44F7-B4FA-8DF8DEB5B061}"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86BAD6C9-09EF-4290-BF8C-8742E25E17CB}">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6. Applications</a:t>
          </a:r>
          <a:endParaRPr lang="en-US" sz="3200" dirty="0">
            <a:solidFill>
              <a:srgbClr val="260859"/>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CD732ED-7BE0-4AF2-9860-206E3272EE5C}" type="parTrans" cxnId="{083D87B6-2E1C-48D9-B6ED-4F323A97770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E3D04B27-AE5A-4510-8ECA-5835C1F064F1}" type="sibTrans" cxnId="{083D87B6-2E1C-48D9-B6ED-4F323A97770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75730B87-1090-4639-811B-E0AFD2AD1CF5}" type="pres">
      <dgm:prSet presAssocID="{D2DF7372-E901-44F7-B4FA-8DF8DEB5B061}" presName="vert0" presStyleCnt="0">
        <dgm:presLayoutVars>
          <dgm:dir/>
          <dgm:animOne val="branch"/>
          <dgm:animLvl val="lvl"/>
        </dgm:presLayoutVars>
      </dgm:prSet>
      <dgm:spPr/>
    </dgm:pt>
    <dgm:pt modelId="{02AC4085-A5FC-4256-9FB2-E3B5B8F5FD1F}" type="pres">
      <dgm:prSet presAssocID="{86BAD6C9-09EF-4290-BF8C-8742E25E17CB}" presName="thickLine" presStyleLbl="alignNode1" presStyleIdx="0" presStyleCnt="1"/>
      <dgm:spPr/>
    </dgm:pt>
    <dgm:pt modelId="{3A9B6BFA-3F81-4D4C-BF96-EB83109E3946}" type="pres">
      <dgm:prSet presAssocID="{86BAD6C9-09EF-4290-BF8C-8742E25E17CB}" presName="horz1" presStyleCnt="0"/>
      <dgm:spPr/>
    </dgm:pt>
    <dgm:pt modelId="{0C39AE40-5AD4-4BC5-995D-04FC4128E29F}" type="pres">
      <dgm:prSet presAssocID="{86BAD6C9-09EF-4290-BF8C-8742E25E17CB}" presName="tx1" presStyleLbl="revTx" presStyleIdx="0" presStyleCnt="1"/>
      <dgm:spPr/>
    </dgm:pt>
    <dgm:pt modelId="{C5C4AE43-BDBF-424D-B539-BBC4ED4877F3}" type="pres">
      <dgm:prSet presAssocID="{86BAD6C9-09EF-4290-BF8C-8742E25E17CB}" presName="vert1" presStyleCnt="0"/>
      <dgm:spPr/>
    </dgm:pt>
  </dgm:ptLst>
  <dgm:cxnLst>
    <dgm:cxn modelId="{3A2E159E-06D3-4A1A-B581-9A35F178388C}" type="presOf" srcId="{D2DF7372-E901-44F7-B4FA-8DF8DEB5B061}" destId="{75730B87-1090-4639-811B-E0AFD2AD1CF5}" srcOrd="0" destOrd="0" presId="urn:microsoft.com/office/officeart/2008/layout/LinedList"/>
    <dgm:cxn modelId="{083D87B6-2E1C-48D9-B6ED-4F323A977705}" srcId="{D2DF7372-E901-44F7-B4FA-8DF8DEB5B061}" destId="{86BAD6C9-09EF-4290-BF8C-8742E25E17CB}" srcOrd="0" destOrd="0" parTransId="{9CD732ED-7BE0-4AF2-9860-206E3272EE5C}" sibTransId="{E3D04B27-AE5A-4510-8ECA-5835C1F064F1}"/>
    <dgm:cxn modelId="{821070E8-5D32-4030-9AB4-0779A7187D51}" type="presOf" srcId="{86BAD6C9-09EF-4290-BF8C-8742E25E17CB}" destId="{0C39AE40-5AD4-4BC5-995D-04FC4128E29F}" srcOrd="0" destOrd="0" presId="urn:microsoft.com/office/officeart/2008/layout/LinedList"/>
    <dgm:cxn modelId="{83BDCD31-D6DC-4567-A4EC-89CD9575E410}" type="presParOf" srcId="{75730B87-1090-4639-811B-E0AFD2AD1CF5}" destId="{02AC4085-A5FC-4256-9FB2-E3B5B8F5FD1F}" srcOrd="0" destOrd="0" presId="urn:microsoft.com/office/officeart/2008/layout/LinedList"/>
    <dgm:cxn modelId="{D540D95E-6129-46E8-8A36-795CBD38E84B}" type="presParOf" srcId="{75730B87-1090-4639-811B-E0AFD2AD1CF5}" destId="{3A9B6BFA-3F81-4D4C-BF96-EB83109E3946}" srcOrd="1" destOrd="0" presId="urn:microsoft.com/office/officeart/2008/layout/LinedList"/>
    <dgm:cxn modelId="{59A59907-4714-4016-B504-BD7201A8DB0D}" type="presParOf" srcId="{3A9B6BFA-3F81-4D4C-BF96-EB83109E3946}" destId="{0C39AE40-5AD4-4BC5-995D-04FC4128E29F}" srcOrd="0" destOrd="0" presId="urn:microsoft.com/office/officeart/2008/layout/LinedList"/>
    <dgm:cxn modelId="{9EF67DD5-DE8D-4E57-A0ED-3B5956E062D5}" type="presParOf" srcId="{3A9B6BFA-3F81-4D4C-BF96-EB83109E3946}" destId="{C5C4AE43-BDBF-424D-B539-BBC4ED4877F3}"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C24DD5-ACBE-4C4E-B8BE-3EE239C1D26D}"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08707FB3-D655-4DE3-8BDF-661F63C73ECE}">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3. Features</a:t>
          </a:r>
          <a:endParaRPr lang="en-US" sz="3200" dirty="0">
            <a:solidFill>
              <a:srgbClr val="260859"/>
            </a:solidFill>
            <a:latin typeface="Arial" panose="020B0604020202020204" pitchFamily="34" charset="0"/>
            <a:cs typeface="Arial" panose="020B0604020202020204" pitchFamily="34" charset="0"/>
          </a:endParaRPr>
        </a:p>
      </dgm:t>
    </dgm:pt>
    <dgm:pt modelId="{FD8C625F-4C58-431D-9524-04BEC593F0F0}" type="parTrans" cxnId="{2FE3A681-246D-4F40-8ACC-0991444944C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A893DAB4-D7B9-4EAA-B11C-FA36E2BF9FC6}" type="sibTrans" cxnId="{2FE3A681-246D-4F40-8ACC-0991444944C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6CBF1711-FA1D-496D-90B9-234B57AA9C9B}" type="pres">
      <dgm:prSet presAssocID="{7DC24DD5-ACBE-4C4E-B8BE-3EE239C1D26D}" presName="vert0" presStyleCnt="0">
        <dgm:presLayoutVars>
          <dgm:dir/>
          <dgm:animOne val="branch"/>
          <dgm:animLvl val="lvl"/>
        </dgm:presLayoutVars>
      </dgm:prSet>
      <dgm:spPr/>
    </dgm:pt>
    <dgm:pt modelId="{B56AA970-BC3A-4840-8EC1-53B8B76A4DCB}" type="pres">
      <dgm:prSet presAssocID="{08707FB3-D655-4DE3-8BDF-661F63C73ECE}" presName="thickLine" presStyleLbl="alignNode1" presStyleIdx="0" presStyleCnt="1"/>
      <dgm:spPr/>
    </dgm:pt>
    <dgm:pt modelId="{3F0AEFAD-11E2-4EEF-8140-4334D3ADC907}" type="pres">
      <dgm:prSet presAssocID="{08707FB3-D655-4DE3-8BDF-661F63C73ECE}" presName="horz1" presStyleCnt="0"/>
      <dgm:spPr/>
    </dgm:pt>
    <dgm:pt modelId="{BFD7C15E-F7A3-4637-A836-4ACA61F80000}" type="pres">
      <dgm:prSet presAssocID="{08707FB3-D655-4DE3-8BDF-661F63C73ECE}" presName="tx1" presStyleLbl="revTx" presStyleIdx="0" presStyleCnt="1"/>
      <dgm:spPr/>
    </dgm:pt>
    <dgm:pt modelId="{EB634FD2-280D-4C98-96DC-B319D4809434}" type="pres">
      <dgm:prSet presAssocID="{08707FB3-D655-4DE3-8BDF-661F63C73ECE}" presName="vert1" presStyleCnt="0"/>
      <dgm:spPr/>
    </dgm:pt>
  </dgm:ptLst>
  <dgm:cxnLst>
    <dgm:cxn modelId="{05B0AB5D-B3F1-4679-8835-26B32B3EFB0C}" type="presOf" srcId="{7DC24DD5-ACBE-4C4E-B8BE-3EE239C1D26D}" destId="{6CBF1711-FA1D-496D-90B9-234B57AA9C9B}" srcOrd="0" destOrd="0" presId="urn:microsoft.com/office/officeart/2008/layout/LinedList"/>
    <dgm:cxn modelId="{2FE3A681-246D-4F40-8ACC-0991444944C4}" srcId="{7DC24DD5-ACBE-4C4E-B8BE-3EE239C1D26D}" destId="{08707FB3-D655-4DE3-8BDF-661F63C73ECE}" srcOrd="0" destOrd="0" parTransId="{FD8C625F-4C58-431D-9524-04BEC593F0F0}" sibTransId="{A893DAB4-D7B9-4EAA-B11C-FA36E2BF9FC6}"/>
    <dgm:cxn modelId="{E55209D4-1A81-489F-828A-857931391621}" type="presOf" srcId="{08707FB3-D655-4DE3-8BDF-661F63C73ECE}" destId="{BFD7C15E-F7A3-4637-A836-4ACA61F80000}" srcOrd="0" destOrd="0" presId="urn:microsoft.com/office/officeart/2008/layout/LinedList"/>
    <dgm:cxn modelId="{D1E871F0-91E9-41F4-AFE5-584D1F5228B6}" type="presParOf" srcId="{6CBF1711-FA1D-496D-90B9-234B57AA9C9B}" destId="{B56AA970-BC3A-4840-8EC1-53B8B76A4DCB}" srcOrd="0" destOrd="0" presId="urn:microsoft.com/office/officeart/2008/layout/LinedList"/>
    <dgm:cxn modelId="{84F1B88C-A3E2-4E14-A962-5A150BA70AC5}" type="presParOf" srcId="{6CBF1711-FA1D-496D-90B9-234B57AA9C9B}" destId="{3F0AEFAD-11E2-4EEF-8140-4334D3ADC907}" srcOrd="1" destOrd="0" presId="urn:microsoft.com/office/officeart/2008/layout/LinedList"/>
    <dgm:cxn modelId="{83F346EB-F75D-4276-8260-CFCDD404798C}" type="presParOf" srcId="{3F0AEFAD-11E2-4EEF-8140-4334D3ADC907}" destId="{BFD7C15E-F7A3-4637-A836-4ACA61F80000}" srcOrd="0" destOrd="0" presId="urn:microsoft.com/office/officeart/2008/layout/LinedList"/>
    <dgm:cxn modelId="{96C1E8AE-0F13-4548-A09B-1E935E394889}" type="presParOf" srcId="{3F0AEFAD-11E2-4EEF-8140-4334D3ADC907}" destId="{EB634FD2-280D-4C98-96DC-B319D4809434}" srcOrd="1" destOrd="0" presId="urn:microsoft.com/office/officeart/2008/layout/LinedLis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DE66C-411E-4B81-9919-B6EEDAB164C8}" type="doc">
      <dgm:prSet loTypeId="urn:microsoft.com/office/officeart/2008/layout/LinedList" loCatId="list" qsTypeId="urn:microsoft.com/office/officeart/2005/8/quickstyle/3d1" qsCatId="3D" csTypeId="urn:microsoft.com/office/officeart/2005/8/colors/accent4_3" csCatId="accent4"/>
      <dgm:spPr/>
      <dgm:t>
        <a:bodyPr/>
        <a:lstStyle/>
        <a:p>
          <a:endParaRPr lang="en-US"/>
        </a:p>
      </dgm:t>
    </dgm:pt>
    <dgm:pt modelId="{36A689B2-F6C6-4C5A-B51A-8A3021B6D38E}">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1. Corporate Overview</a:t>
          </a:r>
          <a:endParaRPr lang="en-US" sz="3200" dirty="0">
            <a:solidFill>
              <a:srgbClr val="260859"/>
            </a:solidFill>
            <a:latin typeface="Arial" panose="020B0604020202020204" pitchFamily="34" charset="0"/>
            <a:cs typeface="Arial" panose="020B0604020202020204" pitchFamily="34" charset="0"/>
          </a:endParaRPr>
        </a:p>
      </dgm:t>
    </dgm:pt>
    <dgm:pt modelId="{37BDF484-D81B-4A43-9263-3F6F9F67443B}" type="parTrans" cxnId="{1529A76E-6A1E-4786-BB6A-0DB46D63375E}">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759E0E42-3AE8-4A33-8ED4-3110CEFA7740}" type="sibTrans" cxnId="{1529A76E-6A1E-4786-BB6A-0DB46D63375E}">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80FF4981-BF8E-49BF-98C9-43568A1955F3}" type="pres">
      <dgm:prSet presAssocID="{8C5DE66C-411E-4B81-9919-B6EEDAB164C8}" presName="vert0" presStyleCnt="0">
        <dgm:presLayoutVars>
          <dgm:dir/>
          <dgm:animOne val="branch"/>
          <dgm:animLvl val="lvl"/>
        </dgm:presLayoutVars>
      </dgm:prSet>
      <dgm:spPr/>
    </dgm:pt>
    <dgm:pt modelId="{65043DB1-3B04-430D-81A3-119F8A4D4798}" type="pres">
      <dgm:prSet presAssocID="{36A689B2-F6C6-4C5A-B51A-8A3021B6D38E}" presName="thickLine" presStyleLbl="alignNode1" presStyleIdx="0" presStyleCnt="1"/>
      <dgm:spPr/>
    </dgm:pt>
    <dgm:pt modelId="{E75325B7-2410-4C57-A40D-EC8BA3487F0C}" type="pres">
      <dgm:prSet presAssocID="{36A689B2-F6C6-4C5A-B51A-8A3021B6D38E}" presName="horz1" presStyleCnt="0"/>
      <dgm:spPr/>
    </dgm:pt>
    <dgm:pt modelId="{56CD0C1F-F373-45D6-B4D8-DC172774F114}" type="pres">
      <dgm:prSet presAssocID="{36A689B2-F6C6-4C5A-B51A-8A3021B6D38E}" presName="tx1" presStyleLbl="revTx" presStyleIdx="0" presStyleCnt="1"/>
      <dgm:spPr/>
    </dgm:pt>
    <dgm:pt modelId="{58975F17-693D-4A60-B8D3-2BEA7051A659}" type="pres">
      <dgm:prSet presAssocID="{36A689B2-F6C6-4C5A-B51A-8A3021B6D38E}" presName="vert1" presStyleCnt="0"/>
      <dgm:spPr/>
    </dgm:pt>
  </dgm:ptLst>
  <dgm:cxnLst>
    <dgm:cxn modelId="{F47DDF25-533F-4A4A-A537-5D14FD4DEF09}" type="presOf" srcId="{36A689B2-F6C6-4C5A-B51A-8A3021B6D38E}" destId="{56CD0C1F-F373-45D6-B4D8-DC172774F114}" srcOrd="0" destOrd="0" presId="urn:microsoft.com/office/officeart/2008/layout/LinedList"/>
    <dgm:cxn modelId="{1529A76E-6A1E-4786-BB6A-0DB46D63375E}" srcId="{8C5DE66C-411E-4B81-9919-B6EEDAB164C8}" destId="{36A689B2-F6C6-4C5A-B51A-8A3021B6D38E}" srcOrd="0" destOrd="0" parTransId="{37BDF484-D81B-4A43-9263-3F6F9F67443B}" sibTransId="{759E0E42-3AE8-4A33-8ED4-3110CEFA7740}"/>
    <dgm:cxn modelId="{D01080C5-4551-46DD-872E-EC159976276E}" type="presOf" srcId="{8C5DE66C-411E-4B81-9919-B6EEDAB164C8}" destId="{80FF4981-BF8E-49BF-98C9-43568A1955F3}" srcOrd="0" destOrd="0" presId="urn:microsoft.com/office/officeart/2008/layout/LinedList"/>
    <dgm:cxn modelId="{0059D44B-119C-43CC-A939-B5450FE5108A}" type="presParOf" srcId="{80FF4981-BF8E-49BF-98C9-43568A1955F3}" destId="{65043DB1-3B04-430D-81A3-119F8A4D4798}" srcOrd="0" destOrd="0" presId="urn:microsoft.com/office/officeart/2008/layout/LinedList"/>
    <dgm:cxn modelId="{F6DFCE20-F4FB-44B5-9B5C-533D36F60DBC}" type="presParOf" srcId="{80FF4981-BF8E-49BF-98C9-43568A1955F3}" destId="{E75325B7-2410-4C57-A40D-EC8BA3487F0C}" srcOrd="1" destOrd="0" presId="urn:microsoft.com/office/officeart/2008/layout/LinedList"/>
    <dgm:cxn modelId="{05050613-A058-4241-B0EE-B18BB05311E6}" type="presParOf" srcId="{E75325B7-2410-4C57-A40D-EC8BA3487F0C}" destId="{56CD0C1F-F373-45D6-B4D8-DC172774F114}" srcOrd="0" destOrd="0" presId="urn:microsoft.com/office/officeart/2008/layout/LinedList"/>
    <dgm:cxn modelId="{DF79C390-77F1-47F1-B39E-14BAA0FE780C}" type="presParOf" srcId="{E75325B7-2410-4C57-A40D-EC8BA3487F0C}" destId="{58975F17-693D-4A60-B8D3-2BEA7051A659}" srcOrd="1" destOrd="0" presId="urn:microsoft.com/office/officeart/2008/layout/Lin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045103-2CF0-4351-A845-D40EBDB10B1F}" type="doc">
      <dgm:prSet loTypeId="urn:microsoft.com/office/officeart/2008/layout/LinedList" loCatId="list" qsTypeId="urn:microsoft.com/office/officeart/2005/8/quickstyle/simple5" qsCatId="simple" csTypeId="urn:microsoft.com/office/officeart/2005/8/colors/accent4_3" csCatId="accent4"/>
      <dgm:spPr/>
      <dgm:t>
        <a:bodyPr/>
        <a:lstStyle/>
        <a:p>
          <a:endParaRPr lang="en-US"/>
        </a:p>
      </dgm:t>
    </dgm:pt>
    <dgm:pt modelId="{727D81F2-A2E5-4DD6-A762-28BFBAA12D3C}">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2. Products</a:t>
          </a:r>
          <a:endParaRPr lang="en-US" sz="3200" dirty="0">
            <a:solidFill>
              <a:srgbClr val="260859"/>
            </a:solidFill>
            <a:latin typeface="Arial" panose="020B0604020202020204" pitchFamily="34" charset="0"/>
            <a:cs typeface="Arial" panose="020B0604020202020204" pitchFamily="34" charset="0"/>
          </a:endParaRPr>
        </a:p>
      </dgm:t>
    </dgm:pt>
    <dgm:pt modelId="{ABC61566-15D4-498C-8ACE-331739049537}" type="parTrans" cxnId="{CC5927BC-E7E0-4C77-B7AC-9FD26A9E1927}">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5F13141B-8BFD-4CB3-9362-931833F1B28A}" type="sibTrans" cxnId="{CC5927BC-E7E0-4C77-B7AC-9FD26A9E1927}">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80C56C00-F531-4592-9093-4AAB700CF186}" type="pres">
      <dgm:prSet presAssocID="{E7045103-2CF0-4351-A845-D40EBDB10B1F}" presName="vert0" presStyleCnt="0">
        <dgm:presLayoutVars>
          <dgm:dir/>
          <dgm:animOne val="branch"/>
          <dgm:animLvl val="lvl"/>
        </dgm:presLayoutVars>
      </dgm:prSet>
      <dgm:spPr/>
    </dgm:pt>
    <dgm:pt modelId="{AD8D17AF-1DC4-4473-BDF9-06A1BD890C62}" type="pres">
      <dgm:prSet presAssocID="{727D81F2-A2E5-4DD6-A762-28BFBAA12D3C}" presName="thickLine" presStyleLbl="alignNode1" presStyleIdx="0" presStyleCnt="1"/>
      <dgm:spPr/>
    </dgm:pt>
    <dgm:pt modelId="{0D406D95-9CC8-418B-B5D2-CE68C07102B7}" type="pres">
      <dgm:prSet presAssocID="{727D81F2-A2E5-4DD6-A762-28BFBAA12D3C}" presName="horz1" presStyleCnt="0"/>
      <dgm:spPr/>
    </dgm:pt>
    <dgm:pt modelId="{2BCEF7E9-FCC0-4761-BC44-DDE44B7FECE1}" type="pres">
      <dgm:prSet presAssocID="{727D81F2-A2E5-4DD6-A762-28BFBAA12D3C}" presName="tx1" presStyleLbl="revTx" presStyleIdx="0" presStyleCnt="1"/>
      <dgm:spPr/>
    </dgm:pt>
    <dgm:pt modelId="{E6C28610-9DA4-431D-BCDD-E8D871689D36}" type="pres">
      <dgm:prSet presAssocID="{727D81F2-A2E5-4DD6-A762-28BFBAA12D3C}" presName="vert1" presStyleCnt="0"/>
      <dgm:spPr/>
    </dgm:pt>
  </dgm:ptLst>
  <dgm:cxnLst>
    <dgm:cxn modelId="{5BBC4150-06FB-4AB9-8E50-9A4AA102B686}" type="presOf" srcId="{727D81F2-A2E5-4DD6-A762-28BFBAA12D3C}" destId="{2BCEF7E9-FCC0-4761-BC44-DDE44B7FECE1}" srcOrd="0" destOrd="0" presId="urn:microsoft.com/office/officeart/2008/layout/LinedList"/>
    <dgm:cxn modelId="{CC5927BC-E7E0-4C77-B7AC-9FD26A9E1927}" srcId="{E7045103-2CF0-4351-A845-D40EBDB10B1F}" destId="{727D81F2-A2E5-4DD6-A762-28BFBAA12D3C}" srcOrd="0" destOrd="0" parTransId="{ABC61566-15D4-498C-8ACE-331739049537}" sibTransId="{5F13141B-8BFD-4CB3-9362-931833F1B28A}"/>
    <dgm:cxn modelId="{7462C3FF-F5E8-44EB-B8FD-A493F6442975}" type="presOf" srcId="{E7045103-2CF0-4351-A845-D40EBDB10B1F}" destId="{80C56C00-F531-4592-9093-4AAB700CF186}" srcOrd="0" destOrd="0" presId="urn:microsoft.com/office/officeart/2008/layout/LinedList"/>
    <dgm:cxn modelId="{A23F45DA-8B51-48C0-8760-CB766C0F02A8}" type="presParOf" srcId="{80C56C00-F531-4592-9093-4AAB700CF186}" destId="{AD8D17AF-1DC4-4473-BDF9-06A1BD890C62}" srcOrd="0" destOrd="0" presId="urn:microsoft.com/office/officeart/2008/layout/LinedList"/>
    <dgm:cxn modelId="{24AA34FE-D0E2-4D17-90AD-E21EA30DD3F0}" type="presParOf" srcId="{80C56C00-F531-4592-9093-4AAB700CF186}" destId="{0D406D95-9CC8-418B-B5D2-CE68C07102B7}" srcOrd="1" destOrd="0" presId="urn:microsoft.com/office/officeart/2008/layout/LinedList"/>
    <dgm:cxn modelId="{B580A56D-3B31-4FF0-B882-D79DCE016834}" type="presParOf" srcId="{0D406D95-9CC8-418B-B5D2-CE68C07102B7}" destId="{2BCEF7E9-FCC0-4761-BC44-DDE44B7FECE1}" srcOrd="0" destOrd="0" presId="urn:microsoft.com/office/officeart/2008/layout/LinedList"/>
    <dgm:cxn modelId="{772CF5BA-3422-4353-AB4C-6BF01C1AE5AB}" type="presParOf" srcId="{0D406D95-9CC8-418B-B5D2-CE68C07102B7}" destId="{E6C28610-9DA4-431D-BCDD-E8D871689D36}" srcOrd="1" destOrd="0" presId="urn:microsoft.com/office/officeart/2008/layout/LinedLis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3A41E8-9B3B-4AB3-B064-A63723265770}"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C2B4846D-C32E-442F-A7B3-98CDE9BBBE13}">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4. BrightAuthor</a:t>
          </a:r>
          <a:endParaRPr lang="en-US" sz="3200" dirty="0">
            <a:solidFill>
              <a:srgbClr val="260859"/>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75366A6-7377-47B7-A181-020A83739D84}" type="parTrans" cxnId="{A38F925A-D100-4FB3-A79D-8FD96ADD049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A25E0028-AE53-45AC-97C2-F84C7115F965}" type="sibTrans" cxnId="{A38F925A-D100-4FB3-A79D-8FD96ADD049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C30FEEB3-7B52-4CF8-88EF-2F026F6A6F18}" type="pres">
      <dgm:prSet presAssocID="{D63A41E8-9B3B-4AB3-B064-A63723265770}" presName="vert0" presStyleCnt="0">
        <dgm:presLayoutVars>
          <dgm:dir/>
          <dgm:animOne val="branch"/>
          <dgm:animLvl val="lvl"/>
        </dgm:presLayoutVars>
      </dgm:prSet>
      <dgm:spPr/>
    </dgm:pt>
    <dgm:pt modelId="{E215C751-A39B-4DCA-8391-FF5696CE6F75}" type="pres">
      <dgm:prSet presAssocID="{C2B4846D-C32E-442F-A7B3-98CDE9BBBE13}" presName="thickLine" presStyleLbl="alignNode1" presStyleIdx="0" presStyleCnt="1"/>
      <dgm:spPr/>
    </dgm:pt>
    <dgm:pt modelId="{EB11B40D-8003-4475-9EC5-7EE20E81B70D}" type="pres">
      <dgm:prSet presAssocID="{C2B4846D-C32E-442F-A7B3-98CDE9BBBE13}" presName="horz1" presStyleCnt="0"/>
      <dgm:spPr/>
    </dgm:pt>
    <dgm:pt modelId="{AFBCF6FF-949B-4C27-A3F0-B2C3319F2FB4}" type="pres">
      <dgm:prSet presAssocID="{C2B4846D-C32E-442F-A7B3-98CDE9BBBE13}" presName="tx1" presStyleLbl="revTx" presStyleIdx="0" presStyleCnt="1"/>
      <dgm:spPr/>
    </dgm:pt>
    <dgm:pt modelId="{E860C010-0818-41C6-B6D0-86538EBC4510}" type="pres">
      <dgm:prSet presAssocID="{C2B4846D-C32E-442F-A7B3-98CDE9BBBE13}" presName="vert1" presStyleCnt="0"/>
      <dgm:spPr/>
    </dgm:pt>
  </dgm:ptLst>
  <dgm:cxnLst>
    <dgm:cxn modelId="{09C1CF3F-11D0-4E4A-90F5-64ED7E27D637}" type="presOf" srcId="{C2B4846D-C32E-442F-A7B3-98CDE9BBBE13}" destId="{AFBCF6FF-949B-4C27-A3F0-B2C3319F2FB4}" srcOrd="0" destOrd="0" presId="urn:microsoft.com/office/officeart/2008/layout/LinedList"/>
    <dgm:cxn modelId="{A38F925A-D100-4FB3-A79D-8FD96ADD0495}" srcId="{D63A41E8-9B3B-4AB3-B064-A63723265770}" destId="{C2B4846D-C32E-442F-A7B3-98CDE9BBBE13}" srcOrd="0" destOrd="0" parTransId="{975366A6-7377-47B7-A181-020A83739D84}" sibTransId="{A25E0028-AE53-45AC-97C2-F84C7115F965}"/>
    <dgm:cxn modelId="{DF0EA78E-DB44-4601-8825-57C340002CB3}" type="presOf" srcId="{D63A41E8-9B3B-4AB3-B064-A63723265770}" destId="{C30FEEB3-7B52-4CF8-88EF-2F026F6A6F18}" srcOrd="0" destOrd="0" presId="urn:microsoft.com/office/officeart/2008/layout/LinedList"/>
    <dgm:cxn modelId="{023CF1AA-799C-4DCC-8F0E-475864E899CE}" type="presParOf" srcId="{C30FEEB3-7B52-4CF8-88EF-2F026F6A6F18}" destId="{E215C751-A39B-4DCA-8391-FF5696CE6F75}" srcOrd="0" destOrd="0" presId="urn:microsoft.com/office/officeart/2008/layout/LinedList"/>
    <dgm:cxn modelId="{82F7B643-9D88-4665-96FD-59F52A5F227B}" type="presParOf" srcId="{C30FEEB3-7B52-4CF8-88EF-2F026F6A6F18}" destId="{EB11B40D-8003-4475-9EC5-7EE20E81B70D}" srcOrd="1" destOrd="0" presId="urn:microsoft.com/office/officeart/2008/layout/LinedList"/>
    <dgm:cxn modelId="{BAF9B335-22A0-45E1-B479-BF4237CA20DE}" type="presParOf" srcId="{EB11B40D-8003-4475-9EC5-7EE20E81B70D}" destId="{AFBCF6FF-949B-4C27-A3F0-B2C3319F2FB4}" srcOrd="0" destOrd="0" presId="urn:microsoft.com/office/officeart/2008/layout/LinedList"/>
    <dgm:cxn modelId="{ACF33711-63FB-4E8F-A432-2211289BBDE7}" type="presParOf" srcId="{EB11B40D-8003-4475-9EC5-7EE20E81B70D}" destId="{E860C010-0818-41C6-B6D0-86538EBC4510}" srcOrd="1" destOrd="0" presId="urn:microsoft.com/office/officeart/2008/layout/LinedList"/>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DC69A-2DE1-416F-90B0-F1914185700C}">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666C29E-E41B-412C-9EE7-9B1C7D46863D}">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5. BrightSign Network</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C4085-A5FC-4256-9FB2-E3B5B8F5FD1F}">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C39AE40-5AD4-4BC5-995D-04FC4128E29F}">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6. Applications</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AA970-BC3A-4840-8EC1-53B8B76A4DCB}">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FD7C15E-F7A3-4637-A836-4ACA61F80000}">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3. Features</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43DB1-3B04-430D-81A3-119F8A4D4798}">
      <dsp:nvSpPr>
        <dsp:cNvPr id="0" name=""/>
        <dsp:cNvSpPr/>
      </dsp:nvSpPr>
      <dsp:spPr>
        <a:xfrm>
          <a:off x="0" y="269"/>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6CD0C1F-F373-45D6-B4D8-DC172774F114}">
      <dsp:nvSpPr>
        <dsp:cNvPr id="0" name=""/>
        <dsp:cNvSpPr/>
      </dsp:nvSpPr>
      <dsp:spPr>
        <a:xfrm>
          <a:off x="0" y="269"/>
          <a:ext cx="5348438" cy="55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1. Corporate Overview</a:t>
          </a:r>
          <a:endParaRPr lang="en-US" sz="3200" kern="1200" dirty="0">
            <a:solidFill>
              <a:srgbClr val="260859"/>
            </a:solidFill>
            <a:latin typeface="Arial" panose="020B0604020202020204" pitchFamily="34" charset="0"/>
            <a:cs typeface="Arial" panose="020B0604020202020204" pitchFamily="34" charset="0"/>
          </a:endParaRPr>
        </a:p>
      </dsp:txBody>
      <dsp:txXfrm>
        <a:off x="0" y="269"/>
        <a:ext cx="5348438" cy="5506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17AF-1DC4-4473-BDF9-06A1BD890C62}">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BCEF7E9-FCC0-4761-BC44-DDE44B7FECE1}">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2. Products</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5C751-A39B-4DCA-8391-FF5696CE6F75}">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FBCF6FF-949B-4C27-A3F0-B2C3319F2FB4}">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4. BrightAuthor</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2.wmf"/></Relationships>
</file>

<file path=ppt/drawings/drawing1.xml><?xml version="1.0" encoding="utf-8"?>
<c:userShapes xmlns:c="http://schemas.openxmlformats.org/drawingml/2006/chart">
  <cdr:relSizeAnchor xmlns:cdr="http://schemas.openxmlformats.org/drawingml/2006/chartDrawing">
    <cdr:from>
      <cdr:x>0</cdr:x>
      <cdr:y>0.92981</cdr:y>
    </cdr:from>
    <cdr:to>
      <cdr:x>0.62644</cdr:x>
      <cdr:y>1</cdr:y>
    </cdr:to>
    <cdr:sp macro="" textlink="">
      <cdr:nvSpPr>
        <cdr:cNvPr id="6" name="TextBox 5"/>
        <cdr:cNvSpPr txBox="1"/>
      </cdr:nvSpPr>
      <cdr:spPr>
        <a:xfrm xmlns:a="http://schemas.openxmlformats.org/drawingml/2006/main">
          <a:off x="0" y="2774925"/>
          <a:ext cx="1962000" cy="209475"/>
        </a:xfrm>
        <a:prstGeom xmlns:a="http://schemas.openxmlformats.org/drawingml/2006/main" prst="rect">
          <a:avLst/>
        </a:prstGeom>
      </cdr:spPr>
      <cdr:txBody>
        <a:bodyPr xmlns:a="http://schemas.openxmlformats.org/drawingml/2006/main" vertOverflow="clip" wrap="square" lIns="73152" bIns="73152" rtlCol="0" anchor="b"/>
        <a:lstStyle xmlns:a="http://schemas.openxmlformats.org/drawingml/2006/main"/>
        <a:p xmlns:a="http://schemas.openxmlformats.org/drawingml/2006/main">
          <a:pPr algn="l"/>
          <a:fld id="{5B1A8453-C0BA-42BC-82A4-66308FAE9FBE}" type="TxLink">
            <a:rPr lang="en-US" sz="500" b="0" i="0" u="none" strike="noStrike">
              <a:solidFill>
                <a:srgbClr val="000000"/>
              </a:solidFill>
              <a:latin typeface="Arial" pitchFamily="34" charset="0"/>
              <a:cs typeface="Arial" pitchFamily="34" charset="0"/>
            </a:rPr>
            <a:pPr algn="l"/>
            <a:t> </a:t>
          </a:fld>
          <a:endParaRPr lang="en-US" sz="500">
            <a:latin typeface="Arial" pitchFamily="34" charset="0"/>
            <a:cs typeface="Arial" pitchFamily="34" charset="0"/>
          </a:endParaRPr>
        </a:p>
      </cdr:txBody>
    </cdr:sp>
  </cdr:relSizeAnchor>
  <cdr:relSizeAnchor xmlns:cdr="http://schemas.openxmlformats.org/drawingml/2006/chartDrawing">
    <cdr:from>
      <cdr:x>0.76184</cdr:x>
      <cdr:y>0.06786</cdr:y>
    </cdr:from>
    <cdr:to>
      <cdr:x>0.97616</cdr:x>
      <cdr:y>0.11609</cdr:y>
    </cdr:to>
    <cdr:sp macro="" textlink="">
      <cdr:nvSpPr>
        <cdr:cNvPr id="4" name="txtboxCopyrightLine"/>
        <cdr:cNvSpPr txBox="1"/>
      </cdr:nvSpPr>
      <cdr:spPr>
        <a:xfrm xmlns:a="http://schemas.openxmlformats.org/drawingml/2006/main">
          <a:off x="10436986" y="460760"/>
          <a:ext cx="2936113" cy="327469"/>
        </a:xfrm>
        <a:prstGeom xmlns:a="http://schemas.openxmlformats.org/drawingml/2006/main" prst="rect">
          <a:avLst/>
        </a:prstGeom>
      </cdr:spPr>
      <cdr:txBody>
        <a:bodyPr xmlns:a="http://schemas.openxmlformats.org/drawingml/2006/main" vertOverflow="clip" vert="horz" lIns="76200" tIns="0" rIns="76200" bIns="76200" rtlCol="0" anchor="b"/>
        <a:lstStyle xmlns:a="http://schemas.openxmlformats.org/drawingml/2006/main"/>
        <a:p xmlns:a="http://schemas.openxmlformats.org/drawingml/2006/main">
          <a:pPr algn="r" eaLnBrk="0"/>
          <a:r>
            <a:rPr lang="en-US" sz="1200" b="1" dirty="0">
              <a:solidFill>
                <a:srgbClr val="000000"/>
              </a:solidFill>
              <a:latin typeface="Arial"/>
            </a:rPr>
            <a:t>© 2017 IHS Markit</a:t>
          </a:r>
        </a:p>
      </cdr:txBody>
    </cdr:sp>
  </cdr:relSizeAnchor>
  <cdr:relSizeAnchor xmlns:cdr="http://schemas.openxmlformats.org/drawingml/2006/chartDrawing">
    <cdr:from>
      <cdr:x>0.00284</cdr:x>
      <cdr:y>0.13305</cdr:y>
    </cdr:from>
    <cdr:to>
      <cdr:x>0.03509</cdr:x>
      <cdr:y>0.65333</cdr:y>
    </cdr:to>
    <cdr:sp macro="" textlink="">
      <cdr:nvSpPr>
        <cdr:cNvPr id="5" name="txtBoxPrimaryYAxisLabel"/>
        <cdr:cNvSpPr txBox="1"/>
      </cdr:nvSpPr>
      <cdr:spPr>
        <a:xfrm xmlns:a="http://schemas.openxmlformats.org/drawingml/2006/main" rot="16200000">
          <a:off x="-831984" y="1341517"/>
          <a:ext cx="1917968" cy="215900"/>
        </a:xfrm>
        <a:prstGeom xmlns:a="http://schemas.openxmlformats.org/drawingml/2006/main" prst="rect">
          <a:avLst/>
        </a:prstGeom>
      </cdr:spPr>
      <cdr:txBody>
        <a:bodyPr xmlns:a="http://schemas.openxmlformats.org/drawingml/2006/main" vertOverflow="clip" vert="horz" lIns="76200" tIns="76200" rIns="76200" bIns="76200" rtlCol="0" anchor="t"/>
        <a:lstStyle xmlns:a="http://schemas.openxmlformats.org/drawingml/2006/main"/>
        <a:p xmlns:a="http://schemas.openxmlformats.org/drawingml/2006/main">
          <a:pPr algn="ctr" eaLnBrk="1"/>
          <a:r>
            <a:rPr lang="en-US" sz="1600" b="1" dirty="0">
              <a:solidFill>
                <a:srgbClr val="000000"/>
              </a:solidFill>
              <a:latin typeface="Arial"/>
            </a:rPr>
            <a:t>Millions of dollars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3" tIns="48322" rIns="96643" bIns="48322"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43" tIns="48322" rIns="96643" bIns="48322" rtlCol="0"/>
          <a:lstStyle>
            <a:lvl1pPr algn="r">
              <a:defRPr sz="1200"/>
            </a:lvl1pPr>
          </a:lstStyle>
          <a:p>
            <a:fld id="{44F001AE-1434-4A48-B0D3-739F7CA19528}" type="datetimeFigureOut">
              <a:rPr lang="en-US" smtClean="0"/>
              <a:pPr/>
              <a:t>8/20/2018</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43" tIns="48322" rIns="96643" bIns="4832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3" tIns="48322" rIns="96643" bIns="48322" rtlCol="0" anchor="b"/>
          <a:lstStyle>
            <a:lvl1pPr algn="r">
              <a:defRPr sz="1200"/>
            </a:lvl1pPr>
          </a:lstStyle>
          <a:p>
            <a:fld id="{726A5037-DEC1-164D-AD1E-930808B37C12}" type="slidenum">
              <a:rPr lang="en-US" smtClean="0"/>
              <a:pPr/>
              <a:t>‹#›</a:t>
            </a:fld>
            <a:endParaRPr lang="en-US" dirty="0"/>
          </a:p>
        </p:txBody>
      </p:sp>
    </p:spTree>
    <p:extLst>
      <p:ext uri="{BB962C8B-B14F-4D97-AF65-F5344CB8AC3E}">
        <p14:creationId xmlns:p14="http://schemas.microsoft.com/office/powerpoint/2010/main" val="2075286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3" tIns="48322" rIns="96643" bIns="48322"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43" tIns="48322" rIns="96643" bIns="48322" rtlCol="0"/>
          <a:lstStyle>
            <a:lvl1pPr algn="r">
              <a:defRPr sz="1200"/>
            </a:lvl1pPr>
          </a:lstStyle>
          <a:p>
            <a:fld id="{23282753-D6FB-8E47-B9FD-687232927873}" type="datetimeFigureOut">
              <a:rPr lang="en-US" smtClean="0"/>
              <a:pPr/>
              <a:t>8/20/2018</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3" tIns="48322" rIns="96643" bIns="48322"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3" tIns="48322" rIns="96643" bIns="483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3" tIns="48322" rIns="96643" bIns="4832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3" tIns="48322" rIns="96643" bIns="48322" rtlCol="0" anchor="b"/>
          <a:lstStyle>
            <a:lvl1pPr algn="r">
              <a:defRPr sz="1200"/>
            </a:lvl1pPr>
          </a:lstStyle>
          <a:p>
            <a:fld id="{30945C19-B7FF-8548-82DA-D7A3AF6512B8}" type="slidenum">
              <a:rPr lang="en-US" smtClean="0"/>
              <a:pPr/>
              <a:t>‹#›</a:t>
            </a:fld>
            <a:endParaRPr lang="en-US" dirty="0"/>
          </a:p>
        </p:txBody>
      </p:sp>
    </p:spTree>
    <p:extLst>
      <p:ext uri="{BB962C8B-B14F-4D97-AF65-F5344CB8AC3E}">
        <p14:creationId xmlns:p14="http://schemas.microsoft.com/office/powerpoint/2010/main" val="22628002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BrightSign has offices world</a:t>
            </a:r>
            <a:r>
              <a:rPr lang="en-US" baseline="0" dirty="0"/>
              <a:t>wide: </a:t>
            </a:r>
          </a:p>
          <a:p>
            <a:pPr marL="178396" indent="-178396">
              <a:buFont typeface="Arial" panose="020B0604020202020204" pitchFamily="34" charset="0"/>
              <a:buChar char="•"/>
            </a:pPr>
            <a:r>
              <a:rPr lang="en-US" baseline="0" dirty="0"/>
              <a:t>Our headquarters is in Silicon Valley, CA</a:t>
            </a:r>
          </a:p>
          <a:p>
            <a:pPr marL="178396" indent="-178396">
              <a:buFont typeface="Arial" panose="020B0604020202020204" pitchFamily="34" charset="0"/>
              <a:buChar char="•"/>
            </a:pPr>
            <a:r>
              <a:rPr lang="en-US" baseline="0" dirty="0"/>
              <a:t>We have </a:t>
            </a:r>
            <a:r>
              <a:rPr lang="en-US" dirty="0"/>
              <a:t>R&amp;D and support</a:t>
            </a:r>
            <a:r>
              <a:rPr lang="en-US" baseline="0" dirty="0"/>
              <a:t> offices in </a:t>
            </a:r>
            <a:r>
              <a:rPr lang="en-US" dirty="0"/>
              <a:t>Cambridge, UK &amp; Odessa, Ukraine</a:t>
            </a:r>
            <a:endParaRPr lang="en-US" baseline="0" dirty="0"/>
          </a:p>
          <a:p>
            <a:pPr marL="178396" indent="-178396">
              <a:buFont typeface="Arial" panose="020B0604020202020204" pitchFamily="34" charset="0"/>
              <a:buChar char="•"/>
            </a:pPr>
            <a:r>
              <a:rPr lang="en-US" dirty="0"/>
              <a:t>Paris, France is our</a:t>
            </a:r>
            <a:r>
              <a:rPr lang="en-US" baseline="0" dirty="0"/>
              <a:t> </a:t>
            </a:r>
            <a:r>
              <a:rPr lang="en-US" dirty="0"/>
              <a:t>International Sales office</a:t>
            </a:r>
          </a:p>
          <a:p>
            <a:pPr marL="178396" indent="-178396">
              <a:buFont typeface="Arial" panose="020B0604020202020204" pitchFamily="34" charset="0"/>
              <a:buChar char="•"/>
            </a:pPr>
            <a:r>
              <a:rPr lang="en-US" baseline="0" dirty="0"/>
              <a:t>And we have shipping warehouses in Amsterdam and Hong Kong </a:t>
            </a:r>
          </a:p>
          <a:p>
            <a:r>
              <a:rPr lang="en-US" baseline="0" dirty="0"/>
              <a:t>With these worldwide locations, we offer around the globe sales, service and support, and our support is available virtually 24/7.</a:t>
            </a:r>
            <a:endParaRPr lang="en-US"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4</a:t>
            </a:fld>
            <a:endParaRPr lang="en-US" dirty="0"/>
          </a:p>
        </p:txBody>
      </p:sp>
    </p:spTree>
    <p:extLst>
      <p:ext uri="{BB962C8B-B14F-4D97-AF65-F5344CB8AC3E}">
        <p14:creationId xmlns:p14="http://schemas.microsoft.com/office/powerpoint/2010/main" val="3095976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a:t>
            </a:fld>
            <a:endParaRPr lang="en-US" dirty="0"/>
          </a:p>
        </p:txBody>
      </p:sp>
    </p:spTree>
    <p:extLst>
      <p:ext uri="{BB962C8B-B14F-4D97-AF65-F5344CB8AC3E}">
        <p14:creationId xmlns:p14="http://schemas.microsoft.com/office/powerpoint/2010/main" val="1621313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19</a:t>
            </a:fld>
            <a:endParaRPr lang="en-US" dirty="0"/>
          </a:p>
        </p:txBody>
      </p:sp>
    </p:spTree>
    <p:extLst>
      <p:ext uri="{BB962C8B-B14F-4D97-AF65-F5344CB8AC3E}">
        <p14:creationId xmlns:p14="http://schemas.microsoft.com/office/powerpoint/2010/main" val="813863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21</a:t>
            </a:fld>
            <a:endParaRPr lang="en-US" dirty="0"/>
          </a:p>
        </p:txBody>
      </p:sp>
    </p:spTree>
    <p:extLst>
      <p:ext uri="{BB962C8B-B14F-4D97-AF65-F5344CB8AC3E}">
        <p14:creationId xmlns:p14="http://schemas.microsoft.com/office/powerpoint/2010/main" val="104280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22</a:t>
            </a:fld>
            <a:endParaRPr lang="en-US" dirty="0"/>
          </a:p>
        </p:txBody>
      </p:sp>
    </p:spTree>
    <p:extLst>
      <p:ext uri="{BB962C8B-B14F-4D97-AF65-F5344CB8AC3E}">
        <p14:creationId xmlns:p14="http://schemas.microsoft.com/office/powerpoint/2010/main" val="3503091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23</a:t>
            </a:fld>
            <a:endParaRPr lang="en-US" dirty="0"/>
          </a:p>
        </p:txBody>
      </p:sp>
    </p:spTree>
    <p:extLst>
      <p:ext uri="{BB962C8B-B14F-4D97-AF65-F5344CB8AC3E}">
        <p14:creationId xmlns:p14="http://schemas.microsoft.com/office/powerpoint/2010/main" val="1878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24</a:t>
            </a:fld>
            <a:endParaRPr lang="en-US" dirty="0"/>
          </a:p>
        </p:txBody>
      </p:sp>
    </p:spTree>
    <p:extLst>
      <p:ext uri="{BB962C8B-B14F-4D97-AF65-F5344CB8AC3E}">
        <p14:creationId xmlns:p14="http://schemas.microsoft.com/office/powerpoint/2010/main" val="422376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33</a:t>
            </a:fld>
            <a:endParaRPr lang="en-US" dirty="0"/>
          </a:p>
        </p:txBody>
      </p:sp>
    </p:spTree>
    <p:extLst>
      <p:ext uri="{BB962C8B-B14F-4D97-AF65-F5344CB8AC3E}">
        <p14:creationId xmlns:p14="http://schemas.microsoft.com/office/powerpoint/2010/main" val="106240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H.265 can be used for HD content to</a:t>
            </a:r>
            <a:r>
              <a:rPr lang="en-US" baseline="0" dirty="0"/>
              <a:t> create much smaller file sizes equivalent in quality to H.264</a:t>
            </a:r>
            <a:endParaRPr lang="en-US" dirty="0"/>
          </a:p>
          <a:p>
            <a:endParaRPr lang="en-US" dirty="0"/>
          </a:p>
          <a:p>
            <a:r>
              <a:rPr lang="en-US" dirty="0"/>
              <a:t>Netflix: they are the first company offering 4K content commercially. The video streams are H.265 and they're not charging more for 4K video content because they're now paying less to deliver data overall by using H.265 for not only the 4K content but also the HD content. Netflix is using Vanguard and they built a full ecosystem to use that codec.</a:t>
            </a:r>
          </a:p>
        </p:txBody>
      </p:sp>
      <p:sp>
        <p:nvSpPr>
          <p:cNvPr id="4" name="Slide Number Placeholder 3"/>
          <p:cNvSpPr>
            <a:spLocks noGrp="1"/>
          </p:cNvSpPr>
          <p:nvPr>
            <p:ph type="sldNum" sz="quarter" idx="10"/>
          </p:nvPr>
        </p:nvSpPr>
        <p:spPr/>
        <p:txBody>
          <a:bodyPr/>
          <a:lstStyle/>
          <a:p>
            <a:fld id="{30945C19-B7FF-8548-82DA-D7A3AF6512B8}" type="slidenum">
              <a:rPr lang="en-US" smtClean="0"/>
              <a:pPr/>
              <a:t>34</a:t>
            </a:fld>
            <a:endParaRPr lang="en-US" dirty="0"/>
          </a:p>
        </p:txBody>
      </p:sp>
    </p:spTree>
    <p:extLst>
      <p:ext uri="{BB962C8B-B14F-4D97-AF65-F5344CB8AC3E}">
        <p14:creationId xmlns:p14="http://schemas.microsoft.com/office/powerpoint/2010/main" val="3227240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36</a:t>
            </a:fld>
            <a:endParaRPr lang="en-US" dirty="0"/>
          </a:p>
        </p:txBody>
      </p:sp>
    </p:spTree>
    <p:extLst>
      <p:ext uri="{BB962C8B-B14F-4D97-AF65-F5344CB8AC3E}">
        <p14:creationId xmlns:p14="http://schemas.microsoft.com/office/powerpoint/2010/main" val="3789970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37</a:t>
            </a:fld>
            <a:endParaRPr lang="en-US" dirty="0"/>
          </a:p>
        </p:txBody>
      </p:sp>
    </p:spTree>
    <p:extLst>
      <p:ext uri="{BB962C8B-B14F-4D97-AF65-F5344CB8AC3E}">
        <p14:creationId xmlns:p14="http://schemas.microsoft.com/office/powerpoint/2010/main" val="34415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BrightSign is</a:t>
            </a:r>
            <a:r>
              <a:rPr lang="en-US" b="0" baseline="0" dirty="0"/>
              <a:t> the biggest solution provider that you may not easily see because we are behind the screen. </a:t>
            </a:r>
            <a:r>
              <a:rPr lang="en-US" sz="1200" b="0" i="0" kern="1200" baseline="0" dirty="0">
                <a:solidFill>
                  <a:schemeClr val="tx1"/>
                </a:solidFill>
                <a:effectLst/>
                <a:latin typeface="+mn-lt"/>
                <a:ea typeface="+mn-ea"/>
                <a:cs typeface="+mn-cs"/>
              </a:rPr>
              <a:t>BrightSign also partners with CMS providers who sell our media players.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5</a:t>
            </a:fld>
            <a:endParaRPr lang="en-US" dirty="0"/>
          </a:p>
        </p:txBody>
      </p:sp>
    </p:spTree>
    <p:extLst>
      <p:ext uri="{BB962C8B-B14F-4D97-AF65-F5344CB8AC3E}">
        <p14:creationId xmlns:p14="http://schemas.microsoft.com/office/powerpoint/2010/main" val="421079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45</a:t>
            </a:fld>
            <a:endParaRPr lang="en-US" dirty="0"/>
          </a:p>
        </p:txBody>
      </p:sp>
    </p:spTree>
    <p:extLst>
      <p:ext uri="{BB962C8B-B14F-4D97-AF65-F5344CB8AC3E}">
        <p14:creationId xmlns:p14="http://schemas.microsoft.com/office/powerpoint/2010/main" val="2614463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50</a:t>
            </a:fld>
            <a:endParaRPr lang="en-US" dirty="0"/>
          </a:p>
        </p:txBody>
      </p:sp>
    </p:spTree>
    <p:extLst>
      <p:ext uri="{BB962C8B-B14F-4D97-AF65-F5344CB8AC3E}">
        <p14:creationId xmlns:p14="http://schemas.microsoft.com/office/powerpoint/2010/main" val="205172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PoE+</a:t>
            </a:r>
            <a:r>
              <a:rPr lang="en-US" b="1" u="sng" baseline="0" dirty="0"/>
              <a:t> Support on 4K &amp; XD Explained</a:t>
            </a:r>
          </a:p>
          <a:p>
            <a:pPr marL="174159" indent="-174159" defTabSz="464424">
              <a:buFont typeface="Arial" panose="020B0604020202020204" pitchFamily="34" charset="0"/>
              <a:buChar char="•"/>
              <a:defRPr/>
            </a:pPr>
            <a:r>
              <a:rPr lang="en-US" dirty="0">
                <a:solidFill>
                  <a:schemeClr val="tx1"/>
                </a:solidFill>
              </a:rPr>
              <a:t>4K &amp; XD PoE+ is</a:t>
            </a:r>
            <a:r>
              <a:rPr lang="en-US" baseline="0" dirty="0">
                <a:solidFill>
                  <a:schemeClr val="tx1"/>
                </a:solidFill>
              </a:rPr>
              <a:t> type 2 which supports 25 watts of power (</a:t>
            </a:r>
            <a:r>
              <a:rPr lang="en-US" dirty="0"/>
              <a:t>PoE+ type 1 </a:t>
            </a:r>
            <a:r>
              <a:rPr lang="en-US" dirty="0">
                <a:solidFill>
                  <a:schemeClr val="tx1"/>
                </a:solidFill>
              </a:rPr>
              <a:t>supports 12 watts)</a:t>
            </a:r>
            <a:endParaRPr lang="en-US" baseline="0" dirty="0">
              <a:solidFill>
                <a:schemeClr val="tx1"/>
              </a:solidFill>
            </a:endParaRPr>
          </a:p>
          <a:p>
            <a:pPr marL="174159" indent="-174159" defTabSz="464424">
              <a:buFont typeface="Arial" panose="020B0604020202020204" pitchFamily="34" charset="0"/>
              <a:buChar char="•"/>
              <a:defRPr/>
            </a:pPr>
            <a:r>
              <a:rPr lang="en-US" dirty="0"/>
              <a:t>BrightSign XD &amp; 4K can be powered by Ethernet alone as long as they don’t exceed 25 watts of power which is when 4K is running a standard presentation, an HDMI cable and 1 or 2 other outputs at most.  </a:t>
            </a:r>
          </a:p>
          <a:p>
            <a:pPr marL="174159" indent="-174159" defTabSz="464424">
              <a:buFont typeface="Arial" panose="020B0604020202020204" pitchFamily="34" charset="0"/>
              <a:buChar char="•"/>
              <a:defRPr/>
            </a:pPr>
            <a:r>
              <a:rPr lang="en-US" dirty="0"/>
              <a:t>If BrightSign 4K players are powering more than 2 outputs and a resource intensive presentation, they could require up to 60 watts of power and similarly BrightSign XD could require up to 36W</a:t>
            </a:r>
          </a:p>
          <a:p>
            <a:pPr marL="174159" indent="-174159" defTabSz="464424">
              <a:buFont typeface="Arial" panose="020B0604020202020204" pitchFamily="34" charset="0"/>
              <a:buChar char="•"/>
              <a:defRPr/>
            </a:pPr>
            <a:r>
              <a:rPr lang="en-US" dirty="0"/>
              <a:t>If the 4K or XD player is being powered by PoE+, approximately 1A is available for all other connectors </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53</a:t>
            </a:fld>
            <a:endParaRPr lang="en-US" dirty="0"/>
          </a:p>
        </p:txBody>
      </p:sp>
    </p:spTree>
    <p:extLst>
      <p:ext uri="{BB962C8B-B14F-4D97-AF65-F5344CB8AC3E}">
        <p14:creationId xmlns:p14="http://schemas.microsoft.com/office/powerpoint/2010/main" val="1762462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57</a:t>
            </a:fld>
            <a:endParaRPr lang="en-US" dirty="0"/>
          </a:p>
        </p:txBody>
      </p:sp>
    </p:spTree>
    <p:extLst>
      <p:ext uri="{BB962C8B-B14F-4D97-AF65-F5344CB8AC3E}">
        <p14:creationId xmlns:p14="http://schemas.microsoft.com/office/powerpoint/2010/main" val="91444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452438" y="717550"/>
            <a:ext cx="6383337" cy="3590925"/>
          </a:xfrm>
          <a:ln/>
        </p:spPr>
      </p:sp>
      <p:sp>
        <p:nvSpPr>
          <p:cNvPr id="40963"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DA29A455-3D5A-4D19-B3A4-C5F2B0EC1A27}" type="slidenum">
              <a:rPr lang="en-US" smtClean="0"/>
              <a:pPr>
                <a:defRPr/>
              </a:pPr>
              <a:t>59</a:t>
            </a:fld>
            <a:endParaRPr lang="en-US"/>
          </a:p>
        </p:txBody>
      </p:sp>
    </p:spTree>
    <p:extLst>
      <p:ext uri="{BB962C8B-B14F-4D97-AF65-F5344CB8AC3E}">
        <p14:creationId xmlns:p14="http://schemas.microsoft.com/office/powerpoint/2010/main" val="2388157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62</a:t>
            </a:fld>
            <a:endParaRPr lang="en-US" dirty="0"/>
          </a:p>
        </p:txBody>
      </p:sp>
    </p:spTree>
    <p:extLst>
      <p:ext uri="{BB962C8B-B14F-4D97-AF65-F5344CB8AC3E}">
        <p14:creationId xmlns:p14="http://schemas.microsoft.com/office/powerpoint/2010/main" val="1715171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63</a:t>
            </a:fld>
            <a:endParaRPr lang="en-US" dirty="0"/>
          </a:p>
        </p:txBody>
      </p:sp>
    </p:spTree>
    <p:extLst>
      <p:ext uri="{BB962C8B-B14F-4D97-AF65-F5344CB8AC3E}">
        <p14:creationId xmlns:p14="http://schemas.microsoft.com/office/powerpoint/2010/main" val="2605029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67</a:t>
            </a:fld>
            <a:endParaRPr lang="en-US" dirty="0"/>
          </a:p>
        </p:txBody>
      </p:sp>
    </p:spTree>
    <p:extLst>
      <p:ext uri="{BB962C8B-B14F-4D97-AF65-F5344CB8AC3E}">
        <p14:creationId xmlns:p14="http://schemas.microsoft.com/office/powerpoint/2010/main" val="882096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57200" y="719138"/>
            <a:ext cx="6400800" cy="3600450"/>
          </a:xfrm>
          <a:ln/>
        </p:spPr>
      </p:sp>
      <p:sp>
        <p:nvSpPr>
          <p:cNvPr id="48131" name="Notes Placeholder 2"/>
          <p:cNvSpPr>
            <a:spLocks noGrp="1"/>
          </p:cNvSpPr>
          <p:nvPr>
            <p:ph type="body" idx="1"/>
          </p:nvPr>
        </p:nvSpPr>
        <p:spPr>
          <a:noFill/>
          <a:ln/>
        </p:spPr>
        <p:txBody>
          <a:bodyPr/>
          <a:lstStyle/>
          <a:p>
            <a:pPr>
              <a:spcBef>
                <a:spcPts val="1006"/>
              </a:spcBef>
              <a:spcAft>
                <a:spcPts val="1006"/>
              </a:spcAft>
            </a:pPr>
            <a:r>
              <a:rPr lang="en-US" dirty="0">
                <a:solidFill>
                  <a:srgbClr val="362E70"/>
                </a:solidFill>
              </a:rPr>
              <a:t>BrightAuthor is a free PC-based software application that easily creates, previews and publishes presentations to run on BrightSign. It also offers an interface to manage your BrightSign Network</a:t>
            </a:r>
          </a:p>
          <a:p>
            <a:pPr>
              <a:spcBef>
                <a:spcPts val="1006"/>
              </a:spcBef>
              <a:spcAft>
                <a:spcPts val="1006"/>
              </a:spcAft>
            </a:pPr>
            <a:endParaRPr lang="en-US" dirty="0">
              <a:solidFill>
                <a:srgbClr val="595959"/>
              </a:solidFill>
            </a:endParaRPr>
          </a:p>
          <a:p>
            <a:pPr marL="181215" indent="-181215">
              <a:spcBef>
                <a:spcPts val="1006"/>
              </a:spcBef>
              <a:spcAft>
                <a:spcPts val="1006"/>
              </a:spcAft>
              <a:buFont typeface="Arial" panose="020B0604020202020204" pitchFamily="34" charset="0"/>
              <a:buChar char="•"/>
            </a:pPr>
            <a:r>
              <a:rPr lang="en-US" b="1" dirty="0">
                <a:solidFill>
                  <a:srgbClr val="362E70"/>
                </a:solidFill>
              </a:rPr>
              <a:t>Build.</a:t>
            </a:r>
            <a:r>
              <a:rPr lang="en-US" dirty="0"/>
              <a:t> </a:t>
            </a:r>
            <a:r>
              <a:rPr lang="en-US" dirty="0">
                <a:solidFill>
                  <a:srgbClr val="362E70"/>
                </a:solidFill>
              </a:rPr>
              <a:t>access</a:t>
            </a:r>
            <a:r>
              <a:rPr lang="en-US" dirty="0">
                <a:solidFill>
                  <a:srgbClr val="595959"/>
                </a:solidFill>
              </a:rPr>
              <a:t> all BrightSign features and functions that can be implemented into presentations. Design Full HD and 4K upscaled looping and interactive presentations in full-screen or multi-zone layouts.</a:t>
            </a:r>
          </a:p>
          <a:p>
            <a:pPr marL="181215" indent="-181215">
              <a:spcBef>
                <a:spcPts val="1006"/>
              </a:spcBef>
              <a:spcAft>
                <a:spcPts val="1006"/>
              </a:spcAft>
              <a:buFont typeface="Arial" panose="020B0604020202020204" pitchFamily="34" charset="0"/>
              <a:buChar char="•"/>
            </a:pPr>
            <a:r>
              <a:rPr lang="en-US" b="1" dirty="0">
                <a:solidFill>
                  <a:srgbClr val="362E70"/>
                </a:solidFill>
              </a:rPr>
              <a:t>Preview.</a:t>
            </a:r>
            <a:r>
              <a:rPr lang="en-US" dirty="0"/>
              <a:t> </a:t>
            </a:r>
            <a:r>
              <a:rPr lang="en-US" dirty="0">
                <a:solidFill>
                  <a:srgbClr val="595959"/>
                </a:solidFill>
                <a:latin typeface="Verdana" pitchFamily="34" charset="0"/>
                <a:ea typeface="Verdana" pitchFamily="34" charset="0"/>
                <a:cs typeface="Verdana" pitchFamily="34" charset="0"/>
              </a:rPr>
              <a:t>Review presentation playback before publishing.</a:t>
            </a:r>
            <a:endParaRPr lang="en-US" dirty="0">
              <a:solidFill>
                <a:srgbClr val="595959"/>
              </a:solidFill>
            </a:endParaRPr>
          </a:p>
          <a:p>
            <a:pPr marL="181215" indent="-181215">
              <a:spcBef>
                <a:spcPts val="1006"/>
              </a:spcBef>
              <a:spcAft>
                <a:spcPts val="1006"/>
              </a:spcAft>
              <a:buFont typeface="Arial" panose="020B0604020202020204" pitchFamily="34" charset="0"/>
              <a:buChar char="•"/>
            </a:pPr>
            <a:r>
              <a:rPr lang="en-US" b="1" dirty="0">
                <a:solidFill>
                  <a:srgbClr val="362E70"/>
                </a:solidFill>
              </a:rPr>
              <a:t>Publish.</a:t>
            </a:r>
            <a:r>
              <a:rPr lang="en-US" dirty="0"/>
              <a:t> </a:t>
            </a:r>
            <a:r>
              <a:rPr lang="en-US" dirty="0">
                <a:solidFill>
                  <a:srgbClr val="595959"/>
                </a:solidFill>
              </a:rPr>
              <a:t>Automatically build and distribute a complete presentation packet ready to play on BrightSign including content, playlists, controls and scheduling. Published presentations can be distributed to SD cards or network connected BrightSign units. </a:t>
            </a:r>
          </a:p>
          <a:p>
            <a:pPr marL="181215" indent="-181215">
              <a:spcBef>
                <a:spcPts val="1006"/>
              </a:spcBef>
              <a:spcAft>
                <a:spcPts val="1006"/>
              </a:spcAft>
              <a:buFont typeface="Arial" panose="020B0604020202020204" pitchFamily="34" charset="0"/>
              <a:buChar char="•"/>
            </a:pPr>
            <a:r>
              <a:rPr lang="en-US" b="1" dirty="0">
                <a:solidFill>
                  <a:srgbClr val="362E70"/>
                </a:solidFill>
              </a:rPr>
              <a:t>Manage.</a:t>
            </a:r>
            <a:r>
              <a:rPr lang="en-US" dirty="0"/>
              <a:t> </a:t>
            </a:r>
            <a:r>
              <a:rPr lang="en-US" dirty="0">
                <a:solidFill>
                  <a:srgbClr val="595959"/>
                </a:solidFill>
              </a:rPr>
              <a:t>Easily and securely update, monitor and manage your network of BrightSign digital signs right from the BrightAuthor application. A web UI is also available.  </a:t>
            </a:r>
          </a:p>
          <a:p>
            <a:endParaRPr lang="en-US" dirty="0"/>
          </a:p>
        </p:txBody>
      </p:sp>
      <p:sp>
        <p:nvSpPr>
          <p:cNvPr id="37892" name="Slide Number Placeholder 3"/>
          <p:cNvSpPr>
            <a:spLocks noGrp="1"/>
          </p:cNvSpPr>
          <p:nvPr>
            <p:ph type="sldNum" sz="quarter" idx="5"/>
          </p:nvPr>
        </p:nvSpPr>
        <p:spPr/>
        <p:txBody>
          <a:bodyPr/>
          <a:lstStyle/>
          <a:p>
            <a:pPr>
              <a:defRPr/>
            </a:pPr>
            <a:fld id="{357882B6-912A-4FBC-B488-979D7BA04AB1}" type="slidenum">
              <a:rPr lang="en-US" smtClean="0">
                <a:latin typeface="Arial" pitchFamily="34" charset="0"/>
              </a:rPr>
              <a:pPr>
                <a:defRPr/>
              </a:pPr>
              <a:t>70</a:t>
            </a:fld>
            <a:endParaRPr lang="en-US">
              <a:latin typeface="Arial" pitchFamily="34" charset="0"/>
            </a:endParaRPr>
          </a:p>
        </p:txBody>
      </p:sp>
    </p:spTree>
    <p:extLst>
      <p:ext uri="{BB962C8B-B14F-4D97-AF65-F5344CB8AC3E}">
        <p14:creationId xmlns:p14="http://schemas.microsoft.com/office/powerpoint/2010/main" val="3390079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457200" y="719138"/>
            <a:ext cx="6400800" cy="3600450"/>
          </a:xfrm>
          <a:ln/>
        </p:spPr>
      </p:sp>
      <p:sp>
        <p:nvSpPr>
          <p:cNvPr id="40963"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DA29A455-3D5A-4D19-B3A4-C5F2B0EC1A27}" type="slidenum">
              <a:rPr lang="en-US" smtClean="0"/>
              <a:pPr>
                <a:defRPr/>
              </a:pPr>
              <a:t>75</a:t>
            </a:fld>
            <a:endParaRPr lang="en-US"/>
          </a:p>
        </p:txBody>
      </p:sp>
    </p:spTree>
    <p:extLst>
      <p:ext uri="{BB962C8B-B14F-4D97-AF65-F5344CB8AC3E}">
        <p14:creationId xmlns:p14="http://schemas.microsoft.com/office/powerpoint/2010/main" val="192959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6</a:t>
            </a:fld>
            <a:endParaRPr lang="en-US" dirty="0"/>
          </a:p>
        </p:txBody>
      </p:sp>
    </p:spTree>
    <p:extLst>
      <p:ext uri="{BB962C8B-B14F-4D97-AF65-F5344CB8AC3E}">
        <p14:creationId xmlns:p14="http://schemas.microsoft.com/office/powerpoint/2010/main" val="1499135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457200" y="719138"/>
            <a:ext cx="6400800" cy="3600450"/>
          </a:xfrm>
          <a:ln/>
        </p:spPr>
      </p:sp>
      <p:sp>
        <p:nvSpPr>
          <p:cNvPr id="3379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245395B4-9003-438B-8D93-FA15050ABD3A}" type="slidenum">
              <a:rPr lang="en-US" smtClean="0"/>
              <a:pPr>
                <a:defRPr/>
              </a:pPr>
              <a:t>76</a:t>
            </a:fld>
            <a:endParaRPr lang="en-US"/>
          </a:p>
        </p:txBody>
      </p:sp>
    </p:spTree>
    <p:extLst>
      <p:ext uri="{BB962C8B-B14F-4D97-AF65-F5344CB8AC3E}">
        <p14:creationId xmlns:p14="http://schemas.microsoft.com/office/powerpoint/2010/main" val="2901027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457200" y="719138"/>
            <a:ext cx="6400800" cy="3600450"/>
          </a:xfrm>
          <a:ln/>
        </p:spPr>
      </p:sp>
      <p:sp>
        <p:nvSpPr>
          <p:cNvPr id="3379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245395B4-9003-438B-8D93-FA15050ABD3A}" type="slidenum">
              <a:rPr lang="en-US" smtClean="0"/>
              <a:pPr>
                <a:defRPr/>
              </a:pPr>
              <a:t>77</a:t>
            </a:fld>
            <a:endParaRPr lang="en-US"/>
          </a:p>
        </p:txBody>
      </p:sp>
    </p:spTree>
    <p:extLst>
      <p:ext uri="{BB962C8B-B14F-4D97-AF65-F5344CB8AC3E}">
        <p14:creationId xmlns:p14="http://schemas.microsoft.com/office/powerpoint/2010/main" val="3483868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457200" y="719138"/>
            <a:ext cx="6400800" cy="3600450"/>
          </a:xfrm>
          <a:ln/>
        </p:spPr>
      </p:sp>
      <p:sp>
        <p:nvSpPr>
          <p:cNvPr id="31747"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213999C8-7AEA-44B9-944C-14A4989BCF59}" type="slidenum">
              <a:rPr lang="en-US" smtClean="0"/>
              <a:pPr>
                <a:defRPr/>
              </a:pPr>
              <a:t>78</a:t>
            </a:fld>
            <a:endParaRPr lang="en-US"/>
          </a:p>
        </p:txBody>
      </p:sp>
    </p:spTree>
    <p:extLst>
      <p:ext uri="{BB962C8B-B14F-4D97-AF65-F5344CB8AC3E}">
        <p14:creationId xmlns:p14="http://schemas.microsoft.com/office/powerpoint/2010/main" val="1147601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79</a:t>
            </a:fld>
            <a:endParaRPr lang="en-US" dirty="0"/>
          </a:p>
        </p:txBody>
      </p:sp>
    </p:spTree>
    <p:extLst>
      <p:ext uri="{BB962C8B-B14F-4D97-AF65-F5344CB8AC3E}">
        <p14:creationId xmlns:p14="http://schemas.microsoft.com/office/powerpoint/2010/main" val="2752987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57200" y="719138"/>
            <a:ext cx="6400800" cy="3600450"/>
          </a:xfrm>
          <a:ln/>
        </p:spPr>
      </p:sp>
      <p:sp>
        <p:nvSpPr>
          <p:cNvPr id="36867" name="Notes Placeholder 2"/>
          <p:cNvSpPr>
            <a:spLocks noGrp="1"/>
          </p:cNvSpPr>
          <p:nvPr>
            <p:ph type="body" idx="1"/>
          </p:nvPr>
        </p:nvSpPr>
        <p:spPr>
          <a:noFill/>
          <a:ln/>
        </p:spPr>
        <p:txBody>
          <a:bodyPr/>
          <a:lstStyle/>
          <a:p>
            <a:pPr defTabSz="483241">
              <a:defRPr/>
            </a:pPr>
            <a:r>
              <a:rPr lang="en-US" dirty="0">
                <a:solidFill>
                  <a:srgbClr val="595959"/>
                </a:solidFill>
              </a:rPr>
              <a:t>BrightSign Network is a secure cloud-based solution for managing your network of BrightSign digital signs.  It offers a complete </a:t>
            </a:r>
            <a:r>
              <a:rPr lang="en-US" dirty="0" err="1">
                <a:solidFill>
                  <a:srgbClr val="595959"/>
                </a:solidFill>
              </a:rPr>
              <a:t>infrastruction</a:t>
            </a:r>
            <a:r>
              <a:rPr lang="en-US" dirty="0">
                <a:solidFill>
                  <a:srgbClr val="595959"/>
                </a:solidFill>
              </a:rPr>
              <a:t> to serve, manage and support your network and frees you from the complexity of hosting and maintaining your own network.  </a:t>
            </a:r>
          </a:p>
          <a:p>
            <a:pPr defTabSz="483241">
              <a:defRPr/>
            </a:pPr>
            <a:endParaRPr lang="en-US" dirty="0">
              <a:solidFill>
                <a:srgbClr val="595959"/>
              </a:solidFill>
            </a:endParaRPr>
          </a:p>
          <a:p>
            <a:pPr defTabSz="483241">
              <a:defRPr/>
            </a:pPr>
            <a:r>
              <a:rPr lang="en-US" dirty="0">
                <a:solidFill>
                  <a:srgbClr val="595959"/>
                </a:solidFill>
              </a:rPr>
              <a:t>BrightSign Network offers a complete set of tools and interfaces to easily and successfully manage your network.  An it is scalable to any size network.  </a:t>
            </a:r>
          </a:p>
          <a:p>
            <a:pPr defTabSz="483241">
              <a:defRPr/>
            </a:pPr>
            <a:endParaRPr lang="en-US" dirty="0">
              <a:solidFill>
                <a:srgbClr val="595959"/>
              </a:solidFill>
            </a:endParaRPr>
          </a:p>
          <a:p>
            <a:pPr defTabSz="483241">
              <a:defRPr/>
            </a:pPr>
            <a:r>
              <a:rPr lang="en-US" dirty="0">
                <a:solidFill>
                  <a:srgbClr val="595959"/>
                </a:solidFill>
              </a:rPr>
              <a:t>The BrightSign Network management can be done via the BrightAuthor PC software application or the Web UI which primarily allows network subscribers to access administrative functions such as user roles, permissions, etc. as well as monitor the health of your network. </a:t>
            </a:r>
          </a:p>
          <a:p>
            <a:endParaRPr lang="en-US" dirty="0"/>
          </a:p>
        </p:txBody>
      </p:sp>
      <p:sp>
        <p:nvSpPr>
          <p:cNvPr id="37892" name="Slide Number Placeholder 3"/>
          <p:cNvSpPr>
            <a:spLocks noGrp="1"/>
          </p:cNvSpPr>
          <p:nvPr>
            <p:ph type="sldNum" sz="quarter" idx="5"/>
          </p:nvPr>
        </p:nvSpPr>
        <p:spPr/>
        <p:txBody>
          <a:bodyPr/>
          <a:lstStyle/>
          <a:p>
            <a:pPr>
              <a:defRPr/>
            </a:pPr>
            <a:fld id="{1A73195B-1A84-42F7-A7B1-72C8A49BD59F}" type="slidenum">
              <a:rPr lang="en-US" smtClean="0">
                <a:latin typeface="Arial" pitchFamily="34" charset="0"/>
              </a:rPr>
              <a:pPr>
                <a:defRPr/>
              </a:pPr>
              <a:t>80</a:t>
            </a:fld>
            <a:endParaRPr lang="en-US">
              <a:latin typeface="Arial" pitchFamily="34" charset="0"/>
            </a:endParaRPr>
          </a:p>
        </p:txBody>
      </p:sp>
    </p:spTree>
    <p:extLst>
      <p:ext uri="{BB962C8B-B14F-4D97-AF65-F5344CB8AC3E}">
        <p14:creationId xmlns:p14="http://schemas.microsoft.com/office/powerpoint/2010/main" val="2009691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57200" y="719138"/>
            <a:ext cx="6400800" cy="3600450"/>
          </a:xfrm>
          <a:ln/>
        </p:spPr>
      </p:sp>
      <p:sp>
        <p:nvSpPr>
          <p:cNvPr id="36867" name="Notes Placeholder 2"/>
          <p:cNvSpPr>
            <a:spLocks noGrp="1"/>
          </p:cNvSpPr>
          <p:nvPr>
            <p:ph type="body" idx="1"/>
          </p:nvPr>
        </p:nvSpPr>
        <p:spPr>
          <a:noFill/>
          <a:ln/>
        </p:spPr>
        <p:txBody>
          <a:bodyPr/>
          <a:lstStyle/>
          <a:p>
            <a:r>
              <a:rPr lang="en-US" dirty="0"/>
              <a:t>The BrightSign Network</a:t>
            </a:r>
            <a:r>
              <a:rPr lang="en-US" baseline="0" dirty="0"/>
              <a:t> Enterprise Edition is available only to pre-approved customers of large networks that have special </a:t>
            </a:r>
            <a:r>
              <a:rPr lang="en-US" baseline="0"/>
              <a:t>hosting requirements.  </a:t>
            </a:r>
            <a:endParaRPr lang="en-US" dirty="0"/>
          </a:p>
        </p:txBody>
      </p:sp>
      <p:sp>
        <p:nvSpPr>
          <p:cNvPr id="37892" name="Slide Number Placeholder 3"/>
          <p:cNvSpPr>
            <a:spLocks noGrp="1"/>
          </p:cNvSpPr>
          <p:nvPr>
            <p:ph type="sldNum" sz="quarter" idx="5"/>
          </p:nvPr>
        </p:nvSpPr>
        <p:spPr/>
        <p:txBody>
          <a:bodyPr/>
          <a:lstStyle/>
          <a:p>
            <a:pPr>
              <a:defRPr/>
            </a:pPr>
            <a:fld id="{1A73195B-1A84-42F7-A7B1-72C8A49BD59F}" type="slidenum">
              <a:rPr lang="en-US" smtClean="0">
                <a:latin typeface="Arial" pitchFamily="34" charset="0"/>
              </a:rPr>
              <a:pPr>
                <a:defRPr/>
              </a:pPr>
              <a:t>82</a:t>
            </a:fld>
            <a:endParaRPr lang="en-US">
              <a:latin typeface="Arial" pitchFamily="34" charset="0"/>
            </a:endParaRPr>
          </a:p>
        </p:txBody>
      </p:sp>
    </p:spTree>
    <p:extLst>
      <p:ext uri="{BB962C8B-B14F-4D97-AF65-F5344CB8AC3E}">
        <p14:creationId xmlns:p14="http://schemas.microsoft.com/office/powerpoint/2010/main" val="977169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84</a:t>
            </a:fld>
            <a:endParaRPr lang="en-US" dirty="0"/>
          </a:p>
        </p:txBody>
      </p:sp>
    </p:spTree>
    <p:extLst>
      <p:ext uri="{BB962C8B-B14F-4D97-AF65-F5344CB8AC3E}">
        <p14:creationId xmlns:p14="http://schemas.microsoft.com/office/powerpoint/2010/main" val="3005848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85</a:t>
            </a:fld>
            <a:endParaRPr lang="en-US" dirty="0"/>
          </a:p>
        </p:txBody>
      </p:sp>
    </p:spTree>
    <p:extLst>
      <p:ext uri="{BB962C8B-B14F-4D97-AF65-F5344CB8AC3E}">
        <p14:creationId xmlns:p14="http://schemas.microsoft.com/office/powerpoint/2010/main" val="2520487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93</a:t>
            </a:fld>
            <a:endParaRPr lang="en-US" dirty="0"/>
          </a:p>
        </p:txBody>
      </p:sp>
    </p:spTree>
    <p:extLst>
      <p:ext uri="{BB962C8B-B14F-4D97-AF65-F5344CB8AC3E}">
        <p14:creationId xmlns:p14="http://schemas.microsoft.com/office/powerpoint/2010/main" val="1011926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95</a:t>
            </a:fld>
            <a:endParaRPr lang="en-US" dirty="0"/>
          </a:p>
        </p:txBody>
      </p:sp>
    </p:spTree>
    <p:extLst>
      <p:ext uri="{BB962C8B-B14F-4D97-AF65-F5344CB8AC3E}">
        <p14:creationId xmlns:p14="http://schemas.microsoft.com/office/powerpoint/2010/main" val="216886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b="1" dirty="0"/>
              <a:t>IHS Notes on Forecast</a:t>
            </a:r>
          </a:p>
          <a:p>
            <a:r>
              <a:rPr lang="en-US" sz="1200" dirty="0"/>
              <a:t>IHS Markit expects the overall digital signage industry to finish 2017 with a 30.8% YoY increase in revenue, with displays and media revenue averaging nearly a 38% increase from the previous year. Growth in DOOH advertising for 2018 is forecast to start the year strong, supported by major events such as the 2018 Winter Olympics in PyeongChang, South Korea and the 2018 FIFA World Cup Russia. The increase in DOOH advertising is also a result of the ample number of direct-view LED displays launched by many of the major LCD manufacturers in 2017. </a:t>
            </a:r>
          </a:p>
          <a:p>
            <a:endParaRPr lang="en-US" sz="1200" dirty="0"/>
          </a:p>
          <a:p>
            <a:r>
              <a:rPr lang="en-US" sz="1200" dirty="0"/>
              <a:t>Looking to 2018, there will be a greater focus for displays in interactivity and collaboration applications such as IWBs for education, along with the development of corporate and government markets. IHS Markit believes there will be an even greater shift in connected and integrated environments for digital signage displays with other technologies, such as NFC, motion sensor touch solutions, along with voice and facial recognition technology—aiding to drive the development for IWBs in new applications such as retail and wayfinding. </a:t>
            </a:r>
          </a:p>
          <a:p>
            <a:endParaRPr lang="en-US" sz="1200" dirty="0"/>
          </a:p>
          <a:p>
            <a:r>
              <a:rPr lang="en-US" sz="1200" dirty="0"/>
              <a:t>Increased momentum for DOOH advertising focuses on developments in collecting data, automated workflows, and metrics, which will be crucial to offering advertisers the benefits of creating more targeted campaigns among wider audiences. DOOH advertising is also anticipated to become more immersive in 2018, with instances of VR and AR incorporated with digital signage deployments, especially in public space verticals. </a:t>
            </a:r>
          </a:p>
        </p:txBody>
      </p:sp>
      <p:sp>
        <p:nvSpPr>
          <p:cNvPr id="4" name="Slide Number Placeholder 3"/>
          <p:cNvSpPr>
            <a:spLocks noGrp="1"/>
          </p:cNvSpPr>
          <p:nvPr>
            <p:ph type="sldNum" sz="quarter" idx="10"/>
          </p:nvPr>
        </p:nvSpPr>
        <p:spPr/>
        <p:txBody>
          <a:bodyPr/>
          <a:lstStyle/>
          <a:p>
            <a:fld id="{30945C19-B7FF-8548-82DA-D7A3AF6512B8}" type="slidenum">
              <a:rPr lang="en-US" smtClean="0"/>
              <a:pPr/>
              <a:t>7</a:t>
            </a:fld>
            <a:endParaRPr lang="en-US" dirty="0"/>
          </a:p>
        </p:txBody>
      </p:sp>
    </p:spTree>
    <p:extLst>
      <p:ext uri="{BB962C8B-B14F-4D97-AF65-F5344CB8AC3E}">
        <p14:creationId xmlns:p14="http://schemas.microsoft.com/office/powerpoint/2010/main" val="3957626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96</a:t>
            </a:fld>
            <a:endParaRPr lang="en-US" dirty="0"/>
          </a:p>
        </p:txBody>
      </p:sp>
    </p:spTree>
    <p:extLst>
      <p:ext uri="{BB962C8B-B14F-4D97-AF65-F5344CB8AC3E}">
        <p14:creationId xmlns:p14="http://schemas.microsoft.com/office/powerpoint/2010/main" val="448197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101</a:t>
            </a:fld>
            <a:endParaRPr lang="en-US" dirty="0"/>
          </a:p>
        </p:txBody>
      </p:sp>
    </p:spTree>
    <p:extLst>
      <p:ext uri="{BB962C8B-B14F-4D97-AF65-F5344CB8AC3E}">
        <p14:creationId xmlns:p14="http://schemas.microsoft.com/office/powerpoint/2010/main" val="1214637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104</a:t>
            </a:fld>
            <a:endParaRPr lang="en-US" dirty="0"/>
          </a:p>
        </p:txBody>
      </p:sp>
    </p:spTree>
    <p:extLst>
      <p:ext uri="{BB962C8B-B14F-4D97-AF65-F5344CB8AC3E}">
        <p14:creationId xmlns:p14="http://schemas.microsoft.com/office/powerpoint/2010/main" val="2122954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41">
              <a:defRPr/>
            </a:pPr>
            <a:r>
              <a:rPr lang="en-US" dirty="0"/>
              <a:t>FNAC:</a:t>
            </a:r>
            <a:r>
              <a:rPr lang="en-US" baseline="0" dirty="0"/>
              <a:t> </a:t>
            </a:r>
            <a:r>
              <a:rPr lang="en-US" dirty="0"/>
              <a:t>2,100 BrightSign networked controllers in all 82 FNAC stores in France and Belgium </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105</a:t>
            </a:fld>
            <a:endParaRPr lang="en-US" dirty="0"/>
          </a:p>
        </p:txBody>
      </p:sp>
    </p:spTree>
    <p:extLst>
      <p:ext uri="{BB962C8B-B14F-4D97-AF65-F5344CB8AC3E}">
        <p14:creationId xmlns:p14="http://schemas.microsoft.com/office/powerpoint/2010/main" val="4070354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106</a:t>
            </a:fld>
            <a:endParaRPr lang="en-US" dirty="0"/>
          </a:p>
        </p:txBody>
      </p:sp>
    </p:spTree>
    <p:extLst>
      <p:ext uri="{BB962C8B-B14F-4D97-AF65-F5344CB8AC3E}">
        <p14:creationId xmlns:p14="http://schemas.microsoft.com/office/powerpoint/2010/main" val="56024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396" indent="-178396" defTabSz="475723">
              <a:buFont typeface="Arial" panose="020B0604020202020204" pitchFamily="34" charset="0"/>
              <a:buChar char="•"/>
              <a:defRPr/>
            </a:pPr>
            <a:endParaRPr lang="en-US" sz="1000"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112</a:t>
            </a:fld>
            <a:endParaRPr lang="en-US" dirty="0"/>
          </a:p>
        </p:txBody>
      </p:sp>
    </p:spTree>
    <p:extLst>
      <p:ext uri="{BB962C8B-B14F-4D97-AF65-F5344CB8AC3E}">
        <p14:creationId xmlns:p14="http://schemas.microsoft.com/office/powerpoint/2010/main" val="4287096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113</a:t>
            </a:fld>
            <a:endParaRPr lang="en-US" dirty="0"/>
          </a:p>
        </p:txBody>
      </p:sp>
    </p:spTree>
    <p:extLst>
      <p:ext uri="{BB962C8B-B14F-4D97-AF65-F5344CB8AC3E}">
        <p14:creationId xmlns:p14="http://schemas.microsoft.com/office/powerpoint/2010/main" val="1523790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114</a:t>
            </a:fld>
            <a:endParaRPr lang="en-US" dirty="0"/>
          </a:p>
        </p:txBody>
      </p:sp>
    </p:spTree>
    <p:extLst>
      <p:ext uri="{BB962C8B-B14F-4D97-AF65-F5344CB8AC3E}">
        <p14:creationId xmlns:p14="http://schemas.microsoft.com/office/powerpoint/2010/main" val="2783205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115</a:t>
            </a:fld>
            <a:endParaRPr lang="en-US" dirty="0"/>
          </a:p>
        </p:txBody>
      </p:sp>
    </p:spTree>
    <p:extLst>
      <p:ext uri="{BB962C8B-B14F-4D97-AF65-F5344CB8AC3E}">
        <p14:creationId xmlns:p14="http://schemas.microsoft.com/office/powerpoint/2010/main" val="2705559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118</a:t>
            </a:fld>
            <a:endParaRPr lang="en-US" dirty="0"/>
          </a:p>
        </p:txBody>
      </p:sp>
    </p:spTree>
    <p:extLst>
      <p:ext uri="{BB962C8B-B14F-4D97-AF65-F5344CB8AC3E}">
        <p14:creationId xmlns:p14="http://schemas.microsoft.com/office/powerpoint/2010/main" val="220269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0" dirty="0"/>
              <a:t>BrightSign offers a total signage solution that includes</a:t>
            </a:r>
            <a:r>
              <a:rPr lang="en-US" b="0" baseline="0" dirty="0"/>
              <a:t> the digital sign media players which deliver p</a:t>
            </a:r>
            <a:r>
              <a:rPr lang="en-US" b="0" dirty="0"/>
              <a:t>owerful performance and reliability.</a:t>
            </a:r>
            <a:r>
              <a:rPr lang="en-US" b="0" baseline="0" dirty="0"/>
              <a:t>  Our digital sign players are d</a:t>
            </a:r>
            <a:r>
              <a:rPr lang="en-US" b="0" dirty="0"/>
              <a:t>esigned exclusively for digital signage</a:t>
            </a:r>
            <a:r>
              <a:rPr lang="en-US" b="0" baseline="0" dirty="0"/>
              <a:t> with a </a:t>
            </a:r>
            <a:r>
              <a:rPr lang="en-US" b="0" dirty="0"/>
              <a:t>slim operating system that delivers powerful performance, superior signage capabilities and exceptional Full HD and True 4K video quality on a solid-state platform you can depend on. </a:t>
            </a:r>
          </a:p>
          <a:p>
            <a:endParaRPr lang="en-US" b="0" dirty="0"/>
          </a:p>
          <a:p>
            <a:pPr defTabSz="475723">
              <a:defRPr/>
            </a:pPr>
            <a:r>
              <a:rPr lang="en-US" b="0" dirty="0"/>
              <a:t>Our BrightAuthor</a:t>
            </a:r>
            <a:r>
              <a:rPr lang="en-US" b="0" baseline="0" dirty="0"/>
              <a:t> software is free, e</a:t>
            </a:r>
            <a:r>
              <a:rPr lang="en-US" b="0" dirty="0"/>
              <a:t>asy to use</a:t>
            </a:r>
            <a:r>
              <a:rPr lang="en-US" b="0" baseline="0" dirty="0"/>
              <a:t> and offers s</a:t>
            </a:r>
            <a:r>
              <a:rPr lang="en-US" b="0" dirty="0"/>
              <a:t>ophisticated features.</a:t>
            </a:r>
            <a:r>
              <a:rPr lang="en-US" b="0" baseline="0" dirty="0"/>
              <a:t> This PC-based application helps you create, preview, publish and network your digital signage presentations without difficulty. </a:t>
            </a:r>
            <a:r>
              <a:rPr lang="en-US" dirty="0"/>
              <a:t>BrightSign continually updates our software, so you’ll never be stuck with a product that isn’t keeping pace with current market demands. </a:t>
            </a:r>
          </a:p>
          <a:p>
            <a:pPr defTabSz="475723">
              <a:defRPr/>
            </a:pPr>
            <a:endParaRPr lang="en-US" dirty="0"/>
          </a:p>
          <a:p>
            <a:pPr defTabSz="475723">
              <a:defRPr/>
            </a:pPr>
            <a:r>
              <a:rPr lang="en-US" dirty="0"/>
              <a:t>BrightSign offers a variety of networking options. Simple file networking and local area networking solutions are offered for free and we have an option to subscribe to BrightSign Network, a cloud-based service that frees you from the complexities of hosting and maintaining your own network.</a:t>
            </a:r>
          </a:p>
          <a:p>
            <a:endParaRPr lang="en-US" b="0" baseline="0" dirty="0"/>
          </a:p>
          <a:p>
            <a:r>
              <a:rPr lang="en-US" b="0" dirty="0"/>
              <a:t>Everything</a:t>
            </a:r>
            <a:r>
              <a:rPr lang="en-US" b="0" baseline="0" dirty="0"/>
              <a:t> you need to run your digital signage is provided by BrightSign – the players, the authoring software and networking options which are flexible and scalable to support size implementation.  We can also connect you to BrightSign qualified content providers and integrators.  </a:t>
            </a:r>
            <a:endParaRPr lang="en-US" b="0" dirty="0">
              <a:solidFill>
                <a:srgbClr val="595959"/>
              </a:solidFill>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8</a:t>
            </a:fld>
            <a:endParaRPr lang="en-US" dirty="0"/>
          </a:p>
        </p:txBody>
      </p:sp>
    </p:spTree>
    <p:extLst>
      <p:ext uri="{BB962C8B-B14F-4D97-AF65-F5344CB8AC3E}">
        <p14:creationId xmlns:p14="http://schemas.microsoft.com/office/powerpoint/2010/main" val="3084046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b="1" dirty="0" err="1"/>
              <a:t>easescreen</a:t>
            </a:r>
            <a:r>
              <a:rPr lang="en-US" dirty="0"/>
              <a:t> stands for the uncomplicated scheduling, editing and distribution of multimedia contents. Available in several versions and suitable for all purposes, the possibilities extend from 'Stand-Alone-Solutions' to branch network solution.</a:t>
            </a:r>
            <a:r>
              <a:rPr lang="en-US" b="1" dirty="0"/>
              <a:t> </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119</a:t>
            </a:fld>
            <a:endParaRPr lang="en-US" dirty="0"/>
          </a:p>
        </p:txBody>
      </p:sp>
    </p:spTree>
    <p:extLst>
      <p:ext uri="{BB962C8B-B14F-4D97-AF65-F5344CB8AC3E}">
        <p14:creationId xmlns:p14="http://schemas.microsoft.com/office/powerpoint/2010/main" val="955115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120</a:t>
            </a:fld>
            <a:endParaRPr lang="en-US" dirty="0"/>
          </a:p>
        </p:txBody>
      </p:sp>
    </p:spTree>
    <p:extLst>
      <p:ext uri="{BB962C8B-B14F-4D97-AF65-F5344CB8AC3E}">
        <p14:creationId xmlns:p14="http://schemas.microsoft.com/office/powerpoint/2010/main" val="3370353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121</a:t>
            </a:fld>
            <a:endParaRPr lang="en-US" dirty="0"/>
          </a:p>
        </p:txBody>
      </p:sp>
    </p:spTree>
    <p:extLst>
      <p:ext uri="{BB962C8B-B14F-4D97-AF65-F5344CB8AC3E}">
        <p14:creationId xmlns:p14="http://schemas.microsoft.com/office/powerpoint/2010/main" val="1614776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122</a:t>
            </a:fld>
            <a:endParaRPr lang="en-US" dirty="0"/>
          </a:p>
        </p:txBody>
      </p:sp>
    </p:spTree>
    <p:extLst>
      <p:ext uri="{BB962C8B-B14F-4D97-AF65-F5344CB8AC3E}">
        <p14:creationId xmlns:p14="http://schemas.microsoft.com/office/powerpoint/2010/main" val="2485393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123</a:t>
            </a:fld>
            <a:endParaRPr lang="en-US" dirty="0"/>
          </a:p>
        </p:txBody>
      </p:sp>
    </p:spTree>
    <p:extLst>
      <p:ext uri="{BB962C8B-B14F-4D97-AF65-F5344CB8AC3E}">
        <p14:creationId xmlns:p14="http://schemas.microsoft.com/office/powerpoint/2010/main" val="16110449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125</a:t>
            </a:fld>
            <a:endParaRPr lang="en-US" dirty="0"/>
          </a:p>
        </p:txBody>
      </p:sp>
    </p:spTree>
    <p:extLst>
      <p:ext uri="{BB962C8B-B14F-4D97-AF65-F5344CB8AC3E}">
        <p14:creationId xmlns:p14="http://schemas.microsoft.com/office/powerpoint/2010/main" val="1835446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126</a:t>
            </a:fld>
            <a:endParaRPr lang="en-US" dirty="0"/>
          </a:p>
        </p:txBody>
      </p:sp>
    </p:spTree>
    <p:extLst>
      <p:ext uri="{BB962C8B-B14F-4D97-AF65-F5344CB8AC3E}">
        <p14:creationId xmlns:p14="http://schemas.microsoft.com/office/powerpoint/2010/main" val="1832048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127</a:t>
            </a:fld>
            <a:endParaRPr lang="en-US" dirty="0"/>
          </a:p>
        </p:txBody>
      </p:sp>
    </p:spTree>
    <p:extLst>
      <p:ext uri="{BB962C8B-B14F-4D97-AF65-F5344CB8AC3E}">
        <p14:creationId xmlns:p14="http://schemas.microsoft.com/office/powerpoint/2010/main" val="2766984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128</a:t>
            </a:fld>
            <a:endParaRPr lang="en-US" dirty="0"/>
          </a:p>
        </p:txBody>
      </p:sp>
    </p:spTree>
    <p:extLst>
      <p:ext uri="{BB962C8B-B14F-4D97-AF65-F5344CB8AC3E}">
        <p14:creationId xmlns:p14="http://schemas.microsoft.com/office/powerpoint/2010/main" val="1588778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b="1" dirty="0"/>
              <a:t>Long-term integration began two years ago</a:t>
            </a:r>
            <a:r>
              <a:rPr lang="en-US" dirty="0"/>
              <a:t>. Long list of happy customers using this integrated solution. </a:t>
            </a:r>
          </a:p>
          <a:p>
            <a:pPr defTabSz="475723">
              <a:defRPr/>
            </a:pPr>
            <a:r>
              <a:rPr lang="en-US" b="1" dirty="0"/>
              <a:t>Tightrope Media Systems</a:t>
            </a:r>
            <a:r>
              <a:rPr lang="en-US" dirty="0"/>
              <a:t> is a leading manufacturer of digital signage systems, video servers and channel automation. Tightrope’s Carousel digital signage platform provides all the tools required for an enterprise deployment while maintaining a simple, straight-forward user experience.</a:t>
            </a:r>
          </a:p>
          <a:p>
            <a:pPr defTabSz="475723">
              <a:defRPr/>
            </a:pPr>
            <a:endParaRPr lang="en-US"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130</a:t>
            </a:fld>
            <a:endParaRPr lang="en-US" dirty="0"/>
          </a:p>
        </p:txBody>
      </p:sp>
    </p:spTree>
    <p:extLst>
      <p:ext uri="{BB962C8B-B14F-4D97-AF65-F5344CB8AC3E}">
        <p14:creationId xmlns:p14="http://schemas.microsoft.com/office/powerpoint/2010/main" val="269459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457200" y="719138"/>
            <a:ext cx="6400800" cy="3600450"/>
          </a:xfrm>
          <a:ln/>
        </p:spPr>
      </p:sp>
      <p:sp>
        <p:nvSpPr>
          <p:cNvPr id="25603" name="Notes Placeholder 2"/>
          <p:cNvSpPr>
            <a:spLocks noGrp="1"/>
          </p:cNvSpPr>
          <p:nvPr>
            <p:ph type="body" idx="1"/>
          </p:nvPr>
        </p:nvSpPr>
        <p:spPr>
          <a:noFill/>
          <a:ln/>
        </p:spPr>
        <p:txBody>
          <a:bodyPr/>
          <a:lstStyle/>
          <a:p>
            <a:r>
              <a:rPr lang="en-US" sz="1700" dirty="0"/>
              <a:t>PC-based solutions cannot meet BrightSign’s high reliability and affordability</a:t>
            </a:r>
          </a:p>
        </p:txBody>
      </p:sp>
      <p:sp>
        <p:nvSpPr>
          <p:cNvPr id="4" name="Slide Number Placeholder 3"/>
          <p:cNvSpPr>
            <a:spLocks noGrp="1"/>
          </p:cNvSpPr>
          <p:nvPr>
            <p:ph type="sldNum" sz="quarter" idx="5"/>
          </p:nvPr>
        </p:nvSpPr>
        <p:spPr/>
        <p:txBody>
          <a:bodyPr/>
          <a:lstStyle/>
          <a:p>
            <a:pPr>
              <a:defRPr/>
            </a:pPr>
            <a:fld id="{E56C1357-DBEB-4BDF-BCD0-C023961B22E1}" type="slidenum">
              <a:rPr lang="en-US" smtClean="0"/>
              <a:pPr>
                <a:defRPr/>
              </a:pPr>
              <a:t>10</a:t>
            </a:fld>
            <a:endParaRPr lang="en-US" dirty="0"/>
          </a:p>
        </p:txBody>
      </p:sp>
    </p:spTree>
    <p:extLst>
      <p:ext uri="{BB962C8B-B14F-4D97-AF65-F5344CB8AC3E}">
        <p14:creationId xmlns:p14="http://schemas.microsoft.com/office/powerpoint/2010/main" val="326116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131</a:t>
            </a:fld>
            <a:endParaRPr lang="en-US" dirty="0"/>
          </a:p>
        </p:txBody>
      </p:sp>
    </p:spTree>
    <p:extLst>
      <p:ext uri="{BB962C8B-B14F-4D97-AF65-F5344CB8AC3E}">
        <p14:creationId xmlns:p14="http://schemas.microsoft.com/office/powerpoint/2010/main" val="2396956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b="1" dirty="0" err="1"/>
              <a:t>Wovenmedia</a:t>
            </a:r>
            <a:r>
              <a:rPr lang="en-US" dirty="0"/>
              <a:t> is led by a team of technologists and media professionals, on a mission to redefine the way enterprises use video to engage their customer base across multiple viewing platforms.</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132</a:t>
            </a:fld>
            <a:endParaRPr lang="en-US" dirty="0"/>
          </a:p>
        </p:txBody>
      </p:sp>
    </p:spTree>
    <p:extLst>
      <p:ext uri="{BB962C8B-B14F-4D97-AF65-F5344CB8AC3E}">
        <p14:creationId xmlns:p14="http://schemas.microsoft.com/office/powerpoint/2010/main" val="1021193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133</a:t>
            </a:fld>
            <a:endParaRPr lang="en-US" dirty="0"/>
          </a:p>
        </p:txBody>
      </p:sp>
    </p:spTree>
    <p:extLst>
      <p:ext uri="{BB962C8B-B14F-4D97-AF65-F5344CB8AC3E}">
        <p14:creationId xmlns:p14="http://schemas.microsoft.com/office/powerpoint/2010/main" val="45773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dirty="0" err="1"/>
              <a:t>tem</a:t>
            </a:r>
            <a:endParaRPr lang="en-US" sz="1000" b="1"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134</a:t>
            </a:fld>
            <a:endParaRPr lang="en-US" dirty="0"/>
          </a:p>
        </p:txBody>
      </p:sp>
    </p:spTree>
    <p:extLst>
      <p:ext uri="{BB962C8B-B14F-4D97-AF65-F5344CB8AC3E}">
        <p14:creationId xmlns:p14="http://schemas.microsoft.com/office/powerpoint/2010/main" val="20194849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135</a:t>
            </a:fld>
            <a:endParaRPr lang="en-US" dirty="0"/>
          </a:p>
        </p:txBody>
      </p:sp>
    </p:spTree>
    <p:extLst>
      <p:ext uri="{BB962C8B-B14F-4D97-AF65-F5344CB8AC3E}">
        <p14:creationId xmlns:p14="http://schemas.microsoft.com/office/powerpoint/2010/main" val="3082177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136</a:t>
            </a:fld>
            <a:endParaRPr lang="en-US" dirty="0"/>
          </a:p>
        </p:txBody>
      </p:sp>
    </p:spTree>
    <p:extLst>
      <p:ext uri="{BB962C8B-B14F-4D97-AF65-F5344CB8AC3E}">
        <p14:creationId xmlns:p14="http://schemas.microsoft.com/office/powerpoint/2010/main" val="2374260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137</a:t>
            </a:fld>
            <a:endParaRPr lang="en-US" dirty="0"/>
          </a:p>
        </p:txBody>
      </p:sp>
    </p:spTree>
    <p:extLst>
      <p:ext uri="{BB962C8B-B14F-4D97-AF65-F5344CB8AC3E}">
        <p14:creationId xmlns:p14="http://schemas.microsoft.com/office/powerpoint/2010/main" val="18794405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138</a:t>
            </a:fld>
            <a:endParaRPr lang="en-US" dirty="0"/>
          </a:p>
        </p:txBody>
      </p:sp>
    </p:spTree>
    <p:extLst>
      <p:ext uri="{BB962C8B-B14F-4D97-AF65-F5344CB8AC3E}">
        <p14:creationId xmlns:p14="http://schemas.microsoft.com/office/powerpoint/2010/main" val="2522417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139</a:t>
            </a:fld>
            <a:endParaRPr lang="en-US" dirty="0"/>
          </a:p>
        </p:txBody>
      </p:sp>
    </p:spTree>
    <p:extLst>
      <p:ext uri="{BB962C8B-B14F-4D97-AF65-F5344CB8AC3E}">
        <p14:creationId xmlns:p14="http://schemas.microsoft.com/office/powerpoint/2010/main" val="28621559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sz="1000" b="1" dirty="0"/>
              <a:t>Insteo </a:t>
            </a:r>
            <a:r>
              <a:rPr lang="en-US" dirty="0"/>
              <a:t>creates HTML5 digital signage content designed to educate, entertain and engage, with editable Menu Boards, Catalogs, Social Media Screens and more, powered by their Content Design System</a:t>
            </a:r>
            <a:endParaRPr lang="en-US" sz="1000" b="1"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140</a:t>
            </a:fld>
            <a:endParaRPr lang="en-US" dirty="0"/>
          </a:p>
        </p:txBody>
      </p:sp>
    </p:spTree>
    <p:extLst>
      <p:ext uri="{BB962C8B-B14F-4D97-AF65-F5344CB8AC3E}">
        <p14:creationId xmlns:p14="http://schemas.microsoft.com/office/powerpoint/2010/main" val="392111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a:t>
            </a:fld>
            <a:endParaRPr lang="en-US" dirty="0"/>
          </a:p>
        </p:txBody>
      </p:sp>
    </p:spTree>
    <p:extLst>
      <p:ext uri="{BB962C8B-B14F-4D97-AF65-F5344CB8AC3E}">
        <p14:creationId xmlns:p14="http://schemas.microsoft.com/office/powerpoint/2010/main" val="3153457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sz="1000" b="1" dirty="0"/>
              <a:t>Insteo </a:t>
            </a:r>
            <a:r>
              <a:rPr lang="en-US" dirty="0"/>
              <a:t>creates HTML5 digital signage content designed to educate, entertain and engage, with editable Menu Boards, Catalogs, Social Media Screens and more, powered by their Content Design System</a:t>
            </a:r>
            <a:endParaRPr lang="en-US" sz="1000" b="1"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141</a:t>
            </a:fld>
            <a:endParaRPr lang="en-US" dirty="0"/>
          </a:p>
        </p:txBody>
      </p:sp>
    </p:spTree>
    <p:extLst>
      <p:ext uri="{BB962C8B-B14F-4D97-AF65-F5344CB8AC3E}">
        <p14:creationId xmlns:p14="http://schemas.microsoft.com/office/powerpoint/2010/main" val="15902544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142</a:t>
            </a:fld>
            <a:endParaRPr lang="en-US" dirty="0"/>
          </a:p>
        </p:txBody>
      </p:sp>
    </p:spTree>
    <p:extLst>
      <p:ext uri="{BB962C8B-B14F-4D97-AF65-F5344CB8AC3E}">
        <p14:creationId xmlns:p14="http://schemas.microsoft.com/office/powerpoint/2010/main" val="12496671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sz="1000" b="1" dirty="0"/>
              <a:t>Insteo </a:t>
            </a:r>
            <a:r>
              <a:rPr lang="en-US" dirty="0"/>
              <a:t>creates HTML5 digital signage content designed to educate, entertain and engage, with editable Menu Boards, Catalogs, Social Media Screens and more, powered by their Content Design System</a:t>
            </a:r>
            <a:endParaRPr lang="en-US" sz="1000" b="1"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143</a:t>
            </a:fld>
            <a:endParaRPr lang="en-US" dirty="0"/>
          </a:p>
        </p:txBody>
      </p:sp>
    </p:spTree>
    <p:extLst>
      <p:ext uri="{BB962C8B-B14F-4D97-AF65-F5344CB8AC3E}">
        <p14:creationId xmlns:p14="http://schemas.microsoft.com/office/powerpoint/2010/main" val="30564979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144</a:t>
            </a:fld>
            <a:endParaRPr lang="en-US" dirty="0"/>
          </a:p>
        </p:txBody>
      </p:sp>
    </p:spTree>
    <p:extLst>
      <p:ext uri="{BB962C8B-B14F-4D97-AF65-F5344CB8AC3E}">
        <p14:creationId xmlns:p14="http://schemas.microsoft.com/office/powerpoint/2010/main" val="37407975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5723">
              <a:defRPr/>
            </a:pPr>
            <a:r>
              <a:rPr lang="en-US" sz="1000" b="1" dirty="0"/>
              <a:t>Insteo </a:t>
            </a:r>
            <a:r>
              <a:rPr lang="en-US" dirty="0"/>
              <a:t>creates HTML5 digital signage content designed to educate, entertain and engage, with editable Menu Boards, Catalogs, Social Media Screens and more, powered by their Content Design System</a:t>
            </a:r>
            <a:endParaRPr lang="en-US" sz="1000" b="1"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145</a:t>
            </a:fld>
            <a:endParaRPr lang="en-US" dirty="0"/>
          </a:p>
        </p:txBody>
      </p:sp>
    </p:spTree>
    <p:extLst>
      <p:ext uri="{BB962C8B-B14F-4D97-AF65-F5344CB8AC3E}">
        <p14:creationId xmlns:p14="http://schemas.microsoft.com/office/powerpoint/2010/main" val="19534092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146</a:t>
            </a:fld>
            <a:endParaRPr lang="en-US" dirty="0"/>
          </a:p>
        </p:txBody>
      </p:sp>
    </p:spTree>
    <p:extLst>
      <p:ext uri="{BB962C8B-B14F-4D97-AF65-F5344CB8AC3E}">
        <p14:creationId xmlns:p14="http://schemas.microsoft.com/office/powerpoint/2010/main" val="1445584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147</a:t>
            </a:fld>
            <a:endParaRPr lang="en-US" dirty="0"/>
          </a:p>
        </p:txBody>
      </p:sp>
    </p:spTree>
    <p:extLst>
      <p:ext uri="{BB962C8B-B14F-4D97-AF65-F5344CB8AC3E}">
        <p14:creationId xmlns:p14="http://schemas.microsoft.com/office/powerpoint/2010/main" val="9664859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148</a:t>
            </a:fld>
            <a:endParaRPr lang="en-US" dirty="0"/>
          </a:p>
        </p:txBody>
      </p:sp>
    </p:spTree>
    <p:extLst>
      <p:ext uri="{BB962C8B-B14F-4D97-AF65-F5344CB8AC3E}">
        <p14:creationId xmlns:p14="http://schemas.microsoft.com/office/powerpoint/2010/main" val="5640652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149</a:t>
            </a:fld>
            <a:endParaRPr lang="en-US" dirty="0"/>
          </a:p>
        </p:txBody>
      </p:sp>
    </p:spTree>
    <p:extLst>
      <p:ext uri="{BB962C8B-B14F-4D97-AF65-F5344CB8AC3E}">
        <p14:creationId xmlns:p14="http://schemas.microsoft.com/office/powerpoint/2010/main" val="30451462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150</a:t>
            </a:fld>
            <a:endParaRPr lang="en-US" dirty="0"/>
          </a:p>
        </p:txBody>
      </p:sp>
    </p:spTree>
    <p:extLst>
      <p:ext uri="{BB962C8B-B14F-4D97-AF65-F5344CB8AC3E}">
        <p14:creationId xmlns:p14="http://schemas.microsoft.com/office/powerpoint/2010/main" val="3119417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a:t>
            </a:fld>
            <a:endParaRPr lang="en-US" dirty="0"/>
          </a:p>
        </p:txBody>
      </p:sp>
    </p:spTree>
    <p:extLst>
      <p:ext uri="{BB962C8B-B14F-4D97-AF65-F5344CB8AC3E}">
        <p14:creationId xmlns:p14="http://schemas.microsoft.com/office/powerpoint/2010/main" val="42581278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151</a:t>
            </a:fld>
            <a:endParaRPr lang="en-US" dirty="0"/>
          </a:p>
        </p:txBody>
      </p:sp>
    </p:spTree>
    <p:extLst>
      <p:ext uri="{BB962C8B-B14F-4D97-AF65-F5344CB8AC3E}">
        <p14:creationId xmlns:p14="http://schemas.microsoft.com/office/powerpoint/2010/main" val="3469312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152</a:t>
            </a:fld>
            <a:endParaRPr lang="en-US" dirty="0"/>
          </a:p>
        </p:txBody>
      </p:sp>
    </p:spTree>
    <p:extLst>
      <p:ext uri="{BB962C8B-B14F-4D97-AF65-F5344CB8AC3E}">
        <p14:creationId xmlns:p14="http://schemas.microsoft.com/office/powerpoint/2010/main" val="206470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a:t>
            </a:fld>
            <a:endParaRPr lang="en-US" dirty="0"/>
          </a:p>
        </p:txBody>
      </p:sp>
    </p:spTree>
    <p:extLst>
      <p:ext uri="{BB962C8B-B14F-4D97-AF65-F5344CB8AC3E}">
        <p14:creationId xmlns:p14="http://schemas.microsoft.com/office/powerpoint/2010/main" val="546799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3D3D3D"/>
                </a:solidFill>
                <a:latin typeface="Arial"/>
                <a:cs typeface="Arial"/>
              </a:defRPr>
            </a:lvl1pPr>
          </a:lstStyle>
          <a:p>
            <a:r>
              <a:rPr lang="en-US" dirty="0"/>
              <a:t>CLICK TO EDIT MASTER TITLE STYLE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chemeClr val="tx1">
                    <a:lumMod val="65000"/>
                    <a:lumOff val="35000"/>
                  </a:schemeClr>
                </a:solidFill>
                <a:latin typeface="Verdana"/>
              </a:defRPr>
            </a:lvl1pPr>
            <a:lvl2pPr marL="804863" indent="-347663">
              <a:spcBef>
                <a:spcPts val="1200"/>
              </a:spcBef>
              <a:buClr>
                <a:srgbClr val="FF5F00"/>
              </a:buClr>
              <a:buFont typeface="Wingdings" charset="2"/>
              <a:buChar char=""/>
              <a:defRPr sz="2400" spc="-50">
                <a:solidFill>
                  <a:schemeClr val="tx1">
                    <a:lumMod val="65000"/>
                    <a:lumOff val="35000"/>
                  </a:schemeClr>
                </a:solidFill>
                <a:latin typeface="Verdana"/>
              </a:defRPr>
            </a:lvl2pPr>
            <a:lvl3pPr>
              <a:spcBef>
                <a:spcPts val="1200"/>
              </a:spcBef>
              <a:buClr>
                <a:srgbClr val="FF5F00"/>
              </a:buClr>
              <a:defRPr sz="2000" spc="-50">
                <a:solidFill>
                  <a:schemeClr val="tx1">
                    <a:lumMod val="65000"/>
                    <a:lumOff val="35000"/>
                  </a:schemeClr>
                </a:solidFill>
                <a:latin typeface="Verdana"/>
              </a:defRPr>
            </a:lvl3pPr>
            <a:lvl4pPr>
              <a:spcBef>
                <a:spcPts val="1200"/>
              </a:spcBef>
              <a:buClr>
                <a:srgbClr val="FF5F00"/>
              </a:buClr>
              <a:defRPr sz="2000" spc="-50">
                <a:solidFill>
                  <a:schemeClr val="tx1">
                    <a:lumMod val="65000"/>
                    <a:lumOff val="35000"/>
                  </a:schemeClr>
                </a:solidFill>
                <a:latin typeface="Verdana"/>
              </a:defRPr>
            </a:lvl4pPr>
            <a:lvl5pPr>
              <a:spcBef>
                <a:spcPts val="1200"/>
              </a:spcBef>
              <a:buClr>
                <a:srgbClr val="FF5F00"/>
              </a:buClr>
              <a:defRPr sz="2000" spc="-50">
                <a:solidFill>
                  <a:schemeClr val="tx1">
                    <a:lumMod val="65000"/>
                    <a:lumOff val="35000"/>
                  </a:schemeClr>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33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C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558598" y="1125249"/>
            <a:ext cx="13386437" cy="5822883"/>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422929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4287121"/>
            <a:ext cx="4066208" cy="2287241"/>
          </a:xfrm>
          <a:prstGeom prst="rect">
            <a:avLst/>
          </a:prstGeom>
        </p:spPr>
      </p:pic>
      <p:sp>
        <p:nvSpPr>
          <p:cNvPr id="4" name="Picture Placeholder 3"/>
          <p:cNvSpPr>
            <a:spLocks noGrp="1"/>
          </p:cNvSpPr>
          <p:nvPr>
            <p:ph type="pic" sz="quarter" idx="11" hasCustomPrompt="1"/>
          </p:nvPr>
        </p:nvSpPr>
        <p:spPr>
          <a:xfrm>
            <a:off x="2215550" y="4807144"/>
            <a:ext cx="2921817" cy="120093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6" name="Text Placeholder 4"/>
          <p:cNvSpPr>
            <a:spLocks noGrp="1"/>
          </p:cNvSpPr>
          <p:nvPr>
            <p:ph type="body" sz="quarter" idx="15" hasCustomPrompt="1"/>
          </p:nvPr>
        </p:nvSpPr>
        <p:spPr>
          <a:xfrm>
            <a:off x="6455475" y="6659426"/>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6283687"/>
            <a:ext cx="4066208" cy="2287241"/>
          </a:xfrm>
          <a:prstGeom prst="rect">
            <a:avLst/>
          </a:prstGeom>
        </p:spPr>
      </p:pic>
      <p:sp>
        <p:nvSpPr>
          <p:cNvPr id="14" name="Picture Placeholder 3"/>
          <p:cNvSpPr>
            <a:spLocks noGrp="1"/>
          </p:cNvSpPr>
          <p:nvPr>
            <p:ph type="pic" sz="quarter" idx="17" hasCustomPrompt="1"/>
          </p:nvPr>
        </p:nvSpPr>
        <p:spPr>
          <a:xfrm>
            <a:off x="2215550" y="6788289"/>
            <a:ext cx="2921817" cy="1231761"/>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19" name="Text Placeholder 4"/>
          <p:cNvSpPr>
            <a:spLocks noGrp="1"/>
          </p:cNvSpPr>
          <p:nvPr>
            <p:ph type="body" sz="quarter" idx="19" hasCustomPrompt="1"/>
          </p:nvPr>
        </p:nvSpPr>
        <p:spPr>
          <a:xfrm>
            <a:off x="6455475" y="461195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2251461"/>
            <a:ext cx="4066208" cy="2287241"/>
          </a:xfrm>
          <a:prstGeom prst="rect">
            <a:avLst/>
          </a:prstGeom>
        </p:spPr>
      </p:pic>
      <p:sp>
        <p:nvSpPr>
          <p:cNvPr id="21" name="Picture Placeholder 3"/>
          <p:cNvSpPr>
            <a:spLocks noGrp="1"/>
          </p:cNvSpPr>
          <p:nvPr>
            <p:ph type="pic" sz="quarter" idx="21" hasCustomPrompt="1"/>
          </p:nvPr>
        </p:nvSpPr>
        <p:spPr>
          <a:xfrm>
            <a:off x="2215550" y="2762250"/>
            <a:ext cx="2921817" cy="1185245"/>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23" name="Text Placeholder 4"/>
          <p:cNvSpPr>
            <a:spLocks noGrp="1"/>
          </p:cNvSpPr>
          <p:nvPr>
            <p:ph type="body" sz="quarter" idx="22" hasCustomPrompt="1"/>
          </p:nvPr>
        </p:nvSpPr>
        <p:spPr>
          <a:xfrm>
            <a:off x="6455475" y="257629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7"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20"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379424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92415" y="1503954"/>
            <a:ext cx="14043051" cy="558557"/>
          </a:xfrm>
          <a:prstGeom prst="rect">
            <a:avLst/>
          </a:prstGeom>
        </p:spPr>
        <p:txBody>
          <a:bodyPr anchor="ctr">
            <a:normAutofit/>
          </a:bodyPr>
          <a:lstStyle>
            <a:lvl1pPr marL="0" indent="0" algn="l">
              <a:spcBef>
                <a:spcPts val="0"/>
              </a:spcBef>
              <a:buNone/>
              <a:defRPr sz="3199" b="1" i="0" spc="0">
                <a:solidFill>
                  <a:srgbClr val="260859"/>
                </a:solidFill>
                <a:latin typeface="Arial"/>
                <a:cs typeface="Aria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21" indent="0" algn="ctr">
              <a:buNone/>
              <a:defRPr>
                <a:solidFill>
                  <a:schemeClr val="tx1">
                    <a:tint val="75000"/>
                  </a:schemeClr>
                </a:solidFill>
              </a:defRPr>
            </a:lvl5pPr>
            <a:lvl6pPr marL="2285651" indent="0" algn="ctr">
              <a:buNone/>
              <a:defRPr>
                <a:solidFill>
                  <a:schemeClr val="tx1">
                    <a:tint val="75000"/>
                  </a:schemeClr>
                </a:solidFill>
              </a:defRPr>
            </a:lvl6pPr>
            <a:lvl7pPr marL="2742781" indent="0" algn="ctr">
              <a:buNone/>
              <a:defRPr>
                <a:solidFill>
                  <a:schemeClr val="tx1">
                    <a:tint val="75000"/>
                  </a:schemeClr>
                </a:solidFill>
              </a:defRPr>
            </a:lvl7pPr>
            <a:lvl8pPr marL="3199911" indent="0" algn="ctr">
              <a:buNone/>
              <a:defRPr>
                <a:solidFill>
                  <a:schemeClr val="tx1">
                    <a:tint val="75000"/>
                  </a:schemeClr>
                </a:solidFill>
              </a:defRPr>
            </a:lvl8pPr>
            <a:lvl9pPr marL="3657041"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41"/>
            <a:ext cx="16303300" cy="471716"/>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12" dirty="0">
              <a:solidFill>
                <a:srgbClr val="000000"/>
              </a:solidFill>
              <a:effectLst/>
            </a:endParaRPr>
          </a:p>
        </p:txBody>
      </p:sp>
      <p:sp>
        <p:nvSpPr>
          <p:cNvPr id="11" name="Text Placeholder 10"/>
          <p:cNvSpPr>
            <a:spLocks noGrp="1"/>
          </p:cNvSpPr>
          <p:nvPr>
            <p:ph type="body" sz="quarter" idx="10" hasCustomPrompt="1"/>
          </p:nvPr>
        </p:nvSpPr>
        <p:spPr>
          <a:xfrm>
            <a:off x="1492793" y="578440"/>
            <a:ext cx="14042494" cy="888936"/>
          </a:xfrm>
          <a:prstGeom prst="rect">
            <a:avLst/>
          </a:prstGeom>
        </p:spPr>
        <p:txBody>
          <a:bodyPr vert="horz" anchor="ctr" anchorCtr="0"/>
          <a:lstStyle>
            <a:lvl1pPr marL="0" indent="0" algn="l">
              <a:lnSpc>
                <a:spcPct val="100000"/>
              </a:lnSpc>
              <a:spcBef>
                <a:spcPts val="0"/>
              </a:spcBef>
              <a:buNone/>
              <a:defRPr sz="4500" b="1" i="0" cap="all">
                <a:solidFill>
                  <a:srgbClr val="414042"/>
                </a:solidFill>
                <a:latin typeface="Arial"/>
                <a:cs typeface="Arial"/>
              </a:defRPr>
            </a:lvl1pPr>
            <a:lvl2pPr marL="45713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259"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39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521"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2334" y="8456211"/>
            <a:ext cx="1511153" cy="324898"/>
          </a:xfrm>
          <a:prstGeom prst="rect">
            <a:avLst/>
          </a:prstGeom>
        </p:spPr>
      </p:pic>
    </p:spTree>
    <p:extLst>
      <p:ext uri="{BB962C8B-B14F-4D97-AF65-F5344CB8AC3E}">
        <p14:creationId xmlns:p14="http://schemas.microsoft.com/office/powerpoint/2010/main" val="13830365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10089" y="532848"/>
            <a:ext cx="8556759" cy="5688208"/>
          </a:xfrm>
          <a:prstGeom prst="rect">
            <a:avLst/>
          </a:prstGeom>
        </p:spPr>
      </p:pic>
      <p:sp>
        <p:nvSpPr>
          <p:cNvPr id="3" name="Subtitle 2"/>
          <p:cNvSpPr>
            <a:spLocks noGrp="1"/>
          </p:cNvSpPr>
          <p:nvPr>
            <p:ph type="subTitle" idx="1"/>
          </p:nvPr>
        </p:nvSpPr>
        <p:spPr>
          <a:xfrm>
            <a:off x="795456" y="7453232"/>
            <a:ext cx="10335000" cy="1044377"/>
          </a:xfrm>
          <a:prstGeom prst="rect">
            <a:avLst/>
          </a:prstGeom>
        </p:spPr>
        <p:txBody>
          <a:bodyPr>
            <a:normAutofit/>
          </a:bodyPr>
          <a:lstStyle>
            <a:lvl1pPr marL="0" indent="0" algn="l">
              <a:buNone/>
              <a:defRPr sz="3200" b="1" i="0" spc="0">
                <a:solidFill>
                  <a:srgbClr val="2608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6248325"/>
            <a:ext cx="10334588" cy="1204383"/>
          </a:xfrm>
          <a:prstGeom prst="rect">
            <a:avLst/>
          </a:prstGeom>
        </p:spPr>
        <p:txBody>
          <a:bodyPr vert="horz" anchor="b" anchorCtr="0"/>
          <a:lstStyle>
            <a:lvl1pPr marL="0" indent="0">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5868" y="532848"/>
            <a:ext cx="4272953" cy="918685"/>
          </a:xfrm>
          <a:prstGeom prst="rect">
            <a:avLst/>
          </a:prstGeom>
        </p:spPr>
      </p:pic>
    </p:spTree>
    <p:extLst>
      <p:ext uri="{BB962C8B-B14F-4D97-AF65-F5344CB8AC3E}">
        <p14:creationId xmlns:p14="http://schemas.microsoft.com/office/powerpoint/2010/main" val="7452266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456" y="4876283"/>
            <a:ext cx="14799398" cy="1044377"/>
          </a:xfrm>
          <a:prstGeom prst="rect">
            <a:avLst/>
          </a:prstGeom>
        </p:spPr>
        <p:txBody>
          <a:bodyPr>
            <a:normAutofit/>
          </a:bodyPr>
          <a:lstStyle>
            <a:lvl1pPr marL="0" indent="0" algn="ctr">
              <a:buNone/>
              <a:defRPr sz="3200" b="1" i="0" spc="0">
                <a:solidFill>
                  <a:srgbClr val="2608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3671376"/>
            <a:ext cx="14798808" cy="1204383"/>
          </a:xfrm>
          <a:prstGeom prst="rect">
            <a:avLst/>
          </a:prstGeom>
        </p:spPr>
        <p:txBody>
          <a:bodyPr vert="horz" anchor="b" anchorCtr="0"/>
          <a:lstStyle>
            <a:lvl1pPr marL="0" indent="0" algn="ctr">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5868" y="532848"/>
            <a:ext cx="3048000" cy="655320"/>
          </a:xfrm>
          <a:prstGeom prst="rect">
            <a:avLst/>
          </a:prstGeom>
        </p:spPr>
      </p:pic>
    </p:spTree>
    <p:extLst>
      <p:ext uri="{BB962C8B-B14F-4D97-AF65-F5344CB8AC3E}">
        <p14:creationId xmlns:p14="http://schemas.microsoft.com/office/powerpoint/2010/main" val="218380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hasCustomPrompt="1"/>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2000" spc="-50">
                <a:solidFill>
                  <a:srgbClr val="414042"/>
                </a:solidFill>
                <a:latin typeface="Verdana"/>
              </a:defRPr>
            </a:lvl4pPr>
            <a:lvl5pPr>
              <a:spcBef>
                <a:spcPts val="1200"/>
              </a:spcBef>
              <a:buClr>
                <a:srgbClr val="FF5F00"/>
              </a:buClr>
              <a:defRPr sz="20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09491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llet Column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5"/>
            <a:ext cx="13529733" cy="982456"/>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8" y="2013356"/>
            <a:ext cx="6418462" cy="659491"/>
          </a:xfrm>
          <a:prstGeom prst="rect">
            <a:avLst/>
          </a:prstGeom>
        </p:spPr>
        <p:txBody>
          <a:bodyPr anchor="t"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Text Placeholder 4"/>
          <p:cNvSpPr>
            <a:spLocks noGrp="1"/>
          </p:cNvSpPr>
          <p:nvPr>
            <p:ph type="body" sz="quarter" idx="12" hasCustomPrompt="1"/>
          </p:nvPr>
        </p:nvSpPr>
        <p:spPr>
          <a:xfrm>
            <a:off x="9024739" y="2008974"/>
            <a:ext cx="6418462" cy="659491"/>
          </a:xfrm>
          <a:prstGeom prst="rect">
            <a:avLst/>
          </a:prstGeom>
        </p:spPr>
        <p:txBody>
          <a:bodyPr anchor="t"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10" name="Content Placeholder 2"/>
          <p:cNvSpPr>
            <a:spLocks noGrp="1"/>
          </p:cNvSpPr>
          <p:nvPr>
            <p:ph idx="13"/>
          </p:nvPr>
        </p:nvSpPr>
        <p:spPr>
          <a:xfrm>
            <a:off x="9024740" y="277049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1913467" y="277703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52655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and Paragraph">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3" name="Content Placeholder 2"/>
          <p:cNvSpPr>
            <a:spLocks noGrp="1"/>
          </p:cNvSpPr>
          <p:nvPr>
            <p:ph idx="1" hasCustomPrompt="1"/>
          </p:nvPr>
        </p:nvSpPr>
        <p:spPr>
          <a:xfrm>
            <a:off x="1913471" y="2696752"/>
            <a:ext cx="11400137" cy="5563965"/>
          </a:xfrm>
          <a:prstGeom prst="rect">
            <a:avLst/>
          </a:prstGeom>
        </p:spPr>
        <p:txBody>
          <a:bodyPr>
            <a:normAutofit/>
          </a:bodyPr>
          <a:lstStyle>
            <a:lvl1pPr marL="0" indent="0">
              <a:lnSpc>
                <a:spcPts val="2200"/>
              </a:lnSpc>
              <a:spcBef>
                <a:spcPts val="1200"/>
              </a:spcBef>
              <a:buClr>
                <a:srgbClr val="28A6BA"/>
              </a:buClr>
              <a:buFontTx/>
              <a:buNone/>
              <a:defRPr sz="2800" i="0" spc="-50">
                <a:solidFill>
                  <a:srgbClr val="414042"/>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Click to edit Paragraph text</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9"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Tree>
    <p:extLst>
      <p:ext uri="{BB962C8B-B14F-4D97-AF65-F5344CB8AC3E}">
        <p14:creationId xmlns:p14="http://schemas.microsoft.com/office/powerpoint/2010/main" val="361075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4" name="Content Placeholder 2"/>
          <p:cNvSpPr>
            <a:spLocks noGrp="1"/>
          </p:cNvSpPr>
          <p:nvPr>
            <p:ph idx="1" hasCustomPrompt="1"/>
          </p:nvPr>
        </p:nvSpPr>
        <p:spPr>
          <a:xfrm>
            <a:off x="1913468" y="568087"/>
            <a:ext cx="13529732" cy="7090151"/>
          </a:xfrm>
          <a:prstGeom prst="rect">
            <a:avLst/>
          </a:prstGeom>
        </p:spPr>
        <p:txBody>
          <a:bodyPr>
            <a:normAutofit/>
          </a:bodyPr>
          <a:lstStyle>
            <a:lvl1pPr marL="0" indent="0">
              <a:lnSpc>
                <a:spcPts val="2200"/>
              </a:lnSpc>
              <a:spcBef>
                <a:spcPts val="1200"/>
              </a:spcBef>
              <a:buClr>
                <a:srgbClr val="28A6BA"/>
              </a:buClr>
              <a:buFontTx/>
              <a:buNone/>
              <a:defRPr sz="1600" i="0" spc="-50">
                <a:solidFill>
                  <a:schemeClr val="tx1">
                    <a:lumMod val="65000"/>
                    <a:lumOff val="35000"/>
                  </a:schemeClr>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Insert media</a:t>
            </a:r>
          </a:p>
        </p:txBody>
      </p:sp>
      <p:sp>
        <p:nvSpPr>
          <p:cNvPr id="17" name="Text Placeholder 16"/>
          <p:cNvSpPr>
            <a:spLocks noGrp="1"/>
          </p:cNvSpPr>
          <p:nvPr>
            <p:ph type="body" sz="quarter" idx="10" hasCustomPrompt="1"/>
          </p:nvPr>
        </p:nvSpPr>
        <p:spPr>
          <a:xfrm>
            <a:off x="1913469" y="7811184"/>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247153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l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690056" y="1386759"/>
            <a:ext cx="12905385" cy="6085756"/>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sp>
        <p:nvSpPr>
          <p:cNvPr id="17" name="Text Placeholder 16"/>
          <p:cNvSpPr>
            <a:spLocks noGrp="1"/>
          </p:cNvSpPr>
          <p:nvPr>
            <p:ph type="body" sz="quarter" idx="10" hasCustomPrompt="1"/>
          </p:nvPr>
        </p:nvSpPr>
        <p:spPr>
          <a:xfrm>
            <a:off x="961555" y="8007829"/>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5971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07564"/>
            <a:ext cx="5896516" cy="3316789"/>
          </a:xfrm>
          <a:prstGeom prst="rect">
            <a:avLst/>
          </a:prstGeom>
        </p:spPr>
      </p:pic>
      <p:sp>
        <p:nvSpPr>
          <p:cNvPr id="4" name="Picture Placeholder 3"/>
          <p:cNvSpPr>
            <a:spLocks noGrp="1"/>
          </p:cNvSpPr>
          <p:nvPr>
            <p:ph type="pic" sz="quarter" idx="11" hasCustomPrompt="1"/>
          </p:nvPr>
        </p:nvSpPr>
        <p:spPr>
          <a:xfrm>
            <a:off x="2336924" y="687569"/>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895048"/>
            <a:ext cx="5896516" cy="3316789"/>
          </a:xfrm>
          <a:prstGeom prst="rect">
            <a:avLst/>
          </a:prstGeom>
        </p:spPr>
      </p:pic>
      <p:sp>
        <p:nvSpPr>
          <p:cNvPr id="8" name="Picture Placeholder 3"/>
          <p:cNvSpPr>
            <a:spLocks noGrp="1"/>
          </p:cNvSpPr>
          <p:nvPr>
            <p:ph type="pic" sz="quarter" idx="12" hasCustomPrompt="1"/>
          </p:nvPr>
        </p:nvSpPr>
        <p:spPr>
          <a:xfrm>
            <a:off x="2336924" y="3375052"/>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5562696"/>
            <a:ext cx="5896516" cy="3316789"/>
          </a:xfrm>
          <a:prstGeom prst="rect">
            <a:avLst/>
          </a:prstGeom>
        </p:spPr>
      </p:pic>
      <p:sp>
        <p:nvSpPr>
          <p:cNvPr id="10" name="Picture Placeholder 3"/>
          <p:cNvSpPr>
            <a:spLocks noGrp="1"/>
          </p:cNvSpPr>
          <p:nvPr>
            <p:ph type="pic" sz="quarter" idx="13" hasCustomPrompt="1"/>
          </p:nvPr>
        </p:nvSpPr>
        <p:spPr>
          <a:xfrm>
            <a:off x="2336924" y="6042700"/>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5" name="Text Placeholder 4"/>
          <p:cNvSpPr>
            <a:spLocks noGrp="1"/>
          </p:cNvSpPr>
          <p:nvPr>
            <p:ph type="body" sz="quarter" idx="14" hasCustomPrompt="1"/>
          </p:nvPr>
        </p:nvSpPr>
        <p:spPr>
          <a:xfrm>
            <a:off x="7778047" y="534837"/>
            <a:ext cx="7662242" cy="2360212"/>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6" name="Text Placeholder 4"/>
          <p:cNvSpPr>
            <a:spLocks noGrp="1"/>
          </p:cNvSpPr>
          <p:nvPr>
            <p:ph type="body" sz="quarter" idx="15" hasCustomPrompt="1"/>
          </p:nvPr>
        </p:nvSpPr>
        <p:spPr>
          <a:xfrm>
            <a:off x="7778047" y="3244162"/>
            <a:ext cx="7662242" cy="2338367"/>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8" name="Text Placeholder 4"/>
          <p:cNvSpPr>
            <a:spLocks noGrp="1"/>
          </p:cNvSpPr>
          <p:nvPr>
            <p:ph type="body" sz="quarter" idx="16" hasCustomPrompt="1"/>
          </p:nvPr>
        </p:nvSpPr>
        <p:spPr>
          <a:xfrm>
            <a:off x="7778047" y="5921204"/>
            <a:ext cx="7662242" cy="2328974"/>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933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66956"/>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8" r:id="rId3"/>
    <p:sldLayoutId id="2147483661" r:id="rId4"/>
    <p:sldLayoutId id="2147483664" r:id="rId5"/>
    <p:sldLayoutId id="2147483662" r:id="rId6"/>
    <p:sldLayoutId id="2147483665" r:id="rId7"/>
    <p:sldLayoutId id="2147483666" r:id="rId8"/>
    <p:sldLayoutId id="2147483669" r:id="rId9"/>
    <p:sldLayoutId id="2147483667" r:id="rId10"/>
    <p:sldLayoutId id="2147483675" r:id="rId11"/>
    <p:sldLayoutId id="2147483679" r:id="rId12"/>
  </p:sldLayoutIdLst>
  <p:hf hdr="0" ftr="0" dt="0"/>
  <p:txStyles>
    <p:titleStyle>
      <a:lvl1pPr algn="l" defTabSz="457200" rtl="0" eaLnBrk="1" latinLnBrk="0" hangingPunct="1">
        <a:lnSpc>
          <a:spcPts val="3400"/>
        </a:lnSpc>
        <a:spcBef>
          <a:spcPct val="0"/>
        </a:spcBef>
        <a:buNone/>
        <a:defRPr sz="3600" kern="1200" cap="all">
          <a:solidFill>
            <a:schemeClr val="tx1"/>
          </a:solidFill>
          <a:latin typeface="Helvetica Neue Condensed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slide" Target="sl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jpe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slide" Target="slide85.xml"/><Relationship Id="rId4" Type="http://schemas.openxmlformats.org/officeDocument/2006/relationships/image" Target="../media/image404.jpeg"/></Relationships>
</file>

<file path=ppt/slides/_rels/slide101.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405.png"/><Relationship Id="rId18" Type="http://schemas.openxmlformats.org/officeDocument/2006/relationships/image" Target="../media/image408.png"/><Relationship Id="rId3" Type="http://schemas.openxmlformats.org/officeDocument/2006/relationships/slide" Target="slide14.xml"/><Relationship Id="rId7" Type="http://schemas.openxmlformats.org/officeDocument/2006/relationships/image" Target="../media/image328.jpeg"/><Relationship Id="rId12" Type="http://schemas.openxmlformats.org/officeDocument/2006/relationships/image" Target="../media/image343.png"/><Relationship Id="rId17" Type="http://schemas.openxmlformats.org/officeDocument/2006/relationships/slide" Target="slide84.xml"/><Relationship Id="rId2" Type="http://schemas.openxmlformats.org/officeDocument/2006/relationships/notesSlide" Target="../notesSlides/notesSlide41.xml"/><Relationship Id="rId16" Type="http://schemas.openxmlformats.org/officeDocument/2006/relationships/image" Target="../media/image344.png"/><Relationship Id="rId20"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27.png"/><Relationship Id="rId11" Type="http://schemas.openxmlformats.org/officeDocument/2006/relationships/image" Target="../media/image342.png"/><Relationship Id="rId5" Type="http://schemas.openxmlformats.org/officeDocument/2006/relationships/image" Target="../media/image325.png"/><Relationship Id="rId15" Type="http://schemas.openxmlformats.org/officeDocument/2006/relationships/image" Target="../media/image407.png"/><Relationship Id="rId10" Type="http://schemas.openxmlformats.org/officeDocument/2006/relationships/image" Target="../media/image329.png"/><Relationship Id="rId19" Type="http://schemas.openxmlformats.org/officeDocument/2006/relationships/slide" Target="slide85.xml"/><Relationship Id="rId4" Type="http://schemas.openxmlformats.org/officeDocument/2006/relationships/image" Target="../media/image324.png"/><Relationship Id="rId9" Type="http://schemas.openxmlformats.org/officeDocument/2006/relationships/slide" Target="slide41.xml"/><Relationship Id="rId14" Type="http://schemas.openxmlformats.org/officeDocument/2006/relationships/image" Target="../media/image406.jpeg"/></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1.png"/><Relationship Id="rId2" Type="http://schemas.openxmlformats.org/officeDocument/2006/relationships/image" Target="../media/image409.png"/><Relationship Id="rId1" Type="http://schemas.openxmlformats.org/officeDocument/2006/relationships/slideLayout" Target="../slideLayouts/slideLayout1.xml"/><Relationship Id="rId6" Type="http://schemas.openxmlformats.org/officeDocument/2006/relationships/slide" Target="slide85.xml"/><Relationship Id="rId5" Type="http://schemas.openxmlformats.org/officeDocument/2006/relationships/image" Target="../media/image411.jpeg"/><Relationship Id="rId4" Type="http://schemas.openxmlformats.org/officeDocument/2006/relationships/image" Target="../media/image410.png"/></Relationships>
</file>

<file path=ppt/slides/_rels/slide103.xml.rels><?xml version="1.0" encoding="UTF-8" standalone="yes"?>
<Relationships xmlns="http://schemas.openxmlformats.org/package/2006/relationships"><Relationship Id="rId8" Type="http://schemas.openxmlformats.org/officeDocument/2006/relationships/image" Target="../media/image328.jpeg"/><Relationship Id="rId13" Type="http://schemas.openxmlformats.org/officeDocument/2006/relationships/image" Target="../media/image414.png"/><Relationship Id="rId3" Type="http://schemas.openxmlformats.org/officeDocument/2006/relationships/slide" Target="slide14.xml"/><Relationship Id="rId7" Type="http://schemas.openxmlformats.org/officeDocument/2006/relationships/image" Target="../media/image327.png"/><Relationship Id="rId12" Type="http://schemas.openxmlformats.org/officeDocument/2006/relationships/image" Target="../media/image413.jpeg"/><Relationship Id="rId2" Type="http://schemas.openxmlformats.org/officeDocument/2006/relationships/image" Target="../media/image412.png"/><Relationship Id="rId1" Type="http://schemas.openxmlformats.org/officeDocument/2006/relationships/slideLayout" Target="../slideLayouts/slideLayout4.xml"/><Relationship Id="rId6" Type="http://schemas.openxmlformats.org/officeDocument/2006/relationships/image" Target="../media/image326.png"/><Relationship Id="rId11" Type="http://schemas.openxmlformats.org/officeDocument/2006/relationships/image" Target="../media/image329.png"/><Relationship Id="rId5" Type="http://schemas.openxmlformats.org/officeDocument/2006/relationships/image" Target="../media/image325.png"/><Relationship Id="rId15" Type="http://schemas.openxmlformats.org/officeDocument/2006/relationships/image" Target="../media/image11.png"/><Relationship Id="rId10" Type="http://schemas.openxmlformats.org/officeDocument/2006/relationships/slide" Target="slide41.xml"/><Relationship Id="rId4" Type="http://schemas.openxmlformats.org/officeDocument/2006/relationships/image" Target="../media/image324.png"/><Relationship Id="rId9" Type="http://schemas.microsoft.com/office/2007/relationships/hdphoto" Target="../media/hdphoto19.wdp"/><Relationship Id="rId14" Type="http://schemas.openxmlformats.org/officeDocument/2006/relationships/slide" Target="slide85.xml"/></Relationships>
</file>

<file path=ppt/slides/_rels/slide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5.jpeg"/><Relationship Id="rId7" Type="http://schemas.openxmlformats.org/officeDocument/2006/relationships/slide" Target="slide85.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18.png"/><Relationship Id="rId11" Type="http://schemas.openxmlformats.org/officeDocument/2006/relationships/image" Target="../media/image421.jpeg"/><Relationship Id="rId5" Type="http://schemas.openxmlformats.org/officeDocument/2006/relationships/image" Target="../media/image417.png"/><Relationship Id="rId10" Type="http://schemas.openxmlformats.org/officeDocument/2006/relationships/image" Target="../media/image420.jpeg"/><Relationship Id="rId4" Type="http://schemas.openxmlformats.org/officeDocument/2006/relationships/image" Target="../media/image416.jpeg"/><Relationship Id="rId9" Type="http://schemas.openxmlformats.org/officeDocument/2006/relationships/image" Target="../media/image419.jpeg"/></Relationships>
</file>

<file path=ppt/slides/_rels/slide105.xml.rels><?xml version="1.0" encoding="UTF-8" standalone="yes"?>
<Relationships xmlns="http://schemas.openxmlformats.org/package/2006/relationships"><Relationship Id="rId8" Type="http://schemas.openxmlformats.org/officeDocument/2006/relationships/image" Target="../media/image427.png"/><Relationship Id="rId13" Type="http://schemas.openxmlformats.org/officeDocument/2006/relationships/image" Target="../media/image432.jpeg"/><Relationship Id="rId18" Type="http://schemas.openxmlformats.org/officeDocument/2006/relationships/image" Target="../media/image436.jpeg"/><Relationship Id="rId26" Type="http://schemas.openxmlformats.org/officeDocument/2006/relationships/image" Target="../media/image443.png"/><Relationship Id="rId3" Type="http://schemas.openxmlformats.org/officeDocument/2006/relationships/image" Target="../media/image422.jpeg"/><Relationship Id="rId21" Type="http://schemas.openxmlformats.org/officeDocument/2006/relationships/image" Target="../media/image439.png"/><Relationship Id="rId7" Type="http://schemas.openxmlformats.org/officeDocument/2006/relationships/image" Target="../media/image426.jpeg"/><Relationship Id="rId12" Type="http://schemas.openxmlformats.org/officeDocument/2006/relationships/image" Target="../media/image431.png"/><Relationship Id="rId17" Type="http://schemas.openxmlformats.org/officeDocument/2006/relationships/image" Target="../media/image435.jpeg"/><Relationship Id="rId25" Type="http://schemas.microsoft.com/office/2007/relationships/hdphoto" Target="../media/hdphoto20.wdp"/><Relationship Id="rId2" Type="http://schemas.openxmlformats.org/officeDocument/2006/relationships/notesSlide" Target="../notesSlides/notesSlide43.xml"/><Relationship Id="rId16" Type="http://schemas.openxmlformats.org/officeDocument/2006/relationships/image" Target="../media/image420.jpeg"/><Relationship Id="rId20" Type="http://schemas.openxmlformats.org/officeDocument/2006/relationships/image" Target="../media/image438.jpeg"/><Relationship Id="rId29" Type="http://schemas.openxmlformats.org/officeDocument/2006/relationships/image" Target="../media/image446.jpeg"/><Relationship Id="rId1" Type="http://schemas.openxmlformats.org/officeDocument/2006/relationships/slideLayout" Target="../slideLayouts/slideLayout4.xml"/><Relationship Id="rId6" Type="http://schemas.openxmlformats.org/officeDocument/2006/relationships/image" Target="../media/image425.png"/><Relationship Id="rId11" Type="http://schemas.openxmlformats.org/officeDocument/2006/relationships/image" Target="../media/image430.jpeg"/><Relationship Id="rId24" Type="http://schemas.openxmlformats.org/officeDocument/2006/relationships/image" Target="../media/image442.png"/><Relationship Id="rId5" Type="http://schemas.openxmlformats.org/officeDocument/2006/relationships/image" Target="../media/image424.jpeg"/><Relationship Id="rId15" Type="http://schemas.openxmlformats.org/officeDocument/2006/relationships/image" Target="../media/image434.jpeg"/><Relationship Id="rId23" Type="http://schemas.openxmlformats.org/officeDocument/2006/relationships/image" Target="../media/image441.png"/><Relationship Id="rId28" Type="http://schemas.openxmlformats.org/officeDocument/2006/relationships/image" Target="../media/image445.png"/><Relationship Id="rId10" Type="http://schemas.openxmlformats.org/officeDocument/2006/relationships/image" Target="../media/image429.png"/><Relationship Id="rId19" Type="http://schemas.openxmlformats.org/officeDocument/2006/relationships/image" Target="../media/image437.png"/><Relationship Id="rId31" Type="http://schemas.openxmlformats.org/officeDocument/2006/relationships/image" Target="../media/image11.png"/><Relationship Id="rId4" Type="http://schemas.openxmlformats.org/officeDocument/2006/relationships/image" Target="../media/image423.jpeg"/><Relationship Id="rId9" Type="http://schemas.openxmlformats.org/officeDocument/2006/relationships/image" Target="../media/image428.gif"/><Relationship Id="rId14" Type="http://schemas.openxmlformats.org/officeDocument/2006/relationships/image" Target="../media/image433.jpeg"/><Relationship Id="rId22" Type="http://schemas.openxmlformats.org/officeDocument/2006/relationships/image" Target="../media/image440.jpeg"/><Relationship Id="rId27" Type="http://schemas.openxmlformats.org/officeDocument/2006/relationships/image" Target="../media/image444.jpeg"/><Relationship Id="rId30" Type="http://schemas.openxmlformats.org/officeDocument/2006/relationships/slide" Target="slide85.xml"/></Relationships>
</file>

<file path=ppt/slides/_rels/slide106.xml.rels><?xml version="1.0" encoding="UTF-8" standalone="yes"?>
<Relationships xmlns="http://schemas.openxmlformats.org/package/2006/relationships"><Relationship Id="rId8" Type="http://schemas.openxmlformats.org/officeDocument/2006/relationships/image" Target="../media/image452.jpeg"/><Relationship Id="rId13" Type="http://schemas.openxmlformats.org/officeDocument/2006/relationships/image" Target="../media/image457.png"/><Relationship Id="rId18" Type="http://schemas.openxmlformats.org/officeDocument/2006/relationships/image" Target="../media/image462.png"/><Relationship Id="rId26" Type="http://schemas.openxmlformats.org/officeDocument/2006/relationships/image" Target="../media/image470.png"/><Relationship Id="rId39" Type="http://schemas.openxmlformats.org/officeDocument/2006/relationships/image" Target="../media/image483.jpeg"/><Relationship Id="rId3" Type="http://schemas.openxmlformats.org/officeDocument/2006/relationships/image" Target="../media/image447.jpeg"/><Relationship Id="rId21" Type="http://schemas.openxmlformats.org/officeDocument/2006/relationships/image" Target="../media/image465.jpeg"/><Relationship Id="rId34" Type="http://schemas.openxmlformats.org/officeDocument/2006/relationships/image" Target="../media/image478.jpeg"/><Relationship Id="rId42" Type="http://schemas.openxmlformats.org/officeDocument/2006/relationships/image" Target="../media/image486.png"/><Relationship Id="rId7" Type="http://schemas.openxmlformats.org/officeDocument/2006/relationships/image" Target="../media/image451.jpeg"/><Relationship Id="rId12" Type="http://schemas.openxmlformats.org/officeDocument/2006/relationships/image" Target="../media/image456.png"/><Relationship Id="rId17" Type="http://schemas.openxmlformats.org/officeDocument/2006/relationships/image" Target="../media/image461.png"/><Relationship Id="rId25" Type="http://schemas.openxmlformats.org/officeDocument/2006/relationships/image" Target="../media/image469.jpeg"/><Relationship Id="rId33" Type="http://schemas.openxmlformats.org/officeDocument/2006/relationships/image" Target="../media/image477.jpeg"/><Relationship Id="rId38" Type="http://schemas.openxmlformats.org/officeDocument/2006/relationships/image" Target="../media/image482.gif"/><Relationship Id="rId2" Type="http://schemas.openxmlformats.org/officeDocument/2006/relationships/notesSlide" Target="../notesSlides/notesSlide44.xml"/><Relationship Id="rId16" Type="http://schemas.openxmlformats.org/officeDocument/2006/relationships/image" Target="../media/image460.png"/><Relationship Id="rId20" Type="http://schemas.openxmlformats.org/officeDocument/2006/relationships/image" Target="../media/image464.png"/><Relationship Id="rId29" Type="http://schemas.openxmlformats.org/officeDocument/2006/relationships/image" Target="../media/image473.png"/><Relationship Id="rId41" Type="http://schemas.openxmlformats.org/officeDocument/2006/relationships/image" Target="../media/image485.jpeg"/><Relationship Id="rId1" Type="http://schemas.openxmlformats.org/officeDocument/2006/relationships/slideLayout" Target="../slideLayouts/slideLayout4.xml"/><Relationship Id="rId6" Type="http://schemas.openxmlformats.org/officeDocument/2006/relationships/image" Target="../media/image450.jpeg"/><Relationship Id="rId11" Type="http://schemas.openxmlformats.org/officeDocument/2006/relationships/image" Target="../media/image455.jpeg"/><Relationship Id="rId24" Type="http://schemas.openxmlformats.org/officeDocument/2006/relationships/image" Target="../media/image468.jpeg"/><Relationship Id="rId32" Type="http://schemas.openxmlformats.org/officeDocument/2006/relationships/image" Target="../media/image476.png"/><Relationship Id="rId37" Type="http://schemas.openxmlformats.org/officeDocument/2006/relationships/image" Target="../media/image481.jpeg"/><Relationship Id="rId40" Type="http://schemas.openxmlformats.org/officeDocument/2006/relationships/image" Target="../media/image484.gif"/><Relationship Id="rId5" Type="http://schemas.openxmlformats.org/officeDocument/2006/relationships/image" Target="../media/image449.png"/><Relationship Id="rId15" Type="http://schemas.openxmlformats.org/officeDocument/2006/relationships/image" Target="../media/image459.png"/><Relationship Id="rId23" Type="http://schemas.openxmlformats.org/officeDocument/2006/relationships/image" Target="../media/image467.jpeg"/><Relationship Id="rId28" Type="http://schemas.openxmlformats.org/officeDocument/2006/relationships/image" Target="../media/image472.png"/><Relationship Id="rId36" Type="http://schemas.openxmlformats.org/officeDocument/2006/relationships/image" Target="../media/image480.png"/><Relationship Id="rId10" Type="http://schemas.openxmlformats.org/officeDocument/2006/relationships/image" Target="../media/image454.jpeg"/><Relationship Id="rId19" Type="http://schemas.openxmlformats.org/officeDocument/2006/relationships/image" Target="../media/image463.png"/><Relationship Id="rId31" Type="http://schemas.openxmlformats.org/officeDocument/2006/relationships/image" Target="../media/image475.jpeg"/><Relationship Id="rId44" Type="http://schemas.openxmlformats.org/officeDocument/2006/relationships/image" Target="../media/image11.png"/><Relationship Id="rId4" Type="http://schemas.openxmlformats.org/officeDocument/2006/relationships/image" Target="../media/image448.png"/><Relationship Id="rId9" Type="http://schemas.openxmlformats.org/officeDocument/2006/relationships/image" Target="../media/image453.jpeg"/><Relationship Id="rId14" Type="http://schemas.openxmlformats.org/officeDocument/2006/relationships/image" Target="../media/image458.jpeg"/><Relationship Id="rId22" Type="http://schemas.openxmlformats.org/officeDocument/2006/relationships/image" Target="../media/image466.jpeg"/><Relationship Id="rId27" Type="http://schemas.openxmlformats.org/officeDocument/2006/relationships/image" Target="../media/image471.png"/><Relationship Id="rId30" Type="http://schemas.openxmlformats.org/officeDocument/2006/relationships/image" Target="../media/image474.jpeg"/><Relationship Id="rId35" Type="http://schemas.openxmlformats.org/officeDocument/2006/relationships/image" Target="../media/image479.png"/><Relationship Id="rId43" Type="http://schemas.openxmlformats.org/officeDocument/2006/relationships/slide" Target="slide85.xml"/></Relationships>
</file>

<file path=ppt/slides/_rels/slide10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487.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08.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hyperlink" Target="http://brightsignbiz.s3.amazonaws.com/videos/Mercedes-benz-720.mp4" TargetMode="Externa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slide" Target="slide85.xml"/><Relationship Id="rId4" Type="http://schemas.openxmlformats.org/officeDocument/2006/relationships/image" Target="../media/image489.jpeg"/></Relationships>
</file>

<file path=ppt/slides/_rels/slide109.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slide" Target="slide85.xml"/><Relationship Id="rId3" Type="http://schemas.openxmlformats.org/officeDocument/2006/relationships/image" Target="../media/image326.png"/><Relationship Id="rId7" Type="http://schemas.openxmlformats.org/officeDocument/2006/relationships/image" Target="../media/image327.png"/><Relationship Id="rId12" Type="http://schemas.openxmlformats.org/officeDocument/2006/relationships/image" Target="../media/image493.jpeg"/><Relationship Id="rId2" Type="http://schemas.openxmlformats.org/officeDocument/2006/relationships/slide" Target="slide14.xml"/><Relationship Id="rId1" Type="http://schemas.openxmlformats.org/officeDocument/2006/relationships/slideLayout" Target="../slideLayouts/slideLayout4.xml"/><Relationship Id="rId6" Type="http://schemas.openxmlformats.org/officeDocument/2006/relationships/image" Target="../media/image491.jpeg"/><Relationship Id="rId11" Type="http://schemas.openxmlformats.org/officeDocument/2006/relationships/image" Target="../media/image342.png"/><Relationship Id="rId5" Type="http://schemas.openxmlformats.org/officeDocument/2006/relationships/image" Target="../media/image490.jpg"/><Relationship Id="rId10" Type="http://schemas.openxmlformats.org/officeDocument/2006/relationships/image" Target="../media/image492.png"/><Relationship Id="rId4" Type="http://schemas.openxmlformats.org/officeDocument/2006/relationships/image" Target="../media/image344.png"/><Relationship Id="rId9" Type="http://schemas.openxmlformats.org/officeDocument/2006/relationships/slide" Target="slide41.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slide" Target="slide3.xml"/><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jpeg"/><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1.jpeg"/><Relationship Id="rId20"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jpeg"/><Relationship Id="rId5" Type="http://schemas.openxmlformats.org/officeDocument/2006/relationships/image" Target="../media/image31.jpeg"/><Relationship Id="rId15" Type="http://schemas.openxmlformats.org/officeDocument/2006/relationships/image" Target="../media/image40.png"/><Relationship Id="rId23" Type="http://schemas.openxmlformats.org/officeDocument/2006/relationships/image" Target="../media/image48.png"/><Relationship Id="rId10" Type="http://schemas.microsoft.com/office/2007/relationships/hdphoto" Target="../media/hdphoto1.wdp"/><Relationship Id="rId19"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35.png"/><Relationship Id="rId14" Type="http://schemas.openxmlformats.org/officeDocument/2006/relationships/image" Target="../media/image39.jpeg"/><Relationship Id="rId22" Type="http://schemas.openxmlformats.org/officeDocument/2006/relationships/image" Target="../media/image47.png"/></Relationships>
</file>

<file path=ppt/slides/_rels/slide110.xml.rels><?xml version="1.0" encoding="UTF-8" standalone="yes"?>
<Relationships xmlns="http://schemas.openxmlformats.org/package/2006/relationships"><Relationship Id="rId3" Type="http://schemas.openxmlformats.org/officeDocument/2006/relationships/image" Target="../media/image495.jpeg"/><Relationship Id="rId7" Type="http://schemas.openxmlformats.org/officeDocument/2006/relationships/image" Target="../media/image11.png"/><Relationship Id="rId2" Type="http://schemas.openxmlformats.org/officeDocument/2006/relationships/image" Target="../media/image494.jpeg"/><Relationship Id="rId1" Type="http://schemas.openxmlformats.org/officeDocument/2006/relationships/slideLayout" Target="../slideLayouts/slideLayout1.xml"/><Relationship Id="rId6" Type="http://schemas.openxmlformats.org/officeDocument/2006/relationships/slide" Target="slide85.xml"/><Relationship Id="rId5" Type="http://schemas.openxmlformats.org/officeDocument/2006/relationships/image" Target="../media/image66.jpeg"/><Relationship Id="rId4" Type="http://schemas.openxmlformats.org/officeDocument/2006/relationships/image" Target="../media/image496.pn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153.xml"/></Relationships>
</file>

<file path=ppt/slides/_rels/slide112.xml.rels><?xml version="1.0" encoding="UTF-8" standalone="yes"?>
<Relationships xmlns="http://schemas.openxmlformats.org/package/2006/relationships"><Relationship Id="rId13" Type="http://schemas.openxmlformats.org/officeDocument/2006/relationships/image" Target="../media/image500.png"/><Relationship Id="rId18" Type="http://schemas.openxmlformats.org/officeDocument/2006/relationships/slide" Target="slide152.xml"/><Relationship Id="rId26" Type="http://schemas.openxmlformats.org/officeDocument/2006/relationships/slide" Target="slide137.xml"/><Relationship Id="rId39" Type="http://schemas.openxmlformats.org/officeDocument/2006/relationships/image" Target="../media/image513.png"/><Relationship Id="rId21" Type="http://schemas.openxmlformats.org/officeDocument/2006/relationships/image" Target="../media/image504.png"/><Relationship Id="rId34" Type="http://schemas.openxmlformats.org/officeDocument/2006/relationships/slide" Target="slide144.xml"/><Relationship Id="rId42" Type="http://schemas.openxmlformats.org/officeDocument/2006/relationships/slide" Target="slide142.xml"/><Relationship Id="rId47" Type="http://schemas.openxmlformats.org/officeDocument/2006/relationships/image" Target="../media/image517.png"/><Relationship Id="rId50" Type="http://schemas.openxmlformats.org/officeDocument/2006/relationships/slide" Target="slide120.xml"/><Relationship Id="rId55" Type="http://schemas.openxmlformats.org/officeDocument/2006/relationships/image" Target="../media/image521.png"/><Relationship Id="rId63" Type="http://schemas.openxmlformats.org/officeDocument/2006/relationships/image" Target="../media/image525.png"/><Relationship Id="rId68" Type="http://schemas.openxmlformats.org/officeDocument/2006/relationships/slide" Target="slide118.xml"/><Relationship Id="rId76" Type="http://schemas.openxmlformats.org/officeDocument/2006/relationships/slide" Target="slide133.xml"/><Relationship Id="rId84" Type="http://schemas.openxmlformats.org/officeDocument/2006/relationships/slide" Target="slide131.xml"/><Relationship Id="rId7" Type="http://schemas.openxmlformats.org/officeDocument/2006/relationships/image" Target="../media/image11.png"/><Relationship Id="rId71" Type="http://schemas.openxmlformats.org/officeDocument/2006/relationships/image" Target="../media/image529.jpeg"/><Relationship Id="rId2" Type="http://schemas.openxmlformats.org/officeDocument/2006/relationships/notesSlide" Target="../notesSlides/notesSlide45.xml"/><Relationship Id="rId16" Type="http://schemas.openxmlformats.org/officeDocument/2006/relationships/slide" Target="slide149.xml"/><Relationship Id="rId29" Type="http://schemas.openxmlformats.org/officeDocument/2006/relationships/image" Target="../media/image508.jpeg"/><Relationship Id="rId11" Type="http://schemas.openxmlformats.org/officeDocument/2006/relationships/image" Target="../media/image499.png"/><Relationship Id="rId24" Type="http://schemas.openxmlformats.org/officeDocument/2006/relationships/slide" Target="slide138.xml"/><Relationship Id="rId32" Type="http://schemas.openxmlformats.org/officeDocument/2006/relationships/slide" Target="slide146.xml"/><Relationship Id="rId37" Type="http://schemas.openxmlformats.org/officeDocument/2006/relationships/image" Target="../media/image512.jpeg"/><Relationship Id="rId40" Type="http://schemas.openxmlformats.org/officeDocument/2006/relationships/slide" Target="slide141.xml"/><Relationship Id="rId45" Type="http://schemas.openxmlformats.org/officeDocument/2006/relationships/image" Target="../media/image516.png"/><Relationship Id="rId53" Type="http://schemas.openxmlformats.org/officeDocument/2006/relationships/image" Target="../media/image520.png"/><Relationship Id="rId58" Type="http://schemas.openxmlformats.org/officeDocument/2006/relationships/slide" Target="slide127.xml"/><Relationship Id="rId66" Type="http://schemas.openxmlformats.org/officeDocument/2006/relationships/slide" Target="slide115.xml"/><Relationship Id="rId74" Type="http://schemas.openxmlformats.org/officeDocument/2006/relationships/slide" Target="slide113.xml"/><Relationship Id="rId79" Type="http://schemas.openxmlformats.org/officeDocument/2006/relationships/image" Target="../media/image533.jpg"/><Relationship Id="rId87" Type="http://schemas.openxmlformats.org/officeDocument/2006/relationships/image" Target="../media/image537.png"/><Relationship Id="rId5" Type="http://schemas.openxmlformats.org/officeDocument/2006/relationships/hyperlink" Target="http://www.brightsign.biz/partners/overview" TargetMode="External"/><Relationship Id="rId61" Type="http://schemas.openxmlformats.org/officeDocument/2006/relationships/image" Target="../media/image524.png"/><Relationship Id="rId82" Type="http://schemas.openxmlformats.org/officeDocument/2006/relationships/slide" Target="slide129.xml"/><Relationship Id="rId19" Type="http://schemas.openxmlformats.org/officeDocument/2006/relationships/image" Target="../media/image503.jpeg"/><Relationship Id="rId4" Type="http://schemas.openxmlformats.org/officeDocument/2006/relationships/image" Target="../media/image497.png"/><Relationship Id="rId9" Type="http://schemas.openxmlformats.org/officeDocument/2006/relationships/image" Target="../media/image498.png"/><Relationship Id="rId14" Type="http://schemas.openxmlformats.org/officeDocument/2006/relationships/slide" Target="slide147.xml"/><Relationship Id="rId22" Type="http://schemas.openxmlformats.org/officeDocument/2006/relationships/slide" Target="slide139.xml"/><Relationship Id="rId27" Type="http://schemas.openxmlformats.org/officeDocument/2006/relationships/image" Target="../media/image507.png"/><Relationship Id="rId30" Type="http://schemas.openxmlformats.org/officeDocument/2006/relationships/slide" Target="slide136.xml"/><Relationship Id="rId35" Type="http://schemas.openxmlformats.org/officeDocument/2006/relationships/image" Target="../media/image511.jpeg"/><Relationship Id="rId43" Type="http://schemas.openxmlformats.org/officeDocument/2006/relationships/image" Target="../media/image515.png"/><Relationship Id="rId48" Type="http://schemas.openxmlformats.org/officeDocument/2006/relationships/slide" Target="slide121.xml"/><Relationship Id="rId56" Type="http://schemas.openxmlformats.org/officeDocument/2006/relationships/slide" Target="slide124.xml"/><Relationship Id="rId64" Type="http://schemas.openxmlformats.org/officeDocument/2006/relationships/slide" Target="slide114.xml"/><Relationship Id="rId69" Type="http://schemas.openxmlformats.org/officeDocument/2006/relationships/image" Target="../media/image528.png"/><Relationship Id="rId77" Type="http://schemas.openxmlformats.org/officeDocument/2006/relationships/image" Target="../media/image532.png"/><Relationship Id="rId8" Type="http://schemas.openxmlformats.org/officeDocument/2006/relationships/slide" Target="slide150.xml"/><Relationship Id="rId51" Type="http://schemas.openxmlformats.org/officeDocument/2006/relationships/image" Target="../media/image519.png"/><Relationship Id="rId72" Type="http://schemas.openxmlformats.org/officeDocument/2006/relationships/slide" Target="slide117.xml"/><Relationship Id="rId80" Type="http://schemas.openxmlformats.org/officeDocument/2006/relationships/slide" Target="slide132.xml"/><Relationship Id="rId85" Type="http://schemas.openxmlformats.org/officeDocument/2006/relationships/image" Target="../media/image536.png"/><Relationship Id="rId3" Type="http://schemas.openxmlformats.org/officeDocument/2006/relationships/slide" Target="slide153.xml"/><Relationship Id="rId12" Type="http://schemas.openxmlformats.org/officeDocument/2006/relationships/slide" Target="slide148.xml"/><Relationship Id="rId17" Type="http://schemas.openxmlformats.org/officeDocument/2006/relationships/image" Target="../media/image502.png"/><Relationship Id="rId25" Type="http://schemas.openxmlformats.org/officeDocument/2006/relationships/image" Target="../media/image506.png"/><Relationship Id="rId33" Type="http://schemas.openxmlformats.org/officeDocument/2006/relationships/image" Target="../media/image510.png"/><Relationship Id="rId38" Type="http://schemas.openxmlformats.org/officeDocument/2006/relationships/slide" Target="slide143.xml"/><Relationship Id="rId46" Type="http://schemas.openxmlformats.org/officeDocument/2006/relationships/slide" Target="slide126.xml"/><Relationship Id="rId59" Type="http://schemas.openxmlformats.org/officeDocument/2006/relationships/image" Target="../media/image523.png"/><Relationship Id="rId67" Type="http://schemas.openxmlformats.org/officeDocument/2006/relationships/image" Target="../media/image527.png"/><Relationship Id="rId20" Type="http://schemas.openxmlformats.org/officeDocument/2006/relationships/slide" Target="slide134.xml"/><Relationship Id="rId41" Type="http://schemas.openxmlformats.org/officeDocument/2006/relationships/image" Target="../media/image514.png"/><Relationship Id="rId54" Type="http://schemas.openxmlformats.org/officeDocument/2006/relationships/slide" Target="slide125.xml"/><Relationship Id="rId62" Type="http://schemas.openxmlformats.org/officeDocument/2006/relationships/slide" Target="slide119.xml"/><Relationship Id="rId70" Type="http://schemas.openxmlformats.org/officeDocument/2006/relationships/slide" Target="slide116.xml"/><Relationship Id="rId75" Type="http://schemas.openxmlformats.org/officeDocument/2006/relationships/image" Target="../media/image531.jpeg"/><Relationship Id="rId83" Type="http://schemas.openxmlformats.org/officeDocument/2006/relationships/image" Target="../media/image535.png"/><Relationship Id="rId1" Type="http://schemas.openxmlformats.org/officeDocument/2006/relationships/slideLayout" Target="../slideLayouts/slideLayout4.xml"/><Relationship Id="rId6" Type="http://schemas.openxmlformats.org/officeDocument/2006/relationships/slide" Target="slide2.xml"/><Relationship Id="rId15" Type="http://schemas.openxmlformats.org/officeDocument/2006/relationships/image" Target="../media/image501.jpeg"/><Relationship Id="rId23" Type="http://schemas.openxmlformats.org/officeDocument/2006/relationships/image" Target="../media/image505.png"/><Relationship Id="rId28" Type="http://schemas.openxmlformats.org/officeDocument/2006/relationships/slide" Target="slide135.xml"/><Relationship Id="rId36" Type="http://schemas.openxmlformats.org/officeDocument/2006/relationships/slide" Target="slide145.xml"/><Relationship Id="rId49" Type="http://schemas.openxmlformats.org/officeDocument/2006/relationships/image" Target="../media/image518.png"/><Relationship Id="rId57" Type="http://schemas.openxmlformats.org/officeDocument/2006/relationships/image" Target="../media/image522.png"/><Relationship Id="rId10" Type="http://schemas.openxmlformats.org/officeDocument/2006/relationships/slide" Target="slide151.xml"/><Relationship Id="rId31" Type="http://schemas.openxmlformats.org/officeDocument/2006/relationships/image" Target="../media/image509.png"/><Relationship Id="rId44" Type="http://schemas.openxmlformats.org/officeDocument/2006/relationships/slide" Target="slide140.xml"/><Relationship Id="rId52" Type="http://schemas.openxmlformats.org/officeDocument/2006/relationships/slide" Target="slide123.xml"/><Relationship Id="rId60" Type="http://schemas.openxmlformats.org/officeDocument/2006/relationships/slide" Target="slide122.xml"/><Relationship Id="rId65" Type="http://schemas.openxmlformats.org/officeDocument/2006/relationships/image" Target="../media/image526.png"/><Relationship Id="rId73" Type="http://schemas.openxmlformats.org/officeDocument/2006/relationships/image" Target="../media/image530.png"/><Relationship Id="rId78" Type="http://schemas.openxmlformats.org/officeDocument/2006/relationships/slide" Target="slide130.xml"/><Relationship Id="rId81" Type="http://schemas.openxmlformats.org/officeDocument/2006/relationships/image" Target="../media/image534.jpeg"/><Relationship Id="rId86" Type="http://schemas.openxmlformats.org/officeDocument/2006/relationships/slide" Target="slide128.xml"/></Relationships>
</file>

<file path=ppt/slides/_rels/slide113.xml.rels><?xml version="1.0" encoding="UTF-8" standalone="yes"?>
<Relationships xmlns="http://schemas.openxmlformats.org/package/2006/relationships"><Relationship Id="rId3" Type="http://schemas.openxmlformats.org/officeDocument/2006/relationships/hyperlink" Target="http://www.22miles.com/" TargetMode="External"/><Relationship Id="rId7" Type="http://schemas.openxmlformats.org/officeDocument/2006/relationships/image" Target="../media/image53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38.png"/><Relationship Id="rId5" Type="http://schemas.openxmlformats.org/officeDocument/2006/relationships/image" Target="../media/image11.png"/><Relationship Id="rId4" Type="http://schemas.openxmlformats.org/officeDocument/2006/relationships/slide" Target="slide112.xml"/></Relationships>
</file>

<file path=ppt/slides/_rels/slide1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aerva.com/" TargetMode="External"/><Relationship Id="rId7" Type="http://schemas.openxmlformats.org/officeDocument/2006/relationships/slide" Target="slide112.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41.png"/><Relationship Id="rId5" Type="http://schemas.openxmlformats.org/officeDocument/2006/relationships/image" Target="../media/image540.png"/><Relationship Id="rId4" Type="http://schemas.openxmlformats.org/officeDocument/2006/relationships/image" Target="../media/image539.png"/></Relationships>
</file>

<file path=ppt/slides/_rels/slide1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appspace.com/" TargetMode="External"/><Relationship Id="rId7" Type="http://schemas.openxmlformats.org/officeDocument/2006/relationships/slide" Target="slide112.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44.png"/><Relationship Id="rId5" Type="http://schemas.openxmlformats.org/officeDocument/2006/relationships/image" Target="../media/image543.png"/><Relationship Id="rId4" Type="http://schemas.openxmlformats.org/officeDocument/2006/relationships/image" Target="../media/image542.png"/></Relationships>
</file>

<file path=ppt/slides/_rels/slide116.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hyperlink" Target="http://comqi.com/" TargetMode="External"/><Relationship Id="rId1" Type="http://schemas.openxmlformats.org/officeDocument/2006/relationships/slideLayout" Target="../slideLayouts/slideLayout4.xml"/><Relationship Id="rId5" Type="http://schemas.openxmlformats.org/officeDocument/2006/relationships/image" Target="../media/image529.jpeg"/><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hyperlink" Target="http://www.denevads.es/en/player-brightsign/" TargetMode="External"/><Relationship Id="rId1" Type="http://schemas.openxmlformats.org/officeDocument/2006/relationships/slideLayout" Target="../slideLayouts/slideLayout4.xml"/><Relationship Id="rId6" Type="http://schemas.openxmlformats.org/officeDocument/2006/relationships/image" Target="../media/image545.jpeg"/><Relationship Id="rId5" Type="http://schemas.openxmlformats.org/officeDocument/2006/relationships/image" Target="../media/image530.png"/><Relationship Id="rId4" Type="http://schemas.openxmlformats.org/officeDocument/2006/relationships/image" Target="../media/image11.png"/></Relationships>
</file>

<file path=ppt/slides/_rels/slide1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dise.com/" TargetMode="External"/><Relationship Id="rId7" Type="http://schemas.openxmlformats.org/officeDocument/2006/relationships/slide" Target="slide112.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48.png"/><Relationship Id="rId5" Type="http://schemas.openxmlformats.org/officeDocument/2006/relationships/image" Target="../media/image547.jpeg"/><Relationship Id="rId4" Type="http://schemas.openxmlformats.org/officeDocument/2006/relationships/image" Target="../media/image546.png"/></Relationships>
</file>

<file path=ppt/slides/_rels/slide1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easescreen.com/" TargetMode="External"/><Relationship Id="rId7" Type="http://schemas.openxmlformats.org/officeDocument/2006/relationships/slide" Target="slide112.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551.jpeg"/><Relationship Id="rId5" Type="http://schemas.openxmlformats.org/officeDocument/2006/relationships/image" Target="../media/image550.png"/><Relationship Id="rId4" Type="http://schemas.openxmlformats.org/officeDocument/2006/relationships/image" Target="../media/image5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slide" Target="slide3.xml"/></Relationships>
</file>

<file path=ppt/slides/_rels/slide1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fourwindsinteractive.com/" TargetMode="External"/><Relationship Id="rId7" Type="http://schemas.openxmlformats.org/officeDocument/2006/relationships/slide" Target="slide112.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54.png"/><Relationship Id="rId5" Type="http://schemas.openxmlformats.org/officeDocument/2006/relationships/image" Target="../media/image553.png"/><Relationship Id="rId4" Type="http://schemas.openxmlformats.org/officeDocument/2006/relationships/image" Target="../media/image552.jpeg"/></Relationships>
</file>

<file path=ppt/slides/_rels/slide1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industryweapon.com/" TargetMode="External"/><Relationship Id="rId7" Type="http://schemas.openxmlformats.org/officeDocument/2006/relationships/slide" Target="slide112.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556.png"/><Relationship Id="rId5" Type="http://schemas.openxmlformats.org/officeDocument/2006/relationships/image" Target="../media/image555.png"/><Relationship Id="rId4" Type="http://schemas.openxmlformats.org/officeDocument/2006/relationships/image" Target="../media/image518.png"/></Relationships>
</file>

<file path=ppt/slides/_rels/slide122.xml.rels><?xml version="1.0" encoding="UTF-8" standalone="yes"?>
<Relationships xmlns="http://schemas.openxmlformats.org/package/2006/relationships"><Relationship Id="rId3" Type="http://schemas.openxmlformats.org/officeDocument/2006/relationships/hyperlink" Target="http://www.mvixdigitalsignage.com/" TargetMode="External"/><Relationship Id="rId7" Type="http://schemas.openxmlformats.org/officeDocument/2006/relationships/image" Target="../media/image557.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24.png"/><Relationship Id="rId5" Type="http://schemas.openxmlformats.org/officeDocument/2006/relationships/image" Target="../media/image11.png"/><Relationship Id="rId4" Type="http://schemas.openxmlformats.org/officeDocument/2006/relationships/slide" Target="slide112.xml"/></Relationships>
</file>

<file path=ppt/slides/_rels/slide123.xml.rels><?xml version="1.0" encoding="UTF-8" standalone="yes"?>
<Relationships xmlns="http://schemas.openxmlformats.org/package/2006/relationships"><Relationship Id="rId3" Type="http://schemas.openxmlformats.org/officeDocument/2006/relationships/hyperlink" Target="https://onelan.com/" TargetMode="External"/><Relationship Id="rId7"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slide" Target="slide112.xml"/><Relationship Id="rId5" Type="http://schemas.openxmlformats.org/officeDocument/2006/relationships/image" Target="../media/image559.png"/><Relationship Id="rId4" Type="http://schemas.openxmlformats.org/officeDocument/2006/relationships/image" Target="../media/image558.png"/></Relationships>
</file>

<file path=ppt/slides/_rels/slide124.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hyperlink" Target="https://onsign.tv/" TargetMode="External"/><Relationship Id="rId1" Type="http://schemas.openxmlformats.org/officeDocument/2006/relationships/slideLayout" Target="../slideLayouts/slideLayout4.xml"/><Relationship Id="rId6" Type="http://schemas.openxmlformats.org/officeDocument/2006/relationships/image" Target="../media/image560.png"/><Relationship Id="rId5" Type="http://schemas.openxmlformats.org/officeDocument/2006/relationships/image" Target="../media/image522.png"/><Relationship Id="rId4" Type="http://schemas.openxmlformats.org/officeDocument/2006/relationships/image" Target="../media/image11.png"/></Relationships>
</file>

<file path=ppt/slides/_rels/slide125.xml.rels><?xml version="1.0" encoding="UTF-8" standalone="yes"?>
<Relationships xmlns="http://schemas.openxmlformats.org/package/2006/relationships"><Relationship Id="rId3" Type="http://schemas.openxmlformats.org/officeDocument/2006/relationships/hyperlink" Target="http://www.pinghd.com/" TargetMode="External"/><Relationship Id="rId7" Type="http://schemas.openxmlformats.org/officeDocument/2006/relationships/image" Target="../media/image562.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61.png"/><Relationship Id="rId5" Type="http://schemas.openxmlformats.org/officeDocument/2006/relationships/image" Target="../media/image11.png"/><Relationship Id="rId4" Type="http://schemas.openxmlformats.org/officeDocument/2006/relationships/slide" Target="slide112.xml"/></Relationships>
</file>

<file path=ppt/slides/_rels/slide1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reachmedianetwork.com/" TargetMode="External"/><Relationship Id="rId7" Type="http://schemas.openxmlformats.org/officeDocument/2006/relationships/slide" Target="slide112.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64.png"/><Relationship Id="rId5" Type="http://schemas.openxmlformats.org/officeDocument/2006/relationships/image" Target="../media/image563.png"/><Relationship Id="rId4" Type="http://schemas.openxmlformats.org/officeDocument/2006/relationships/image" Target="../media/image517.png"/></Relationships>
</file>

<file path=ppt/slides/_rels/slide127.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hyperlink" Target="http://www.reflectsystems.com/" TargetMode="External"/><Relationship Id="rId7" Type="http://schemas.openxmlformats.org/officeDocument/2006/relationships/image" Target="../media/image567.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523.png"/><Relationship Id="rId9" Type="http://schemas.openxmlformats.org/officeDocument/2006/relationships/image" Target="../media/image11.png"/></Relationships>
</file>

<file path=ppt/slides/_rels/slide128.xml.rels><?xml version="1.0" encoding="UTF-8" standalone="yes"?>
<Relationships xmlns="http://schemas.openxmlformats.org/package/2006/relationships"><Relationship Id="rId8" Type="http://schemas.openxmlformats.org/officeDocument/2006/relationships/image" Target="../media/image569.png"/><Relationship Id="rId3" Type="http://schemas.openxmlformats.org/officeDocument/2006/relationships/hyperlink" Target="https://www.reveldigital.com/" TargetMode="External"/><Relationship Id="rId7" Type="http://schemas.openxmlformats.org/officeDocument/2006/relationships/image" Target="../media/image568.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537.png"/><Relationship Id="rId5" Type="http://schemas.openxmlformats.org/officeDocument/2006/relationships/image" Target="../media/image11.png"/><Relationship Id="rId4" Type="http://schemas.openxmlformats.org/officeDocument/2006/relationships/slide" Target="slide112.xml"/></Relationships>
</file>

<file path=ppt/slides/_rels/slide129.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hyperlink" Target="https://signagelive.com/" TargetMode="External"/><Relationship Id="rId1" Type="http://schemas.openxmlformats.org/officeDocument/2006/relationships/slideLayout" Target="../slideLayouts/slideLayout4.xml"/><Relationship Id="rId6" Type="http://schemas.openxmlformats.org/officeDocument/2006/relationships/image" Target="../media/image570.png"/><Relationship Id="rId5" Type="http://schemas.openxmlformats.org/officeDocument/2006/relationships/image" Target="../media/image53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eg"/><Relationship Id="rId26" Type="http://schemas.openxmlformats.org/officeDocument/2006/relationships/image" Target="../media/image74.png"/><Relationship Id="rId39" Type="http://schemas.openxmlformats.org/officeDocument/2006/relationships/image" Target="../media/image87.jpeg"/><Relationship Id="rId3" Type="http://schemas.openxmlformats.org/officeDocument/2006/relationships/image" Target="../media/image51.jpeg"/><Relationship Id="rId21" Type="http://schemas.openxmlformats.org/officeDocument/2006/relationships/image" Target="../media/image69.png"/><Relationship Id="rId34" Type="http://schemas.openxmlformats.org/officeDocument/2006/relationships/image" Target="../media/image82.jpeg"/><Relationship Id="rId42" Type="http://schemas.openxmlformats.org/officeDocument/2006/relationships/slide" Target="slide3.xml"/><Relationship Id="rId7" Type="http://schemas.openxmlformats.org/officeDocument/2006/relationships/image" Target="../media/image55.png"/><Relationship Id="rId12" Type="http://schemas.openxmlformats.org/officeDocument/2006/relationships/image" Target="../media/image60.jpe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2" Type="http://schemas.openxmlformats.org/officeDocument/2006/relationships/notesSlide" Target="../notesSlides/notesSlide9.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41"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jpeg"/><Relationship Id="rId40" Type="http://schemas.openxmlformats.org/officeDocument/2006/relationships/image" Target="../media/image88.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jpeg"/><Relationship Id="rId30" Type="http://schemas.openxmlformats.org/officeDocument/2006/relationships/image" Target="../media/image78.png"/><Relationship Id="rId35" Type="http://schemas.openxmlformats.org/officeDocument/2006/relationships/image" Target="../media/image83.jpeg"/><Relationship Id="rId43" Type="http://schemas.openxmlformats.org/officeDocument/2006/relationships/image" Target="../media/image11.png"/></Relationships>
</file>

<file path=ppt/slides/_rels/slide130.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hyperlink" Target="http://www.trms.com/" TargetMode="External"/><Relationship Id="rId7" Type="http://schemas.openxmlformats.org/officeDocument/2006/relationships/image" Target="../media/image533.jp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573.png"/><Relationship Id="rId5" Type="http://schemas.openxmlformats.org/officeDocument/2006/relationships/image" Target="../media/image572.png"/><Relationship Id="rId4" Type="http://schemas.openxmlformats.org/officeDocument/2006/relationships/image" Target="../media/image571.png"/><Relationship Id="rId9" Type="http://schemas.openxmlformats.org/officeDocument/2006/relationships/image" Target="../media/image11.png"/></Relationships>
</file>

<file path=ppt/slides/_rels/slide131.xml.rels><?xml version="1.0" encoding="UTF-8" standalone="yes"?>
<Relationships xmlns="http://schemas.openxmlformats.org/package/2006/relationships"><Relationship Id="rId3" Type="http://schemas.openxmlformats.org/officeDocument/2006/relationships/hyperlink" Target="https://www.tripleplay.tv/brightsign-media-players/" TargetMode="External"/><Relationship Id="rId7" Type="http://schemas.openxmlformats.org/officeDocument/2006/relationships/image" Target="../media/image574.jpe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536.png"/><Relationship Id="rId5" Type="http://schemas.openxmlformats.org/officeDocument/2006/relationships/image" Target="../media/image11.png"/><Relationship Id="rId4" Type="http://schemas.openxmlformats.org/officeDocument/2006/relationships/slide" Target="slide112.xml"/></Relationships>
</file>

<file path=ppt/slides/_rels/slide132.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hyperlink" Target="http://www.wovenmedia.com/" TargetMode="External"/><Relationship Id="rId7"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slide" Target="slide112.xml"/><Relationship Id="rId5" Type="http://schemas.openxmlformats.org/officeDocument/2006/relationships/image" Target="../media/image576.png"/><Relationship Id="rId4" Type="http://schemas.openxmlformats.org/officeDocument/2006/relationships/image" Target="../media/image575.jpeg"/><Relationship Id="rId9" Type="http://schemas.openxmlformats.org/officeDocument/2006/relationships/image" Target="../media/image534.jpeg"/></Relationships>
</file>

<file path=ppt/slides/_rels/slide1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zynchro.tv/" TargetMode="External"/><Relationship Id="rId7" Type="http://schemas.openxmlformats.org/officeDocument/2006/relationships/slide" Target="slide112.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578.jpeg"/><Relationship Id="rId5" Type="http://schemas.openxmlformats.org/officeDocument/2006/relationships/image" Target="../media/image577.png"/><Relationship Id="rId4" Type="http://schemas.openxmlformats.org/officeDocument/2006/relationships/image" Target="../media/image532.png"/></Relationships>
</file>

<file path=ppt/slides/_rels/slide134.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slide" Target="slide36.xml"/><Relationship Id="rId7" Type="http://schemas.openxmlformats.org/officeDocument/2006/relationships/image" Target="../media/image582.jpe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581.png"/><Relationship Id="rId5" Type="http://schemas.openxmlformats.org/officeDocument/2006/relationships/image" Target="../media/image580.png"/><Relationship Id="rId4" Type="http://schemas.openxmlformats.org/officeDocument/2006/relationships/image" Target="../media/image579.png"/><Relationship Id="rId9" Type="http://schemas.openxmlformats.org/officeDocument/2006/relationships/image" Target="../media/image11.png"/></Relationships>
</file>

<file path=ppt/slides/_rels/slide135.xml.rels><?xml version="1.0" encoding="UTF-8" standalone="yes"?>
<Relationships xmlns="http://schemas.openxmlformats.org/package/2006/relationships"><Relationship Id="rId3" Type="http://schemas.openxmlformats.org/officeDocument/2006/relationships/hyperlink" Target="http://www.cgpartnersllc.com/digitalinstallations"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508.jpeg"/><Relationship Id="rId5" Type="http://schemas.openxmlformats.org/officeDocument/2006/relationships/image" Target="../media/image11.png"/><Relationship Id="rId4" Type="http://schemas.openxmlformats.org/officeDocument/2006/relationships/slide" Target="slide112.xml"/></Relationships>
</file>

<file path=ppt/slides/_rels/slide136.xml.rels><?xml version="1.0" encoding="UTF-8" standalone="yes"?>
<Relationships xmlns="http://schemas.openxmlformats.org/package/2006/relationships"><Relationship Id="rId3" Type="http://schemas.openxmlformats.org/officeDocument/2006/relationships/hyperlink" Target="http://www.creatingmargin.com/"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509.png"/><Relationship Id="rId5" Type="http://schemas.openxmlformats.org/officeDocument/2006/relationships/image" Target="../media/image11.png"/><Relationship Id="rId4" Type="http://schemas.openxmlformats.org/officeDocument/2006/relationships/slide" Target="slide112.xml"/></Relationships>
</file>

<file path=ppt/slides/_rels/slide137.xml.rels><?xml version="1.0" encoding="UTF-8" standalone="yes"?>
<Relationships xmlns="http://schemas.openxmlformats.org/package/2006/relationships"><Relationship Id="rId3" Type="http://schemas.openxmlformats.org/officeDocument/2006/relationships/hyperlink" Target="http://brightsign.crowdbuzzer.com/"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583.png"/><Relationship Id="rId5" Type="http://schemas.openxmlformats.org/officeDocument/2006/relationships/image" Target="../media/image11.png"/><Relationship Id="rId4" Type="http://schemas.openxmlformats.org/officeDocument/2006/relationships/slide" Target="slide112.xml"/></Relationships>
</file>

<file path=ppt/slides/_rels/slide1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84.png"/><Relationship Id="rId7" Type="http://schemas.openxmlformats.org/officeDocument/2006/relationships/slide" Target="slide112.xm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85.jpeg"/><Relationship Id="rId5" Type="http://schemas.openxmlformats.org/officeDocument/2006/relationships/image" Target="../media/image506.png"/><Relationship Id="rId4" Type="http://schemas.openxmlformats.org/officeDocument/2006/relationships/hyperlink" Target="http://thecsigroup.com/brightsign"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505.png"/><Relationship Id="rId7"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slide" Target="slide112.xml"/><Relationship Id="rId5" Type="http://schemas.openxmlformats.org/officeDocument/2006/relationships/image" Target="../media/image587.jpeg"/><Relationship Id="rId4" Type="http://schemas.openxmlformats.org/officeDocument/2006/relationships/image" Target="../media/image586.jpe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30.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insteo.com/" TargetMode="External"/><Relationship Id="rId7" Type="http://schemas.openxmlformats.org/officeDocument/2006/relationships/slide" Target="slide112.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590.png"/><Relationship Id="rId5" Type="http://schemas.openxmlformats.org/officeDocument/2006/relationships/image" Target="../media/image589.png"/><Relationship Id="rId4" Type="http://schemas.openxmlformats.org/officeDocument/2006/relationships/image" Target="../media/image588.png"/><Relationship Id="rId9" Type="http://schemas.openxmlformats.org/officeDocument/2006/relationships/image" Target="../media/image516.png"/></Relationships>
</file>

<file path=ppt/slides/_rels/slide141.xml.rels><?xml version="1.0" encoding="UTF-8" standalone="yes"?>
<Relationships xmlns="http://schemas.openxmlformats.org/package/2006/relationships"><Relationship Id="rId3" Type="http://schemas.openxmlformats.org/officeDocument/2006/relationships/hyperlink" Target="https://miappi.com/" TargetMode="External"/><Relationship Id="rId7" Type="http://schemas.openxmlformats.org/officeDocument/2006/relationships/image" Target="../media/image514.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slide" Target="slide112.xml"/><Relationship Id="rId4" Type="http://schemas.openxmlformats.org/officeDocument/2006/relationships/hyperlink" Target="https://www.brightsign.biz/download_file/view/1356/292"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nvincy.com/" TargetMode="External"/><Relationship Id="rId7" Type="http://schemas.openxmlformats.org/officeDocument/2006/relationships/slide" Target="slide112.xm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593.jpeg"/><Relationship Id="rId5" Type="http://schemas.openxmlformats.org/officeDocument/2006/relationships/image" Target="../media/image592.jpeg"/><Relationship Id="rId4" Type="http://schemas.openxmlformats.org/officeDocument/2006/relationships/image" Target="../media/image591.jpeg"/><Relationship Id="rId9" Type="http://schemas.openxmlformats.org/officeDocument/2006/relationships/image" Target="../media/image594.png"/></Relationships>
</file>

<file path=ppt/slides/_rels/slide143.xml.rels><?xml version="1.0" encoding="UTF-8" standalone="yes"?>
<Relationships xmlns="http://schemas.openxmlformats.org/package/2006/relationships"><Relationship Id="rId3" Type="http://schemas.openxmlformats.org/officeDocument/2006/relationships/hyperlink" Target="http://www.openeyeglobal.com/"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595.png"/><Relationship Id="rId5" Type="http://schemas.openxmlformats.org/officeDocument/2006/relationships/image" Target="../media/image11.png"/><Relationship Id="rId4" Type="http://schemas.openxmlformats.org/officeDocument/2006/relationships/slide" Target="slide112.xml"/></Relationships>
</file>

<file path=ppt/slides/_rels/slide14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postano.com/" TargetMode="External"/><Relationship Id="rId7" Type="http://schemas.openxmlformats.org/officeDocument/2006/relationships/slide" Target="slide112.xm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597.png"/><Relationship Id="rId5" Type="http://schemas.openxmlformats.org/officeDocument/2006/relationships/image" Target="../media/image596.png"/><Relationship Id="rId4" Type="http://schemas.openxmlformats.org/officeDocument/2006/relationships/image" Target="../media/image511.jpeg"/></Relationships>
</file>

<file path=ppt/slides/_rels/slide145.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hyperlink" Target="http://www.reddotdm.com/" TargetMode="External"/><Relationship Id="rId7" Type="http://schemas.openxmlformats.org/officeDocument/2006/relationships/image" Target="../media/image590.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600.png"/><Relationship Id="rId5" Type="http://schemas.openxmlformats.org/officeDocument/2006/relationships/image" Target="../media/image599.jpeg"/><Relationship Id="rId4" Type="http://schemas.openxmlformats.org/officeDocument/2006/relationships/image" Target="../media/image598.png"/><Relationship Id="rId9" Type="http://schemas.openxmlformats.org/officeDocument/2006/relationships/image" Target="../media/image11.png"/></Relationships>
</file>

<file path=ppt/slides/_rels/slide146.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slide" Target="slide112.xml"/><Relationship Id="rId4" Type="http://schemas.openxmlformats.org/officeDocument/2006/relationships/image" Target="../media/image510.png"/></Relationships>
</file>

<file path=ppt/slides/_rels/slide147.xml.rels><?xml version="1.0" encoding="UTF-8" standalone="yes"?>
<Relationships xmlns="http://schemas.openxmlformats.org/package/2006/relationships"><Relationship Id="rId3" Type="http://schemas.openxmlformats.org/officeDocument/2006/relationships/hyperlink" Target="http://business.dynamicmediamusic.com/"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602.jpeg"/><Relationship Id="rId5" Type="http://schemas.openxmlformats.org/officeDocument/2006/relationships/image" Target="../media/image11.png"/><Relationship Id="rId4" Type="http://schemas.openxmlformats.org/officeDocument/2006/relationships/slide" Target="slide112.xml"/></Relationships>
</file>

<file path=ppt/slides/_rels/slide148.xml.rels><?xml version="1.0" encoding="UTF-8" standalone="yes"?>
<Relationships xmlns="http://schemas.openxmlformats.org/package/2006/relationships"><Relationship Id="rId3" Type="http://schemas.openxmlformats.org/officeDocument/2006/relationships/hyperlink" Target="https://www.socialwallpro.com/"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603.png"/><Relationship Id="rId5" Type="http://schemas.openxmlformats.org/officeDocument/2006/relationships/image" Target="../media/image11.png"/><Relationship Id="rId4" Type="http://schemas.openxmlformats.org/officeDocument/2006/relationships/slide" Target="slide112.xml"/></Relationships>
</file>

<file path=ppt/slides/_rels/slide149.xml.rels><?xml version="1.0" encoding="UTF-8" standalone="yes"?>
<Relationships xmlns="http://schemas.openxmlformats.org/package/2006/relationships"><Relationship Id="rId3" Type="http://schemas.openxmlformats.org/officeDocument/2006/relationships/hyperlink" Target="http://www.sportsbarnetworks.com/" TargetMode="External"/><Relationship Id="rId7" Type="http://schemas.openxmlformats.org/officeDocument/2006/relationships/image" Target="../media/image605.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604.png"/><Relationship Id="rId5" Type="http://schemas.openxmlformats.org/officeDocument/2006/relationships/image" Target="../media/image11.png"/><Relationship Id="rId4" Type="http://schemas.openxmlformats.org/officeDocument/2006/relationships/slide" Target="slide1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50.xml.rels><?xml version="1.0" encoding="UTF-8" standalone="yes"?>
<Relationships xmlns="http://schemas.openxmlformats.org/package/2006/relationships"><Relationship Id="rId3" Type="http://schemas.openxmlformats.org/officeDocument/2006/relationships/image" Target="../media/image606.png"/><Relationship Id="rId7"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slide" Target="slide112.xml"/><Relationship Id="rId5" Type="http://schemas.openxmlformats.org/officeDocument/2006/relationships/image" Target="../media/image608.png"/><Relationship Id="rId4" Type="http://schemas.openxmlformats.org/officeDocument/2006/relationships/image" Target="../media/image607.png"/></Relationships>
</file>

<file path=ppt/slides/_rels/slide151.xml.rels><?xml version="1.0" encoding="UTF-8" standalone="yes"?>
<Relationships xmlns="http://schemas.openxmlformats.org/package/2006/relationships"><Relationship Id="rId3" Type="http://schemas.openxmlformats.org/officeDocument/2006/relationships/image" Target="../media/image609.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slide" Target="slide112.xml"/><Relationship Id="rId4" Type="http://schemas.openxmlformats.org/officeDocument/2006/relationships/image" Target="../media/image610.png"/></Relationships>
</file>

<file path=ppt/slides/_rels/slide152.xml.rels><?xml version="1.0" encoding="UTF-8" standalone="yes"?>
<Relationships xmlns="http://schemas.openxmlformats.org/package/2006/relationships"><Relationship Id="rId3" Type="http://schemas.openxmlformats.org/officeDocument/2006/relationships/hyperlink" Target="http://www.wovenmedia.com/"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611.jpeg"/><Relationship Id="rId5" Type="http://schemas.openxmlformats.org/officeDocument/2006/relationships/image" Target="../media/image11.png"/><Relationship Id="rId4" Type="http://schemas.openxmlformats.org/officeDocument/2006/relationships/slide" Target="slide1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1.png"/><Relationship Id="rId7" Type="http://schemas.openxmlformats.org/officeDocument/2006/relationships/image" Target="../media/image95.png"/><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jp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3" Type="http://schemas.openxmlformats.org/officeDocument/2006/relationships/image" Target="../media/image11.png"/><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slide" Target="slide14.xml"/><Relationship Id="rId16"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png"/><Relationship Id="rId15" Type="http://schemas.openxmlformats.org/officeDocument/2006/relationships/image" Target="../media/image107.png"/><Relationship Id="rId10" Type="http://schemas.microsoft.com/office/2007/relationships/hdphoto" Target="../media/hdphoto1.wdp"/><Relationship Id="rId4" Type="http://schemas.openxmlformats.org/officeDocument/2006/relationships/image" Target="../media/image98.png"/><Relationship Id="rId9" Type="http://schemas.openxmlformats.org/officeDocument/2006/relationships/image" Target="../media/image35.png"/><Relationship Id="rId1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18" Type="http://schemas.openxmlformats.org/officeDocument/2006/relationships/diagramQuickStyle" Target="../diagrams/quickStyle3.xml"/><Relationship Id="rId26" Type="http://schemas.microsoft.com/office/2007/relationships/diagramDrawing" Target="../diagrams/drawing4.xml"/><Relationship Id="rId39" Type="http://schemas.openxmlformats.org/officeDocument/2006/relationships/slide" Target="slide111.xml"/><Relationship Id="rId3" Type="http://schemas.openxmlformats.org/officeDocument/2006/relationships/slide" Target="slide74.xml"/><Relationship Id="rId21" Type="http://schemas.openxmlformats.org/officeDocument/2006/relationships/slide" Target="slide3.xml"/><Relationship Id="rId34" Type="http://schemas.openxmlformats.org/officeDocument/2006/relationships/diagramData" Target="../diagrams/data6.xml"/><Relationship Id="rId7" Type="http://schemas.openxmlformats.org/officeDocument/2006/relationships/diagramColors" Target="../diagrams/colors1.xml"/><Relationship Id="rId12" Type="http://schemas.openxmlformats.org/officeDocument/2006/relationships/diagramQuickStyle" Target="../diagrams/quickStyle2.xml"/><Relationship Id="rId17" Type="http://schemas.openxmlformats.org/officeDocument/2006/relationships/diagramLayout" Target="../diagrams/layout3.xml"/><Relationship Id="rId25" Type="http://schemas.openxmlformats.org/officeDocument/2006/relationships/diagramColors" Target="../diagrams/colors4.xml"/><Relationship Id="rId33" Type="http://schemas.openxmlformats.org/officeDocument/2006/relationships/slide" Target="slide68.xml"/><Relationship Id="rId38" Type="http://schemas.microsoft.com/office/2007/relationships/diagramDrawing" Target="../diagrams/drawing6.xml"/><Relationship Id="rId2" Type="http://schemas.openxmlformats.org/officeDocument/2006/relationships/image" Target="../media/image10.png"/><Relationship Id="rId16" Type="http://schemas.openxmlformats.org/officeDocument/2006/relationships/diagramData" Target="../diagrams/data3.xml"/><Relationship Id="rId20" Type="http://schemas.microsoft.com/office/2007/relationships/diagramDrawing" Target="../diagrams/drawing3.xml"/><Relationship Id="rId29" Type="http://schemas.openxmlformats.org/officeDocument/2006/relationships/diagramLayout" Target="../diagrams/layout5.xml"/><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diagramLayout" Target="../diagrams/layout2.xml"/><Relationship Id="rId24" Type="http://schemas.openxmlformats.org/officeDocument/2006/relationships/diagramQuickStyle" Target="../diagrams/quickStyle4.xml"/><Relationship Id="rId32" Type="http://schemas.microsoft.com/office/2007/relationships/diagramDrawing" Target="../diagrams/drawing5.xml"/><Relationship Id="rId37" Type="http://schemas.openxmlformats.org/officeDocument/2006/relationships/diagramColors" Target="../diagrams/colors6.xml"/><Relationship Id="rId5" Type="http://schemas.openxmlformats.org/officeDocument/2006/relationships/diagramLayout" Target="../diagrams/layout1.xml"/><Relationship Id="rId15" Type="http://schemas.openxmlformats.org/officeDocument/2006/relationships/slide" Target="slide30.xml"/><Relationship Id="rId23" Type="http://schemas.openxmlformats.org/officeDocument/2006/relationships/diagramLayout" Target="../diagrams/layout4.xml"/><Relationship Id="rId28" Type="http://schemas.openxmlformats.org/officeDocument/2006/relationships/diagramData" Target="../diagrams/data5.xml"/><Relationship Id="rId36" Type="http://schemas.openxmlformats.org/officeDocument/2006/relationships/diagramQuickStyle" Target="../diagrams/quickStyle6.xml"/><Relationship Id="rId10" Type="http://schemas.openxmlformats.org/officeDocument/2006/relationships/diagramData" Target="../diagrams/data2.xml"/><Relationship Id="rId19" Type="http://schemas.openxmlformats.org/officeDocument/2006/relationships/diagramColors" Target="../diagrams/colors3.xml"/><Relationship Id="rId31" Type="http://schemas.openxmlformats.org/officeDocument/2006/relationships/diagramColors" Target="../diagrams/colors5.xml"/><Relationship Id="rId4" Type="http://schemas.openxmlformats.org/officeDocument/2006/relationships/diagramData" Target="../diagrams/data1.xml"/><Relationship Id="rId9" Type="http://schemas.openxmlformats.org/officeDocument/2006/relationships/slide" Target="slide84.xml"/><Relationship Id="rId14" Type="http://schemas.microsoft.com/office/2007/relationships/diagramDrawing" Target="../diagrams/drawing2.xml"/><Relationship Id="rId22" Type="http://schemas.openxmlformats.org/officeDocument/2006/relationships/diagramData" Target="../diagrams/data4.xml"/><Relationship Id="rId27" Type="http://schemas.openxmlformats.org/officeDocument/2006/relationships/slide" Target="slide14.xml"/><Relationship Id="rId30" Type="http://schemas.openxmlformats.org/officeDocument/2006/relationships/diagramQuickStyle" Target="../diagrams/quickStyle5.xml"/><Relationship Id="rId35" Type="http://schemas.openxmlformats.org/officeDocument/2006/relationships/diagramLayout" Target="../diagrams/layout6.xml"/></Relationships>
</file>

<file path=ppt/slides/_rels/slide2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09.jpe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png"/><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slide" Target="slide14.xml"/><Relationship Id="rId7" Type="http://schemas.openxmlformats.org/officeDocument/2006/relationships/image" Target="../media/image11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jpeg"/><Relationship Id="rId4" Type="http://schemas.openxmlformats.org/officeDocument/2006/relationships/image" Target="../media/image11.png"/><Relationship Id="rId9" Type="http://schemas.openxmlformats.org/officeDocument/2006/relationships/image" Target="../media/image119.png"/></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image" Target="../media/image12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1.png"/><Relationship Id="rId10" Type="http://schemas.openxmlformats.org/officeDocument/2006/relationships/image" Target="../media/image126.jpeg"/><Relationship Id="rId4" Type="http://schemas.openxmlformats.org/officeDocument/2006/relationships/slide" Target="slide14.xml"/><Relationship Id="rId9" Type="http://schemas.openxmlformats.org/officeDocument/2006/relationships/image" Target="../media/image125.png"/></Relationships>
</file>

<file path=ppt/slides/_rels/slide2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1.png"/><Relationship Id="rId10" Type="http://schemas.openxmlformats.org/officeDocument/2006/relationships/image" Target="../media/image124.png"/><Relationship Id="rId4" Type="http://schemas.openxmlformats.org/officeDocument/2006/relationships/slide" Target="slide14.xml"/><Relationship Id="rId9" Type="http://schemas.openxmlformats.org/officeDocument/2006/relationships/image" Target="../media/image129.jp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0.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4" Type="http://schemas.openxmlformats.org/officeDocument/2006/relationships/image" Target="../media/image135.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1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68.xml"/></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42.xml"/><Relationship Id="rId18" Type="http://schemas.openxmlformats.org/officeDocument/2006/relationships/slide" Target="slide55.xml"/><Relationship Id="rId26" Type="http://schemas.openxmlformats.org/officeDocument/2006/relationships/slide" Target="slide41.xml"/><Relationship Id="rId3" Type="http://schemas.openxmlformats.org/officeDocument/2006/relationships/slide" Target="slide68.xml"/><Relationship Id="rId21" Type="http://schemas.openxmlformats.org/officeDocument/2006/relationships/slide" Target="slide62.xml"/><Relationship Id="rId7" Type="http://schemas.openxmlformats.org/officeDocument/2006/relationships/slide" Target="slide59.xml"/><Relationship Id="rId12" Type="http://schemas.openxmlformats.org/officeDocument/2006/relationships/slide" Target="slide65.xml"/><Relationship Id="rId17" Type="http://schemas.openxmlformats.org/officeDocument/2006/relationships/slide" Target="slide46.xml"/><Relationship Id="rId25" Type="http://schemas.openxmlformats.org/officeDocument/2006/relationships/slide" Target="slide50.xml"/><Relationship Id="rId33" Type="http://schemas.openxmlformats.org/officeDocument/2006/relationships/slide" Target="slide38.xml"/><Relationship Id="rId2" Type="http://schemas.openxmlformats.org/officeDocument/2006/relationships/image" Target="../media/image136.png"/><Relationship Id="rId16" Type="http://schemas.openxmlformats.org/officeDocument/2006/relationships/slide" Target="slide45.xml"/><Relationship Id="rId20" Type="http://schemas.openxmlformats.org/officeDocument/2006/relationships/slide" Target="slide56.xml"/><Relationship Id="rId29" Type="http://schemas.openxmlformats.org/officeDocument/2006/relationships/slide" Target="slide39.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slide" Target="slide47.xml"/><Relationship Id="rId24" Type="http://schemas.openxmlformats.org/officeDocument/2006/relationships/slide" Target="slide48.xml"/><Relationship Id="rId32" Type="http://schemas.openxmlformats.org/officeDocument/2006/relationships/slide" Target="slide43.xml"/><Relationship Id="rId5" Type="http://schemas.openxmlformats.org/officeDocument/2006/relationships/slide" Target="slide2.xml"/><Relationship Id="rId15" Type="http://schemas.openxmlformats.org/officeDocument/2006/relationships/slide" Target="slide64.xml"/><Relationship Id="rId23" Type="http://schemas.openxmlformats.org/officeDocument/2006/relationships/slide" Target="slide60.xml"/><Relationship Id="rId28" Type="http://schemas.openxmlformats.org/officeDocument/2006/relationships/slide" Target="slide52.xml"/><Relationship Id="rId10" Type="http://schemas.openxmlformats.org/officeDocument/2006/relationships/slide" Target="slide40.xml"/><Relationship Id="rId19" Type="http://schemas.openxmlformats.org/officeDocument/2006/relationships/slide" Target="slide54.xml"/><Relationship Id="rId31" Type="http://schemas.openxmlformats.org/officeDocument/2006/relationships/slide" Target="slide51.xml"/><Relationship Id="rId4" Type="http://schemas.openxmlformats.org/officeDocument/2006/relationships/image" Target="../media/image137.png"/><Relationship Id="rId9" Type="http://schemas.openxmlformats.org/officeDocument/2006/relationships/slide" Target="slide35.xml"/><Relationship Id="rId14" Type="http://schemas.openxmlformats.org/officeDocument/2006/relationships/slide" Target="slide44.xml"/><Relationship Id="rId22" Type="http://schemas.openxmlformats.org/officeDocument/2006/relationships/slide" Target="slide61.xml"/><Relationship Id="rId27" Type="http://schemas.openxmlformats.org/officeDocument/2006/relationships/slide" Target="slide36.xml"/><Relationship Id="rId30" Type="http://schemas.openxmlformats.org/officeDocument/2006/relationships/slide" Target="slide53.xml"/></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140.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41.png"/><Relationship Id="rId7"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138.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7.jpeg"/><Relationship Id="rId7" Type="http://schemas.openxmlformats.org/officeDocument/2006/relationships/image" Target="../media/image150.jpeg"/><Relationship Id="rId2" Type="http://schemas.openxmlformats.org/officeDocument/2006/relationships/image" Target="../media/image14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9.jpeg"/><Relationship Id="rId10" Type="http://schemas.openxmlformats.org/officeDocument/2006/relationships/image" Target="../media/image11.png"/><Relationship Id="rId4" Type="http://schemas.openxmlformats.org/officeDocument/2006/relationships/image" Target="../media/image148.png"/><Relationship Id="rId9" Type="http://schemas.openxmlformats.org/officeDocument/2006/relationships/slide" Target="slide31.xml"/></Relationships>
</file>

<file path=ppt/slides/_rels/slide36.xml.rels><?xml version="1.0" encoding="UTF-8" standalone="yes"?>
<Relationships xmlns="http://schemas.openxmlformats.org/package/2006/relationships"><Relationship Id="rId3" Type="http://schemas.openxmlformats.org/officeDocument/2006/relationships/hyperlink" Target="https://docs.brightsign.biz/display/DOC/Full-Resolution+Graphics" TargetMode="External"/><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image" Target="../media/image152.pn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1.png"/><Relationship Id="rId4" Type="http://schemas.openxmlformats.org/officeDocument/2006/relationships/image" Target="../media/image154.png"/><Relationship Id="rId9" Type="http://schemas.openxmlformats.org/officeDocument/2006/relationships/slide" Target="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1.png"/><Relationship Id="rId2"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image" Target="../media/image162.png"/><Relationship Id="rId4" Type="http://schemas.openxmlformats.org/officeDocument/2006/relationships/image" Target="../media/image161.png"/></Relationships>
</file>

<file path=ppt/slides/_rels/slide39.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1.png"/><Relationship Id="rId2"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image" Target="../media/image166.png"/><Relationship Id="rId4" Type="http://schemas.openxmlformats.org/officeDocument/2006/relationships/image" Target="../media/image16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jpeg"/><Relationship Id="rId7" Type="http://schemas.openxmlformats.org/officeDocument/2006/relationships/slide" Target="slide3.xml"/><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19.jpeg"/><Relationship Id="rId5" Type="http://schemas.openxmlformats.org/officeDocument/2006/relationships/image" Target="../media/image15.jpe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slide" Target="slide31.xml"/><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image" Target="../media/image169.jpg"/><Relationship Id="rId5" Type="http://schemas.openxmlformats.org/officeDocument/2006/relationships/image" Target="../media/image168.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1.xml"/><Relationship Id="rId6" Type="http://schemas.openxmlformats.org/officeDocument/2006/relationships/image" Target="../media/image176.jpeg"/><Relationship Id="rId11" Type="http://schemas.openxmlformats.org/officeDocument/2006/relationships/image" Target="../media/image11.png"/><Relationship Id="rId5" Type="http://schemas.openxmlformats.org/officeDocument/2006/relationships/image" Target="../media/image175.jpeg"/><Relationship Id="rId10" Type="http://schemas.openxmlformats.org/officeDocument/2006/relationships/slide" Target="slide31.xml"/><Relationship Id="rId4" Type="http://schemas.openxmlformats.org/officeDocument/2006/relationships/image" Target="../media/image174.jpeg"/><Relationship Id="rId9" Type="http://schemas.openxmlformats.org/officeDocument/2006/relationships/image" Target="../media/image179.png"/></Relationships>
</file>

<file path=ppt/slides/_rels/slide42.xml.rels><?xml version="1.0" encoding="UTF-8" standalone="yes"?>
<Relationships xmlns="http://schemas.openxmlformats.org/package/2006/relationships"><Relationship Id="rId3" Type="http://schemas.openxmlformats.org/officeDocument/2006/relationships/hyperlink" Target="https://docs.brightsign.biz/display/DOC/New+Features+in+Firmware+7.0" TargetMode="External"/><Relationship Id="rId2"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181.png"/></Relationships>
</file>

<file path=ppt/slides/_rels/slide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184.png"/></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186.png"/></Relationships>
</file>

<file path=ppt/slides/_rels/slide4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openxmlformats.org/officeDocument/2006/relationships/image" Target="../media/image187.png"/><Relationship Id="rId7" Type="http://schemas.openxmlformats.org/officeDocument/2006/relationships/image" Target="../media/image190.png"/><Relationship Id="rId12" Type="http://schemas.openxmlformats.org/officeDocument/2006/relationships/image" Target="../media/image19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93.jpeg"/><Relationship Id="rId5" Type="http://schemas.openxmlformats.org/officeDocument/2006/relationships/image" Target="../media/image189.png"/><Relationship Id="rId15" Type="http://schemas.openxmlformats.org/officeDocument/2006/relationships/image" Target="../media/image11.png"/><Relationship Id="rId10" Type="http://schemas.openxmlformats.org/officeDocument/2006/relationships/image" Target="../media/image192.jpeg"/><Relationship Id="rId4" Type="http://schemas.openxmlformats.org/officeDocument/2006/relationships/image" Target="../media/image188.png"/><Relationship Id="rId9" Type="http://schemas.openxmlformats.org/officeDocument/2006/relationships/image" Target="../media/image191.jpeg"/><Relationship Id="rId14" Type="http://schemas.openxmlformats.org/officeDocument/2006/relationships/slide" Target="slide31.xml"/></Relationships>
</file>

<file path=ppt/slides/_rels/slide46.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12" Type="http://schemas.openxmlformats.org/officeDocument/2006/relationships/image" Target="../media/image11.png"/><Relationship Id="rId2" Type="http://schemas.openxmlformats.org/officeDocument/2006/relationships/image" Target="../media/image195.png"/><Relationship Id="rId1" Type="http://schemas.openxmlformats.org/officeDocument/2006/relationships/slideLayout" Target="../slideLayouts/slideLayout4.xml"/><Relationship Id="rId6" Type="http://schemas.openxmlformats.org/officeDocument/2006/relationships/image" Target="../media/image199.png"/><Relationship Id="rId11" Type="http://schemas.openxmlformats.org/officeDocument/2006/relationships/slide" Target="slide31.xml"/><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jpeg"/><Relationship Id="rId9" Type="http://schemas.openxmlformats.org/officeDocument/2006/relationships/image" Target="../media/image202.png"/></Relationships>
</file>

<file path=ppt/slides/_rels/slide4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11.png"/><Relationship Id="rId4" Type="http://schemas.openxmlformats.org/officeDocument/2006/relationships/slide" Target="slide31.xml"/></Relationships>
</file>

<file path=ppt/slides/_rels/slide48.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210.png"/><Relationship Id="rId2" Type="http://schemas.openxmlformats.org/officeDocument/2006/relationships/image" Target="../media/image207.png"/><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07.png"/><Relationship Id="rId1" Type="http://schemas.openxmlformats.org/officeDocument/2006/relationships/slideLayout" Target="../slideLayouts/slideLayout1.xml"/><Relationship Id="rId5" Type="http://schemas.openxmlformats.org/officeDocument/2006/relationships/image" Target="../media/image21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image" Target="../media/image214.tiff"/><Relationship Id="rId4" Type="http://schemas.openxmlformats.org/officeDocument/2006/relationships/image" Target="../media/image213.png"/></Relationships>
</file>

<file path=ppt/slides/_rels/slide5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31.xml"/></Relationships>
</file>

<file path=ppt/slides/_rels/slide5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219.jpeg"/></Relationships>
</file>

<file path=ppt/slides/_rels/slide5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20.png"/><Relationship Id="rId7" Type="http://schemas.openxmlformats.org/officeDocument/2006/relationships/image" Target="../media/image22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22.png"/><Relationship Id="rId5" Type="http://schemas.openxmlformats.org/officeDocument/2006/relationships/image" Target="../media/image221.jpeg"/><Relationship Id="rId4" Type="http://schemas.microsoft.com/office/2007/relationships/hdphoto" Target="../media/hdphoto8.wdp"/><Relationship Id="rId9"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5.png"/><Relationship Id="rId7" Type="http://schemas.openxmlformats.org/officeDocument/2006/relationships/image" Target="../media/image227.jpeg"/><Relationship Id="rId2" Type="http://schemas.openxmlformats.org/officeDocument/2006/relationships/image" Target="../media/image22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226.jpeg"/></Relationships>
</file>

<file path=ppt/slides/_rels/slide5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31.xml"/></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9.wdp"/><Relationship Id="rId7" Type="http://schemas.openxmlformats.org/officeDocument/2006/relationships/slide" Target="slide31.xml"/><Relationship Id="rId2" Type="http://schemas.openxmlformats.org/officeDocument/2006/relationships/image" Target="../media/image231.jpeg"/><Relationship Id="rId1" Type="http://schemas.openxmlformats.org/officeDocument/2006/relationships/slideLayout" Target="../slideLayouts/slideLayout4.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jpeg"/></Relationships>
</file>

<file path=ppt/slides/_rels/slide5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35.png"/><Relationship Id="rId7"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1.jpeg"/><Relationship Id="rId5" Type="http://schemas.openxmlformats.org/officeDocument/2006/relationships/image" Target="../media/image237.jpeg"/><Relationship Id="rId4" Type="http://schemas.openxmlformats.org/officeDocument/2006/relationships/image" Target="../media/image236.png"/><Relationship Id="rId9" Type="http://schemas.openxmlformats.org/officeDocument/2006/relationships/image" Target="../media/image11.png"/></Relationships>
</file>

<file path=ppt/slides/_rels/slide5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8.png"/><Relationship Id="rId7" Type="http://schemas.openxmlformats.org/officeDocument/2006/relationships/slide" Target="slide31.xml"/><Relationship Id="rId2" Type="http://schemas.openxmlformats.org/officeDocument/2006/relationships/image" Target="../media/image235.png"/><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231.jpeg"/><Relationship Id="rId4" Type="http://schemas.openxmlformats.org/officeDocument/2006/relationships/image" Target="../media/image239.jpeg"/></Relationships>
</file>

<file path=ppt/slides/_rels/slide5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24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31.xml"/></Relationships>
</file>

<file path=ppt/slides/_rels/slide6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5.png"/><Relationship Id="rId7" Type="http://schemas.openxmlformats.org/officeDocument/2006/relationships/slide" Target="slide31.xml"/><Relationship Id="rId2" Type="http://schemas.openxmlformats.org/officeDocument/2006/relationships/image" Target="../media/image244.png"/><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62.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31.xml"/><Relationship Id="rId4" Type="http://schemas.openxmlformats.org/officeDocument/2006/relationships/image" Target="../media/image250.png"/></Relationships>
</file>

<file path=ppt/slides/_rels/slide6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6.xml"/><Relationship Id="rId7" Type="http://schemas.openxmlformats.org/officeDocument/2006/relationships/slide" Target="slide3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54.png"/><Relationship Id="rId10" Type="http://schemas.openxmlformats.org/officeDocument/2006/relationships/image" Target="../media/image252.wmf"/><Relationship Id="rId4" Type="http://schemas.openxmlformats.org/officeDocument/2006/relationships/image" Target="../media/image253.png"/><Relationship Id="rId9"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jpeg"/><Relationship Id="rId9"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slide" Target="slide31.xml"/><Relationship Id="rId7" Type="http://schemas.openxmlformats.org/officeDocument/2006/relationships/image" Target="../media/image264.png"/><Relationship Id="rId12" Type="http://schemas.openxmlformats.org/officeDocument/2006/relationships/image" Target="../media/image268.png"/><Relationship Id="rId2" Type="http://schemas.openxmlformats.org/officeDocument/2006/relationships/image" Target="../media/image261.png"/><Relationship Id="rId1" Type="http://schemas.openxmlformats.org/officeDocument/2006/relationships/slideLayout" Target="../slideLayouts/slideLayout1.xml"/><Relationship Id="rId6" Type="http://schemas.openxmlformats.org/officeDocument/2006/relationships/image" Target="../media/image263.svg"/><Relationship Id="rId11" Type="http://schemas.openxmlformats.org/officeDocument/2006/relationships/image" Target="../media/image267.jpeg"/><Relationship Id="rId5" Type="http://schemas.openxmlformats.org/officeDocument/2006/relationships/image" Target="../media/image262.png"/><Relationship Id="rId10" Type="http://schemas.microsoft.com/office/2007/relationships/hdphoto" Target="../media/hdphoto10.wdp"/><Relationship Id="rId4" Type="http://schemas.openxmlformats.org/officeDocument/2006/relationships/image" Target="../media/image11.png"/><Relationship Id="rId9" Type="http://schemas.openxmlformats.org/officeDocument/2006/relationships/image" Target="../media/image266.png"/></Relationships>
</file>

<file path=ppt/slides/_rels/slide66.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slide" Target="slide31.xml"/><Relationship Id="rId7" Type="http://schemas.openxmlformats.org/officeDocument/2006/relationships/image" Target="../media/image271.png"/><Relationship Id="rId12" Type="http://schemas.openxmlformats.org/officeDocument/2006/relationships/image" Target="../media/image276.png"/><Relationship Id="rId2" Type="http://schemas.openxmlformats.org/officeDocument/2006/relationships/image" Target="../media/image261.png"/><Relationship Id="rId1" Type="http://schemas.openxmlformats.org/officeDocument/2006/relationships/slideLayout" Target="../slideLayouts/slideLayout1.xml"/><Relationship Id="rId6" Type="http://schemas.openxmlformats.org/officeDocument/2006/relationships/image" Target="../media/image270.jpeg"/><Relationship Id="rId11" Type="http://schemas.openxmlformats.org/officeDocument/2006/relationships/image" Target="../media/image275.png"/><Relationship Id="rId5" Type="http://schemas.openxmlformats.org/officeDocument/2006/relationships/image" Target="../media/image269.png"/><Relationship Id="rId10" Type="http://schemas.openxmlformats.org/officeDocument/2006/relationships/image" Target="../media/image274.png"/><Relationship Id="rId4" Type="http://schemas.openxmlformats.org/officeDocument/2006/relationships/image" Target="../media/image11.png"/><Relationship Id="rId9" Type="http://schemas.openxmlformats.org/officeDocument/2006/relationships/image" Target="../media/image273.png"/></Relationships>
</file>

<file path=ppt/slides/_rels/slide67.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61.png"/><Relationship Id="rId3" Type="http://schemas.openxmlformats.org/officeDocument/2006/relationships/image" Target="../media/image277.png"/><Relationship Id="rId7" Type="http://schemas.openxmlformats.org/officeDocument/2006/relationships/image" Target="../media/image278.jpeg"/><Relationship Id="rId12" Type="http://schemas.openxmlformats.org/officeDocument/2006/relationships/image" Target="../media/image28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brightsign.biz/support/demos/overview" TargetMode="External"/><Relationship Id="rId11" Type="http://schemas.openxmlformats.org/officeDocument/2006/relationships/image" Target="../media/image281.png"/><Relationship Id="rId5" Type="http://schemas.openxmlformats.org/officeDocument/2006/relationships/hyperlink" Target="https://github.com/brightsign/brightsign-ble-commands" TargetMode="External"/><Relationship Id="rId15" Type="http://schemas.openxmlformats.org/officeDocument/2006/relationships/image" Target="../media/image11.png"/><Relationship Id="rId10" Type="http://schemas.microsoft.com/office/2007/relationships/hdphoto" Target="../media/hdphoto11.wdp"/><Relationship Id="rId4" Type="http://schemas.openxmlformats.org/officeDocument/2006/relationships/hyperlink" Target="http://plugable.com/products/usb-bt4le" TargetMode="External"/><Relationship Id="rId9" Type="http://schemas.openxmlformats.org/officeDocument/2006/relationships/image" Target="../media/image280.png"/><Relationship Id="rId14" Type="http://schemas.openxmlformats.org/officeDocument/2006/relationships/slide" Target="slide31.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74.xml"/></Relationships>
</file>

<file path=ppt/slides/_rels/slide69.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11.png"/><Relationship Id="rId7" Type="http://schemas.openxmlformats.org/officeDocument/2006/relationships/image" Target="../media/image286.png"/><Relationship Id="rId2" Type="http://schemas.openxmlformats.org/officeDocument/2006/relationships/slide" Target="slide68.xml"/><Relationship Id="rId1" Type="http://schemas.openxmlformats.org/officeDocument/2006/relationships/slideLayout" Target="../slideLayouts/slideLayout1.xml"/><Relationship Id="rId6" Type="http://schemas.openxmlformats.org/officeDocument/2006/relationships/image" Target="../media/image285.jpeg"/><Relationship Id="rId5" Type="http://schemas.openxmlformats.org/officeDocument/2006/relationships/image" Target="../media/image28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83.png"/><Relationship Id="rId5" Type="http://schemas.openxmlformats.org/officeDocument/2006/relationships/image" Target="../media/image11.png"/><Relationship Id="rId4" Type="http://schemas.openxmlformats.org/officeDocument/2006/relationships/slide" Target="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1.xml"/><Relationship Id="rId6" Type="http://schemas.openxmlformats.org/officeDocument/2006/relationships/image" Target="../media/image283.png"/><Relationship Id="rId5" Type="http://schemas.openxmlformats.org/officeDocument/2006/relationships/image" Target="../media/image11.png"/><Relationship Id="rId4" Type="http://schemas.openxmlformats.org/officeDocument/2006/relationships/slide" Target="slide68.xml"/></Relationships>
</file>

<file path=ppt/slides/_rels/slide72.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94.jpeg"/><Relationship Id="rId7" Type="http://schemas.openxmlformats.org/officeDocument/2006/relationships/image" Target="../media/image11.png"/><Relationship Id="rId2" Type="http://schemas.openxmlformats.org/officeDocument/2006/relationships/image" Target="../media/image293.png"/><Relationship Id="rId1" Type="http://schemas.openxmlformats.org/officeDocument/2006/relationships/slideLayout" Target="../slideLayouts/slideLayout1.xml"/><Relationship Id="rId6" Type="http://schemas.openxmlformats.org/officeDocument/2006/relationships/slide" Target="slide68.xml"/><Relationship Id="rId5" Type="http://schemas.openxmlformats.org/officeDocument/2006/relationships/image" Target="../media/image296.jpeg"/><Relationship Id="rId4" Type="http://schemas.openxmlformats.org/officeDocument/2006/relationships/image" Target="../media/image295.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8.xml"/><Relationship Id="rId1" Type="http://schemas.openxmlformats.org/officeDocument/2006/relationships/slideLayout" Target="../slideLayouts/slideLayout1.xml"/><Relationship Id="rId5" Type="http://schemas.openxmlformats.org/officeDocument/2006/relationships/image" Target="../media/image297.png"/><Relationship Id="rId4" Type="http://schemas.openxmlformats.org/officeDocument/2006/relationships/image" Target="../media/image283.png"/></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84.xml"/></Relationships>
</file>

<file path=ppt/slides/_rels/slide7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74.xml"/><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8.png"/><Relationship Id="rId7" Type="http://schemas.openxmlformats.org/officeDocument/2006/relationships/slide" Target="slide74.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303.png"/><Relationship Id="rId5" Type="http://schemas.openxmlformats.org/officeDocument/2006/relationships/image" Target="../media/image300.png"/><Relationship Id="rId10" Type="http://schemas.openxmlformats.org/officeDocument/2006/relationships/image" Target="../media/image302.png"/><Relationship Id="rId4" Type="http://schemas.openxmlformats.org/officeDocument/2006/relationships/image" Target="../media/image299.png"/><Relationship Id="rId9" Type="http://schemas.openxmlformats.org/officeDocument/2006/relationships/image" Target="../media/image301.png"/></Relationships>
</file>

<file path=ppt/slides/_rels/slide77.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89.PNG"/><Relationship Id="rId7" Type="http://schemas.openxmlformats.org/officeDocument/2006/relationships/image" Target="../media/image29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98.png"/><Relationship Id="rId5" Type="http://schemas.openxmlformats.org/officeDocument/2006/relationships/image" Target="../media/image11.png"/><Relationship Id="rId4" Type="http://schemas.openxmlformats.org/officeDocument/2006/relationships/slide" Target="slide74.xml"/></Relationships>
</file>

<file path=ppt/slides/_rels/slide78.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89.PNG"/><Relationship Id="rId7" Type="http://schemas.openxmlformats.org/officeDocument/2006/relationships/image" Target="../media/image305.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04.png"/><Relationship Id="rId5" Type="http://schemas.openxmlformats.org/officeDocument/2006/relationships/image" Target="../media/image11.png"/><Relationship Id="rId4" Type="http://schemas.openxmlformats.org/officeDocument/2006/relationships/slide" Target="slide74.xml"/><Relationship Id="rId9" Type="http://schemas.openxmlformats.org/officeDocument/2006/relationships/image" Target="../media/image301.png"/></Relationships>
</file>

<file path=ppt/slides/_rels/slide79.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89.PNG"/><Relationship Id="rId7" Type="http://schemas.openxmlformats.org/officeDocument/2006/relationships/image" Target="../media/image30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07.png"/><Relationship Id="rId5" Type="http://schemas.openxmlformats.org/officeDocument/2006/relationships/image" Target="../media/image11.png"/><Relationship Id="rId4" Type="http://schemas.openxmlformats.org/officeDocument/2006/relationships/slide" Target="slide74.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30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09.png"/><Relationship Id="rId5" Type="http://schemas.openxmlformats.org/officeDocument/2006/relationships/image" Target="../media/image11.png"/><Relationship Id="rId4" Type="http://schemas.openxmlformats.org/officeDocument/2006/relationships/slide" Target="slide74.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10.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74.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31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11.png"/><Relationship Id="rId5" Type="http://schemas.openxmlformats.org/officeDocument/2006/relationships/image" Target="../media/image11.png"/><Relationship Id="rId4" Type="http://schemas.openxmlformats.org/officeDocument/2006/relationships/slide" Target="slide74.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7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111.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image" Target="../media/image318.jpeg"/><Relationship Id="rId18" Type="http://schemas.openxmlformats.org/officeDocument/2006/relationships/slide" Target="slide90.xml"/><Relationship Id="rId26" Type="http://schemas.openxmlformats.org/officeDocument/2006/relationships/slide" Target="slide111.xml"/><Relationship Id="rId3" Type="http://schemas.openxmlformats.org/officeDocument/2006/relationships/slide" Target="slide109.xml"/><Relationship Id="rId21" Type="http://schemas.openxmlformats.org/officeDocument/2006/relationships/image" Target="../media/image322.jpeg"/><Relationship Id="rId7" Type="http://schemas.openxmlformats.org/officeDocument/2006/relationships/image" Target="../media/image315.jpeg"/><Relationship Id="rId12" Type="http://schemas.openxmlformats.org/officeDocument/2006/relationships/slide" Target="slide99.xml"/><Relationship Id="rId17" Type="http://schemas.openxmlformats.org/officeDocument/2006/relationships/image" Target="../media/image320.png"/><Relationship Id="rId25" Type="http://schemas.openxmlformats.org/officeDocument/2006/relationships/image" Target="../media/image11.png"/><Relationship Id="rId2" Type="http://schemas.openxmlformats.org/officeDocument/2006/relationships/notesSlide" Target="../notesSlides/notesSlide37.xml"/><Relationship Id="rId16" Type="http://schemas.openxmlformats.org/officeDocument/2006/relationships/slide" Target="slide103.xml"/><Relationship Id="rId20" Type="http://schemas.openxmlformats.org/officeDocument/2006/relationships/slide" Target="slide88.xml"/><Relationship Id="rId1" Type="http://schemas.openxmlformats.org/officeDocument/2006/relationships/slideLayout" Target="../slideLayouts/slideLayout1.xml"/><Relationship Id="rId6" Type="http://schemas.openxmlformats.org/officeDocument/2006/relationships/image" Target="../media/image314.png"/><Relationship Id="rId11" Type="http://schemas.openxmlformats.org/officeDocument/2006/relationships/image" Target="../media/image317.png"/><Relationship Id="rId24" Type="http://schemas.openxmlformats.org/officeDocument/2006/relationships/slide" Target="slide2.xml"/><Relationship Id="rId5" Type="http://schemas.openxmlformats.org/officeDocument/2006/relationships/slide" Target="slide92.xml"/><Relationship Id="rId15" Type="http://schemas.openxmlformats.org/officeDocument/2006/relationships/image" Target="../media/image319.jpeg"/><Relationship Id="rId23" Type="http://schemas.openxmlformats.org/officeDocument/2006/relationships/image" Target="../media/image323.png"/><Relationship Id="rId10" Type="http://schemas.openxmlformats.org/officeDocument/2006/relationships/slide" Target="slide101.xml"/><Relationship Id="rId19" Type="http://schemas.openxmlformats.org/officeDocument/2006/relationships/image" Target="../media/image321.png"/><Relationship Id="rId4" Type="http://schemas.openxmlformats.org/officeDocument/2006/relationships/image" Target="../media/image313.jpeg"/><Relationship Id="rId9" Type="http://schemas.openxmlformats.org/officeDocument/2006/relationships/image" Target="../media/image316.jpeg"/><Relationship Id="rId14" Type="http://schemas.openxmlformats.org/officeDocument/2006/relationships/slide" Target="slide96.xml"/><Relationship Id="rId22" Type="http://schemas.openxmlformats.org/officeDocument/2006/relationships/slide" Target="slide86.xml"/><Relationship Id="rId27" Type="http://schemas.openxmlformats.org/officeDocument/2006/relationships/image" Target="../media/image12.png"/></Relationships>
</file>

<file path=ppt/slides/_rels/slide86.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32.png"/><Relationship Id="rId3" Type="http://schemas.openxmlformats.org/officeDocument/2006/relationships/image" Target="../media/image324.png"/><Relationship Id="rId7" Type="http://schemas.openxmlformats.org/officeDocument/2006/relationships/image" Target="../media/image328.jpeg"/><Relationship Id="rId12" Type="http://schemas.openxmlformats.org/officeDocument/2006/relationships/image" Target="../media/image331.png"/><Relationship Id="rId2" Type="http://schemas.openxmlformats.org/officeDocument/2006/relationships/slide" Target="slide14.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27.png"/><Relationship Id="rId11" Type="http://schemas.openxmlformats.org/officeDocument/2006/relationships/image" Target="../media/image330.jpeg"/><Relationship Id="rId5" Type="http://schemas.openxmlformats.org/officeDocument/2006/relationships/image" Target="../media/image326.png"/><Relationship Id="rId15" Type="http://schemas.openxmlformats.org/officeDocument/2006/relationships/slide" Target="slide85.xml"/><Relationship Id="rId10" Type="http://schemas.openxmlformats.org/officeDocument/2006/relationships/image" Target="../media/image329.png"/><Relationship Id="rId4" Type="http://schemas.openxmlformats.org/officeDocument/2006/relationships/image" Target="../media/image325.png"/><Relationship Id="rId9" Type="http://schemas.openxmlformats.org/officeDocument/2006/relationships/slide" Target="slide41.xml"/><Relationship Id="rId14" Type="http://schemas.openxmlformats.org/officeDocument/2006/relationships/image" Target="../media/image333.png"/></Relationships>
</file>

<file path=ppt/slides/_rels/slide8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5.png"/><Relationship Id="rId7" Type="http://schemas.openxmlformats.org/officeDocument/2006/relationships/slide" Target="slide85.xml"/><Relationship Id="rId2" Type="http://schemas.openxmlformats.org/officeDocument/2006/relationships/image" Target="../media/image334.png"/><Relationship Id="rId1" Type="http://schemas.openxmlformats.org/officeDocument/2006/relationships/slideLayout" Target="../slideLayouts/slideLayout4.xml"/><Relationship Id="rId6" Type="http://schemas.openxmlformats.org/officeDocument/2006/relationships/image" Target="../media/image338.png"/><Relationship Id="rId5" Type="http://schemas.openxmlformats.org/officeDocument/2006/relationships/image" Target="../media/image337.png"/><Relationship Id="rId4" Type="http://schemas.openxmlformats.org/officeDocument/2006/relationships/image" Target="../media/image336.png"/></Relationships>
</file>

<file path=ppt/slides/_rels/slide88.xml.rels><?xml version="1.0" encoding="UTF-8" standalone="yes"?>
<Relationships xmlns="http://schemas.openxmlformats.org/package/2006/relationships"><Relationship Id="rId8" Type="http://schemas.openxmlformats.org/officeDocument/2006/relationships/image" Target="../media/image339.jpeg"/><Relationship Id="rId13" Type="http://schemas.openxmlformats.org/officeDocument/2006/relationships/image" Target="../media/image342.png"/><Relationship Id="rId3" Type="http://schemas.openxmlformats.org/officeDocument/2006/relationships/image" Target="../media/image325.png"/><Relationship Id="rId7" Type="http://schemas.openxmlformats.org/officeDocument/2006/relationships/image" Target="../media/image329.png"/><Relationship Id="rId12" Type="http://schemas.microsoft.com/office/2007/relationships/hdphoto" Target="../media/hdphoto13.wdp"/><Relationship Id="rId17" Type="http://schemas.openxmlformats.org/officeDocument/2006/relationships/image" Target="../media/image11.png"/><Relationship Id="rId2" Type="http://schemas.openxmlformats.org/officeDocument/2006/relationships/slide" Target="slide14.xml"/><Relationship Id="rId16" Type="http://schemas.openxmlformats.org/officeDocument/2006/relationships/slide" Target="slide85.xml"/><Relationship Id="rId1" Type="http://schemas.openxmlformats.org/officeDocument/2006/relationships/slideLayout" Target="../slideLayouts/slideLayout4.xml"/><Relationship Id="rId6" Type="http://schemas.openxmlformats.org/officeDocument/2006/relationships/slide" Target="slide41.xml"/><Relationship Id="rId11" Type="http://schemas.openxmlformats.org/officeDocument/2006/relationships/image" Target="../media/image328.jpeg"/><Relationship Id="rId5" Type="http://schemas.openxmlformats.org/officeDocument/2006/relationships/image" Target="../media/image327.png"/><Relationship Id="rId15" Type="http://schemas.openxmlformats.org/officeDocument/2006/relationships/image" Target="../media/image344.png"/><Relationship Id="rId10" Type="http://schemas.openxmlformats.org/officeDocument/2006/relationships/image" Target="../media/image341.png"/><Relationship Id="rId4" Type="http://schemas.openxmlformats.org/officeDocument/2006/relationships/image" Target="../media/image326.png"/><Relationship Id="rId9" Type="http://schemas.openxmlformats.org/officeDocument/2006/relationships/image" Target="../media/image340.png"/><Relationship Id="rId14" Type="http://schemas.openxmlformats.org/officeDocument/2006/relationships/image" Target="../media/image343.png"/></Relationships>
</file>

<file path=ppt/slides/_rels/slide89.xml.rels><?xml version="1.0" encoding="UTF-8" standalone="yes"?>
<Relationships xmlns="http://schemas.openxmlformats.org/package/2006/relationships"><Relationship Id="rId3" Type="http://schemas.openxmlformats.org/officeDocument/2006/relationships/image" Target="../media/image346.png"/><Relationship Id="rId7" Type="http://schemas.openxmlformats.org/officeDocument/2006/relationships/image" Target="../media/image11.png"/><Relationship Id="rId2" Type="http://schemas.openxmlformats.org/officeDocument/2006/relationships/image" Target="../media/image345.png"/><Relationship Id="rId1" Type="http://schemas.openxmlformats.org/officeDocument/2006/relationships/slideLayout" Target="../slideLayouts/slideLayout4.xml"/><Relationship Id="rId6" Type="http://schemas.openxmlformats.org/officeDocument/2006/relationships/slide" Target="slide85.xml"/><Relationship Id="rId5" Type="http://schemas.openxmlformats.org/officeDocument/2006/relationships/image" Target="../media/image348.png"/><Relationship Id="rId4" Type="http://schemas.openxmlformats.org/officeDocument/2006/relationships/image" Target="../media/image34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slide" Target="slide3.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12.png"/><Relationship Id="rId4" Type="http://schemas.openxmlformats.org/officeDocument/2006/relationships/image" Target="../media/image27.png"/><Relationship Id="rId9" Type="http://schemas.openxmlformats.org/officeDocument/2006/relationships/slide" Target="slide112.xml"/></Relationships>
</file>

<file path=ppt/slides/_rels/slide90.xml.rels><?xml version="1.0" encoding="UTF-8" standalone="yes"?>
<Relationships xmlns="http://schemas.openxmlformats.org/package/2006/relationships"><Relationship Id="rId8" Type="http://schemas.openxmlformats.org/officeDocument/2006/relationships/image" Target="../media/image349.png"/><Relationship Id="rId13" Type="http://schemas.openxmlformats.org/officeDocument/2006/relationships/image" Target="../media/image11.png"/><Relationship Id="rId3" Type="http://schemas.openxmlformats.org/officeDocument/2006/relationships/image" Target="../media/image324.png"/><Relationship Id="rId7" Type="http://schemas.openxmlformats.org/officeDocument/2006/relationships/image" Target="../media/image329.png"/><Relationship Id="rId12" Type="http://schemas.openxmlformats.org/officeDocument/2006/relationships/slide" Target="slide85.xml"/><Relationship Id="rId2" Type="http://schemas.openxmlformats.org/officeDocument/2006/relationships/slide" Target="slide14.xml"/><Relationship Id="rId1" Type="http://schemas.openxmlformats.org/officeDocument/2006/relationships/slideLayout" Target="../slideLayouts/slideLayout4.xml"/><Relationship Id="rId6" Type="http://schemas.openxmlformats.org/officeDocument/2006/relationships/slide" Target="slide41.xml"/><Relationship Id="rId11" Type="http://schemas.openxmlformats.org/officeDocument/2006/relationships/image" Target="../media/image350.jpeg"/><Relationship Id="rId5" Type="http://schemas.openxmlformats.org/officeDocument/2006/relationships/image" Target="../media/image327.png"/><Relationship Id="rId10" Type="http://schemas.openxmlformats.org/officeDocument/2006/relationships/image" Target="../media/image344.png"/><Relationship Id="rId4" Type="http://schemas.openxmlformats.org/officeDocument/2006/relationships/image" Target="../media/image325.png"/><Relationship Id="rId9" Type="http://schemas.openxmlformats.org/officeDocument/2006/relationships/image" Target="../media/image343.png"/></Relationships>
</file>

<file path=ppt/slides/_rels/slide91.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85.xml"/></Relationships>
</file>

<file path=ppt/slides/_rels/slide92.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5.wdp"/><Relationship Id="rId3" Type="http://schemas.openxmlformats.org/officeDocument/2006/relationships/image" Target="../media/image324.png"/><Relationship Id="rId7" Type="http://schemas.openxmlformats.org/officeDocument/2006/relationships/image" Target="../media/image328.jpeg"/><Relationship Id="rId12" Type="http://schemas.openxmlformats.org/officeDocument/2006/relationships/image" Target="../media/image353.png"/><Relationship Id="rId17" Type="http://schemas.openxmlformats.org/officeDocument/2006/relationships/image" Target="../media/image11.png"/><Relationship Id="rId2" Type="http://schemas.openxmlformats.org/officeDocument/2006/relationships/slide" Target="slide14.xml"/><Relationship Id="rId16" Type="http://schemas.openxmlformats.org/officeDocument/2006/relationships/slide" Target="slide85.xml"/><Relationship Id="rId1" Type="http://schemas.openxmlformats.org/officeDocument/2006/relationships/slideLayout" Target="../slideLayouts/slideLayout4.xml"/><Relationship Id="rId6" Type="http://schemas.openxmlformats.org/officeDocument/2006/relationships/image" Target="../media/image327.png"/><Relationship Id="rId11" Type="http://schemas.openxmlformats.org/officeDocument/2006/relationships/image" Target="../media/image342.png"/><Relationship Id="rId5" Type="http://schemas.openxmlformats.org/officeDocument/2006/relationships/image" Target="../media/image326.png"/><Relationship Id="rId15" Type="http://schemas.openxmlformats.org/officeDocument/2006/relationships/image" Target="../media/image355.jpeg"/><Relationship Id="rId10" Type="http://schemas.openxmlformats.org/officeDocument/2006/relationships/image" Target="../media/image329.png"/><Relationship Id="rId4" Type="http://schemas.openxmlformats.org/officeDocument/2006/relationships/image" Target="../media/image325.png"/><Relationship Id="rId9" Type="http://schemas.openxmlformats.org/officeDocument/2006/relationships/slide" Target="slide41.xml"/><Relationship Id="rId14" Type="http://schemas.openxmlformats.org/officeDocument/2006/relationships/image" Target="../media/image354.jpeg"/></Relationships>
</file>

<file path=ppt/slides/_rels/slide93.xml.rels><?xml version="1.0" encoding="UTF-8" standalone="yes"?>
<Relationships xmlns="http://schemas.openxmlformats.org/package/2006/relationships"><Relationship Id="rId8" Type="http://schemas.openxmlformats.org/officeDocument/2006/relationships/image" Target="../media/image361.png"/><Relationship Id="rId13" Type="http://schemas.openxmlformats.org/officeDocument/2006/relationships/image" Target="../media/image366.jpeg"/><Relationship Id="rId3" Type="http://schemas.openxmlformats.org/officeDocument/2006/relationships/image" Target="../media/image356.jpeg"/><Relationship Id="rId7" Type="http://schemas.openxmlformats.org/officeDocument/2006/relationships/image" Target="../media/image360.jpeg"/><Relationship Id="rId12" Type="http://schemas.openxmlformats.org/officeDocument/2006/relationships/image" Target="../media/image36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59.jpeg"/><Relationship Id="rId11" Type="http://schemas.openxmlformats.org/officeDocument/2006/relationships/image" Target="../media/image364.png"/><Relationship Id="rId5" Type="http://schemas.openxmlformats.org/officeDocument/2006/relationships/image" Target="../media/image358.png"/><Relationship Id="rId15" Type="http://schemas.openxmlformats.org/officeDocument/2006/relationships/image" Target="../media/image11.png"/><Relationship Id="rId10" Type="http://schemas.openxmlformats.org/officeDocument/2006/relationships/image" Target="../media/image363.png"/><Relationship Id="rId4" Type="http://schemas.openxmlformats.org/officeDocument/2006/relationships/image" Target="../media/image357.jpeg"/><Relationship Id="rId9" Type="http://schemas.openxmlformats.org/officeDocument/2006/relationships/image" Target="../media/image362.png"/><Relationship Id="rId14" Type="http://schemas.openxmlformats.org/officeDocument/2006/relationships/slide" Target="slide85.xml"/></Relationships>
</file>

<file path=ppt/slides/_rels/slide94.xml.rels><?xml version="1.0" encoding="UTF-8" standalone="yes"?>
<Relationships xmlns="http://schemas.openxmlformats.org/package/2006/relationships"><Relationship Id="rId8" Type="http://schemas.openxmlformats.org/officeDocument/2006/relationships/image" Target="../media/image329.png"/><Relationship Id="rId13" Type="http://schemas.openxmlformats.org/officeDocument/2006/relationships/image" Target="../media/image371.png"/><Relationship Id="rId3" Type="http://schemas.microsoft.com/office/2007/relationships/hdphoto" Target="../media/hdphoto16.wdp"/><Relationship Id="rId7" Type="http://schemas.openxmlformats.org/officeDocument/2006/relationships/slide" Target="slide41.xml"/><Relationship Id="rId12" Type="http://schemas.openxmlformats.org/officeDocument/2006/relationships/image" Target="../media/image370.png"/><Relationship Id="rId2" Type="http://schemas.openxmlformats.org/officeDocument/2006/relationships/image" Target="../media/image367.jpeg"/><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25.png"/><Relationship Id="rId11" Type="http://schemas.openxmlformats.org/officeDocument/2006/relationships/image" Target="../media/image369.jpeg"/><Relationship Id="rId5" Type="http://schemas.openxmlformats.org/officeDocument/2006/relationships/slide" Target="slide14.xml"/><Relationship Id="rId15" Type="http://schemas.openxmlformats.org/officeDocument/2006/relationships/slide" Target="slide85.xml"/><Relationship Id="rId10" Type="http://schemas.openxmlformats.org/officeDocument/2006/relationships/image" Target="../media/image343.png"/><Relationship Id="rId4" Type="http://schemas.openxmlformats.org/officeDocument/2006/relationships/image" Target="../media/image368.jpeg"/><Relationship Id="rId9" Type="http://schemas.openxmlformats.org/officeDocument/2006/relationships/image" Target="../media/image327.png"/><Relationship Id="rId14" Type="http://schemas.openxmlformats.org/officeDocument/2006/relationships/image" Target="../media/image324.png"/></Relationships>
</file>

<file path=ppt/slides/_rels/slide9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2.png"/><Relationship Id="rId7" Type="http://schemas.openxmlformats.org/officeDocument/2006/relationships/slide" Target="slide85.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75.png"/><Relationship Id="rId5" Type="http://schemas.openxmlformats.org/officeDocument/2006/relationships/image" Target="../media/image374.png"/><Relationship Id="rId4" Type="http://schemas.openxmlformats.org/officeDocument/2006/relationships/image" Target="../media/image373.gif"/></Relationships>
</file>

<file path=ppt/slides/_rels/slide96.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344.png"/><Relationship Id="rId3" Type="http://schemas.openxmlformats.org/officeDocument/2006/relationships/image" Target="../media/image376.jpeg"/><Relationship Id="rId7" Type="http://schemas.openxmlformats.org/officeDocument/2006/relationships/image" Target="../media/image328.jpeg"/><Relationship Id="rId12" Type="http://schemas.openxmlformats.org/officeDocument/2006/relationships/image" Target="../media/image378.jpeg"/><Relationship Id="rId17" Type="http://schemas.openxmlformats.org/officeDocument/2006/relationships/image" Target="../media/image11.png"/><Relationship Id="rId2" Type="http://schemas.openxmlformats.org/officeDocument/2006/relationships/notesSlide" Target="../notesSlides/notesSlide40.xml"/><Relationship Id="rId16" Type="http://schemas.openxmlformats.org/officeDocument/2006/relationships/slide" Target="slide85.xml"/><Relationship Id="rId1" Type="http://schemas.openxmlformats.org/officeDocument/2006/relationships/slideLayout" Target="../slideLayouts/slideLayout4.xml"/><Relationship Id="rId6" Type="http://schemas.openxmlformats.org/officeDocument/2006/relationships/image" Target="../media/image377.png"/><Relationship Id="rId11" Type="http://schemas.openxmlformats.org/officeDocument/2006/relationships/image" Target="../media/image327.png"/><Relationship Id="rId5" Type="http://schemas.openxmlformats.org/officeDocument/2006/relationships/image" Target="../media/image343.png"/><Relationship Id="rId15" Type="http://schemas.openxmlformats.org/officeDocument/2006/relationships/image" Target="../media/image379.jpeg"/><Relationship Id="rId10" Type="http://schemas.openxmlformats.org/officeDocument/2006/relationships/image" Target="../media/image329.png"/><Relationship Id="rId4" Type="http://schemas.openxmlformats.org/officeDocument/2006/relationships/slide" Target="slide14.xml"/><Relationship Id="rId9" Type="http://schemas.openxmlformats.org/officeDocument/2006/relationships/slide" Target="slide41.xml"/><Relationship Id="rId14" Type="http://schemas.openxmlformats.org/officeDocument/2006/relationships/image" Target="../media/image324.png"/></Relationships>
</file>

<file path=ppt/slides/_rels/slide97.xml.rels><?xml version="1.0" encoding="UTF-8" standalone="yes"?>
<Relationships xmlns="http://schemas.openxmlformats.org/package/2006/relationships"><Relationship Id="rId8" Type="http://schemas.openxmlformats.org/officeDocument/2006/relationships/image" Target="../media/image386.jpeg"/><Relationship Id="rId13" Type="http://schemas.openxmlformats.org/officeDocument/2006/relationships/image" Target="../media/image391.gif"/><Relationship Id="rId3" Type="http://schemas.openxmlformats.org/officeDocument/2006/relationships/image" Target="../media/image381.jpeg"/><Relationship Id="rId7" Type="http://schemas.openxmlformats.org/officeDocument/2006/relationships/image" Target="../media/image385.png"/><Relationship Id="rId12" Type="http://schemas.openxmlformats.org/officeDocument/2006/relationships/image" Target="../media/image390.jpeg"/><Relationship Id="rId17" Type="http://schemas.openxmlformats.org/officeDocument/2006/relationships/image" Target="../media/image11.png"/><Relationship Id="rId2" Type="http://schemas.openxmlformats.org/officeDocument/2006/relationships/image" Target="../media/image380.jpeg"/><Relationship Id="rId16" Type="http://schemas.openxmlformats.org/officeDocument/2006/relationships/slide" Target="slide85.xml"/><Relationship Id="rId1" Type="http://schemas.openxmlformats.org/officeDocument/2006/relationships/slideLayout" Target="../slideLayouts/slideLayout4.xml"/><Relationship Id="rId6" Type="http://schemas.openxmlformats.org/officeDocument/2006/relationships/image" Target="../media/image384.png"/><Relationship Id="rId11" Type="http://schemas.openxmlformats.org/officeDocument/2006/relationships/image" Target="../media/image389.png"/><Relationship Id="rId5" Type="http://schemas.openxmlformats.org/officeDocument/2006/relationships/image" Target="../media/image383.jpeg"/><Relationship Id="rId15" Type="http://schemas.openxmlformats.org/officeDocument/2006/relationships/image" Target="../media/image393.png"/><Relationship Id="rId10" Type="http://schemas.openxmlformats.org/officeDocument/2006/relationships/image" Target="../media/image388.jpeg"/><Relationship Id="rId4" Type="http://schemas.openxmlformats.org/officeDocument/2006/relationships/image" Target="../media/image382.png"/><Relationship Id="rId9" Type="http://schemas.openxmlformats.org/officeDocument/2006/relationships/image" Target="../media/image387.png"/><Relationship Id="rId14" Type="http://schemas.openxmlformats.org/officeDocument/2006/relationships/image" Target="../media/image392.jpeg"/></Relationships>
</file>

<file path=ppt/slides/_rels/slide98.xml.rels><?xml version="1.0" encoding="UTF-8" standalone="yes"?>
<Relationships xmlns="http://schemas.openxmlformats.org/package/2006/relationships"><Relationship Id="rId8" Type="http://schemas.openxmlformats.org/officeDocument/2006/relationships/image" Target="../media/image398.png"/><Relationship Id="rId3" Type="http://schemas.openxmlformats.org/officeDocument/2006/relationships/image" Target="../media/image394.jpeg"/><Relationship Id="rId7" Type="http://schemas.openxmlformats.org/officeDocument/2006/relationships/image" Target="../media/image397.jpeg"/><Relationship Id="rId2" Type="http://schemas.openxmlformats.org/officeDocument/2006/relationships/image" Target="../media/image387.png"/><Relationship Id="rId1" Type="http://schemas.openxmlformats.org/officeDocument/2006/relationships/slideLayout" Target="../slideLayouts/slideLayout1.xml"/><Relationship Id="rId6" Type="http://schemas.openxmlformats.org/officeDocument/2006/relationships/image" Target="../media/image396.svg"/><Relationship Id="rId5" Type="http://schemas.openxmlformats.org/officeDocument/2006/relationships/image" Target="../media/image395.png"/><Relationship Id="rId10" Type="http://schemas.openxmlformats.org/officeDocument/2006/relationships/image" Target="../media/image11.png"/><Relationship Id="rId4" Type="http://schemas.openxmlformats.org/officeDocument/2006/relationships/hyperlink" Target="https://www.youtube.com/watch?v=bkgmu_eBxhw" TargetMode="External"/><Relationship Id="rId9" Type="http://schemas.openxmlformats.org/officeDocument/2006/relationships/slide" Target="slide85.xml"/></Relationships>
</file>

<file path=ppt/slides/_rels/slide9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400.jpeg"/><Relationship Id="rId3" Type="http://schemas.openxmlformats.org/officeDocument/2006/relationships/image" Target="../media/image325.png"/><Relationship Id="rId7" Type="http://schemas.microsoft.com/office/2007/relationships/hdphoto" Target="../media/hdphoto18.wdp"/><Relationship Id="rId12" Type="http://schemas.openxmlformats.org/officeDocument/2006/relationships/image" Target="../media/image399.png"/><Relationship Id="rId2" Type="http://schemas.openxmlformats.org/officeDocument/2006/relationships/slide" Target="slide14.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28.jpeg"/><Relationship Id="rId11" Type="http://schemas.openxmlformats.org/officeDocument/2006/relationships/image" Target="../media/image342.png"/><Relationship Id="rId5" Type="http://schemas.openxmlformats.org/officeDocument/2006/relationships/image" Target="../media/image327.png"/><Relationship Id="rId15" Type="http://schemas.openxmlformats.org/officeDocument/2006/relationships/slide" Target="slide85.xml"/><Relationship Id="rId10" Type="http://schemas.openxmlformats.org/officeDocument/2006/relationships/image" Target="../media/image344.png"/><Relationship Id="rId4" Type="http://schemas.openxmlformats.org/officeDocument/2006/relationships/image" Target="../media/image326.png"/><Relationship Id="rId9" Type="http://schemas.openxmlformats.org/officeDocument/2006/relationships/image" Target="../media/image329.png"/><Relationship Id="rId14" Type="http://schemas.openxmlformats.org/officeDocument/2006/relationships/image" Target="../media/image40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795456" y="7491332"/>
            <a:ext cx="14654094" cy="1044377"/>
          </a:xfrm>
        </p:spPr>
        <p:txBody>
          <a:bodyPr>
            <a:normAutofit/>
          </a:bodyPr>
          <a:lstStyle/>
          <a:p>
            <a:r>
              <a:rPr lang="en-US" sz="3000" dirty="0"/>
              <a:t>from the global market leader in digital signage players</a:t>
            </a:r>
          </a:p>
        </p:txBody>
      </p:sp>
      <p:sp>
        <p:nvSpPr>
          <p:cNvPr id="5" name="Subtitle 4"/>
          <p:cNvSpPr>
            <a:spLocks noGrp="1"/>
          </p:cNvSpPr>
          <p:nvPr>
            <p:ph type="body" sz="quarter" idx="10"/>
          </p:nvPr>
        </p:nvSpPr>
        <p:spPr>
          <a:xfrm>
            <a:off x="795868" y="6248325"/>
            <a:ext cx="13396382" cy="1204383"/>
          </a:xfrm>
        </p:spPr>
        <p:txBody>
          <a:bodyPr/>
          <a:lstStyle/>
          <a:p>
            <a:r>
              <a:rPr lang="en-US" sz="4000" dirty="0"/>
              <a:t>The Bright Side of Signage</a:t>
            </a:r>
            <a:r>
              <a:rPr lang="en-US" sz="4000" baseline="36000" dirty="0"/>
              <a:t>®</a:t>
            </a:r>
          </a:p>
        </p:txBody>
      </p:sp>
      <p:sp>
        <p:nvSpPr>
          <p:cNvPr id="2" name="TextBox 1"/>
          <p:cNvSpPr txBox="1"/>
          <p:nvPr/>
        </p:nvSpPr>
        <p:spPr>
          <a:xfrm>
            <a:off x="795868" y="8351043"/>
            <a:ext cx="1404552" cy="338554"/>
          </a:xfrm>
          <a:prstGeom prst="rect">
            <a:avLst/>
          </a:prstGeom>
          <a:noFill/>
        </p:spPr>
        <p:txBody>
          <a:bodyPr wrap="none" rtlCol="0">
            <a:spAutoFit/>
          </a:bodyPr>
          <a:lstStyle/>
          <a:p>
            <a:r>
              <a:rPr lang="en-US" sz="1600" dirty="0">
                <a:solidFill>
                  <a:srgbClr val="595959"/>
                </a:solidFill>
                <a:latin typeface="Arial" panose="020B0604020202020204" pitchFamily="34" charset="0"/>
                <a:ea typeface="Verdana" panose="020B0604030504040204" pitchFamily="34" charset="0"/>
                <a:cs typeface="Arial" panose="020B0604020202020204" pitchFamily="34" charset="0"/>
              </a:rPr>
              <a:t>Aug 20, 2018</a:t>
            </a:r>
          </a:p>
        </p:txBody>
      </p:sp>
    </p:spTree>
    <p:extLst>
      <p:ext uri="{BB962C8B-B14F-4D97-AF65-F5344CB8AC3E}">
        <p14:creationId xmlns:p14="http://schemas.microsoft.com/office/powerpoint/2010/main" val="4254085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5139" y="549292"/>
            <a:ext cx="5226850" cy="1459102"/>
          </a:xfrm>
          <a:prstGeom prst="rect">
            <a:avLst/>
          </a:prstGeom>
        </p:spPr>
      </p:pic>
      <p:sp>
        <p:nvSpPr>
          <p:cNvPr id="4" name="Content Placeholder 3"/>
          <p:cNvSpPr>
            <a:spLocks noGrp="1"/>
          </p:cNvSpPr>
          <p:nvPr>
            <p:ph idx="14"/>
          </p:nvPr>
        </p:nvSpPr>
        <p:spPr>
          <a:xfrm>
            <a:off x="1876456" y="2582652"/>
            <a:ext cx="6715017" cy="5932014"/>
          </a:xfrm>
        </p:spPr>
        <p:txBody>
          <a:bodyPr/>
          <a:lstStyle/>
          <a:p>
            <a:pPr>
              <a:spcAft>
                <a:spcPts val="1200"/>
              </a:spcAft>
            </a:pPr>
            <a:r>
              <a:rPr lang="en-US" sz="2700" b="1" dirty="0"/>
              <a:t>Less than 0.25% failure rate!</a:t>
            </a:r>
            <a:br>
              <a:rPr lang="en-US" sz="2700" b="1" dirty="0"/>
            </a:br>
            <a:endParaRPr lang="en-US" sz="2700" b="1" dirty="0"/>
          </a:p>
          <a:p>
            <a:pPr>
              <a:spcAft>
                <a:spcPts val="1200"/>
              </a:spcAft>
            </a:pPr>
            <a:r>
              <a:rPr lang="en-US" sz="2700" dirty="0"/>
              <a:t>Non-PC, solid-state device with no moving parts to fail</a:t>
            </a:r>
            <a:endParaRPr lang="en-US" sz="2700" b="1" dirty="0">
              <a:solidFill>
                <a:srgbClr val="28A6BA"/>
              </a:solidFill>
            </a:endParaRPr>
          </a:p>
          <a:p>
            <a:pPr>
              <a:spcAft>
                <a:spcPts val="1200"/>
              </a:spcAft>
            </a:pPr>
            <a:r>
              <a:rPr lang="en-US" sz="2700" dirty="0"/>
              <a:t>Won’t overheat</a:t>
            </a:r>
          </a:p>
          <a:p>
            <a:pPr>
              <a:spcAft>
                <a:spcPts val="1200"/>
              </a:spcAft>
            </a:pPr>
            <a:r>
              <a:rPr lang="en-US" sz="2700" dirty="0"/>
              <a:t>Ultra-thin form factor that’s easy to install on/near the display</a:t>
            </a:r>
          </a:p>
          <a:p>
            <a:pPr>
              <a:spcAft>
                <a:spcPts val="1200"/>
              </a:spcAft>
            </a:pPr>
            <a:r>
              <a:rPr lang="en-US" sz="2700" dirty="0"/>
              <a:t>Purpose-built OS for digital signage</a:t>
            </a:r>
          </a:p>
          <a:p>
            <a:pPr>
              <a:spcAft>
                <a:spcPts val="1200"/>
              </a:spcAft>
            </a:pPr>
            <a:r>
              <a:rPr lang="en-US" sz="2700" dirty="0"/>
              <a:t>Open standards to easily customize or integrate with POS</a:t>
            </a:r>
          </a:p>
          <a:p>
            <a:pPr>
              <a:spcAft>
                <a:spcPts val="1200"/>
              </a:spcAft>
            </a:pPr>
            <a:endParaRPr lang="en-US" sz="2700" dirty="0"/>
          </a:p>
        </p:txBody>
      </p:sp>
      <p:sp>
        <p:nvSpPr>
          <p:cNvPr id="12290" name="Title 1"/>
          <p:cNvSpPr>
            <a:spLocks noGrp="1"/>
          </p:cNvSpPr>
          <p:nvPr>
            <p:ph type="title"/>
          </p:nvPr>
        </p:nvSpPr>
        <p:spPr>
          <a:xfrm>
            <a:off x="1914549" y="546613"/>
            <a:ext cx="14509346" cy="871044"/>
          </a:xfrm>
        </p:spPr>
        <p:txBody>
          <a:bodyPr anchor="ctr">
            <a:noAutofit/>
          </a:bodyPr>
          <a:lstStyle/>
          <a:p>
            <a:pPr>
              <a:lnSpc>
                <a:spcPct val="100000"/>
              </a:lnSpc>
            </a:pPr>
            <a:r>
              <a:rPr lang="en-US" dirty="0"/>
              <a:t>The BrightSign Advantage</a:t>
            </a:r>
          </a:p>
        </p:txBody>
      </p:sp>
      <p:sp>
        <p:nvSpPr>
          <p:cNvPr id="3" name="Text Placeholder 2"/>
          <p:cNvSpPr>
            <a:spLocks noGrp="1"/>
          </p:cNvSpPr>
          <p:nvPr>
            <p:ph type="body" sz="quarter" idx="12"/>
          </p:nvPr>
        </p:nvSpPr>
        <p:spPr>
          <a:xfrm>
            <a:off x="8853164" y="1814721"/>
            <a:ext cx="6417348" cy="659378"/>
          </a:xfrm>
        </p:spPr>
        <p:txBody>
          <a:bodyPr/>
          <a:lstStyle/>
          <a:p>
            <a:r>
              <a:rPr lang="en-US" sz="3199" dirty="0"/>
              <a:t>Very Affordable</a:t>
            </a:r>
          </a:p>
        </p:txBody>
      </p:sp>
      <p:sp>
        <p:nvSpPr>
          <p:cNvPr id="12291" name="Text Placeholder 2"/>
          <p:cNvSpPr>
            <a:spLocks noGrp="1"/>
          </p:cNvSpPr>
          <p:nvPr>
            <p:ph idx="13"/>
          </p:nvPr>
        </p:nvSpPr>
        <p:spPr>
          <a:xfrm>
            <a:off x="8853165" y="2576115"/>
            <a:ext cx="7014142" cy="5932014"/>
          </a:xfrm>
        </p:spPr>
        <p:txBody>
          <a:bodyPr/>
          <a:lstStyle/>
          <a:p>
            <a:pPr>
              <a:spcAft>
                <a:spcPts val="1200"/>
              </a:spcAft>
            </a:pPr>
            <a:r>
              <a:rPr lang="en-US" sz="2700" b="1" dirty="0"/>
              <a:t>Includes software &amp; networking options – no hidden fees!</a:t>
            </a:r>
          </a:p>
          <a:p>
            <a:pPr>
              <a:spcAft>
                <a:spcPts val="1200"/>
              </a:spcAft>
            </a:pPr>
            <a:r>
              <a:rPr lang="en-US" sz="2700" dirty="0"/>
              <a:t>Low power requirements</a:t>
            </a:r>
          </a:p>
          <a:p>
            <a:pPr>
              <a:spcAft>
                <a:spcPts val="1200"/>
              </a:spcAft>
            </a:pPr>
            <a:r>
              <a:rPr lang="en-US" sz="2700" dirty="0"/>
              <a:t>Simple to install &amp; manage </a:t>
            </a:r>
          </a:p>
          <a:p>
            <a:pPr>
              <a:spcAft>
                <a:spcPts val="1200"/>
              </a:spcAft>
            </a:pPr>
            <a:r>
              <a:rPr lang="en-US" sz="2700" dirty="0"/>
              <a:t>High reliability results in little to no maintenance costs</a:t>
            </a:r>
          </a:p>
          <a:p>
            <a:pPr>
              <a:spcAft>
                <a:spcPts val="1200"/>
              </a:spcAft>
            </a:pPr>
            <a:r>
              <a:rPr lang="en-US" sz="2700" dirty="0"/>
              <a:t>Scalable – delivers simple &amp; advanced features on a single platform </a:t>
            </a:r>
          </a:p>
          <a:p>
            <a:pPr>
              <a:spcAft>
                <a:spcPts val="1200"/>
              </a:spcAft>
            </a:pPr>
            <a:r>
              <a:rPr lang="en-US" sz="2700" dirty="0"/>
              <a:t>Plays industry standard content </a:t>
            </a:r>
            <a:br>
              <a:rPr lang="en-US" sz="2700" dirty="0"/>
            </a:br>
            <a:r>
              <a:rPr lang="en-US" sz="1801" dirty="0"/>
              <a:t>(H.265 &amp; H.264 video, HTML5, jpegs, etc.)</a:t>
            </a:r>
          </a:p>
          <a:p>
            <a:pPr>
              <a:spcAft>
                <a:spcPts val="1200"/>
              </a:spcAft>
            </a:pPr>
            <a:endParaRPr lang="en-US" b="1" dirty="0"/>
          </a:p>
        </p:txBody>
      </p:sp>
      <p:sp>
        <p:nvSpPr>
          <p:cNvPr id="5" name="Text Placeholder 4"/>
          <p:cNvSpPr>
            <a:spLocks noGrp="1"/>
          </p:cNvSpPr>
          <p:nvPr>
            <p:ph type="body" sz="quarter" idx="10"/>
          </p:nvPr>
        </p:nvSpPr>
        <p:spPr>
          <a:xfrm>
            <a:off x="1876453" y="1819102"/>
            <a:ext cx="6417348" cy="659378"/>
          </a:xfrm>
        </p:spPr>
        <p:txBody>
          <a:bodyPr/>
          <a:lstStyle/>
          <a:p>
            <a:r>
              <a:rPr lang="en-US" sz="3199" dirty="0"/>
              <a:t>Highest Reliability</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1681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402997"/>
            <a:ext cx="13529733" cy="1532284"/>
          </a:xfrm>
        </p:spPr>
        <p:txBody>
          <a:bodyPr>
            <a:normAutofit/>
          </a:bodyPr>
          <a:lstStyle/>
          <a:p>
            <a:pPr>
              <a:lnSpc>
                <a:spcPct val="114000"/>
              </a:lnSpc>
              <a:spcBef>
                <a:spcPts val="0"/>
              </a:spcBef>
              <a:spcAft>
                <a:spcPts val="600"/>
              </a:spcAft>
            </a:pPr>
            <a:r>
              <a:rPr lang="en-US" dirty="0"/>
              <a:t>HealthCare Case Study</a:t>
            </a:r>
            <a:br>
              <a:rPr lang="en-US" dirty="0"/>
            </a:br>
            <a:r>
              <a:rPr lang="en-US" sz="2800" cap="none" dirty="0">
                <a:solidFill>
                  <a:srgbClr val="320A74"/>
                </a:solidFill>
              </a:rPr>
              <a:t>Combines BrightSign with Wovenmedia Place-based Media Service</a:t>
            </a:r>
            <a:endParaRPr lang="en-US" sz="3600" dirty="0">
              <a:solidFill>
                <a:srgbClr val="320A74"/>
              </a:solidFill>
            </a:endParaRPr>
          </a:p>
        </p:txBody>
      </p:sp>
      <p:sp>
        <p:nvSpPr>
          <p:cNvPr id="3" name="Text Placeholder 2"/>
          <p:cNvSpPr>
            <a:spLocks noGrp="1"/>
          </p:cNvSpPr>
          <p:nvPr>
            <p:ph type="body" sz="quarter" idx="10"/>
          </p:nvPr>
        </p:nvSpPr>
        <p:spPr>
          <a:xfrm>
            <a:off x="1913469" y="2193828"/>
            <a:ext cx="6418462" cy="595089"/>
          </a:xfrm>
        </p:spPr>
        <p:txBody>
          <a:bodyPr/>
          <a:lstStyle/>
          <a:p>
            <a:r>
              <a:rPr lang="en-US" b="0" dirty="0">
                <a:solidFill>
                  <a:srgbClr val="320A74"/>
                </a:solidFill>
              </a:rPr>
              <a:t>Bi-cultural Pharmacy Chain  </a:t>
            </a:r>
          </a:p>
        </p:txBody>
      </p:sp>
      <p:sp>
        <p:nvSpPr>
          <p:cNvPr id="5" name="Text Placeholder 4"/>
          <p:cNvSpPr>
            <a:spLocks noGrp="1"/>
          </p:cNvSpPr>
          <p:nvPr>
            <p:ph type="body" sz="quarter" idx="12"/>
          </p:nvPr>
        </p:nvSpPr>
        <p:spPr>
          <a:xfrm>
            <a:off x="9024739" y="2189446"/>
            <a:ext cx="6418462" cy="595089"/>
          </a:xfrm>
        </p:spPr>
        <p:txBody>
          <a:bodyPr/>
          <a:lstStyle/>
          <a:p>
            <a:r>
              <a:rPr lang="en-US" b="0" dirty="0">
                <a:solidFill>
                  <a:srgbClr val="320A74"/>
                </a:solidFill>
              </a:rPr>
              <a:t>Medical Clinic Waiting Room</a:t>
            </a:r>
          </a:p>
        </p:txBody>
      </p:sp>
      <p:sp>
        <p:nvSpPr>
          <p:cNvPr id="4" name="Content Placeholder 3"/>
          <p:cNvSpPr>
            <a:spLocks noGrp="1"/>
          </p:cNvSpPr>
          <p:nvPr>
            <p:ph idx="13"/>
          </p:nvPr>
        </p:nvSpPr>
        <p:spPr>
          <a:xfrm>
            <a:off x="9024740" y="2950970"/>
            <a:ext cx="6710560" cy="5001902"/>
          </a:xfrm>
        </p:spPr>
        <p:txBody>
          <a:bodyPr/>
          <a:lstStyle/>
          <a:p>
            <a:pPr>
              <a:spcAft>
                <a:spcPts val="600"/>
              </a:spcAft>
            </a:pPr>
            <a:r>
              <a:rPr lang="en-US" sz="2400" dirty="0"/>
              <a:t>21 locations in Dallas and Houston, TX</a:t>
            </a:r>
          </a:p>
          <a:p>
            <a:pPr>
              <a:spcAft>
                <a:spcPts val="600"/>
              </a:spcAft>
            </a:pPr>
            <a:r>
              <a:rPr lang="en-US" sz="2400" dirty="0"/>
              <a:t>Each clinic has one or two networked BrightSign HD210 players</a:t>
            </a:r>
          </a:p>
          <a:p>
            <a:pPr>
              <a:spcAft>
                <a:spcPts val="600"/>
              </a:spcAft>
            </a:pPr>
            <a:r>
              <a:rPr lang="en-US" sz="2400" dirty="0"/>
              <a:t>BrightSign &amp; Wovenmedia deliver affordable and engaging HD-quality video content over a network that both informs and entertains patients</a:t>
            </a:r>
            <a:endParaRPr lang="en-US" dirty="0"/>
          </a:p>
          <a:p>
            <a:pPr>
              <a:spcAft>
                <a:spcPts val="600"/>
              </a:spcAft>
            </a:pPr>
            <a:endParaRPr lang="en-US" dirty="0"/>
          </a:p>
          <a:p>
            <a:pPr marL="0" indent="0">
              <a:spcAft>
                <a:spcPts val="600"/>
              </a:spcAft>
              <a:buNone/>
            </a:pPr>
            <a:endParaRPr lang="en-US" dirty="0"/>
          </a:p>
        </p:txBody>
      </p:sp>
      <p:pic>
        <p:nvPicPr>
          <p:cNvPr id="7" name="Content Placeholder 6"/>
          <p:cNvPicPr>
            <a:picLocks noGrp="1" noChangeAspect="1"/>
          </p:cNvPicPr>
          <p:nvPr>
            <p:ph idx="14"/>
          </p:nvPr>
        </p:nvPicPr>
        <p:blipFill rotWithShape="1">
          <a:blip r:embed="rId2" cstate="email">
            <a:extLst>
              <a:ext uri="{28A0092B-C50C-407E-A947-70E740481C1C}">
                <a14:useLocalDpi xmlns:a14="http://schemas.microsoft.com/office/drawing/2010/main"/>
              </a:ext>
            </a:extLst>
          </a:blip>
          <a:srcRect/>
          <a:stretch/>
        </p:blipFill>
        <p:spPr>
          <a:xfrm>
            <a:off x="10052746" y="6311398"/>
            <a:ext cx="3561021" cy="2304626"/>
          </a:xfrm>
          <a:prstGeom prst="rect">
            <a:avLst/>
          </a:prstGeom>
          <a:ln>
            <a:noFill/>
          </a:ln>
          <a:effectLst>
            <a:outerShdw blurRad="292100" dist="139700" dir="2700000" algn="tl" rotWithShape="0">
              <a:srgbClr val="333333">
                <a:alpha val="65000"/>
              </a:srgbClr>
            </a:outerShdw>
          </a:effectLst>
        </p:spPr>
      </p:pic>
      <p:pic>
        <p:nvPicPr>
          <p:cNvPr id="3074" name="Picture 2" descr="Wovenmed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48937" y="8241634"/>
            <a:ext cx="2484553" cy="51429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3"/>
          <p:cNvSpPr txBox="1">
            <a:spLocks/>
          </p:cNvSpPr>
          <p:nvPr/>
        </p:nvSpPr>
        <p:spPr>
          <a:xfrm>
            <a:off x="1913468" y="2950970"/>
            <a:ext cx="6710560" cy="5001902"/>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chemeClr val="tx1">
                    <a:lumMod val="65000"/>
                    <a:lumOff val="35000"/>
                  </a:schemeClr>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18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18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2400" dirty="0"/>
              <a:t>4 locations in San Francisco bay area</a:t>
            </a:r>
          </a:p>
          <a:p>
            <a:pPr>
              <a:spcAft>
                <a:spcPts val="600"/>
              </a:spcAft>
            </a:pPr>
            <a:r>
              <a:rPr lang="en-US" sz="2400" dirty="0"/>
              <a:t>Each pharmacy has up to 3 networked BrightSign HD210 players</a:t>
            </a:r>
          </a:p>
          <a:p>
            <a:pPr>
              <a:spcAft>
                <a:spcPts val="600"/>
              </a:spcAft>
            </a:pPr>
            <a:r>
              <a:rPr lang="en-US" sz="2400" dirty="0"/>
              <a:t>BrightSign &amp; Wovenmedia deliver health videos from leading TV networks along with the pharmacy’s own content </a:t>
            </a:r>
          </a:p>
          <a:p>
            <a:pPr marL="0" indent="0">
              <a:spcAft>
                <a:spcPts val="600"/>
              </a:spcAft>
              <a:buNone/>
            </a:pPr>
            <a:endParaRPr lang="en-US" dirty="0"/>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56814" y="6043603"/>
            <a:ext cx="3342597" cy="236008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3"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0771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BrightSign Transportation Solutions</a:t>
            </a:r>
          </a:p>
        </p:txBody>
      </p:sp>
      <p:sp>
        <p:nvSpPr>
          <p:cNvPr id="3" name="Text Placeholder 2"/>
          <p:cNvSpPr>
            <a:spLocks noGrp="1"/>
          </p:cNvSpPr>
          <p:nvPr>
            <p:ph type="body" sz="quarter" idx="10"/>
          </p:nvPr>
        </p:nvSpPr>
        <p:spPr>
          <a:xfrm>
            <a:off x="1913469" y="1387620"/>
            <a:ext cx="11320617" cy="602563"/>
          </a:xfrm>
        </p:spPr>
        <p:txBody>
          <a:bodyPr/>
          <a:lstStyle/>
          <a:p>
            <a:r>
              <a:rPr lang="en-US" dirty="0"/>
              <a:t>Keep travelers on time and informed</a:t>
            </a:r>
          </a:p>
        </p:txBody>
      </p:sp>
      <p:sp>
        <p:nvSpPr>
          <p:cNvPr id="4" name="Content Placeholder 3"/>
          <p:cNvSpPr>
            <a:spLocks noGrp="1"/>
          </p:cNvSpPr>
          <p:nvPr>
            <p:ph idx="14"/>
          </p:nvPr>
        </p:nvSpPr>
        <p:spPr>
          <a:xfrm>
            <a:off x="2076006" y="2293457"/>
            <a:ext cx="9119215" cy="5789992"/>
          </a:xfrm>
        </p:spPr>
        <p:txBody>
          <a:bodyPr/>
          <a:lstStyle/>
          <a:p>
            <a:pPr>
              <a:spcBef>
                <a:spcPts val="1400"/>
              </a:spcBef>
              <a:spcAft>
                <a:spcPts val="1400"/>
              </a:spcAft>
            </a:pPr>
            <a:r>
              <a:rPr lang="en-US" sz="2400" b="1" dirty="0"/>
              <a:t>Keep travelers up-to-date </a:t>
            </a:r>
            <a:r>
              <a:rPr lang="en-US" sz="2400" dirty="0"/>
              <a:t>on arrival and departure times </a:t>
            </a:r>
          </a:p>
          <a:p>
            <a:pPr>
              <a:spcBef>
                <a:spcPts val="1400"/>
              </a:spcBef>
              <a:spcAft>
                <a:spcPts val="1400"/>
              </a:spcAft>
            </a:pPr>
            <a:r>
              <a:rPr lang="en-US" sz="2400" b="1" dirty="0"/>
              <a:t>Provide an advertising vehicle </a:t>
            </a:r>
            <a:r>
              <a:rPr lang="en-US" sz="2400" dirty="0"/>
              <a:t>for shops, restaurants and hotels</a:t>
            </a:r>
          </a:p>
          <a:p>
            <a:pPr>
              <a:spcBef>
                <a:spcPts val="1400"/>
              </a:spcBef>
              <a:spcAft>
                <a:spcPts val="1400"/>
              </a:spcAft>
            </a:pPr>
            <a:r>
              <a:rPr lang="en-US" sz="2400" b="1" dirty="0"/>
              <a:t>Broadcast safety instructions </a:t>
            </a:r>
            <a:r>
              <a:rPr lang="en-US" sz="2400" dirty="0"/>
              <a:t>and traveler messages instantly using familiar tools and mobile devices</a:t>
            </a:r>
          </a:p>
          <a:p>
            <a:pPr>
              <a:spcBef>
                <a:spcPts val="1400"/>
              </a:spcBef>
              <a:spcAft>
                <a:spcPts val="1400"/>
              </a:spcAft>
            </a:pPr>
            <a:r>
              <a:rPr lang="en-US" sz="2400" b="1" dirty="0"/>
              <a:t>Direct travelers </a:t>
            </a:r>
            <a:r>
              <a:rPr lang="en-US" sz="2400" dirty="0"/>
              <a:t>to venue-wide destinations with interactive way finding</a:t>
            </a:r>
          </a:p>
          <a:p>
            <a:pPr>
              <a:spcBef>
                <a:spcPts val="1400"/>
              </a:spcBef>
              <a:spcAft>
                <a:spcPts val="1400"/>
              </a:spcAft>
            </a:pPr>
            <a:r>
              <a:rPr lang="en-US" sz="2400" b="1" dirty="0"/>
              <a:t>Improve waiting experience </a:t>
            </a:r>
            <a:r>
              <a:rPr lang="en-US" sz="2400" dirty="0"/>
              <a:t>with Live HDTV while promoting terminal services on the same screen</a:t>
            </a:r>
          </a:p>
          <a:p>
            <a:pPr>
              <a:spcBef>
                <a:spcPts val="1400"/>
              </a:spcBef>
              <a:spcAft>
                <a:spcPts val="1400"/>
              </a:spcAft>
            </a:pPr>
            <a:r>
              <a:rPr lang="en-US" sz="2400" b="1" dirty="0"/>
              <a:t>Geo-Fencing</a:t>
            </a:r>
            <a:r>
              <a:rPr lang="en-US" sz="2400" dirty="0"/>
              <a:t> to play content triggered by the physical location of your moving digital sign</a:t>
            </a:r>
          </a:p>
        </p:txBody>
      </p:sp>
      <p:grpSp>
        <p:nvGrpSpPr>
          <p:cNvPr id="12" name="Group 11"/>
          <p:cNvGrpSpPr>
            <a:grpSpLocks noChangeAspect="1"/>
          </p:cNvGrpSpPr>
          <p:nvPr/>
        </p:nvGrpSpPr>
        <p:grpSpPr>
          <a:xfrm>
            <a:off x="1083178" y="2293457"/>
            <a:ext cx="1128755" cy="943613"/>
            <a:chOff x="10561679" y="2261895"/>
            <a:chExt cx="2338862" cy="1955234"/>
          </a:xfrm>
        </p:grpSpPr>
        <p:sp>
          <p:nvSpPr>
            <p:cNvPr id="13" name="ZoneTexte 19"/>
            <p:cNvSpPr txBox="1">
              <a:spLocks noChangeAspect="1" noChangeArrowheads="1"/>
            </p:cNvSpPr>
            <p:nvPr/>
          </p:nvSpPr>
          <p:spPr bwMode="auto">
            <a:xfrm>
              <a:off x="10561679" y="3653797"/>
              <a:ext cx="233886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p>
          </p:txBody>
        </p:sp>
        <p:pic>
          <p:nvPicPr>
            <p:cNvPr id="14" name="Image 39" descr="icon_synchro.png">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4"/>
          <p:cNvGrpSpPr>
            <a:grpSpLocks noChangeAspect="1"/>
          </p:cNvGrpSpPr>
          <p:nvPr/>
        </p:nvGrpSpPr>
        <p:grpSpPr>
          <a:xfrm>
            <a:off x="1096398" y="5704073"/>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3"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63778" y="5713328"/>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 name="Group 23"/>
          <p:cNvGrpSpPr>
            <a:grpSpLocks noChangeAspect="1"/>
          </p:cNvGrpSpPr>
          <p:nvPr/>
        </p:nvGrpSpPr>
        <p:grpSpPr>
          <a:xfrm>
            <a:off x="304998" y="4600787"/>
            <a:ext cx="965500" cy="1217832"/>
            <a:chOff x="1819541" y="2222044"/>
            <a:chExt cx="1953639" cy="2464222"/>
          </a:xfrm>
        </p:grpSpPr>
        <p:pic>
          <p:nvPicPr>
            <p:cNvPr id="25" name="Picture 24"/>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405199" y="2293457"/>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3" name="Group 32"/>
          <p:cNvGrpSpPr>
            <a:grpSpLocks noChangeAspect="1"/>
          </p:cNvGrpSpPr>
          <p:nvPr/>
        </p:nvGrpSpPr>
        <p:grpSpPr>
          <a:xfrm>
            <a:off x="1197981" y="6755214"/>
            <a:ext cx="989391" cy="977980"/>
            <a:chOff x="13415487" y="2276785"/>
            <a:chExt cx="2050093" cy="2026447"/>
          </a:xfrm>
        </p:grpSpPr>
        <p:sp>
          <p:nvSpPr>
            <p:cNvPr id="34"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5" name="Image 16" descr="Icon_liveTV.png">
              <a:hlinkClick r:id="rId3"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6" name="Group 35"/>
          <p:cNvGrpSpPr>
            <a:grpSpLocks noChangeAspect="1"/>
          </p:cNvGrpSpPr>
          <p:nvPr/>
        </p:nvGrpSpPr>
        <p:grpSpPr>
          <a:xfrm>
            <a:off x="1072318" y="3349880"/>
            <a:ext cx="1199085" cy="1130081"/>
            <a:chOff x="1993675" y="2261895"/>
            <a:chExt cx="2484591" cy="2341610"/>
          </a:xfrm>
        </p:grpSpPr>
        <p:sp>
          <p:nvSpPr>
            <p:cNvPr id="37"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8" name="Image 31" descr="Icon_powerfull2.png">
              <a:hlinkClick r:id="rId3" action="ppaction://hlinksldjump"/>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9" name="Group 38"/>
          <p:cNvGrpSpPr>
            <a:grpSpLocks noChangeAspect="1"/>
          </p:cNvGrpSpPr>
          <p:nvPr/>
        </p:nvGrpSpPr>
        <p:grpSpPr>
          <a:xfrm>
            <a:off x="380701" y="6747453"/>
            <a:ext cx="752489" cy="974477"/>
            <a:chOff x="8126252" y="2261895"/>
            <a:chExt cx="1505902" cy="1950150"/>
          </a:xfrm>
        </p:grpSpPr>
        <p:sp>
          <p:nvSpPr>
            <p:cNvPr id="40" name="ZoneTexte 9"/>
            <p:cNvSpPr txBox="1">
              <a:spLocks noChangeAspect="1" noChangeArrowheads="1"/>
            </p:cNvSpPr>
            <p:nvPr/>
          </p:nvSpPr>
          <p:spPr bwMode="auto">
            <a:xfrm>
              <a:off x="8174514" y="3657707"/>
              <a:ext cx="1409381" cy="5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solidFill>
                    <a:srgbClr val="311C6B"/>
                  </a:solidFill>
                  <a:cs typeface="Arial" charset="0"/>
                </a:rPr>
                <a:t>Zones</a:t>
              </a:r>
            </a:p>
          </p:txBody>
        </p:sp>
        <p:pic>
          <p:nvPicPr>
            <p:cNvPr id="41" name="Image 31" descr="icon_zones.png">
              <a:hlinkClick r:id="rId9" action="ppaction://hlinksldjump"/>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126252" y="226189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195221" y="1974554"/>
            <a:ext cx="4743042" cy="270169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195221" y="5059864"/>
            <a:ext cx="4743042" cy="3379286"/>
          </a:xfrm>
          <a:prstGeom prst="rect">
            <a:avLst/>
          </a:prstGeom>
          <a:ln>
            <a:noFill/>
          </a:ln>
          <a:effectLst>
            <a:outerShdw blurRad="292100" dist="139700" dir="2700000" algn="tl" rotWithShape="0">
              <a:srgbClr val="333333">
                <a:alpha val="65000"/>
              </a:srgbClr>
            </a:outerShdw>
          </a:effectLst>
        </p:spPr>
      </p:pic>
      <p:grpSp>
        <p:nvGrpSpPr>
          <p:cNvPr id="44" name="Group 43"/>
          <p:cNvGrpSpPr>
            <a:grpSpLocks noChangeAspect="1"/>
          </p:cNvGrpSpPr>
          <p:nvPr/>
        </p:nvGrpSpPr>
        <p:grpSpPr>
          <a:xfrm>
            <a:off x="1165851" y="4569364"/>
            <a:ext cx="963408" cy="981000"/>
            <a:chOff x="10693285" y="4531640"/>
            <a:chExt cx="1833270" cy="1866745"/>
          </a:xfrm>
        </p:grpSpPr>
        <p:pic>
          <p:nvPicPr>
            <p:cNvPr id="45" name="Image 25" descr="icon_live.png">
              <a:hlinkClick r:id="" action="ppaction://noaction"/>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ZoneTexte 25"/>
            <p:cNvSpPr txBox="1">
              <a:spLocks noChangeAspect="1" noChangeArrowheads="1"/>
            </p:cNvSpPr>
            <p:nvPr/>
          </p:nvSpPr>
          <p:spPr bwMode="auto">
            <a:xfrm>
              <a:off x="10693285" y="5669106"/>
              <a:ext cx="1833270" cy="729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grpSp>
        <p:nvGrpSpPr>
          <p:cNvPr id="8" name="Group 7"/>
          <p:cNvGrpSpPr/>
          <p:nvPr/>
        </p:nvGrpSpPr>
        <p:grpSpPr>
          <a:xfrm>
            <a:off x="1133190" y="7772981"/>
            <a:ext cx="1161606" cy="1039470"/>
            <a:chOff x="1164127" y="7749381"/>
            <a:chExt cx="1161606" cy="1039470"/>
          </a:xfrm>
        </p:grpSpPr>
        <p:pic>
          <p:nvPicPr>
            <p:cNvPr id="47" name="Image 29" descr="icon_gps.png">
              <a:hlinkClick r:id="rId17" action="ppaction://hlinksldjump"/>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44455" y="7749381"/>
              <a:ext cx="800951" cy="800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ZoneTexte 9"/>
            <p:cNvSpPr txBox="1">
              <a:spLocks noChangeAspect="1" noChangeArrowheads="1"/>
            </p:cNvSpPr>
            <p:nvPr/>
          </p:nvSpPr>
          <p:spPr bwMode="auto">
            <a:xfrm>
              <a:off x="1164127" y="8511852"/>
              <a:ext cx="116160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solidFill>
                    <a:srgbClr val="311C6B"/>
                  </a:solidFill>
                  <a:cs typeface="Arial" charset="0"/>
                </a:rPr>
                <a:t>Geo-Fencing</a:t>
              </a:r>
            </a:p>
          </p:txBody>
        </p:sp>
      </p:grpSp>
      <p:sp>
        <p:nvSpPr>
          <p:cNvPr id="49" name="TextBox 48"/>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42" name="Image 28" descr="icon_home.png">
            <a:hlinkClick r:id="rId19" action="ppaction://hlinksldjump"/>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541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490744"/>
            <a:ext cx="13529733" cy="624495"/>
          </a:xfrm>
        </p:spPr>
        <p:txBody>
          <a:bodyPr>
            <a:noAutofit/>
          </a:bodyPr>
          <a:lstStyle/>
          <a:p>
            <a:pPr>
              <a:lnSpc>
                <a:spcPct val="114000"/>
              </a:lnSpc>
              <a:spcBef>
                <a:spcPts val="0"/>
              </a:spcBef>
              <a:spcAft>
                <a:spcPts val="600"/>
              </a:spcAft>
            </a:pPr>
            <a:r>
              <a:rPr lang="en-US" dirty="0"/>
              <a:t>Shell Gas Station Case Study</a:t>
            </a:r>
            <a:endParaRPr lang="en-US" sz="3600" dirty="0"/>
          </a:p>
        </p:txBody>
      </p:sp>
      <p:sp>
        <p:nvSpPr>
          <p:cNvPr id="15" name="Content Placeholder 14"/>
          <p:cNvSpPr>
            <a:spLocks noGrp="1"/>
          </p:cNvSpPr>
          <p:nvPr>
            <p:ph idx="14"/>
          </p:nvPr>
        </p:nvSpPr>
        <p:spPr>
          <a:xfrm>
            <a:off x="1913468" y="1910208"/>
            <a:ext cx="13529733" cy="6371953"/>
          </a:xfrm>
        </p:spPr>
        <p:txBody>
          <a:bodyPr/>
          <a:lstStyle/>
          <a:p>
            <a:pPr marL="0" indent="0">
              <a:buNone/>
            </a:pPr>
            <a:r>
              <a:rPr lang="en-US" sz="2400" b="1" dirty="0"/>
              <a:t>Requirements:</a:t>
            </a:r>
          </a:p>
          <a:p>
            <a:r>
              <a:rPr lang="en-US" sz="2400" dirty="0"/>
              <a:t>Total confidence in performance and reliability of the network</a:t>
            </a:r>
          </a:p>
          <a:p>
            <a:r>
              <a:rPr lang="en-US" sz="2400" dirty="0"/>
              <a:t>Increase sales of convenience food, tobacco products, DVDs, and motoring essentials</a:t>
            </a:r>
          </a:p>
          <a:p>
            <a:r>
              <a:rPr lang="en-US" sz="2400" dirty="0"/>
              <a:t>Selling advertising airtime and publish the content</a:t>
            </a:r>
          </a:p>
          <a:p>
            <a:pPr marL="0" indent="0">
              <a:buNone/>
            </a:pPr>
            <a:r>
              <a:rPr lang="en-US" sz="2400" b="1" dirty="0"/>
              <a:t>Solution:</a:t>
            </a:r>
          </a:p>
          <a:p>
            <a:r>
              <a:rPr lang="en-US" sz="2400" dirty="0"/>
              <a:t>Digital signage installed in over 1,000 Shell petrol stations nationwide in Turkey</a:t>
            </a:r>
          </a:p>
          <a:p>
            <a:r>
              <a:rPr lang="en-US" sz="2400" dirty="0"/>
              <a:t>Installed BrightSign Network Enterprise Edition to host content on </a:t>
            </a:r>
            <a:r>
              <a:rPr lang="en-US" sz="2400" dirty="0" err="1"/>
              <a:t>Linova’s</a:t>
            </a:r>
            <a:r>
              <a:rPr lang="en-US" sz="2400" dirty="0"/>
              <a:t> own servers, which is cost-effective and gives them complete control</a:t>
            </a:r>
          </a:p>
        </p:txBody>
      </p:sp>
      <p:sp>
        <p:nvSpPr>
          <p:cNvPr id="11" name="TextBox 1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97799" y="180927"/>
            <a:ext cx="1627614" cy="1111160"/>
          </a:xfrm>
          <a:prstGeom prst="rect">
            <a:avLst/>
          </a:prstGeom>
        </p:spPr>
      </p:pic>
      <p:sp>
        <p:nvSpPr>
          <p:cNvPr id="16" name="Text Placeholder 15"/>
          <p:cNvSpPr>
            <a:spLocks noGrp="1"/>
          </p:cNvSpPr>
          <p:nvPr>
            <p:ph type="body" sz="quarter" idx="10"/>
          </p:nvPr>
        </p:nvSpPr>
        <p:spPr>
          <a:xfrm>
            <a:off x="1913469" y="1372137"/>
            <a:ext cx="13529733" cy="399324"/>
          </a:xfrm>
        </p:spPr>
        <p:txBody>
          <a:bodyPr/>
          <a:lstStyle/>
          <a:p>
            <a:r>
              <a:rPr lang="en-US" dirty="0"/>
              <a:t>BrightSign media players boost Shell’s non-fuel sales</a:t>
            </a:r>
          </a:p>
        </p:txBody>
      </p:sp>
      <p:pic>
        <p:nvPicPr>
          <p:cNvPr id="1026" name="Picture 2" descr="http://www.jointconference22.com/wp-content/uploads/2015/03/Shell-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417" y="69876"/>
            <a:ext cx="1448227" cy="14482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9258" y="6018292"/>
            <a:ext cx="4170414" cy="2800892"/>
          </a:xfrm>
          <a:prstGeom prst="rect">
            <a:avLst/>
          </a:prstGeom>
          <a:ln>
            <a:noFill/>
          </a:ln>
          <a:effectLst>
            <a:outerShdw blurRad="292100" dist="139700" dir="2700000" algn="tl" rotWithShape="0">
              <a:srgbClr val="333333">
                <a:alpha val="65000"/>
              </a:srgbClr>
            </a:outerShdw>
          </a:effectLst>
        </p:spPr>
      </p:pic>
      <p:pic>
        <p:nvPicPr>
          <p:cNvPr id="1028" name="Picture 4" descr="InstallAwards finalists: Retail, Transport and Public Space Best Projec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95510" y="8083241"/>
            <a:ext cx="1228324" cy="8094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712200" y="6250836"/>
            <a:ext cx="7073513" cy="2031325"/>
          </a:xfrm>
          <a:prstGeom prst="rect">
            <a:avLst/>
          </a:prstGeom>
          <a:noFill/>
        </p:spPr>
        <p:txBody>
          <a:bodyPr wrap="square" rtlCol="0">
            <a:spAutoFit/>
          </a:bodyPr>
          <a:lstStyle/>
          <a:p>
            <a:r>
              <a:rPr lang="en-US" i="1" dirty="0">
                <a:solidFill>
                  <a:srgbClr val="595959"/>
                </a:solidFill>
                <a:latin typeface="Verdana" panose="020B0604030504040204" pitchFamily="34" charset="0"/>
                <a:ea typeface="Verdana" panose="020B0604030504040204" pitchFamily="34" charset="0"/>
                <a:cs typeface="Verdana" panose="020B0604030504040204" pitchFamily="34" charset="0"/>
              </a:rPr>
              <a:t>“BrightSign presented us with the ideal solution at two levels. The BrightSign players themselves are cost effective and totally reliable. Behind them, the BrightSign Network provides a comprehensive tool for managing the network, including reporting to Shell and paying advertisers on exactly what content was played back when and where.”</a:t>
            </a:r>
          </a:p>
          <a:p>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rgbClr val="595959"/>
                </a:solidFill>
                <a:latin typeface="Verdana" panose="020B0604030504040204" pitchFamily="34" charset="0"/>
                <a:ea typeface="Verdana" panose="020B0604030504040204" pitchFamily="34" charset="0"/>
                <a:cs typeface="Verdana" panose="020B0604030504040204" pitchFamily="34" charset="0"/>
              </a:rPr>
              <a:t>Tolga</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rgbClr val="595959"/>
                </a:solidFill>
                <a:latin typeface="Verdana" panose="020B0604030504040204" pitchFamily="34" charset="0"/>
                <a:ea typeface="Verdana" panose="020B0604030504040204" pitchFamily="34" charset="0"/>
                <a:cs typeface="Verdana" panose="020B0604030504040204" pitchFamily="34" charset="0"/>
              </a:rPr>
              <a:t>Sözen</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rgbClr val="595959"/>
                </a:solidFill>
                <a:latin typeface="Verdana" panose="020B0604030504040204" pitchFamily="34" charset="0"/>
                <a:ea typeface="Verdana" panose="020B0604030504040204" pitchFamily="34" charset="0"/>
                <a:cs typeface="Verdana" panose="020B0604030504040204" pitchFamily="34" charset="0"/>
              </a:rPr>
              <a:t>Linova’s</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CEO</a:t>
            </a:r>
            <a:endParaRPr lang="en-US" i="1" dirty="0">
              <a:solidFill>
                <a:srgbClr val="595959"/>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9078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614432"/>
            <a:ext cx="13529733" cy="624495"/>
          </a:xfrm>
        </p:spPr>
        <p:txBody>
          <a:bodyPr/>
          <a:lstStyle/>
          <a:p>
            <a:r>
              <a:rPr lang="en-US" dirty="0"/>
              <a:t>BrightSign Retail Solutions</a:t>
            </a:r>
          </a:p>
        </p:txBody>
      </p:sp>
      <p:sp>
        <p:nvSpPr>
          <p:cNvPr id="3" name="Text Placeholder 2"/>
          <p:cNvSpPr>
            <a:spLocks noGrp="1"/>
          </p:cNvSpPr>
          <p:nvPr>
            <p:ph type="body" sz="quarter" idx="10"/>
          </p:nvPr>
        </p:nvSpPr>
        <p:spPr>
          <a:xfrm>
            <a:off x="1913469" y="1588036"/>
            <a:ext cx="11320617" cy="724935"/>
          </a:xfrm>
        </p:spPr>
        <p:txBody>
          <a:bodyPr/>
          <a:lstStyle/>
          <a:p>
            <a:r>
              <a:rPr lang="en-US" dirty="0"/>
              <a:t>Elevate retail brands and maximize sales with engaging digital signage</a:t>
            </a:r>
          </a:p>
        </p:txBody>
      </p:sp>
      <p:sp>
        <p:nvSpPr>
          <p:cNvPr id="4" name="Content Placeholder 3"/>
          <p:cNvSpPr>
            <a:spLocks noGrp="1"/>
          </p:cNvSpPr>
          <p:nvPr>
            <p:ph idx="14"/>
          </p:nvPr>
        </p:nvSpPr>
        <p:spPr>
          <a:xfrm>
            <a:off x="2076006" y="2594917"/>
            <a:ext cx="9774123" cy="5638844"/>
          </a:xfrm>
        </p:spPr>
        <p:txBody>
          <a:bodyPr/>
          <a:lstStyle/>
          <a:p>
            <a:pPr>
              <a:spcBef>
                <a:spcPts val="1800"/>
              </a:spcBef>
              <a:spcAft>
                <a:spcPts val="1800"/>
              </a:spcAft>
            </a:pPr>
            <a:r>
              <a:rPr lang="en-US" sz="2400" b="1" dirty="0"/>
              <a:t>Elevate branding </a:t>
            </a:r>
            <a:r>
              <a:rPr lang="en-US" sz="2400" dirty="0"/>
              <a:t>by creating a unique immersive experience with multi-screen displays, audio and lighting</a:t>
            </a:r>
          </a:p>
          <a:p>
            <a:pPr>
              <a:spcBef>
                <a:spcPts val="1800"/>
              </a:spcBef>
              <a:spcAft>
                <a:spcPts val="1800"/>
              </a:spcAft>
            </a:pPr>
            <a:r>
              <a:rPr lang="en-US" sz="2400" b="1" dirty="0"/>
              <a:t>Engage visitors </a:t>
            </a:r>
            <a:r>
              <a:rPr lang="en-US" sz="2400" dirty="0"/>
              <a:t>with mobile and touch screen interactivity – shoppers that engage are more likely to purchase!</a:t>
            </a:r>
          </a:p>
          <a:p>
            <a:pPr>
              <a:spcBef>
                <a:spcPts val="1800"/>
              </a:spcBef>
              <a:spcAft>
                <a:spcPts val="1800"/>
              </a:spcAft>
            </a:pPr>
            <a:r>
              <a:rPr lang="en-US" sz="2400" b="1" dirty="0"/>
              <a:t>Increase sales </a:t>
            </a:r>
            <a:r>
              <a:rPr lang="en-US" sz="2400" dirty="0"/>
              <a:t>with targeted promotions that can be changed on the fly and scheduled</a:t>
            </a:r>
          </a:p>
          <a:p>
            <a:pPr>
              <a:spcBef>
                <a:spcPts val="1800"/>
              </a:spcBef>
              <a:spcAft>
                <a:spcPts val="1800"/>
              </a:spcAft>
            </a:pPr>
            <a:r>
              <a:rPr lang="en-US" sz="2400" b="1" dirty="0"/>
              <a:t>Make wayfinding simple </a:t>
            </a:r>
            <a:r>
              <a:rPr lang="en-US" sz="2400" dirty="0"/>
              <a:t>with interactive displays </a:t>
            </a:r>
            <a:br>
              <a:rPr lang="en-US" sz="2400" dirty="0"/>
            </a:br>
            <a:r>
              <a:rPr lang="en-US" sz="2400" dirty="0"/>
              <a:t>built with HTML5 </a:t>
            </a:r>
          </a:p>
          <a:p>
            <a:pPr>
              <a:spcAft>
                <a:spcPts val="1800"/>
              </a:spcAft>
            </a:pPr>
            <a:r>
              <a:rPr lang="en-US" sz="2400" b="1" dirty="0"/>
              <a:t>Reduce costs </a:t>
            </a:r>
            <a:r>
              <a:rPr lang="en-US" sz="2400" dirty="0"/>
              <a:t>by eliminating static, printed signage </a:t>
            </a:r>
            <a:br>
              <a:rPr lang="en-US" sz="2400" dirty="0"/>
            </a:br>
            <a:r>
              <a:rPr lang="en-US" sz="2400" dirty="0"/>
              <a:t>and by implementing a green solution</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87208" y="2876481"/>
            <a:ext cx="3753654" cy="2491649"/>
          </a:xfrm>
          <a:prstGeom prst="rect">
            <a:avLst/>
          </a:prstGeom>
          <a:ln>
            <a:noFill/>
          </a:ln>
          <a:effectLst>
            <a:outerShdw blurRad="292100" dist="139700" dir="2700000" algn="tl" rotWithShape="0">
              <a:srgbClr val="333333">
                <a:alpha val="65000"/>
              </a:srgbClr>
            </a:outerShdw>
          </a:effectLst>
        </p:spPr>
      </p:pic>
      <p:grpSp>
        <p:nvGrpSpPr>
          <p:cNvPr id="12" name="Group 11"/>
          <p:cNvGrpSpPr>
            <a:grpSpLocks noChangeAspect="1"/>
          </p:cNvGrpSpPr>
          <p:nvPr/>
        </p:nvGrpSpPr>
        <p:grpSpPr>
          <a:xfrm>
            <a:off x="1135933" y="2569601"/>
            <a:ext cx="1128755" cy="943613"/>
            <a:chOff x="10561679" y="2261895"/>
            <a:chExt cx="2338862" cy="1955234"/>
          </a:xfrm>
        </p:grpSpPr>
        <p:sp>
          <p:nvSpPr>
            <p:cNvPr id="13" name="ZoneTexte 19"/>
            <p:cNvSpPr txBox="1">
              <a:spLocks noChangeAspect="1" noChangeArrowheads="1"/>
            </p:cNvSpPr>
            <p:nvPr/>
          </p:nvSpPr>
          <p:spPr bwMode="auto">
            <a:xfrm>
              <a:off x="10561679" y="3653797"/>
              <a:ext cx="233886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p>
          </p:txBody>
        </p:sp>
        <p:pic>
          <p:nvPicPr>
            <p:cNvPr id="14" name="Image 39" descr="icon_synchro.png">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4"/>
          <p:cNvGrpSpPr>
            <a:grpSpLocks noChangeAspect="1"/>
          </p:cNvGrpSpPr>
          <p:nvPr/>
        </p:nvGrpSpPr>
        <p:grpSpPr>
          <a:xfrm>
            <a:off x="1144963" y="3745081"/>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3"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noChangeAspect="1"/>
          </p:cNvGrpSpPr>
          <p:nvPr/>
        </p:nvGrpSpPr>
        <p:grpSpPr>
          <a:xfrm>
            <a:off x="194842" y="3745084"/>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3" action="ppaction://hlinksldjump"/>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199873" y="5030132"/>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 name="Group 23"/>
          <p:cNvGrpSpPr>
            <a:grpSpLocks noChangeAspect="1"/>
          </p:cNvGrpSpPr>
          <p:nvPr/>
        </p:nvGrpSpPr>
        <p:grpSpPr>
          <a:xfrm>
            <a:off x="269344" y="5030132"/>
            <a:ext cx="965500" cy="1217832"/>
            <a:chOff x="1819541" y="2222044"/>
            <a:chExt cx="1953639" cy="2464222"/>
          </a:xfrm>
        </p:grpSpPr>
        <p:pic>
          <p:nvPicPr>
            <p:cNvPr id="25" name="Picture 24"/>
            <p:cNvPicPr>
              <a:picLocks noChangeAspect="1"/>
            </p:cNvPicPr>
            <p:nvPr/>
          </p:nvPicPr>
          <p:blipFill rotWithShape="1">
            <a:blip r:embed="rId8" cstate="email">
              <a:extLst>
                <a:ext uri="{BEBA8EAE-BF5A-486C-A8C5-ECC9F3942E4B}">
                  <a14:imgProps xmlns:a14="http://schemas.microsoft.com/office/drawing/2010/main">
                    <a14:imgLayer r:embed="rId9">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372046" y="6226607"/>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10"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2" name="TextBox 31"/>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1/6</a:t>
            </a:r>
          </a:p>
        </p:txBody>
      </p:sp>
      <p:pic>
        <p:nvPicPr>
          <p:cNvPr id="33" name="Picture 3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887207" y="432816"/>
            <a:ext cx="3753654" cy="20999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887208" y="5711849"/>
            <a:ext cx="3753654" cy="2890468"/>
          </a:xfrm>
          <a:prstGeom prst="rect">
            <a:avLst/>
          </a:prstGeom>
          <a:ln>
            <a:noFill/>
          </a:ln>
          <a:effectLst>
            <a:outerShdw blurRad="292100" dist="139700" dir="2700000" algn="tl" rotWithShape="0">
              <a:srgbClr val="333333">
                <a:alpha val="65000"/>
              </a:srgbClr>
            </a:outerShdw>
          </a:effectLst>
        </p:spPr>
      </p:pic>
      <p:pic>
        <p:nvPicPr>
          <p:cNvPr id="31"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742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621656"/>
            <a:ext cx="13529733" cy="915442"/>
          </a:xfrm>
        </p:spPr>
        <p:txBody>
          <a:bodyPr>
            <a:noAutofit/>
          </a:bodyPr>
          <a:lstStyle/>
          <a:p>
            <a:r>
              <a:rPr lang="en-US" dirty="0"/>
              <a:t>Why Major Retail Brands Chose BrightSign</a:t>
            </a:r>
          </a:p>
        </p:txBody>
      </p:sp>
      <p:sp>
        <p:nvSpPr>
          <p:cNvPr id="4" name="Content Placeholder 3"/>
          <p:cNvSpPr>
            <a:spLocks noGrp="1"/>
          </p:cNvSpPr>
          <p:nvPr>
            <p:ph idx="14"/>
          </p:nvPr>
        </p:nvSpPr>
        <p:spPr>
          <a:xfrm>
            <a:off x="1913468" y="1460811"/>
            <a:ext cx="13529733" cy="6859450"/>
          </a:xfrm>
        </p:spPr>
        <p:txBody>
          <a:bodyPr/>
          <a:lstStyle/>
          <a:p>
            <a:r>
              <a:rPr lang="en-US" sz="2300" dirty="0"/>
              <a:t>Very cost effective for large-scale roll-outs</a:t>
            </a:r>
          </a:p>
          <a:p>
            <a:r>
              <a:rPr lang="en-US" sz="2300" dirty="0"/>
              <a:t>Highly reliable non-PC solution</a:t>
            </a:r>
          </a:p>
          <a:p>
            <a:r>
              <a:rPr lang="en-US" sz="2300" dirty="0"/>
              <a:t>Stellar Full HD video quality </a:t>
            </a:r>
          </a:p>
          <a:p>
            <a:r>
              <a:rPr lang="en-US" sz="2300" dirty="0"/>
              <a:t>Fully featured with interactivity &amp; networking </a:t>
            </a:r>
          </a:p>
          <a:p>
            <a:endParaRPr lang="en-US" sz="2300" dirty="0"/>
          </a:p>
          <a:p>
            <a:endParaRPr lang="en-US" sz="2300" dirty="0"/>
          </a:p>
        </p:txBody>
      </p:sp>
      <p:grpSp>
        <p:nvGrpSpPr>
          <p:cNvPr id="28" name="Group 27"/>
          <p:cNvGrpSpPr/>
          <p:nvPr/>
        </p:nvGrpSpPr>
        <p:grpSpPr>
          <a:xfrm>
            <a:off x="1795922" y="3723072"/>
            <a:ext cx="2088944" cy="4971019"/>
            <a:chOff x="4620322" y="3834225"/>
            <a:chExt cx="2088944" cy="4971019"/>
          </a:xfrm>
        </p:grpSpPr>
        <p:pic>
          <p:nvPicPr>
            <p:cNvPr id="12" name="Picture 11" descr="GoPro_display_rendering.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28610" y="3834225"/>
              <a:ext cx="1472368" cy="375187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620322" y="7697248"/>
              <a:ext cx="2088944" cy="1107996"/>
            </a:xfrm>
            <a:prstGeom prst="rect">
              <a:avLst/>
            </a:prstGeom>
            <a:noFill/>
          </p:spPr>
          <p:txBody>
            <a:bodyPr wrap="square" rtlCol="0">
              <a:spAutoFit/>
            </a:bodyPr>
            <a:lstStyle/>
            <a:p>
              <a:pPr algn="ctr"/>
              <a:r>
                <a:rPr lang="en-US" b="1" dirty="0">
                  <a:solidFill>
                    <a:srgbClr val="595959"/>
                  </a:solidFill>
                  <a:latin typeface="Calibri"/>
                  <a:cs typeface="Calibri"/>
                </a:rPr>
                <a:t>GoPro: </a:t>
              </a:r>
              <a:r>
                <a:rPr lang="en-US" sz="1600" b="1" dirty="0">
                  <a:solidFill>
                    <a:srgbClr val="372059"/>
                  </a:solidFill>
                </a:rPr>
                <a:t>150,000 </a:t>
              </a:r>
              <a:r>
                <a:rPr lang="en-US" sz="1600" b="1" dirty="0">
                  <a:solidFill>
                    <a:srgbClr val="595959"/>
                  </a:solidFill>
                  <a:latin typeface="Calibri"/>
                  <a:cs typeface="Calibri"/>
                </a:rPr>
                <a:t>+ units globally installed in Best Buy, REI, Target, Sports shops</a:t>
              </a:r>
            </a:p>
          </p:txBody>
        </p:sp>
      </p:grpSp>
      <p:grpSp>
        <p:nvGrpSpPr>
          <p:cNvPr id="17" name="Group 16"/>
          <p:cNvGrpSpPr>
            <a:grpSpLocks noChangeAspect="1"/>
          </p:cNvGrpSpPr>
          <p:nvPr/>
        </p:nvGrpSpPr>
        <p:grpSpPr>
          <a:xfrm>
            <a:off x="4018725" y="4447655"/>
            <a:ext cx="1911324" cy="3769382"/>
            <a:chOff x="2698046" y="3336947"/>
            <a:chExt cx="1722474" cy="3396945"/>
          </a:xfrm>
        </p:grpSpPr>
        <p:pic>
          <p:nvPicPr>
            <p:cNvPr id="19" name="Picture 18" descr="Screen Shot 2012-04-24 at 2.52.3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5359" y="3336947"/>
              <a:ext cx="1287849" cy="2535361"/>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2698046" y="6179159"/>
              <a:ext cx="1722474" cy="554733"/>
            </a:xfrm>
            <a:prstGeom prst="rect">
              <a:avLst/>
            </a:prstGeom>
            <a:noFill/>
          </p:spPr>
          <p:txBody>
            <a:bodyPr wrap="square" rtlCol="0">
              <a:spAutoFit/>
            </a:bodyPr>
            <a:lstStyle/>
            <a:p>
              <a:pPr algn="ctr"/>
              <a:r>
                <a:rPr lang="en-US" b="1" dirty="0">
                  <a:solidFill>
                    <a:srgbClr val="595959"/>
                  </a:solidFill>
                  <a:latin typeface="Calibri"/>
                  <a:cs typeface="Calibri"/>
                </a:rPr>
                <a:t>DROID: </a:t>
              </a:r>
              <a:r>
                <a:rPr lang="en-US" sz="1600" b="1" dirty="0">
                  <a:solidFill>
                    <a:srgbClr val="595959"/>
                  </a:solidFill>
                  <a:latin typeface="Calibri"/>
                  <a:cs typeface="Calibri"/>
                </a:rPr>
                <a:t>600+ units in VZW stores</a:t>
              </a:r>
            </a:p>
          </p:txBody>
        </p:sp>
      </p:grpSp>
      <p:sp>
        <p:nvSpPr>
          <p:cNvPr id="25" name="TextBox 24"/>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2/6</a:t>
            </a:r>
          </a:p>
        </p:txBody>
      </p:sp>
      <p:grpSp>
        <p:nvGrpSpPr>
          <p:cNvPr id="10" name="Group 9"/>
          <p:cNvGrpSpPr/>
          <p:nvPr/>
        </p:nvGrpSpPr>
        <p:grpSpPr>
          <a:xfrm>
            <a:off x="5959541" y="4257516"/>
            <a:ext cx="2353341" cy="3959521"/>
            <a:chOff x="13104253" y="4643590"/>
            <a:chExt cx="2353341" cy="3959521"/>
          </a:xfrm>
        </p:grpSpPr>
        <p:sp>
          <p:nvSpPr>
            <p:cNvPr id="16" name="TextBox 15"/>
            <p:cNvSpPr txBox="1"/>
            <p:nvPr/>
          </p:nvSpPr>
          <p:spPr>
            <a:xfrm>
              <a:off x="13221174" y="7987558"/>
              <a:ext cx="2172912" cy="615553"/>
            </a:xfrm>
            <a:prstGeom prst="rect">
              <a:avLst/>
            </a:prstGeom>
            <a:noFill/>
          </p:spPr>
          <p:txBody>
            <a:bodyPr wrap="square" rtlCol="0">
              <a:spAutoFit/>
            </a:bodyPr>
            <a:lstStyle/>
            <a:p>
              <a:pPr algn="ctr"/>
              <a:r>
                <a:rPr lang="en-US" b="1" dirty="0">
                  <a:solidFill>
                    <a:srgbClr val="595959"/>
                  </a:solidFill>
                  <a:latin typeface="Calibri"/>
                  <a:cs typeface="Calibri"/>
                </a:rPr>
                <a:t>Roku: </a:t>
              </a:r>
              <a:r>
                <a:rPr lang="en-US" sz="1600" b="1" dirty="0">
                  <a:solidFill>
                    <a:srgbClr val="595959"/>
                  </a:solidFill>
                  <a:latin typeface="Calibri"/>
                  <a:cs typeface="Calibri"/>
                </a:rPr>
                <a:t>1000+ unit installs</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04253" y="4643590"/>
              <a:ext cx="2353341" cy="3094438"/>
            </a:xfrm>
            <a:prstGeom prst="rect">
              <a:avLst/>
            </a:prstGeom>
          </p:spPr>
        </p:pic>
      </p:grpSp>
      <p:sp>
        <p:nvSpPr>
          <p:cNvPr id="29" name="TextBox 28"/>
          <p:cNvSpPr txBox="1"/>
          <p:nvPr/>
        </p:nvSpPr>
        <p:spPr>
          <a:xfrm>
            <a:off x="13279298" y="4033085"/>
            <a:ext cx="2489441" cy="615553"/>
          </a:xfrm>
          <a:prstGeom prst="rect">
            <a:avLst/>
          </a:prstGeom>
          <a:noFill/>
        </p:spPr>
        <p:txBody>
          <a:bodyPr wrap="square" rtlCol="0">
            <a:spAutoFit/>
          </a:bodyPr>
          <a:lstStyle/>
          <a:p>
            <a:pPr algn="ctr"/>
            <a:r>
              <a:rPr lang="en-US" b="1" dirty="0">
                <a:solidFill>
                  <a:srgbClr val="595959"/>
                </a:solidFill>
                <a:latin typeface="Calibri"/>
                <a:cs typeface="Calibri"/>
              </a:rPr>
              <a:t>Sonos: 6000</a:t>
            </a:r>
            <a:r>
              <a:rPr lang="en-US" sz="1600" b="1" dirty="0">
                <a:solidFill>
                  <a:srgbClr val="595959"/>
                </a:solidFill>
                <a:latin typeface="Calibri"/>
                <a:cs typeface="Calibri"/>
              </a:rPr>
              <a:t> unit </a:t>
            </a:r>
            <a:br>
              <a:rPr lang="en-US" sz="1600" b="1" dirty="0">
                <a:solidFill>
                  <a:srgbClr val="595959"/>
                </a:solidFill>
                <a:latin typeface="Calibri"/>
                <a:cs typeface="Calibri"/>
              </a:rPr>
            </a:br>
            <a:r>
              <a:rPr lang="en-US" sz="1600" b="1" dirty="0">
                <a:solidFill>
                  <a:srgbClr val="595959"/>
                </a:solidFill>
                <a:latin typeface="Calibri"/>
                <a:cs typeface="Calibri"/>
              </a:rPr>
              <a:t>installs</a:t>
            </a:r>
          </a:p>
        </p:txBody>
      </p:sp>
      <p:pic>
        <p:nvPicPr>
          <p:cNvPr id="2050" name="Picture 2" descr="http://www.xidy.com/cms_file.php?fromDB=287&amp;width=350&amp;height=290&amp;filter0=crop,0.103125,0.11488344291691571,350,290,0.778125,0.866108786610878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1372" t="6933" r="7933"/>
          <a:stretch/>
        </p:blipFill>
        <p:spPr bwMode="auto">
          <a:xfrm>
            <a:off x="12831879" y="1395759"/>
            <a:ext cx="3117634" cy="2979249"/>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8528985" y="5271249"/>
            <a:ext cx="3030380" cy="2254550"/>
            <a:chOff x="1582442" y="3854255"/>
            <a:chExt cx="3030380" cy="2254550"/>
          </a:xfrm>
        </p:grpSpPr>
        <p:sp>
          <p:nvSpPr>
            <p:cNvPr id="6" name="Rectangle 5"/>
            <p:cNvSpPr/>
            <p:nvPr/>
          </p:nvSpPr>
          <p:spPr>
            <a:xfrm>
              <a:off x="1582442" y="5493252"/>
              <a:ext cx="3030380" cy="615553"/>
            </a:xfrm>
            <a:prstGeom prst="rect">
              <a:avLst/>
            </a:prstGeom>
          </p:spPr>
          <p:txBody>
            <a:bodyPr wrap="square">
              <a:spAutoFit/>
            </a:bodyPr>
            <a:lstStyle/>
            <a:p>
              <a:pPr algn="ctr"/>
              <a:r>
                <a:rPr lang="en-US" b="1" dirty="0">
                  <a:solidFill>
                    <a:srgbClr val="595959"/>
                  </a:solidFill>
                  <a:latin typeface="Calibri" panose="020F0502020204030204" pitchFamily="34" charset="0"/>
                  <a:cs typeface="Calibri"/>
                </a:rPr>
                <a:t>Beats: </a:t>
              </a:r>
              <a:r>
                <a:rPr lang="en-US" sz="1600" b="1" dirty="0">
                  <a:solidFill>
                    <a:srgbClr val="595959"/>
                  </a:solidFill>
                  <a:latin typeface="Calibri" panose="020F0502020204030204" pitchFamily="34" charset="0"/>
                </a:rPr>
                <a:t>7,000+ BrightSign HS123s installed in Best Buy &amp; Target</a:t>
              </a:r>
              <a:endParaRPr lang="en-US" sz="1600" dirty="0">
                <a:solidFill>
                  <a:srgbClr val="595959"/>
                </a:solidFill>
                <a:latin typeface="Calibri" panose="020F0502020204030204" pitchFamily="34" charset="0"/>
              </a:endParaRPr>
            </a:p>
          </p:txBody>
        </p:sp>
        <p:pic>
          <p:nvPicPr>
            <p:cNvPr id="30" name="Picture 2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637350" y="3854255"/>
              <a:ext cx="2920565" cy="1463500"/>
            </a:xfrm>
            <a:prstGeom prst="rect">
              <a:avLst/>
            </a:prstGeom>
            <a:ln>
              <a:noFill/>
            </a:ln>
            <a:effectLst>
              <a:outerShdw blurRad="292100" dist="139700" dir="2700000" algn="tl" rotWithShape="0">
                <a:srgbClr val="333333">
                  <a:alpha val="65000"/>
                </a:srgbClr>
              </a:outerShdw>
            </a:effectLst>
          </p:spPr>
        </p:pic>
      </p:grpSp>
      <p:grpSp>
        <p:nvGrpSpPr>
          <p:cNvPr id="7" name="Group 6"/>
          <p:cNvGrpSpPr/>
          <p:nvPr/>
        </p:nvGrpSpPr>
        <p:grpSpPr>
          <a:xfrm>
            <a:off x="8583891" y="1273858"/>
            <a:ext cx="4204941" cy="3714642"/>
            <a:chOff x="8583891" y="1273858"/>
            <a:chExt cx="4204941" cy="3714642"/>
          </a:xfrm>
        </p:grpSpPr>
        <p:sp>
          <p:nvSpPr>
            <p:cNvPr id="22" name="TextBox 21"/>
            <p:cNvSpPr txBox="1"/>
            <p:nvPr/>
          </p:nvSpPr>
          <p:spPr>
            <a:xfrm>
              <a:off x="8866909" y="4126726"/>
              <a:ext cx="3639432" cy="861774"/>
            </a:xfrm>
            <a:prstGeom prst="rect">
              <a:avLst/>
            </a:prstGeom>
            <a:noFill/>
          </p:spPr>
          <p:txBody>
            <a:bodyPr wrap="square" rtlCol="0">
              <a:spAutoFit/>
            </a:bodyPr>
            <a:lstStyle/>
            <a:p>
              <a:pPr algn="ctr"/>
              <a:r>
                <a:rPr lang="en-US" b="1" dirty="0">
                  <a:solidFill>
                    <a:srgbClr val="595959"/>
                  </a:solidFill>
                  <a:latin typeface="Calibri" panose="020F0502020204030204" pitchFamily="34" charset="0"/>
                  <a:cs typeface="Calibri"/>
                </a:rPr>
                <a:t>LG: </a:t>
              </a:r>
              <a:r>
                <a:rPr lang="en-US" sz="1600" b="1" dirty="0">
                  <a:solidFill>
                    <a:srgbClr val="595959"/>
                  </a:solidFill>
                  <a:latin typeface="Calibri" panose="020F0502020204030204" pitchFamily="34" charset="0"/>
                </a:rPr>
                <a:t>15,000+ BrightSign players powering all of their retail TV video wall displays inside all 1,058 Best Buy stores</a:t>
              </a:r>
              <a:endParaRPr lang="en-US" sz="1600" b="1" dirty="0">
                <a:solidFill>
                  <a:srgbClr val="595959"/>
                </a:solidFill>
                <a:latin typeface="Calibri" panose="020F0502020204030204" pitchFamily="34" charset="0"/>
                <a:cs typeface="Calibri"/>
              </a:endParaRPr>
            </a:p>
          </p:txBody>
        </p:sp>
        <p:pic>
          <p:nvPicPr>
            <p:cNvPr id="32" name="Picture 2" descr="Related imag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83891" y="1273858"/>
              <a:ext cx="4204941" cy="30135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1829995" y="5271249"/>
            <a:ext cx="3938744" cy="3267508"/>
            <a:chOff x="11471564" y="5065344"/>
            <a:chExt cx="3938744" cy="3267508"/>
          </a:xfrm>
        </p:grpSpPr>
        <p:sp>
          <p:nvSpPr>
            <p:cNvPr id="18" name="Rectangle 17"/>
            <p:cNvSpPr/>
            <p:nvPr/>
          </p:nvSpPr>
          <p:spPr>
            <a:xfrm>
              <a:off x="11471564" y="7471078"/>
              <a:ext cx="3863385" cy="861774"/>
            </a:xfrm>
            <a:prstGeom prst="rect">
              <a:avLst/>
            </a:prstGeom>
          </p:spPr>
          <p:txBody>
            <a:bodyPr wrap="square">
              <a:spAutoFit/>
            </a:bodyPr>
            <a:lstStyle/>
            <a:p>
              <a:pPr algn="ctr"/>
              <a:r>
                <a:rPr lang="en-US" b="1" dirty="0">
                  <a:solidFill>
                    <a:srgbClr val="595959"/>
                  </a:solidFill>
                  <a:latin typeface="Calibri" panose="020F0502020204030204" pitchFamily="34" charset="0"/>
                </a:rPr>
                <a:t>Samsung</a:t>
              </a:r>
              <a:r>
                <a:rPr lang="en-US" sz="1600" b="1" dirty="0">
                  <a:solidFill>
                    <a:srgbClr val="595959"/>
                  </a:solidFill>
                  <a:latin typeface="Calibri" panose="020F0502020204030204" pitchFamily="34" charset="0"/>
                </a:rPr>
                <a:t>: Over 20,000 BrightSign players powering all Samsung retail TV displays at all 1,058 Best Buy stores</a:t>
              </a:r>
              <a:endParaRPr lang="en-US" sz="1400" dirty="0">
                <a:solidFill>
                  <a:srgbClr val="595959"/>
                </a:solidFill>
                <a:latin typeface="Calibri" panose="020F0502020204030204" pitchFamily="34" charset="0"/>
              </a:endParaRPr>
            </a:p>
          </p:txBody>
        </p:sp>
        <p:pic>
          <p:nvPicPr>
            <p:cNvPr id="33" name="Picture 2" descr="Image result for samsung experience best buy"/>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1471564" y="5065344"/>
              <a:ext cx="3938744" cy="2216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49663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8" y="526244"/>
            <a:ext cx="14253123" cy="915442"/>
          </a:xfrm>
        </p:spPr>
        <p:txBody>
          <a:bodyPr>
            <a:noAutofit/>
          </a:bodyPr>
          <a:lstStyle/>
          <a:p>
            <a:pPr>
              <a:lnSpc>
                <a:spcPct val="100000"/>
              </a:lnSpc>
            </a:pPr>
            <a:r>
              <a:rPr lang="en-US" sz="3500" dirty="0"/>
              <a:t>Retailers with over 1,000 installed BrightSign players</a:t>
            </a:r>
          </a:p>
        </p:txBody>
      </p:sp>
      <p:grpSp>
        <p:nvGrpSpPr>
          <p:cNvPr id="32" name="Group 31"/>
          <p:cNvGrpSpPr>
            <a:grpSpLocks/>
          </p:cNvGrpSpPr>
          <p:nvPr/>
        </p:nvGrpSpPr>
        <p:grpSpPr>
          <a:xfrm>
            <a:off x="9954182" y="6202116"/>
            <a:ext cx="2013264" cy="2263071"/>
            <a:chOff x="7569365" y="2942499"/>
            <a:chExt cx="2569244" cy="2888038"/>
          </a:xfrm>
        </p:grpSpPr>
        <p:pic>
          <p:nvPicPr>
            <p:cNvPr id="33" name="Picture 2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2931" y="5108847"/>
              <a:ext cx="1742112" cy="7216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 name="Picture 3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9365" y="2942499"/>
              <a:ext cx="2569244" cy="1981030"/>
            </a:xfrm>
            <a:prstGeom prst="rect">
              <a:avLst/>
            </a:prstGeom>
            <a:ln>
              <a:noFill/>
            </a:ln>
            <a:effectLst>
              <a:outerShdw blurRad="292100" dist="139700" dir="2700000" algn="tl" rotWithShape="0">
                <a:srgbClr val="333333">
                  <a:alpha val="65000"/>
                </a:srgbClr>
              </a:outerShdw>
            </a:effectLst>
          </p:spPr>
        </p:pic>
      </p:grpSp>
      <p:grpSp>
        <p:nvGrpSpPr>
          <p:cNvPr id="35" name="Group 34"/>
          <p:cNvGrpSpPr>
            <a:grpSpLocks/>
          </p:cNvGrpSpPr>
          <p:nvPr/>
        </p:nvGrpSpPr>
        <p:grpSpPr>
          <a:xfrm>
            <a:off x="7896116" y="6202116"/>
            <a:ext cx="1895534" cy="2079782"/>
            <a:chOff x="7812091" y="6867732"/>
            <a:chExt cx="2112276" cy="2317590"/>
          </a:xfrm>
        </p:grpSpPr>
        <p:pic>
          <p:nvPicPr>
            <p:cNvPr id="36" name="Picture 4" descr="http://mygshock.com/pics/GSHOCK_EDGE_Shop_Japan-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812091" y="6867732"/>
              <a:ext cx="2112276" cy="1781943"/>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96232" y="8780466"/>
              <a:ext cx="1743996" cy="4048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38" name="Group 37"/>
          <p:cNvGrpSpPr>
            <a:grpSpLocks noChangeAspect="1"/>
          </p:cNvGrpSpPr>
          <p:nvPr/>
        </p:nvGrpSpPr>
        <p:grpSpPr>
          <a:xfrm>
            <a:off x="6030308" y="6202116"/>
            <a:ext cx="1703276" cy="2165777"/>
            <a:chOff x="4285068" y="2785572"/>
            <a:chExt cx="2298004" cy="2921993"/>
          </a:xfrm>
        </p:grpSpPr>
        <p:pic>
          <p:nvPicPr>
            <p:cNvPr id="39" name="Picture 38" descr="LifeProof_BB_display.jpg"/>
            <p:cNvPicPr>
              <a:picLocks noChangeAspect="1"/>
            </p:cNvPicPr>
            <p:nvPr/>
          </p:nvPicPr>
          <p:blipFill rotWithShape="1">
            <a:blip r:embed="rId7" cstate="screen">
              <a:extLst>
                <a:ext uri="{28A0092B-C50C-407E-A947-70E740481C1C}">
                  <a14:useLocalDpi xmlns:a14="http://schemas.microsoft.com/office/drawing/2010/main"/>
                </a:ext>
              </a:extLst>
            </a:blip>
            <a:srcRect t="-213" b="-1"/>
            <a:stretch/>
          </p:blipFill>
          <p:spPr>
            <a:xfrm>
              <a:off x="4285068" y="2785572"/>
              <a:ext cx="2298004" cy="2142886"/>
            </a:xfrm>
            <a:prstGeom prst="rect">
              <a:avLst/>
            </a:prstGeom>
            <a:ln>
              <a:noFill/>
            </a:ln>
            <a:effectLst>
              <a:outerShdw blurRad="292100" dist="139700" dir="2700000" algn="tl" rotWithShape="0">
                <a:srgbClr val="333333">
                  <a:alpha val="65000"/>
                </a:srgbClr>
              </a:outerShdw>
            </a:effectLst>
          </p:spPr>
        </p:pic>
        <p:pic>
          <p:nvPicPr>
            <p:cNvPr id="40" name="Picture 4"/>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55100" y="4969473"/>
              <a:ext cx="2157939" cy="7380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56" name="Group 55"/>
          <p:cNvGrpSpPr>
            <a:grpSpLocks noChangeAspect="1"/>
          </p:cNvGrpSpPr>
          <p:nvPr/>
        </p:nvGrpSpPr>
        <p:grpSpPr>
          <a:xfrm>
            <a:off x="3900936" y="6202116"/>
            <a:ext cx="1966840" cy="2176920"/>
            <a:chOff x="2745402" y="6592368"/>
            <a:chExt cx="2109993" cy="2335363"/>
          </a:xfrm>
        </p:grpSpPr>
        <p:pic>
          <p:nvPicPr>
            <p:cNvPr id="57" name="Picture 56"/>
            <p:cNvPicPr>
              <a:picLocks noChangeAspect="1"/>
            </p:cNvPicPr>
            <p:nvPr/>
          </p:nvPicPr>
          <p:blipFill rotWithShape="1">
            <a:blip r:embed="rId9" cstate="email">
              <a:extLst>
                <a:ext uri="{28A0092B-C50C-407E-A947-70E740481C1C}">
                  <a14:useLocalDpi xmlns:a14="http://schemas.microsoft.com/office/drawing/2010/main"/>
                </a:ext>
              </a:extLst>
            </a:blip>
            <a:srcRect l="8414"/>
            <a:stretch/>
          </p:blipFill>
          <p:spPr>
            <a:xfrm>
              <a:off x="2745402" y="6592368"/>
              <a:ext cx="2109993" cy="1727876"/>
            </a:xfrm>
            <a:prstGeom prst="rect">
              <a:avLst/>
            </a:prstGeom>
          </p:spPr>
        </p:pic>
        <p:pic>
          <p:nvPicPr>
            <p:cNvPr id="58" name="Picture 2" descr="https://upload.wikimedia.org/wikipedia/en/thumb/f/f2/F%C3%A9d%C3%A9ration_Nationale_d%E2%80%99Achats_des_Cadres_(logo).svg/1024px-F%C3%A9d%C3%A9ration_Nationale_d%E2%80%99Achats_des_Cadres_(logo).svg.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34703" y="7996341"/>
              <a:ext cx="931390" cy="9313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a:grpSpLocks/>
          </p:cNvGrpSpPr>
          <p:nvPr/>
        </p:nvGrpSpPr>
        <p:grpSpPr>
          <a:xfrm>
            <a:off x="12129978" y="6202116"/>
            <a:ext cx="1780036" cy="2273100"/>
            <a:chOff x="14220291" y="6405417"/>
            <a:chExt cx="1780036" cy="2273100"/>
          </a:xfrm>
        </p:grpSpPr>
        <p:pic>
          <p:nvPicPr>
            <p:cNvPr id="1026" name="Picture 2" descr="http://pixels.uk.com/images/uploads/news/infinity%20release/111006_Infiniti_INFINITI_PASSION-001.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4220291" y="6405417"/>
              <a:ext cx="1780036" cy="1587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6/67/Nissan-logo.svg/2000px-Nissan-logo.svg.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4671173" y="7921886"/>
              <a:ext cx="878272" cy="7566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a:grpSpLocks noChangeAspect="1"/>
          </p:cNvGrpSpPr>
          <p:nvPr/>
        </p:nvGrpSpPr>
        <p:grpSpPr>
          <a:xfrm>
            <a:off x="2010362" y="6202116"/>
            <a:ext cx="1728042" cy="2036950"/>
            <a:chOff x="13798070" y="2400487"/>
            <a:chExt cx="1853815" cy="2185206"/>
          </a:xfrm>
        </p:grpSpPr>
        <p:pic>
          <p:nvPicPr>
            <p:cNvPr id="1034" name="Picture 10" descr="http://www.yorkshireeveningpost.co.uk/webimage/1.7639735.1450861719!/image/500983527.jpg_gen/derivatives/articleMaxWidth_620/500983527.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3798070" y="2400487"/>
              <a:ext cx="1853815" cy="17278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cvuk.com/cimages/a9e0bfda6d523e996f22c018e23a8f9f.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4171091" y="4128364"/>
              <a:ext cx="1107775" cy="457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857927" y="1336263"/>
            <a:ext cx="11748126" cy="4456850"/>
            <a:chOff x="1707510" y="1217553"/>
            <a:chExt cx="11748126" cy="4456850"/>
          </a:xfrm>
        </p:grpSpPr>
        <p:grpSp>
          <p:nvGrpSpPr>
            <p:cNvPr id="12" name="Group 11"/>
            <p:cNvGrpSpPr/>
            <p:nvPr/>
          </p:nvGrpSpPr>
          <p:grpSpPr>
            <a:xfrm>
              <a:off x="8593035" y="1924367"/>
              <a:ext cx="2918472" cy="3725001"/>
              <a:chOff x="8593035" y="1924367"/>
              <a:chExt cx="2918472" cy="3725001"/>
            </a:xfrm>
          </p:grpSpPr>
          <p:pic>
            <p:nvPicPr>
              <p:cNvPr id="53" name="Picture 2" descr="http://www.screenprotectorgoedkoop.nl/image/data/brands/LG.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581433" y="4024840"/>
                <a:ext cx="941676" cy="430319"/>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TextBox 59"/>
              <p:cNvSpPr txBox="1"/>
              <p:nvPr/>
            </p:nvSpPr>
            <p:spPr>
              <a:xfrm>
                <a:off x="8734077" y="4541372"/>
                <a:ext cx="2636389" cy="1107996"/>
              </a:xfrm>
              <a:prstGeom prst="rect">
                <a:avLst/>
              </a:prstGeom>
              <a:noFill/>
            </p:spPr>
            <p:txBody>
              <a:bodyPr wrap="square" rtlCol="0">
                <a:spAutoFit/>
              </a:bodyPr>
              <a:lstStyle/>
              <a:p>
                <a:pPr algn="ctr"/>
                <a:r>
                  <a:rPr lang="en-US" b="1" dirty="0">
                    <a:solidFill>
                      <a:srgbClr val="595959"/>
                    </a:solidFill>
                    <a:latin typeface="Calibri" panose="020F0502020204030204" pitchFamily="34" charset="0"/>
                    <a:cs typeface="Calibri"/>
                  </a:rPr>
                  <a:t>LG</a:t>
                </a:r>
                <a:r>
                  <a:rPr lang="en-US" sz="1600" b="1" dirty="0">
                    <a:solidFill>
                      <a:srgbClr val="595959"/>
                    </a:solidFill>
                    <a:latin typeface="Calibri" panose="020F0502020204030204" pitchFamily="34" charset="0"/>
                    <a:cs typeface="Calibri"/>
                  </a:rPr>
                  <a:t>: </a:t>
                </a:r>
                <a:r>
                  <a:rPr lang="en-US" sz="1600" b="1" dirty="0">
                    <a:solidFill>
                      <a:srgbClr val="595959"/>
                    </a:solidFill>
                    <a:latin typeface="Calibri" panose="020F0502020204030204" pitchFamily="34" charset="0"/>
                  </a:rPr>
                  <a:t>15,000+ BrightSign players powering all retail TV video wall displays inside all 1,058 Best Buy stores</a:t>
                </a:r>
                <a:endParaRPr lang="en-US" sz="1600" b="1" dirty="0">
                  <a:solidFill>
                    <a:srgbClr val="595959"/>
                  </a:solidFill>
                  <a:latin typeface="Calibri" panose="020F0502020204030204" pitchFamily="34" charset="0"/>
                  <a:cs typeface="Calibri"/>
                </a:endParaRPr>
              </a:p>
            </p:txBody>
          </p:sp>
          <p:pic>
            <p:nvPicPr>
              <p:cNvPr id="61" name="Picture 2" descr="Related imag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93035" y="1924367"/>
                <a:ext cx="2918472" cy="2091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3792423" y="1217553"/>
              <a:ext cx="2082565" cy="4434390"/>
              <a:chOff x="3860663" y="1217553"/>
              <a:chExt cx="2082565" cy="4434390"/>
            </a:xfrm>
          </p:grpSpPr>
          <p:pic>
            <p:nvPicPr>
              <p:cNvPr id="48" name="Picture 47"/>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54706" y="1217553"/>
                <a:ext cx="1694478" cy="3469721"/>
              </a:xfrm>
              <a:prstGeom prst="rect">
                <a:avLst/>
              </a:prstGeom>
            </p:spPr>
          </p:pic>
          <p:pic>
            <p:nvPicPr>
              <p:cNvPr id="49" name="Picture 2" descr="http://admintell.napco.com/ee/images/uploads/gadgetell/sonos-logo-640.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118635" y="4762230"/>
                <a:ext cx="1566620" cy="29619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3860663" y="5067168"/>
                <a:ext cx="2082565" cy="584775"/>
              </a:xfrm>
              <a:prstGeom prst="rect">
                <a:avLst/>
              </a:prstGeom>
              <a:noFill/>
            </p:spPr>
            <p:txBody>
              <a:bodyPr wrap="square" rtlCol="0">
                <a:spAutoFit/>
              </a:bodyPr>
              <a:lstStyle/>
              <a:p>
                <a:pPr algn="ctr"/>
                <a:r>
                  <a:rPr lang="en-US" sz="1600" b="1" dirty="0">
                    <a:solidFill>
                      <a:srgbClr val="595959"/>
                    </a:solidFill>
                    <a:latin typeface="Calibri" panose="020F0502020204030204" pitchFamily="34" charset="0"/>
                    <a:cs typeface="Calibri"/>
                  </a:rPr>
                  <a:t>Sonos: 2200 units </a:t>
                </a:r>
                <a:br>
                  <a:rPr lang="en-US" sz="1600" b="1" dirty="0">
                    <a:solidFill>
                      <a:srgbClr val="595959"/>
                    </a:solidFill>
                    <a:latin typeface="Calibri" panose="020F0502020204030204" pitchFamily="34" charset="0"/>
                    <a:cs typeface="Calibri"/>
                  </a:rPr>
                </a:br>
                <a:r>
                  <a:rPr lang="en-US" sz="1600" b="1" dirty="0">
                    <a:solidFill>
                      <a:srgbClr val="595959"/>
                    </a:solidFill>
                    <a:latin typeface="Calibri" panose="020F0502020204030204" pitchFamily="34" charset="0"/>
                    <a:cs typeface="Calibri"/>
                  </a:rPr>
                  <a:t>worldwide &amp; growing</a:t>
                </a:r>
              </a:p>
            </p:txBody>
          </p:sp>
        </p:grpSp>
        <p:grpSp>
          <p:nvGrpSpPr>
            <p:cNvPr id="9" name="Group 8"/>
            <p:cNvGrpSpPr/>
            <p:nvPr/>
          </p:nvGrpSpPr>
          <p:grpSpPr>
            <a:xfrm>
              <a:off x="1707510" y="1336263"/>
              <a:ext cx="2088944" cy="4338140"/>
              <a:chOff x="1707510" y="1336263"/>
              <a:chExt cx="2088944" cy="4338140"/>
            </a:xfrm>
          </p:grpSpPr>
          <p:grpSp>
            <p:nvGrpSpPr>
              <p:cNvPr id="42" name="Group 41"/>
              <p:cNvGrpSpPr>
                <a:grpSpLocks noChangeAspect="1"/>
              </p:cNvGrpSpPr>
              <p:nvPr/>
            </p:nvGrpSpPr>
            <p:grpSpPr>
              <a:xfrm>
                <a:off x="2041749" y="1336263"/>
                <a:ext cx="1420467" cy="3731006"/>
                <a:chOff x="1959683" y="1942112"/>
                <a:chExt cx="1984462" cy="5212398"/>
              </a:xfrm>
            </p:grpSpPr>
            <p:pic>
              <p:nvPicPr>
                <p:cNvPr id="54" name="Picture 6"/>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959683" y="6517235"/>
                  <a:ext cx="1984462" cy="637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 name="Picture 54" descr="GoPro_display_rendering.jpg"/>
                <p:cNvPicPr>
                  <a:picLocks noChangeAspect="1"/>
                </p:cNvPicPr>
                <p:nvPr/>
              </p:nvPicPr>
              <p:blipFill rotWithShape="1">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141062" y="1942112"/>
                  <a:ext cx="1803083" cy="4594594"/>
                </a:xfrm>
                <a:prstGeom prst="rect">
                  <a:avLst/>
                </a:prstGeom>
                <a:ln>
                  <a:noFill/>
                </a:ln>
                <a:effectLst>
                  <a:outerShdw blurRad="292100" dist="139700" dir="2700000" algn="tl" rotWithShape="0">
                    <a:srgbClr val="333333">
                      <a:alpha val="65000"/>
                    </a:srgbClr>
                  </a:outerShdw>
                </a:effectLst>
              </p:spPr>
            </p:pic>
          </p:grpSp>
          <p:sp>
            <p:nvSpPr>
              <p:cNvPr id="63" name="TextBox 62"/>
              <p:cNvSpPr txBox="1"/>
              <p:nvPr/>
            </p:nvSpPr>
            <p:spPr>
              <a:xfrm>
                <a:off x="1707510" y="5058850"/>
                <a:ext cx="2088944" cy="615553"/>
              </a:xfrm>
              <a:prstGeom prst="rect">
                <a:avLst/>
              </a:prstGeom>
              <a:noFill/>
            </p:spPr>
            <p:txBody>
              <a:bodyPr wrap="square" rtlCol="0">
                <a:spAutoFit/>
              </a:bodyPr>
              <a:lstStyle/>
              <a:p>
                <a:pPr algn="ctr"/>
                <a:r>
                  <a:rPr lang="en-US" b="1" dirty="0">
                    <a:solidFill>
                      <a:srgbClr val="595959"/>
                    </a:solidFill>
                    <a:latin typeface="Calibri" panose="020F0502020204030204" pitchFamily="34" charset="0"/>
                    <a:cs typeface="Calibri"/>
                  </a:rPr>
                  <a:t>GoPro</a:t>
                </a:r>
                <a:r>
                  <a:rPr lang="en-US" sz="1600" b="1" dirty="0">
                    <a:solidFill>
                      <a:srgbClr val="595959"/>
                    </a:solidFill>
                    <a:latin typeface="Calibri" panose="020F0502020204030204" pitchFamily="34" charset="0"/>
                    <a:cs typeface="Calibri"/>
                  </a:rPr>
                  <a:t>: </a:t>
                </a:r>
                <a:r>
                  <a:rPr lang="en-US" sz="1600" b="1" dirty="0">
                    <a:solidFill>
                      <a:srgbClr val="372059"/>
                    </a:solidFill>
                    <a:latin typeface="Calibri" panose="020F0502020204030204" pitchFamily="34" charset="0"/>
                  </a:rPr>
                  <a:t>150,000 </a:t>
                </a:r>
                <a:r>
                  <a:rPr lang="en-US" sz="1600" b="1" dirty="0">
                    <a:solidFill>
                      <a:srgbClr val="595959"/>
                    </a:solidFill>
                    <a:latin typeface="Calibri" panose="020F0502020204030204" pitchFamily="34" charset="0"/>
                    <a:cs typeface="Calibri"/>
                  </a:rPr>
                  <a:t>+ units globally installed</a:t>
                </a:r>
              </a:p>
            </p:txBody>
          </p:sp>
        </p:grpSp>
        <p:grpSp>
          <p:nvGrpSpPr>
            <p:cNvPr id="13" name="Group 12"/>
            <p:cNvGrpSpPr/>
            <p:nvPr/>
          </p:nvGrpSpPr>
          <p:grpSpPr>
            <a:xfrm>
              <a:off x="11282724" y="1791451"/>
              <a:ext cx="2172912" cy="3441214"/>
              <a:chOff x="11392066" y="1950198"/>
              <a:chExt cx="2172912" cy="3441214"/>
            </a:xfrm>
          </p:grpSpPr>
          <p:pic>
            <p:nvPicPr>
              <p:cNvPr id="46" name="Picture 45"/>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528566" y="1950198"/>
                <a:ext cx="1899913" cy="2498214"/>
              </a:xfrm>
              <a:prstGeom prst="rect">
                <a:avLst/>
              </a:prstGeom>
            </p:spPr>
          </p:pic>
          <p:pic>
            <p:nvPicPr>
              <p:cNvPr id="47" name="Picture 6" descr="http://www.gizmolovers.com/wordpress/wp-content/uploads/2011/07/roku_logo_purple.jpg?9d7bd4"/>
              <p:cNvPicPr>
                <a:picLocks noChangeAspect="1" noChangeArrowheads="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958624" y="4430677"/>
                <a:ext cx="1039796" cy="3103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11392066" y="4775859"/>
                <a:ext cx="2172912" cy="615553"/>
              </a:xfrm>
              <a:prstGeom prst="rect">
                <a:avLst/>
              </a:prstGeom>
              <a:noFill/>
            </p:spPr>
            <p:txBody>
              <a:bodyPr wrap="square" rtlCol="0">
                <a:spAutoFit/>
              </a:bodyPr>
              <a:lstStyle/>
              <a:p>
                <a:pPr algn="ctr"/>
                <a:r>
                  <a:rPr lang="en-US" b="1" dirty="0">
                    <a:solidFill>
                      <a:srgbClr val="595959"/>
                    </a:solidFill>
                    <a:latin typeface="Calibri"/>
                    <a:cs typeface="Calibri"/>
                  </a:rPr>
                  <a:t>Roku: </a:t>
                </a:r>
                <a:r>
                  <a:rPr lang="en-US" sz="1600" b="1" dirty="0">
                    <a:solidFill>
                      <a:srgbClr val="595959"/>
                    </a:solidFill>
                    <a:latin typeface="Calibri"/>
                    <a:cs typeface="Calibri"/>
                  </a:rPr>
                  <a:t>1000+ unit installs</a:t>
                </a:r>
              </a:p>
            </p:txBody>
          </p:sp>
        </p:grpSp>
        <p:grpSp>
          <p:nvGrpSpPr>
            <p:cNvPr id="11" name="Group 10"/>
            <p:cNvGrpSpPr/>
            <p:nvPr/>
          </p:nvGrpSpPr>
          <p:grpSpPr>
            <a:xfrm>
              <a:off x="5895751" y="1791451"/>
              <a:ext cx="2657684" cy="3882952"/>
              <a:chOff x="6066638" y="1768992"/>
              <a:chExt cx="2657684" cy="3882952"/>
            </a:xfrm>
          </p:grpSpPr>
          <p:sp>
            <p:nvSpPr>
              <p:cNvPr id="67" name="Rectangle 66"/>
              <p:cNvSpPr/>
              <p:nvPr/>
            </p:nvSpPr>
            <p:spPr>
              <a:xfrm>
                <a:off x="6066638" y="4543948"/>
                <a:ext cx="2657684" cy="1107996"/>
              </a:xfrm>
              <a:prstGeom prst="rect">
                <a:avLst/>
              </a:prstGeom>
            </p:spPr>
            <p:txBody>
              <a:bodyPr wrap="square">
                <a:spAutoFit/>
              </a:bodyPr>
              <a:lstStyle/>
              <a:p>
                <a:pPr algn="ctr"/>
                <a:r>
                  <a:rPr lang="en-US" b="1" dirty="0">
                    <a:solidFill>
                      <a:srgbClr val="595959"/>
                    </a:solidFill>
                    <a:latin typeface="Calibri" panose="020F0502020204030204" pitchFamily="34" charset="0"/>
                  </a:rPr>
                  <a:t>Samsung</a:t>
                </a:r>
                <a:r>
                  <a:rPr lang="en-US" sz="1600" b="1" dirty="0">
                    <a:solidFill>
                      <a:srgbClr val="595959"/>
                    </a:solidFill>
                    <a:latin typeface="Calibri" panose="020F0502020204030204" pitchFamily="34" charset="0"/>
                  </a:rPr>
                  <a:t>: Over 20,000 BrightSign players powering all Samsung retail TV displays at all 1,058 Best Buy stores</a:t>
                </a:r>
                <a:endParaRPr lang="en-US" sz="1400" dirty="0">
                  <a:solidFill>
                    <a:srgbClr val="595959"/>
                  </a:solidFill>
                  <a:latin typeface="Calibri" panose="020F0502020204030204" pitchFamily="34" charset="0"/>
                </a:endParaRPr>
              </a:p>
            </p:txBody>
          </p:sp>
          <p:pic>
            <p:nvPicPr>
              <p:cNvPr id="68" name="Picture 8" descr="Image result for samsung logo 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587579" y="3985722"/>
                <a:ext cx="1615802" cy="5323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Related image"/>
              <p:cNvPicPr>
                <a:picLocks noChangeAspect="1" noChangeArrowheads="1"/>
              </p:cNvPicPr>
              <p:nvPr/>
            </p:nvPicPr>
            <p:blipFill rotWithShape="1">
              <a:blip r:embed="rId24" cstate="screen">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a:ext>
                </a:extLst>
              </a:blip>
              <a:srcRect/>
              <a:stretch/>
            </p:blipFill>
            <p:spPr bwMode="auto">
              <a:xfrm>
                <a:off x="6381041" y="1768992"/>
                <a:ext cx="2028878" cy="209127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p:cNvGrpSpPr/>
          <p:nvPr/>
        </p:nvGrpSpPr>
        <p:grpSpPr>
          <a:xfrm>
            <a:off x="13652842" y="2074616"/>
            <a:ext cx="2285769" cy="3496500"/>
            <a:chOff x="13712045" y="2115926"/>
            <a:chExt cx="2285769" cy="3496500"/>
          </a:xfrm>
        </p:grpSpPr>
        <p:pic>
          <p:nvPicPr>
            <p:cNvPr id="44" name="Image 7"/>
            <p:cNvPicPr>
              <a:picLocks noChangeAspect="1"/>
            </p:cNvPicPr>
            <p:nvPr/>
          </p:nvPicPr>
          <p:blipFill rotWithShape="1">
            <a:blip r:embed="rId26" cstate="screen">
              <a:extLst>
                <a:ext uri="{28A0092B-C50C-407E-A947-70E740481C1C}">
                  <a14:useLocalDpi xmlns:a14="http://schemas.microsoft.com/office/drawing/2010/main"/>
                </a:ext>
              </a:extLst>
            </a:blip>
            <a:srcRect t="1" b="6383"/>
            <a:stretch/>
          </p:blipFill>
          <p:spPr>
            <a:xfrm>
              <a:off x="13767378" y="4406179"/>
              <a:ext cx="2230436" cy="415121"/>
            </a:xfrm>
            <a:prstGeom prst="rect">
              <a:avLst/>
            </a:prstGeom>
          </p:spPr>
        </p:pic>
        <p:pic>
          <p:nvPicPr>
            <p:cNvPr id="50" name="Image 9"/>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13712045" y="2115926"/>
              <a:ext cx="2099056" cy="2086684"/>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3863990" y="4781429"/>
              <a:ext cx="1795167" cy="830997"/>
            </a:xfrm>
            <a:prstGeom prst="rect">
              <a:avLst/>
            </a:prstGeom>
          </p:spPr>
          <p:txBody>
            <a:bodyPr wrap="square">
              <a:spAutoFit/>
            </a:bodyPr>
            <a:lstStyle/>
            <a:p>
              <a:pPr algn="ctr"/>
              <a:r>
                <a:rPr lang="en-US" sz="1600" b="1" dirty="0" err="1">
                  <a:solidFill>
                    <a:srgbClr val="595959"/>
                  </a:solidFill>
                  <a:latin typeface="Calibri" panose="020F0502020204030204" pitchFamily="34" charset="0"/>
                  <a:cs typeface="Calibri"/>
                </a:rPr>
                <a:t>Blokker</a:t>
              </a:r>
              <a:r>
                <a:rPr lang="en-US" sz="1600" b="1" dirty="0">
                  <a:solidFill>
                    <a:srgbClr val="595959"/>
                  </a:solidFill>
                  <a:latin typeface="Calibri" panose="020F0502020204030204" pitchFamily="34" charset="0"/>
                  <a:cs typeface="Calibri"/>
                </a:rPr>
                <a:t>: </a:t>
              </a:r>
              <a:r>
                <a:rPr lang="en-US" sz="1600" dirty="0">
                  <a:latin typeface="Calibri" panose="020F0502020204030204" pitchFamily="34" charset="0"/>
                  <a:ea typeface="Verdana" panose="020B0604030504040204" pitchFamily="34" charset="0"/>
                  <a:cs typeface="Verdana" panose="020B0604030504040204" pitchFamily="34" charset="0"/>
                </a:rPr>
                <a:t>2,900 units installed in 400 stores</a:t>
              </a:r>
              <a:endParaRPr lang="en-US" sz="1600" b="1" dirty="0">
                <a:solidFill>
                  <a:srgbClr val="595959"/>
                </a:solidFill>
                <a:latin typeface="Calibri" panose="020F0502020204030204" pitchFamily="34" charset="0"/>
                <a:cs typeface="Calibri"/>
              </a:endParaRPr>
            </a:p>
          </p:txBody>
        </p:sp>
      </p:grpSp>
      <p:grpSp>
        <p:nvGrpSpPr>
          <p:cNvPr id="14" name="Group 13"/>
          <p:cNvGrpSpPr/>
          <p:nvPr/>
        </p:nvGrpSpPr>
        <p:grpSpPr>
          <a:xfrm>
            <a:off x="14072546" y="6202116"/>
            <a:ext cx="1692005" cy="2149372"/>
            <a:chOff x="13911182" y="6202116"/>
            <a:chExt cx="1692005" cy="2149372"/>
          </a:xfrm>
        </p:grpSpPr>
        <p:pic>
          <p:nvPicPr>
            <p:cNvPr id="45" name="Picture 44"/>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3913661" y="7792030"/>
              <a:ext cx="1687046" cy="559458"/>
            </a:xfrm>
            <a:prstGeom prst="rect">
              <a:avLst/>
            </a:prstGeom>
          </p:spPr>
        </p:pic>
        <p:pic>
          <p:nvPicPr>
            <p:cNvPr id="8" name="Picture 2" descr="Image result for prada  paris"/>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13911182" y="6202116"/>
              <a:ext cx="1692005" cy="1589914"/>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E4A56973-0A07-45B2-B6AD-C5341E84E47A}"/>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3/6</a:t>
            </a:r>
          </a:p>
        </p:txBody>
      </p:sp>
      <p:pic>
        <p:nvPicPr>
          <p:cNvPr id="52" name="Image 28" descr="icon_home.png">
            <a:hlinkClick r:id="rId30" action="ppaction://hlinksldjump"/>
            <a:extLst>
              <a:ext uri="{FF2B5EF4-FFF2-40B4-BE49-F238E27FC236}">
                <a16:creationId xmlns:a16="http://schemas.microsoft.com/office/drawing/2014/main" id="{5A468886-0028-4EC2-A769-C4C77A139CA5}"/>
              </a:ext>
            </a:extLst>
          </p:cNvPr>
          <p:cNvPicPr>
            <a:picLocks noChangeAspect="1"/>
          </p:cNvPicPr>
          <p:nvPr/>
        </p:nvPicPr>
        <p:blipFill>
          <a:blip r:embed="rId31">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54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Retail Brands Using BrightSign</a:t>
            </a:r>
            <a:endParaRPr lang="en-US" sz="4400" dirty="0"/>
          </a:p>
        </p:txBody>
      </p:sp>
      <p:grpSp>
        <p:nvGrpSpPr>
          <p:cNvPr id="46" name="Group 45"/>
          <p:cNvGrpSpPr/>
          <p:nvPr/>
        </p:nvGrpSpPr>
        <p:grpSpPr>
          <a:xfrm>
            <a:off x="1953385" y="2064419"/>
            <a:ext cx="13690027" cy="2873068"/>
            <a:chOff x="1986537" y="3024065"/>
            <a:chExt cx="13690027" cy="2873068"/>
          </a:xfrm>
        </p:grpSpPr>
        <p:pic>
          <p:nvPicPr>
            <p:cNvPr id="5" name="Picture 4" descr="Screen Shot 2013-07-10 at 11.46.16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96951" y="3024065"/>
              <a:ext cx="2007737" cy="20180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334163" y="5177584"/>
              <a:ext cx="1345736" cy="662322"/>
            </a:xfrm>
            <a:prstGeom prst="rect">
              <a:avLst/>
            </a:prstGeom>
          </p:spPr>
        </p:pic>
        <p:pic>
          <p:nvPicPr>
            <p:cNvPr id="13" name="Picture 12" descr="Screen Shot 2013-02-14 at 2.10.20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84798" y="5177584"/>
              <a:ext cx="2048525" cy="401257"/>
            </a:xfrm>
            <a:prstGeom prst="rect">
              <a:avLst/>
            </a:prstGeom>
          </p:spPr>
        </p:pic>
        <p:pic>
          <p:nvPicPr>
            <p:cNvPr id="7" name="Picture 6" descr="Screen Shot 2013-07-10 at 11.48.40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6890" y="3024065"/>
              <a:ext cx="2030928" cy="2064222"/>
            </a:xfrm>
            <a:prstGeom prst="rect">
              <a:avLst/>
            </a:prstGeom>
            <a:ln>
              <a:noFill/>
            </a:ln>
            <a:effectLst>
              <a:outerShdw blurRad="292100" dist="139700" dir="2700000" algn="tl" rotWithShape="0">
                <a:srgbClr val="333333">
                  <a:alpha val="65000"/>
                </a:srgbClr>
              </a:outerShdw>
            </a:effectLst>
          </p:spPr>
        </p:pic>
        <p:pic>
          <p:nvPicPr>
            <p:cNvPr id="14" name="Picture 2" descr="http://www.letb-synergie.com/sites/default/files/gap-logo.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50100" y="5177584"/>
              <a:ext cx="719549" cy="71954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BuyParisS4-015_column.jpe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86537" y="3024065"/>
              <a:ext cx="1672642" cy="2019300"/>
            </a:xfrm>
            <a:prstGeom prst="rect">
              <a:avLst/>
            </a:prstGeom>
            <a:ln>
              <a:noFill/>
            </a:ln>
            <a:effectLst>
              <a:outerShdw blurRad="292100" dist="139700" dir="2700000" algn="tl" rotWithShape="0">
                <a:srgbClr val="333333">
                  <a:alpha val="65000"/>
                </a:srgbClr>
              </a:outerShdw>
            </a:effectLst>
          </p:spPr>
        </p:pic>
        <p:pic>
          <p:nvPicPr>
            <p:cNvPr id="15" name="Picture 6" descr="http://www.dfnionline.com/images/buy_paris_front.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43882" y="5177584"/>
              <a:ext cx="957952" cy="69669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http://www.run2help.at/Intersport%20Eybl%20Logo.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24664" y="5177584"/>
              <a:ext cx="1667865" cy="498676"/>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3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702337" y="5177584"/>
              <a:ext cx="1974227" cy="555251"/>
            </a:xfrm>
            <a:prstGeom prst="rect">
              <a:avLst/>
            </a:prstGeom>
          </p:spPr>
        </p:pic>
        <p:pic>
          <p:nvPicPr>
            <p:cNvPr id="43" name="Picture 42"/>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582399" y="3024065"/>
              <a:ext cx="1962151" cy="1994613"/>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45529" y="3024065"/>
              <a:ext cx="2773711" cy="2041885"/>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3876419" y="3024065"/>
              <a:ext cx="1623651" cy="1999961"/>
            </a:xfrm>
            <a:prstGeom prst="rect">
              <a:avLst/>
            </a:prstGeom>
            <a:ln>
              <a:noFill/>
            </a:ln>
            <a:effectLst>
              <a:outerShdw blurRad="292100" dist="139700" dir="2700000" algn="tl" rotWithShape="0">
                <a:srgbClr val="333333">
                  <a:alpha val="65000"/>
                </a:srgbClr>
              </a:outerShdw>
            </a:effectLst>
          </p:spPr>
        </p:pic>
      </p:grpSp>
      <p:grpSp>
        <p:nvGrpSpPr>
          <p:cNvPr id="8" name="Group 7"/>
          <p:cNvGrpSpPr/>
          <p:nvPr/>
        </p:nvGrpSpPr>
        <p:grpSpPr>
          <a:xfrm>
            <a:off x="2115452" y="7114203"/>
            <a:ext cx="13527960" cy="889295"/>
            <a:chOff x="1966260" y="7567168"/>
            <a:chExt cx="13527960" cy="889295"/>
          </a:xfrm>
        </p:grpSpPr>
        <p:grpSp>
          <p:nvGrpSpPr>
            <p:cNvPr id="11" name="Group 10"/>
            <p:cNvGrpSpPr/>
            <p:nvPr/>
          </p:nvGrpSpPr>
          <p:grpSpPr>
            <a:xfrm>
              <a:off x="1966260" y="7567168"/>
              <a:ext cx="13527960" cy="889295"/>
              <a:chOff x="1966260" y="7863734"/>
              <a:chExt cx="13527960" cy="889295"/>
            </a:xfrm>
          </p:grpSpPr>
          <p:pic>
            <p:nvPicPr>
              <p:cNvPr id="20"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945660" y="7973758"/>
                <a:ext cx="1221577" cy="6692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17"/>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966260" y="7967112"/>
                <a:ext cx="819048" cy="6825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7" name="Picture 20"/>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3493029" y="7957824"/>
                <a:ext cx="990462" cy="7011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21"/>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l="9104" r="10050"/>
              <a:stretch/>
            </p:blipFill>
            <p:spPr bwMode="auto">
              <a:xfrm>
                <a:off x="5283313" y="7957823"/>
                <a:ext cx="957430" cy="7011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 name="Picture 22"/>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124033" y="7863734"/>
                <a:ext cx="889295" cy="8892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 name="Picture 24"/>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2246298" y="8044180"/>
                <a:ext cx="976746" cy="5284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 name="Picture 40"/>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5293" y="8022159"/>
                <a:ext cx="1048136" cy="572444"/>
              </a:xfrm>
              <a:prstGeom prst="rect">
                <a:avLst/>
              </a:prstGeom>
            </p:spPr>
          </p:pic>
          <p:pic>
            <p:nvPicPr>
              <p:cNvPr id="42" name="Picture 4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4753481" y="7938012"/>
                <a:ext cx="740739" cy="740739"/>
              </a:xfrm>
              <a:prstGeom prst="rect">
                <a:avLst/>
              </a:prstGeom>
            </p:spPr>
          </p:pic>
          <p:pic>
            <p:nvPicPr>
              <p:cNvPr id="1036" name="Picture 12" descr="http://www.worldproskiing.org/wp-content/uploads/Tumi_logo2.jp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0492640" y="7979006"/>
                <a:ext cx="1483673" cy="658751"/>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www.americanoutlet.sk/images/Armani-Exchange.jp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682640" y="7913553"/>
                <a:ext cx="909908" cy="78965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7" name="Picture 2" descr="http://www.logostage.com/logos/bmw.jp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510728" y="7615655"/>
              <a:ext cx="791091" cy="78487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 name="Group 2"/>
          <p:cNvGrpSpPr/>
          <p:nvPr/>
        </p:nvGrpSpPr>
        <p:grpSpPr>
          <a:xfrm>
            <a:off x="1926931" y="5017166"/>
            <a:ext cx="13590915" cy="918488"/>
            <a:chOff x="1960083" y="5692601"/>
            <a:chExt cx="13590915" cy="918488"/>
          </a:xfrm>
        </p:grpSpPr>
        <p:grpSp>
          <p:nvGrpSpPr>
            <p:cNvPr id="10" name="Group 9"/>
            <p:cNvGrpSpPr/>
            <p:nvPr/>
          </p:nvGrpSpPr>
          <p:grpSpPr>
            <a:xfrm>
              <a:off x="1960083" y="5692601"/>
              <a:ext cx="13590915" cy="918488"/>
              <a:chOff x="1960083" y="6120429"/>
              <a:chExt cx="13590915" cy="918488"/>
            </a:xfrm>
          </p:grpSpPr>
          <p:pic>
            <p:nvPicPr>
              <p:cNvPr id="19" name="Picture 9"/>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0016704" y="6154755"/>
                <a:ext cx="849836" cy="8498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11"/>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3100718" y="6218545"/>
                <a:ext cx="1075534" cy="7222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15"/>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945621" y="6431394"/>
                <a:ext cx="1191524" cy="2965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16"/>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616527" y="6132533"/>
                <a:ext cx="1136657" cy="8942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7" name="Picture 36"/>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1245190" y="6417217"/>
                <a:ext cx="1476878" cy="324913"/>
              </a:xfrm>
              <a:prstGeom prst="rect">
                <a:avLst/>
              </a:prstGeom>
            </p:spPr>
          </p:pic>
          <p:pic>
            <p:nvPicPr>
              <p:cNvPr id="1030" name="Picture 6" descr="http://www.erelyx.com/blog/wp-content/uploads/2011/03/Breitling-Logo.jp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960083" y="6254609"/>
                <a:ext cx="1277794" cy="650128"/>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threadconscious.com/blog/wp-content/uploads/2013/09/michael-kors-logo.png"/>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554903" y="6251813"/>
                <a:ext cx="996095" cy="655721"/>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http://thecoupongal.com/wp-content/uploads/2013/10/Banana-Republic-Logo.jp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131834" y="6120429"/>
                <a:ext cx="1435137" cy="918488"/>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8" name="Picture 4" descr="http://www.globalinternships.se/wp-content/uploads/2012/10/ikea-logo.jpg"/>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8515795" y="5951475"/>
              <a:ext cx="1122259" cy="40073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0" name="TextBox 49"/>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4/6</a:t>
            </a:r>
          </a:p>
        </p:txBody>
      </p:sp>
      <p:grpSp>
        <p:nvGrpSpPr>
          <p:cNvPr id="51" name="Group 50"/>
          <p:cNvGrpSpPr/>
          <p:nvPr/>
        </p:nvGrpSpPr>
        <p:grpSpPr>
          <a:xfrm>
            <a:off x="2079400" y="5959646"/>
            <a:ext cx="13333266" cy="991568"/>
            <a:chOff x="2079400" y="5923550"/>
            <a:chExt cx="13333266" cy="991568"/>
          </a:xfrm>
        </p:grpSpPr>
        <p:pic>
          <p:nvPicPr>
            <p:cNvPr id="53" name="Picture 14"/>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7740708" y="6020973"/>
              <a:ext cx="796722" cy="7967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 name="Picture 19"/>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2079400" y="6083781"/>
              <a:ext cx="1136352" cy="6711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 name="Picture 54"/>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3472266" y="6285012"/>
              <a:ext cx="1623676" cy="268645"/>
            </a:xfrm>
            <a:prstGeom prst="rect">
              <a:avLst/>
            </a:prstGeom>
          </p:spPr>
        </p:pic>
        <p:pic>
          <p:nvPicPr>
            <p:cNvPr id="56" name="Picture 55"/>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2802201" y="6177503"/>
              <a:ext cx="1402621" cy="483663"/>
            </a:xfrm>
            <a:prstGeom prst="rect">
              <a:avLst/>
            </a:prstGeom>
          </p:spPr>
        </p:pic>
        <p:pic>
          <p:nvPicPr>
            <p:cNvPr id="57" name="Picture 56"/>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0764958" y="6120877"/>
              <a:ext cx="1780729" cy="596915"/>
            </a:xfrm>
            <a:prstGeom prst="rect">
              <a:avLst/>
            </a:prstGeom>
          </p:spPr>
        </p:pic>
        <p:pic>
          <p:nvPicPr>
            <p:cNvPr id="58" name="Picture 8" descr="http://www.lorgnetten.no/image/lindberg_logo-ny.gif"/>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l="8451" t="35058" r="3765" b="28185"/>
            <a:stretch/>
          </p:blipFill>
          <p:spPr bwMode="auto">
            <a:xfrm>
              <a:off x="5352456" y="6240815"/>
              <a:ext cx="2131738" cy="357039"/>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18" descr="http://hu.giarre.com/images/brandlogos/STEL.jpg"/>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8793944" y="6133584"/>
              <a:ext cx="1714500" cy="571501"/>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repibor.hu/img/Shell-logo.png"/>
            <p:cNvPicPr>
              <a:picLocks noChangeAspect="1" noChangeArrowheads="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61336" y="5923550"/>
              <a:ext cx="951330" cy="991568"/>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Image 28" descr="icon_home.png">
            <a:hlinkClick r:id="rId43" action="ppaction://hlinksldjump"/>
          </p:cNvPr>
          <p:cNvPicPr>
            <a:picLocks noChangeAspect="1"/>
          </p:cNvPicPr>
          <p:nvPr/>
        </p:nvPicPr>
        <p:blipFill>
          <a:blip r:embed="rId44">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2229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871561" y="395706"/>
            <a:ext cx="5965339" cy="2281443"/>
          </a:xfrm>
          <a:prstGeom prst="rect">
            <a:avLst/>
          </a:prstGeom>
        </p:spPr>
      </p:pic>
      <p:sp>
        <p:nvSpPr>
          <p:cNvPr id="2" name="Title 1"/>
          <p:cNvSpPr>
            <a:spLocks noGrp="1"/>
          </p:cNvSpPr>
          <p:nvPr>
            <p:ph type="title"/>
          </p:nvPr>
        </p:nvSpPr>
        <p:spPr/>
        <p:txBody>
          <a:bodyPr/>
          <a:lstStyle/>
          <a:p>
            <a:r>
              <a:rPr lang="en-US" dirty="0"/>
              <a:t>Retail Case Study</a:t>
            </a:r>
          </a:p>
        </p:txBody>
      </p:sp>
      <p:sp>
        <p:nvSpPr>
          <p:cNvPr id="3" name="Text Placeholder 2"/>
          <p:cNvSpPr>
            <a:spLocks noGrp="1"/>
          </p:cNvSpPr>
          <p:nvPr>
            <p:ph type="body" sz="quarter" idx="10"/>
          </p:nvPr>
        </p:nvSpPr>
        <p:spPr>
          <a:xfrm>
            <a:off x="1913469" y="1563322"/>
            <a:ext cx="13529733" cy="512613"/>
          </a:xfrm>
        </p:spPr>
        <p:txBody>
          <a:bodyPr/>
          <a:lstStyle/>
          <a:p>
            <a:r>
              <a:rPr lang="en-US" dirty="0"/>
              <a:t>LG TV Experience at Best Buy</a:t>
            </a:r>
          </a:p>
        </p:txBody>
      </p:sp>
      <p:sp>
        <p:nvSpPr>
          <p:cNvPr id="4" name="Content Placeholder 3"/>
          <p:cNvSpPr>
            <a:spLocks noGrp="1"/>
          </p:cNvSpPr>
          <p:nvPr>
            <p:ph idx="14"/>
          </p:nvPr>
        </p:nvSpPr>
        <p:spPr>
          <a:xfrm>
            <a:off x="1913468" y="2370246"/>
            <a:ext cx="13923432" cy="5950015"/>
          </a:xfrm>
        </p:spPr>
        <p:txBody>
          <a:bodyPr/>
          <a:lstStyle/>
          <a:p>
            <a:pPr>
              <a:spcBef>
                <a:spcPts val="800"/>
              </a:spcBef>
            </a:pPr>
            <a:r>
              <a:rPr lang="en-US" sz="1933" b="1" dirty="0"/>
              <a:t>Project</a:t>
            </a:r>
            <a:r>
              <a:rPr lang="en-US" sz="1933" dirty="0"/>
              <a:t>: LG OLED &amp; Super UHD TV Wall Experience</a:t>
            </a:r>
          </a:p>
          <a:p>
            <a:pPr>
              <a:spcBef>
                <a:spcPts val="800"/>
              </a:spcBef>
            </a:pPr>
            <a:r>
              <a:rPr lang="en-US" sz="1933" b="1" dirty="0"/>
              <a:t>Integrator</a:t>
            </a:r>
            <a:r>
              <a:rPr lang="en-US" sz="1933" dirty="0"/>
              <a:t>: Design Phase, (www.dphase.com), IL-based P.O.P display firm</a:t>
            </a:r>
          </a:p>
          <a:p>
            <a:pPr>
              <a:spcBef>
                <a:spcPts val="800"/>
              </a:spcBef>
            </a:pPr>
            <a:r>
              <a:rPr lang="en-US" sz="1933" b="1" dirty="0"/>
              <a:t>Solution</a:t>
            </a:r>
            <a:r>
              <a:rPr lang="en-US" sz="1933" dirty="0"/>
              <a:t>: </a:t>
            </a:r>
            <a:r>
              <a:rPr lang="en-US" sz="1933" b="1" dirty="0">
                <a:solidFill>
                  <a:srgbClr val="2F026F"/>
                </a:solidFill>
              </a:rPr>
              <a:t>over 15,000 BrightSign players powering all retail TV displays at all Best Buy stores</a:t>
            </a:r>
          </a:p>
          <a:p>
            <a:pPr lvl="1">
              <a:spcBef>
                <a:spcPts val="800"/>
              </a:spcBef>
            </a:pPr>
            <a:r>
              <a:rPr lang="en-US" sz="1933" dirty="0"/>
              <a:t>Flawlessly synchronized 5-TV screen LG Experience display</a:t>
            </a:r>
          </a:p>
          <a:p>
            <a:pPr lvl="1">
              <a:spcBef>
                <a:spcPts val="800"/>
              </a:spcBef>
            </a:pPr>
            <a:r>
              <a:rPr lang="en-US" sz="1933" dirty="0"/>
              <a:t>Center ELO touchscreen encourages customer engagement with an “assisted selling” experience to trigger playback videos highlighting each TV’s features &amp; 3 connected sound systems</a:t>
            </a:r>
          </a:p>
          <a:p>
            <a:pPr lvl="1">
              <a:spcBef>
                <a:spcPts val="800"/>
              </a:spcBef>
            </a:pPr>
            <a:r>
              <a:rPr lang="en-US" sz="1933" dirty="0"/>
              <a:t>Uses sophisticated and reliable interactivity including touch, pushbuttons and UDP commands   </a:t>
            </a:r>
          </a:p>
          <a:p>
            <a:pPr>
              <a:spcBef>
                <a:spcPts val="800"/>
              </a:spcBef>
            </a:pPr>
            <a:r>
              <a:rPr lang="en-US" sz="1933" b="1" dirty="0"/>
              <a:t>Results</a:t>
            </a:r>
            <a:r>
              <a:rPr lang="en-US" sz="1933" dirty="0"/>
              <a:t>:</a:t>
            </a:r>
          </a:p>
          <a:p>
            <a:pPr lvl="1">
              <a:spcBef>
                <a:spcPts val="800"/>
              </a:spcBef>
            </a:pPr>
            <a:r>
              <a:rPr lang="en-US" sz="1933" b="1" dirty="0">
                <a:solidFill>
                  <a:srgbClr val="372059"/>
                </a:solidFill>
              </a:rPr>
              <a:t>Customer’s experience dramatically improved with engagement resulting in increased dwell time</a:t>
            </a:r>
          </a:p>
          <a:p>
            <a:pPr lvl="1">
              <a:spcBef>
                <a:spcPts val="800"/>
              </a:spcBef>
            </a:pP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LG Best Buy sales lifted from 4</a:t>
            </a:r>
            <a:r>
              <a:rPr lang="en-US" sz="1933" b="1" baseline="30000" dirty="0">
                <a:solidFill>
                  <a:srgbClr val="372059"/>
                </a:solidFill>
                <a:latin typeface="Verdana" panose="020B0604030504040204" pitchFamily="34" charset="0"/>
                <a:ea typeface="Verdana" panose="020B0604030504040204" pitchFamily="34" charset="0"/>
                <a:cs typeface="Verdana" panose="020B0604030504040204" pitchFamily="34" charset="0"/>
              </a:rPr>
              <a:t>th</a:t>
            </a: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 to 2</a:t>
            </a:r>
            <a:r>
              <a:rPr lang="en-US" sz="1933" b="1" baseline="30000" dirty="0">
                <a:solidFill>
                  <a:srgbClr val="372059"/>
                </a:solidFill>
                <a:latin typeface="Verdana" panose="020B0604030504040204" pitchFamily="34" charset="0"/>
                <a:ea typeface="Verdana" panose="020B0604030504040204" pitchFamily="34" charset="0"/>
                <a:cs typeface="Verdana" panose="020B0604030504040204" pitchFamily="34" charset="0"/>
              </a:rPr>
              <a:t>nd</a:t>
            </a: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 place in the first year of installing the LG Experience Wall</a:t>
            </a:r>
          </a:p>
          <a:p>
            <a:pPr lvl="1">
              <a:spcBef>
                <a:spcPts val="800"/>
              </a:spcBef>
            </a:pPr>
            <a:r>
              <a:rPr lang="en-US" sz="1933" dirty="0">
                <a:solidFill>
                  <a:srgbClr val="212025"/>
                </a:solidFill>
                <a:latin typeface="Verdana" panose="020B0604030504040204" pitchFamily="34" charset="0"/>
                <a:ea typeface="Verdana" panose="020B0604030504040204" pitchFamily="34" charset="0"/>
                <a:cs typeface="Verdana" panose="020B0604030504040204" pitchFamily="34" charset="0"/>
              </a:rPr>
              <a:t>LG’s lift in sales and market share is directly related to the effectiveness of the LG Experience Wall display</a:t>
            </a:r>
          </a:p>
          <a:p>
            <a:pPr lvl="1">
              <a:spcBef>
                <a:spcPts val="800"/>
              </a:spcBef>
            </a:pP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LG realized significant ROI saving of over $100,000 due to reliability - zero BrightSign unit returns!</a:t>
            </a:r>
          </a:p>
          <a:p>
            <a:pPr lvl="1">
              <a:spcBef>
                <a:spcPts val="800"/>
              </a:spcBef>
            </a:pPr>
            <a:r>
              <a:rPr lang="en-US" sz="1933" dirty="0">
                <a:solidFill>
                  <a:srgbClr val="3D3D3D"/>
                </a:solidFill>
                <a:latin typeface="Verdana" panose="020B0604030504040204" pitchFamily="34" charset="0"/>
                <a:ea typeface="Verdana" panose="020B0604030504040204" pitchFamily="34" charset="0"/>
                <a:cs typeface="Verdana" panose="020B0604030504040204" pitchFamily="34" charset="0"/>
              </a:rPr>
              <a:t>BrightSign’s efficient, remote network management of all players reduced maintenance costs</a:t>
            </a:r>
          </a:p>
          <a:p>
            <a:pPr lvl="1">
              <a:spcBef>
                <a:spcPts val="800"/>
              </a:spcBef>
            </a:pPr>
            <a:r>
              <a:rPr lang="en-US" sz="1933" dirty="0">
                <a:solidFill>
                  <a:srgbClr val="212025"/>
                </a:solidFill>
              </a:rPr>
              <a:t>LG used cost savings &amp; confidence in BrightSign’s reliability to expand into 150 additional regional and non-technical outlets that otherwise would not have deployed which further increased sales </a:t>
            </a:r>
          </a:p>
        </p:txBody>
      </p:sp>
      <p:pic>
        <p:nvPicPr>
          <p:cNvPr id="6"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EF3C27E-6503-4968-8B23-4B1B2580C631}"/>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5/6</a:t>
            </a:r>
          </a:p>
        </p:txBody>
      </p:sp>
    </p:spTree>
    <p:extLst>
      <p:ext uri="{BB962C8B-B14F-4D97-AF65-F5344CB8AC3E}">
        <p14:creationId xmlns:p14="http://schemas.microsoft.com/office/powerpoint/2010/main" val="30526064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A744-E403-4A61-BBE0-17DC4536D6ED}"/>
              </a:ext>
            </a:extLst>
          </p:cNvPr>
          <p:cNvSpPr>
            <a:spLocks noGrp="1"/>
          </p:cNvSpPr>
          <p:nvPr>
            <p:ph type="title"/>
          </p:nvPr>
        </p:nvSpPr>
        <p:spPr/>
        <p:txBody>
          <a:bodyPr/>
          <a:lstStyle/>
          <a:p>
            <a:r>
              <a:rPr lang="en-US" dirty="0"/>
              <a:t>Retail Case Study</a:t>
            </a:r>
          </a:p>
        </p:txBody>
      </p:sp>
      <p:sp>
        <p:nvSpPr>
          <p:cNvPr id="3" name="Text Placeholder 2">
            <a:extLst>
              <a:ext uri="{FF2B5EF4-FFF2-40B4-BE49-F238E27FC236}">
                <a16:creationId xmlns:a16="http://schemas.microsoft.com/office/drawing/2014/main" id="{A3BB6AF6-8567-4B6D-ADC7-CC8E7F482425}"/>
              </a:ext>
            </a:extLst>
          </p:cNvPr>
          <p:cNvSpPr>
            <a:spLocks noGrp="1"/>
          </p:cNvSpPr>
          <p:nvPr>
            <p:ph type="body" sz="quarter" idx="10"/>
          </p:nvPr>
        </p:nvSpPr>
        <p:spPr>
          <a:xfrm>
            <a:off x="1913469" y="1588037"/>
            <a:ext cx="13529733" cy="491370"/>
          </a:xfrm>
        </p:spPr>
        <p:txBody>
          <a:bodyPr/>
          <a:lstStyle/>
          <a:p>
            <a:r>
              <a:rPr lang="en-US" dirty="0"/>
              <a:t>Mercedes Benz Pop-up Store</a:t>
            </a:r>
          </a:p>
        </p:txBody>
      </p:sp>
      <p:sp>
        <p:nvSpPr>
          <p:cNvPr id="4" name="Content Placeholder 3">
            <a:extLst>
              <a:ext uri="{FF2B5EF4-FFF2-40B4-BE49-F238E27FC236}">
                <a16:creationId xmlns:a16="http://schemas.microsoft.com/office/drawing/2014/main" id="{82FE7BC8-275D-435F-B814-B4D7FE0FE01A}"/>
              </a:ext>
            </a:extLst>
          </p:cNvPr>
          <p:cNvSpPr>
            <a:spLocks noGrp="1"/>
          </p:cNvSpPr>
          <p:nvPr>
            <p:ph idx="14"/>
          </p:nvPr>
        </p:nvSpPr>
        <p:spPr>
          <a:xfrm>
            <a:off x="1913469" y="2349005"/>
            <a:ext cx="7535332" cy="5971255"/>
          </a:xfrm>
        </p:spPr>
        <p:txBody>
          <a:bodyPr/>
          <a:lstStyle/>
          <a:p>
            <a:r>
              <a:rPr lang="en-US" sz="2200" b="1" dirty="0"/>
              <a:t>Project</a:t>
            </a:r>
            <a:r>
              <a:rPr lang="en-US" sz="2200" dirty="0"/>
              <a:t>: Two Mercedes Benz pop-up stores set up for two months this summer in high-end shopping malls in Miami and Chicago</a:t>
            </a:r>
          </a:p>
          <a:p>
            <a:r>
              <a:rPr lang="en-US" sz="2200" b="1" dirty="0"/>
              <a:t>Integrators</a:t>
            </a:r>
            <a:r>
              <a:rPr lang="en-US" sz="2200" dirty="0"/>
              <a:t>: Gorilla Production Group &amp; Red Dot Digital Media</a:t>
            </a:r>
          </a:p>
          <a:p>
            <a:r>
              <a:rPr lang="en-US" sz="2200" b="1" dirty="0"/>
              <a:t>Solution</a:t>
            </a:r>
            <a:r>
              <a:rPr lang="en-US" sz="2200" dirty="0"/>
              <a:t>: </a:t>
            </a:r>
          </a:p>
          <a:p>
            <a:pPr lvl="1">
              <a:spcBef>
                <a:spcPts val="600"/>
              </a:spcBef>
            </a:pPr>
            <a:r>
              <a:rPr lang="en-US" sz="2000" dirty="0"/>
              <a:t>60 displays in each store creating visual interest &amp; excitement in small spaces</a:t>
            </a:r>
          </a:p>
          <a:p>
            <a:pPr lvl="1">
              <a:spcBef>
                <a:spcPts val="600"/>
              </a:spcBef>
            </a:pPr>
            <a:r>
              <a:rPr lang="en-US" sz="2000" dirty="0"/>
              <a:t>All content running on BrightSign players and using BrightWall</a:t>
            </a:r>
          </a:p>
          <a:p>
            <a:pPr lvl="1">
              <a:spcBef>
                <a:spcPts val="600"/>
              </a:spcBef>
            </a:pPr>
            <a:r>
              <a:rPr lang="en-US" sz="2000" dirty="0"/>
              <a:t>4x4 video walls showcasing videos, vehicle specs &amp; branding</a:t>
            </a:r>
          </a:p>
          <a:p>
            <a:pPr lvl="1">
              <a:spcBef>
                <a:spcPts val="600"/>
              </a:spcBef>
            </a:pPr>
            <a:r>
              <a:rPr lang="en-US" sz="2000" dirty="0"/>
              <a:t>Two video walls in vertical &amp; horizontal orientations, mounted at various depths to create a unique 3D look &amp; </a:t>
            </a:r>
            <a:r>
              <a:rPr lang="en-US" sz="2000" dirty="0" err="1"/>
              <a:t>synch’d</a:t>
            </a:r>
            <a:r>
              <a:rPr lang="en-US" sz="2000" dirty="0"/>
              <a:t> to create a single piece of art and branding</a:t>
            </a:r>
          </a:p>
          <a:p>
            <a:pPr>
              <a:spcBef>
                <a:spcPts val="600"/>
              </a:spcBef>
            </a:pPr>
            <a:r>
              <a:rPr lang="en-US" sz="2400" dirty="0">
                <a:hlinkClick r:id="rId2"/>
              </a:rPr>
              <a:t>Watch Video</a:t>
            </a:r>
            <a:endParaRPr lang="en-US" dirty="0"/>
          </a:p>
        </p:txBody>
      </p:sp>
      <p:pic>
        <p:nvPicPr>
          <p:cNvPr id="2050" name="Picture 2" descr="https://www.brightsign.biz/application/files/9715/3417/7966/Mercedes-Benz-logo.png">
            <a:extLst>
              <a:ext uri="{FF2B5EF4-FFF2-40B4-BE49-F238E27FC236}">
                <a16:creationId xmlns:a16="http://schemas.microsoft.com/office/drawing/2014/main" id="{F3CDBD01-54F8-4796-B4FB-13B03A8F8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3813" y="290594"/>
            <a:ext cx="1627187" cy="16271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brightsign.biz/application/files/6815/3418/0877/mercedes1.jpg">
            <a:extLst>
              <a:ext uri="{FF2B5EF4-FFF2-40B4-BE49-F238E27FC236}">
                <a16:creationId xmlns:a16="http://schemas.microsoft.com/office/drawing/2014/main" id="{B5E98051-D8D3-45B7-8903-D8923A47E1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5" t="35116" b="9008"/>
          <a:stretch/>
        </p:blipFill>
        <p:spPr bwMode="auto">
          <a:xfrm>
            <a:off x="9784735" y="5733969"/>
            <a:ext cx="5981342" cy="2554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A75A489-6054-45DF-9542-04A5828935C3}"/>
              </a:ext>
            </a:extLst>
          </p:cNvPr>
          <p:cNvSpPr/>
          <p:nvPr/>
        </p:nvSpPr>
        <p:spPr>
          <a:xfrm>
            <a:off x="9563458" y="2548645"/>
            <a:ext cx="6311542" cy="2554460"/>
          </a:xfrm>
          <a:prstGeom prst="roundRect">
            <a:avLst/>
          </a:prstGeom>
          <a:ln w="57150">
            <a:solidFill>
              <a:srgbClr val="2F026F"/>
            </a:solidFill>
          </a:ln>
        </p:spPr>
        <p:style>
          <a:lnRef idx="2">
            <a:schemeClr val="accent4"/>
          </a:lnRef>
          <a:fillRef idx="1">
            <a:schemeClr val="lt1"/>
          </a:fillRef>
          <a:effectRef idx="0">
            <a:schemeClr val="accent4"/>
          </a:effectRef>
          <a:fontRef idx="minor">
            <a:schemeClr val="dk1"/>
          </a:fontRef>
        </p:style>
        <p:txBody>
          <a:bodyPr wrap="square" lIns="45720" rIns="45720">
            <a:noAutofit/>
          </a:bodyPr>
          <a:lstStyle/>
          <a:p>
            <a:pPr marL="0" lvl="1">
              <a:lnSpc>
                <a:spcPct val="114000"/>
              </a:lnSpc>
              <a:spcBef>
                <a:spcPts val="200"/>
              </a:spcBef>
            </a:pPr>
            <a:r>
              <a:rPr lang="en-US" sz="1600" i="1" dirty="0">
                <a:latin typeface="Verdana" panose="020B0604030504040204" pitchFamily="34" charset="0"/>
                <a:ea typeface="Verdana" panose="020B0604030504040204" pitchFamily="34" charset="0"/>
                <a:cs typeface="Verdana" panose="020B0604030504040204" pitchFamily="34" charset="0"/>
              </a:rPr>
              <a:t>“Creating three video walls in a relatively small space required that we space the individual displays just right, and that the content displayed perfectly on each screen to create the impact we desired. BrightSign’s hardware and software works seamlessly and are essential to perfecting high-visibility projects like our latest collaboration with Mercedes Benz.” </a:t>
            </a:r>
          </a:p>
          <a:p>
            <a:pPr marL="0" lvl="1">
              <a:lnSpc>
                <a:spcPct val="114000"/>
              </a:lnSpc>
              <a:spcBef>
                <a:spcPts val="200"/>
              </a:spcBef>
            </a:pPr>
            <a:r>
              <a:rPr lang="en-US" sz="1600" b="1" i="1" dirty="0">
                <a:solidFill>
                  <a:srgbClr val="2F026F"/>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2F026F"/>
                </a:solidFill>
                <a:latin typeface="Verdana" panose="020B0604030504040204" pitchFamily="34" charset="0"/>
                <a:ea typeface="Verdana" panose="020B0604030504040204" pitchFamily="34" charset="0"/>
                <a:cs typeface="Verdana" panose="020B0604030504040204" pitchFamily="34" charset="0"/>
              </a:rPr>
              <a:t>Darryl Kuder, President of Red Dot Digital Media</a:t>
            </a:r>
            <a:endParaRPr lang="en-US" sz="1600" b="1" i="1" dirty="0">
              <a:solidFill>
                <a:srgbClr val="2F026F"/>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Image 28" descr="icon_home.png">
            <a:hlinkClick r:id="rId5" action="ppaction://hlinksldjump"/>
            <a:extLst>
              <a:ext uri="{FF2B5EF4-FFF2-40B4-BE49-F238E27FC236}">
                <a16:creationId xmlns:a16="http://schemas.microsoft.com/office/drawing/2014/main" id="{288BE848-A3F5-4293-9370-55280F437E3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4C7E083-2D45-48B1-B730-24C1AD9C9445}"/>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6/6</a:t>
            </a:r>
          </a:p>
        </p:txBody>
      </p:sp>
    </p:spTree>
    <p:extLst>
      <p:ext uri="{BB962C8B-B14F-4D97-AF65-F5344CB8AC3E}">
        <p14:creationId xmlns:p14="http://schemas.microsoft.com/office/powerpoint/2010/main" val="34558219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961900" y="2418683"/>
            <a:ext cx="1114504" cy="990238"/>
            <a:chOff x="4851392" y="4552357"/>
            <a:chExt cx="2350180" cy="2088137"/>
          </a:xfrm>
        </p:grpSpPr>
        <p:sp>
          <p:nvSpPr>
            <p:cNvPr id="10"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11" name="Image 36" descr="icon_interactivity.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7708" y="4552357"/>
              <a:ext cx="1497547" cy="149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4"/>
          <p:cNvGrpSpPr>
            <a:grpSpLocks noChangeAspect="1"/>
          </p:cNvGrpSpPr>
          <p:nvPr/>
        </p:nvGrpSpPr>
        <p:grpSpPr>
          <a:xfrm>
            <a:off x="1026013" y="6850341"/>
            <a:ext cx="986278" cy="1001764"/>
            <a:chOff x="10656108" y="4531640"/>
            <a:chExt cx="1876789" cy="1906257"/>
          </a:xfrm>
        </p:grpSpPr>
        <p:pic>
          <p:nvPicPr>
            <p:cNvPr id="16" name="Image 25" descr="icon_live.png">
              <a:hlinkClick r:id="" action="ppaction://noaction"/>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ZoneTexte 25"/>
            <p:cNvSpPr txBox="1">
              <a:spLocks noChangeAspect="1" noChangeArrowheads="1"/>
            </p:cNvSpPr>
            <p:nvPr/>
          </p:nvSpPr>
          <p:spPr bwMode="auto">
            <a:xfrm>
              <a:off x="10656108" y="5627722"/>
              <a:ext cx="1876789" cy="81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Feeds</a:t>
              </a:r>
            </a:p>
          </p:txBody>
        </p:sp>
      </p:grpSp>
      <p:sp>
        <p:nvSpPr>
          <p:cNvPr id="2" name="Title 1"/>
          <p:cNvSpPr>
            <a:spLocks noGrp="1"/>
          </p:cNvSpPr>
          <p:nvPr>
            <p:ph type="title"/>
          </p:nvPr>
        </p:nvSpPr>
        <p:spPr/>
        <p:txBody>
          <a:bodyPr>
            <a:normAutofit/>
          </a:bodyPr>
          <a:lstStyle/>
          <a:p>
            <a:r>
              <a:rPr lang="en-US" dirty="0"/>
              <a:t>BrightSign Casino &amp; Stadium Solutions</a:t>
            </a:r>
          </a:p>
        </p:txBody>
      </p:sp>
      <p:sp>
        <p:nvSpPr>
          <p:cNvPr id="3" name="Text Placeholder 2"/>
          <p:cNvSpPr>
            <a:spLocks noGrp="1"/>
          </p:cNvSpPr>
          <p:nvPr>
            <p:ph type="body" sz="quarter" idx="10"/>
          </p:nvPr>
        </p:nvSpPr>
        <p:spPr>
          <a:xfrm>
            <a:off x="1913470" y="1318440"/>
            <a:ext cx="9751310" cy="998450"/>
          </a:xfrm>
        </p:spPr>
        <p:txBody>
          <a:bodyPr/>
          <a:lstStyle/>
          <a:p>
            <a:r>
              <a:rPr lang="en-US" dirty="0"/>
              <a:t>Vibrant, visually stimulating digital signage that gets noticed</a:t>
            </a:r>
          </a:p>
        </p:txBody>
      </p:sp>
      <p:sp>
        <p:nvSpPr>
          <p:cNvPr id="4" name="Content Placeholder 3"/>
          <p:cNvSpPr>
            <a:spLocks noGrp="1"/>
          </p:cNvSpPr>
          <p:nvPr>
            <p:ph idx="14"/>
          </p:nvPr>
        </p:nvSpPr>
        <p:spPr>
          <a:xfrm>
            <a:off x="1913469" y="2517539"/>
            <a:ext cx="9751310" cy="5937530"/>
          </a:xfrm>
        </p:spPr>
        <p:txBody>
          <a:bodyPr/>
          <a:lstStyle/>
          <a:p>
            <a:pPr>
              <a:spcBef>
                <a:spcPts val="2000"/>
              </a:spcBef>
              <a:spcAft>
                <a:spcPts val="1800"/>
              </a:spcAft>
            </a:pPr>
            <a:r>
              <a:rPr lang="en-US" sz="2400" b="1" dirty="0"/>
              <a:t>Automatically trigger </a:t>
            </a:r>
            <a:r>
              <a:rPr lang="en-US" sz="2400" dirty="0"/>
              <a:t>scores, replays and jackpot celebrations across all digital signs venue-wide</a:t>
            </a:r>
          </a:p>
          <a:p>
            <a:pPr>
              <a:spcBef>
                <a:spcPts val="2000"/>
              </a:spcBef>
              <a:spcAft>
                <a:spcPts val="1800"/>
              </a:spcAft>
            </a:pPr>
            <a:r>
              <a:rPr lang="en-US" sz="2400" b="1" dirty="0"/>
              <a:t>Create user-friendly 3D map displays</a:t>
            </a:r>
            <a:r>
              <a:rPr lang="en-US" sz="2400" dirty="0"/>
              <a:t> for guest to easily navigate your stadium or casino floor</a:t>
            </a:r>
          </a:p>
          <a:p>
            <a:pPr>
              <a:spcBef>
                <a:spcPts val="2000"/>
              </a:spcBef>
              <a:spcAft>
                <a:spcPts val="1800"/>
              </a:spcAft>
            </a:pPr>
            <a:r>
              <a:rPr lang="en-US" sz="2400" b="1" dirty="0"/>
              <a:t>Automate signage scheduling </a:t>
            </a:r>
            <a:r>
              <a:rPr lang="en-US" sz="2400" dirty="0"/>
              <a:t>for stadium events, casino table signs, slot toppers</a:t>
            </a:r>
          </a:p>
          <a:p>
            <a:pPr>
              <a:spcBef>
                <a:spcPts val="2000"/>
              </a:spcBef>
              <a:spcAft>
                <a:spcPts val="1800"/>
              </a:spcAft>
            </a:pPr>
            <a:r>
              <a:rPr lang="en-US" sz="2400" b="1" dirty="0"/>
              <a:t>Stream live</a:t>
            </a:r>
            <a:r>
              <a:rPr lang="en-US" sz="2400" dirty="0"/>
              <a:t> </a:t>
            </a:r>
            <a:r>
              <a:rPr lang="en-US" sz="2400" b="1" dirty="0"/>
              <a:t>HDTV</a:t>
            </a:r>
            <a:r>
              <a:rPr lang="en-US" sz="2400" dirty="0"/>
              <a:t> of the game throughout the area </a:t>
            </a:r>
          </a:p>
          <a:p>
            <a:pPr>
              <a:spcBef>
                <a:spcPts val="2000"/>
              </a:spcBef>
              <a:spcAft>
                <a:spcPts val="1800"/>
              </a:spcAft>
            </a:pPr>
            <a:r>
              <a:rPr lang="en-US" sz="2400" b="1" dirty="0"/>
              <a:t>Inform</a:t>
            </a:r>
            <a:r>
              <a:rPr lang="en-US" sz="2400" dirty="0"/>
              <a:t> visitors of poker room wait lists, news, scores, etc.</a:t>
            </a:r>
          </a:p>
          <a:p>
            <a:pPr>
              <a:spcBef>
                <a:spcPts val="2000"/>
              </a:spcBef>
              <a:spcAft>
                <a:spcPts val="1800"/>
              </a:spcAft>
            </a:pPr>
            <a:r>
              <a:rPr lang="en-US" sz="2400" b="1" dirty="0"/>
              <a:t>Promote venue-wide </a:t>
            </a:r>
            <a:r>
              <a:rPr lang="en-US" sz="2400" dirty="0"/>
              <a:t>restaurants, events and amenities</a:t>
            </a: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61636" y="4143303"/>
            <a:ext cx="3333750" cy="22193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61636" y="6625908"/>
            <a:ext cx="3333750" cy="2216944"/>
          </a:xfrm>
          <a:prstGeom prst="rect">
            <a:avLst/>
          </a:prstGeom>
          <a:ln>
            <a:noFill/>
          </a:ln>
          <a:effectLst>
            <a:outerShdw blurRad="292100" dist="139700" dir="2700000" algn="tl" rotWithShape="0">
              <a:srgbClr val="333333">
                <a:alpha val="65000"/>
              </a:srgbClr>
            </a:outerShdw>
          </a:effectLst>
        </p:spPr>
      </p:pic>
      <p:grpSp>
        <p:nvGrpSpPr>
          <p:cNvPr id="12" name="Group 11"/>
          <p:cNvGrpSpPr>
            <a:grpSpLocks noChangeAspect="1"/>
          </p:cNvGrpSpPr>
          <p:nvPr/>
        </p:nvGrpSpPr>
        <p:grpSpPr>
          <a:xfrm>
            <a:off x="1006400" y="4821727"/>
            <a:ext cx="1025505" cy="952165"/>
            <a:chOff x="11979401" y="6826985"/>
            <a:chExt cx="2124922" cy="1972954"/>
          </a:xfrm>
        </p:grpSpPr>
        <p:sp>
          <p:nvSpPr>
            <p:cNvPr id="13"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14" name="Image 42" descr="icon_update.png">
              <a:hlinkClick r:id="" action="ppaction://noaction"/>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noChangeAspect="1"/>
          </p:cNvGrpSpPr>
          <p:nvPr/>
        </p:nvGrpSpPr>
        <p:grpSpPr>
          <a:xfrm>
            <a:off x="919610" y="3596594"/>
            <a:ext cx="1199085" cy="1130081"/>
            <a:chOff x="1993675" y="2261895"/>
            <a:chExt cx="2484591" cy="2341610"/>
          </a:xfrm>
        </p:grpSpPr>
        <p:sp>
          <p:nvSpPr>
            <p:cNvPr id="19"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20" name="Image 31" descr="Icon_powerfull2.png">
              <a:hlinkClick r:id="rId2" action="ppaction://hlinksldjump"/>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167172" y="7880938"/>
            <a:ext cx="703960" cy="963555"/>
            <a:chOff x="3849130" y="6832553"/>
            <a:chExt cx="1458656" cy="1996555"/>
          </a:xfrm>
        </p:grpSpPr>
        <p:sp>
          <p:nvSpPr>
            <p:cNvPr id="22" name="ZoneTexte 23"/>
            <p:cNvSpPr txBox="1">
              <a:spLocks noChangeArrowheads="1"/>
            </p:cNvSpPr>
            <p:nvPr/>
          </p:nvSpPr>
          <p:spPr bwMode="auto">
            <a:xfrm>
              <a:off x="3849130"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3"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91417" y="6832553"/>
              <a:ext cx="1374087" cy="1374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noChangeAspect="1"/>
          </p:cNvGrpSpPr>
          <p:nvPr/>
        </p:nvGrpSpPr>
        <p:grpSpPr>
          <a:xfrm>
            <a:off x="1024457" y="5910259"/>
            <a:ext cx="989391" cy="977980"/>
            <a:chOff x="13415487" y="2276785"/>
            <a:chExt cx="2050093" cy="2026447"/>
          </a:xfrm>
        </p:grpSpPr>
        <p:sp>
          <p:nvSpPr>
            <p:cNvPr id="28"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29" name="Image 16" descr="Icon_liveTV.png">
              <a:hlinkClick r:id="rId2"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50" name="Picture 2" descr="http://www.snader.com/img/?f=_media/DivProject/329790ebe7b6472746465bbd0642824dab8c8e95.jpg&amp;w=903&amp;h=62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1861636" y="1481096"/>
            <a:ext cx="3290998" cy="239892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31" name="TextBox 3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2" name="Image 28" descr="icon_home.png">
            <a:hlinkClick r:id="rId13" action="ppaction://hlinksldjump"/>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714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BrightSign awards</a:t>
            </a:r>
          </a:p>
        </p:txBody>
      </p:sp>
      <p:sp>
        <p:nvSpPr>
          <p:cNvPr id="106" name="Text Placeholder 105">
            <a:extLst>
              <a:ext uri="{FF2B5EF4-FFF2-40B4-BE49-F238E27FC236}">
                <a16:creationId xmlns:a16="http://schemas.microsoft.com/office/drawing/2014/main" id="{90DA9EBE-C571-4516-839D-3645AA4401FE}"/>
              </a:ext>
            </a:extLst>
          </p:cNvPr>
          <p:cNvSpPr>
            <a:spLocks noGrp="1"/>
          </p:cNvSpPr>
          <p:nvPr>
            <p:ph type="body" sz="quarter" idx="10"/>
          </p:nvPr>
        </p:nvSpPr>
        <p:spPr>
          <a:xfrm>
            <a:off x="1913468" y="1450652"/>
            <a:ext cx="6418462" cy="659491"/>
          </a:xfrm>
        </p:spPr>
        <p:txBody>
          <a:bodyPr/>
          <a:lstStyle/>
          <a:p>
            <a:r>
              <a:rPr lang="en-US" dirty="0">
                <a:solidFill>
                  <a:srgbClr val="38A4D4"/>
                </a:solidFill>
              </a:rPr>
              <a:t>Corporate Awards:</a:t>
            </a:r>
          </a:p>
          <a:p>
            <a:endParaRPr lang="en-US" dirty="0"/>
          </a:p>
        </p:txBody>
      </p:sp>
      <p:sp>
        <p:nvSpPr>
          <p:cNvPr id="107" name="Text Placeholder 106">
            <a:extLst>
              <a:ext uri="{FF2B5EF4-FFF2-40B4-BE49-F238E27FC236}">
                <a16:creationId xmlns:a16="http://schemas.microsoft.com/office/drawing/2014/main" id="{276260EB-9070-47C2-8312-894B3B23F497}"/>
              </a:ext>
            </a:extLst>
          </p:cNvPr>
          <p:cNvSpPr>
            <a:spLocks noGrp="1"/>
          </p:cNvSpPr>
          <p:nvPr>
            <p:ph type="body" sz="quarter" idx="12"/>
          </p:nvPr>
        </p:nvSpPr>
        <p:spPr>
          <a:xfrm>
            <a:off x="1913468" y="4411211"/>
            <a:ext cx="6418462" cy="659491"/>
          </a:xfrm>
        </p:spPr>
        <p:txBody>
          <a:bodyPr/>
          <a:lstStyle/>
          <a:p>
            <a:r>
              <a:rPr lang="en-US" dirty="0">
                <a:solidFill>
                  <a:srgbClr val="38A4D4"/>
                </a:solidFill>
              </a:rPr>
              <a:t>Product Awards:</a:t>
            </a:r>
          </a:p>
        </p:txBody>
      </p:sp>
      <p:pic>
        <p:nvPicPr>
          <p:cNvPr id="25"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43153" y="2707107"/>
            <a:ext cx="1488789" cy="1226516"/>
          </a:xfrm>
          <a:prstGeom prst="rect">
            <a:avLst/>
          </a:prstGeom>
        </p:spPr>
      </p:pic>
      <p:pic>
        <p:nvPicPr>
          <p:cNvPr id="41" name="Picture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3260" y="2732423"/>
            <a:ext cx="2306536" cy="1159213"/>
          </a:xfrm>
          <a:prstGeom prst="rect">
            <a:avLst/>
          </a:prstGeom>
        </p:spPr>
      </p:pic>
      <p:pic>
        <p:nvPicPr>
          <p:cNvPr id="56" name="Picture 55"/>
          <p:cNvPicPr>
            <a:picLocks noChangeAspect="1"/>
          </p:cNvPicPr>
          <p:nvPr/>
        </p:nvPicPr>
        <p:blipFill>
          <a:blip r:embed="rId7"/>
          <a:stretch>
            <a:fillRect/>
          </a:stretch>
        </p:blipFill>
        <p:spPr>
          <a:xfrm>
            <a:off x="2056635" y="2030632"/>
            <a:ext cx="2434300" cy="1902991"/>
          </a:xfrm>
          <a:prstGeom prst="rect">
            <a:avLst/>
          </a:prstGeom>
        </p:spPr>
      </p:pic>
      <p:pic>
        <p:nvPicPr>
          <p:cNvPr id="3078" name="Picture 6" descr="SCN18_StellarServiceAward2">
            <a:extLst>
              <a:ext uri="{FF2B5EF4-FFF2-40B4-BE49-F238E27FC236}">
                <a16:creationId xmlns:a16="http://schemas.microsoft.com/office/drawing/2014/main" id="{CB794FA4-51BE-4A13-8C1B-2B48FD27BDD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699855" y="2009801"/>
            <a:ext cx="1987486" cy="1959254"/>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A6BD00ED-0D9B-4AB2-94BA-8D2887FDE5DE}"/>
              </a:ext>
            </a:extLst>
          </p:cNvPr>
          <p:cNvGrpSpPr/>
          <p:nvPr/>
        </p:nvGrpSpPr>
        <p:grpSpPr>
          <a:xfrm>
            <a:off x="12245706" y="6825904"/>
            <a:ext cx="2893502" cy="1623373"/>
            <a:chOff x="8740507" y="4786384"/>
            <a:chExt cx="2893502" cy="1623373"/>
          </a:xfrm>
        </p:grpSpPr>
        <p:pic>
          <p:nvPicPr>
            <p:cNvPr id="38" name="Picture 4" descr="https://www.brightsign.biz/application/files/7714/8425/9256/opel-front-productOverview.png"/>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colorTemperature colorTemp="5368"/>
                      </a14:imgEffect>
                      <a14:imgEffect>
                        <a14:brightnessContrast bright="14000" contrast="14000"/>
                      </a14:imgEffect>
                    </a14:imgLayer>
                  </a14:imgProps>
                </a:ext>
                <a:ext uri="{28A0092B-C50C-407E-A947-70E740481C1C}">
                  <a14:useLocalDpi xmlns:a14="http://schemas.microsoft.com/office/drawing/2010/main"/>
                </a:ext>
              </a:extLst>
            </a:blip>
            <a:srcRect b="4925"/>
            <a:stretch/>
          </p:blipFill>
          <p:spPr bwMode="auto">
            <a:xfrm>
              <a:off x="8838475" y="5542885"/>
              <a:ext cx="2697567" cy="866872"/>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ED7A35B3-F6F7-4A61-A097-059535DA3C03}"/>
                </a:ext>
              </a:extLst>
            </p:cNvPr>
            <p:cNvGrpSpPr/>
            <p:nvPr/>
          </p:nvGrpSpPr>
          <p:grpSpPr>
            <a:xfrm>
              <a:off x="8740507" y="4786384"/>
              <a:ext cx="2893502" cy="937377"/>
              <a:chOff x="8994968" y="4775691"/>
              <a:chExt cx="2893502" cy="937377"/>
            </a:xfrm>
          </p:grpSpPr>
          <p:pic>
            <p:nvPicPr>
              <p:cNvPr id="86" name="Picture 2" descr="https://www.brightsign.biz/application/files/cache/b4389fb54a13e42b478efe24062187f7.png">
                <a:extLst>
                  <a:ext uri="{FF2B5EF4-FFF2-40B4-BE49-F238E27FC236}">
                    <a16:creationId xmlns:a16="http://schemas.microsoft.com/office/drawing/2014/main" id="{05CE0241-68E2-44BC-A39B-3A73DE6320D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114477" y="4846196"/>
                <a:ext cx="773993" cy="86687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45F02C28-A5DC-43B2-A95F-19A2DFC79D4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386131" y="4775691"/>
                <a:ext cx="685733" cy="937377"/>
              </a:xfrm>
              <a:prstGeom prst="rect">
                <a:avLst/>
              </a:prstGeom>
              <a:ln>
                <a:noFill/>
              </a:ln>
              <a:effectLst>
                <a:outerShdw blurRad="292100" dist="139700" dir="2700000" algn="tl" rotWithShape="0">
                  <a:srgbClr val="333333">
                    <a:alpha val="65000"/>
                  </a:srgbClr>
                </a:outerShdw>
              </a:effectLst>
            </p:spPr>
          </p:pic>
          <p:pic>
            <p:nvPicPr>
              <p:cNvPr id="88" name="A78567FE-70AB-4D56-97BE-997E208D6AF6" descr="165DA89F-9108-4A66-9658-536850B55F7E@attlocal">
                <a:extLst>
                  <a:ext uri="{FF2B5EF4-FFF2-40B4-BE49-F238E27FC236}">
                    <a16:creationId xmlns:a16="http://schemas.microsoft.com/office/drawing/2014/main" id="{24F90ECD-F019-4F8D-9133-8312468D41D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8994968" y="4786384"/>
                <a:ext cx="684590" cy="92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a:extLst>
                  <a:ext uri="{FF2B5EF4-FFF2-40B4-BE49-F238E27FC236}">
                    <a16:creationId xmlns:a16="http://schemas.microsoft.com/office/drawing/2014/main" id="{432C29FC-F4DD-452D-A51F-B3B8E704F03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22171" y="4828891"/>
                <a:ext cx="621347" cy="884177"/>
              </a:xfrm>
              <a:prstGeom prst="rect">
                <a:avLst/>
              </a:prstGeom>
            </p:spPr>
          </p:pic>
        </p:grpSp>
      </p:grpSp>
      <p:grpSp>
        <p:nvGrpSpPr>
          <p:cNvPr id="126" name="Group 125">
            <a:extLst>
              <a:ext uri="{FF2B5EF4-FFF2-40B4-BE49-F238E27FC236}">
                <a16:creationId xmlns:a16="http://schemas.microsoft.com/office/drawing/2014/main" id="{A82A5499-EEB5-4CD5-BD29-10DCB293AB30}"/>
              </a:ext>
            </a:extLst>
          </p:cNvPr>
          <p:cNvGrpSpPr/>
          <p:nvPr/>
        </p:nvGrpSpPr>
        <p:grpSpPr>
          <a:xfrm>
            <a:off x="1882834" y="5542885"/>
            <a:ext cx="3142205" cy="2863236"/>
            <a:chOff x="1882834" y="5542885"/>
            <a:chExt cx="3142205" cy="2863236"/>
          </a:xfrm>
        </p:grpSpPr>
        <p:pic>
          <p:nvPicPr>
            <p:cNvPr id="7" name="Picture 6">
              <a:extLst>
                <a:ext uri="{FF2B5EF4-FFF2-40B4-BE49-F238E27FC236}">
                  <a16:creationId xmlns:a16="http://schemas.microsoft.com/office/drawing/2014/main" id="{BE852392-7113-40AA-88C4-DA7CAEB0CE24}"/>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2088475" y="7086599"/>
              <a:ext cx="2730922" cy="1319522"/>
            </a:xfrm>
            <a:prstGeom prst="rect">
              <a:avLst/>
            </a:prstGeom>
          </p:spPr>
        </p:pic>
        <p:grpSp>
          <p:nvGrpSpPr>
            <p:cNvPr id="105" name="Group 104">
              <a:extLst>
                <a:ext uri="{FF2B5EF4-FFF2-40B4-BE49-F238E27FC236}">
                  <a16:creationId xmlns:a16="http://schemas.microsoft.com/office/drawing/2014/main" id="{45B2A6BF-3C4A-42C0-B092-EEE2E4822EDB}"/>
                </a:ext>
              </a:extLst>
            </p:cNvPr>
            <p:cNvGrpSpPr/>
            <p:nvPr/>
          </p:nvGrpSpPr>
          <p:grpSpPr>
            <a:xfrm>
              <a:off x="1882834" y="5542885"/>
              <a:ext cx="3142205" cy="2514094"/>
              <a:chOff x="2023510" y="5472547"/>
              <a:chExt cx="3142205" cy="2514094"/>
            </a:xfrm>
          </p:grpSpPr>
          <p:pic>
            <p:nvPicPr>
              <p:cNvPr id="51" name="Picture 2" descr="https://www.brightsign.biz/application/files/cache/b4389fb54a13e42b478efe24062187f7.png">
                <a:extLst>
                  <a:ext uri="{FF2B5EF4-FFF2-40B4-BE49-F238E27FC236}">
                    <a16:creationId xmlns:a16="http://schemas.microsoft.com/office/drawing/2014/main" id="{46A5AF69-6976-48E8-9350-5825E5ABE3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268042" y="5472547"/>
                <a:ext cx="773993" cy="86687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33CF6FE0-2316-496D-BFCC-D961E63F7657}"/>
                  </a:ext>
                </a:extLst>
              </p:cNvPr>
              <p:cNvGrpSpPr>
                <a:grpSpLocks noChangeAspect="1"/>
              </p:cNvGrpSpPr>
              <p:nvPr/>
            </p:nvGrpSpPr>
            <p:grpSpPr>
              <a:xfrm>
                <a:off x="2613469" y="6301049"/>
                <a:ext cx="2083139" cy="937377"/>
                <a:chOff x="2669008" y="6068488"/>
                <a:chExt cx="2424799" cy="1091118"/>
              </a:xfrm>
            </p:grpSpPr>
            <p:pic>
              <p:nvPicPr>
                <p:cNvPr id="2" name="Picture 1"/>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295606" y="6068488"/>
                  <a:ext cx="798201" cy="1091118"/>
                </a:xfrm>
                <a:prstGeom prst="rect">
                  <a:avLst/>
                </a:prstGeom>
                <a:ln>
                  <a:noFill/>
                </a:ln>
                <a:effectLst>
                  <a:outerShdw blurRad="292100" dist="139700" dir="2700000" algn="tl" rotWithShape="0">
                    <a:srgbClr val="333333">
                      <a:alpha val="65000"/>
                    </a:srgbClr>
                  </a:outerShdw>
                </a:effectLst>
              </p:spPr>
            </p:pic>
            <p:pic>
              <p:nvPicPr>
                <p:cNvPr id="3074" name="A78567FE-70AB-4D56-97BE-997E208D6AF6" descr="165DA89F-9108-4A66-9658-536850B55F7E@attlocal">
                  <a:extLst>
                    <a:ext uri="{FF2B5EF4-FFF2-40B4-BE49-F238E27FC236}">
                      <a16:creationId xmlns:a16="http://schemas.microsoft.com/office/drawing/2014/main" id="{608CD321-C18B-49B1-8F3E-574AE689C1B7}"/>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2669008" y="6080935"/>
                  <a:ext cx="796871" cy="10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a:extLst>
                    <a:ext uri="{FF2B5EF4-FFF2-40B4-BE49-F238E27FC236}">
                      <a16:creationId xmlns:a16="http://schemas.microsoft.com/office/drawing/2014/main" id="{2D7F3DD0-FC46-4F89-8730-5F2936412C0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519115" y="6130413"/>
                  <a:ext cx="723256" cy="1029193"/>
                </a:xfrm>
                <a:prstGeom prst="rect">
                  <a:avLst/>
                </a:prstGeom>
              </p:spPr>
            </p:pic>
          </p:grpSp>
          <p:grpSp>
            <p:nvGrpSpPr>
              <p:cNvPr id="90" name="Group 89">
                <a:extLst>
                  <a:ext uri="{FF2B5EF4-FFF2-40B4-BE49-F238E27FC236}">
                    <a16:creationId xmlns:a16="http://schemas.microsoft.com/office/drawing/2014/main" id="{EAAE11F9-7BCB-4E5C-93E7-6F4E5BA74ED7}"/>
                  </a:ext>
                </a:extLst>
              </p:cNvPr>
              <p:cNvGrpSpPr/>
              <p:nvPr/>
            </p:nvGrpSpPr>
            <p:grpSpPr>
              <a:xfrm>
                <a:off x="2023510" y="7038984"/>
                <a:ext cx="888576" cy="947657"/>
                <a:chOff x="2023510" y="7038984"/>
                <a:chExt cx="888576" cy="947657"/>
              </a:xfrm>
            </p:grpSpPr>
            <p:sp>
              <p:nvSpPr>
                <p:cNvPr id="27" name="Rectangle 26">
                  <a:extLst>
                    <a:ext uri="{FF2B5EF4-FFF2-40B4-BE49-F238E27FC236}">
                      <a16:creationId xmlns:a16="http://schemas.microsoft.com/office/drawing/2014/main" id="{EE05F81A-78C7-45C3-98D3-99A970E23F5F}"/>
                    </a:ext>
                  </a:extLst>
                </p:cNvPr>
                <p:cNvSpPr/>
                <p:nvPr/>
              </p:nvSpPr>
              <p:spPr>
                <a:xfrm>
                  <a:off x="2221836" y="7419650"/>
                  <a:ext cx="664416" cy="1338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95A36A1-28EB-45D0-B190-5F6806AB78B3}"/>
                    </a:ext>
                  </a:extLst>
                </p:cNvPr>
                <p:cNvSpPr/>
                <p:nvPr/>
              </p:nvSpPr>
              <p:spPr>
                <a:xfrm>
                  <a:off x="2479248" y="7223295"/>
                  <a:ext cx="307543" cy="17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2" descr="http://2ley7l42nt9s3jvzio2zneqa.wpengine.netdna-cdn.com/wp-content/uploads/2018/03/BestofISE2018-logo-0318.jpg">
                  <a:extLst>
                    <a:ext uri="{FF2B5EF4-FFF2-40B4-BE49-F238E27FC236}">
                      <a16:creationId xmlns:a16="http://schemas.microsoft.com/office/drawing/2014/main" id="{9C90DF82-AAF5-4813-B49F-56FCF61A5441}"/>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l="-448"/>
                <a:stretch/>
              </p:blipFill>
              <p:spPr bwMode="auto">
                <a:xfrm>
                  <a:off x="2023510" y="7038984"/>
                  <a:ext cx="888576" cy="947657"/>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03">
                <a:extLst>
                  <a:ext uri="{FF2B5EF4-FFF2-40B4-BE49-F238E27FC236}">
                    <a16:creationId xmlns:a16="http://schemas.microsoft.com/office/drawing/2014/main" id="{782675C9-6578-41BA-B7FA-B68BAA6A9CD6}"/>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l="20012" t="4328" r="19847" b="4952"/>
              <a:stretch/>
            </p:blipFill>
            <p:spPr>
              <a:xfrm>
                <a:off x="4306703" y="7055712"/>
                <a:ext cx="859012" cy="861697"/>
              </a:xfrm>
              <a:prstGeom prst="rect">
                <a:avLst/>
              </a:prstGeom>
            </p:spPr>
          </p:pic>
        </p:grpSp>
      </p:grpSp>
      <p:grpSp>
        <p:nvGrpSpPr>
          <p:cNvPr id="125" name="Group 124">
            <a:extLst>
              <a:ext uri="{FF2B5EF4-FFF2-40B4-BE49-F238E27FC236}">
                <a16:creationId xmlns:a16="http://schemas.microsoft.com/office/drawing/2014/main" id="{A7593121-AD98-4F9E-879A-B6427BB25D38}"/>
              </a:ext>
            </a:extLst>
          </p:cNvPr>
          <p:cNvGrpSpPr/>
          <p:nvPr/>
        </p:nvGrpSpPr>
        <p:grpSpPr>
          <a:xfrm>
            <a:off x="5101247" y="5542885"/>
            <a:ext cx="3142205" cy="2863236"/>
            <a:chOff x="5101247" y="5542885"/>
            <a:chExt cx="3142205" cy="2863236"/>
          </a:xfrm>
        </p:grpSpPr>
        <p:pic>
          <p:nvPicPr>
            <p:cNvPr id="128" name="Picture 127">
              <a:extLst>
                <a:ext uri="{FF2B5EF4-FFF2-40B4-BE49-F238E27FC236}">
                  <a16:creationId xmlns:a16="http://schemas.microsoft.com/office/drawing/2014/main" id="{0B31EAD7-5078-43F9-90AB-9BD10C0C7F8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5342661" y="7086599"/>
              <a:ext cx="2657792" cy="1319522"/>
            </a:xfrm>
            <a:prstGeom prst="rect">
              <a:avLst/>
            </a:prstGeom>
          </p:spPr>
        </p:pic>
        <p:grpSp>
          <p:nvGrpSpPr>
            <p:cNvPr id="111" name="Group 110">
              <a:extLst>
                <a:ext uri="{FF2B5EF4-FFF2-40B4-BE49-F238E27FC236}">
                  <a16:creationId xmlns:a16="http://schemas.microsoft.com/office/drawing/2014/main" id="{FBB754D2-64CF-4816-952D-00A7129D3FDD}"/>
                </a:ext>
              </a:extLst>
            </p:cNvPr>
            <p:cNvGrpSpPr/>
            <p:nvPr/>
          </p:nvGrpSpPr>
          <p:grpSpPr>
            <a:xfrm>
              <a:off x="5101247" y="5542885"/>
              <a:ext cx="3142205" cy="2514094"/>
              <a:chOff x="2023510" y="5472547"/>
              <a:chExt cx="3142205" cy="2514094"/>
            </a:xfrm>
          </p:grpSpPr>
          <p:pic>
            <p:nvPicPr>
              <p:cNvPr id="112" name="Picture 2" descr="https://www.brightsign.biz/application/files/cache/b4389fb54a13e42b478efe24062187f7.png">
                <a:extLst>
                  <a:ext uri="{FF2B5EF4-FFF2-40B4-BE49-F238E27FC236}">
                    <a16:creationId xmlns:a16="http://schemas.microsoft.com/office/drawing/2014/main" id="{4DCF2477-8863-44D8-86A5-93E9BF60E52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268042" y="5472547"/>
                <a:ext cx="773993" cy="866872"/>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112">
                <a:extLst>
                  <a:ext uri="{FF2B5EF4-FFF2-40B4-BE49-F238E27FC236}">
                    <a16:creationId xmlns:a16="http://schemas.microsoft.com/office/drawing/2014/main" id="{2C3484D4-853A-4620-8F67-4703289D0660}"/>
                  </a:ext>
                </a:extLst>
              </p:cNvPr>
              <p:cNvGrpSpPr>
                <a:grpSpLocks noChangeAspect="1"/>
              </p:cNvGrpSpPr>
              <p:nvPr/>
            </p:nvGrpSpPr>
            <p:grpSpPr>
              <a:xfrm>
                <a:off x="2953035" y="6345551"/>
                <a:ext cx="1351673" cy="926684"/>
                <a:chOff x="3064268" y="6120288"/>
                <a:chExt cx="1573364" cy="1078671"/>
              </a:xfrm>
            </p:grpSpPr>
            <p:pic>
              <p:nvPicPr>
                <p:cNvPr id="120" name="A78567FE-70AB-4D56-97BE-997E208D6AF6" descr="165DA89F-9108-4A66-9658-536850B55F7E@attlocal">
                  <a:extLst>
                    <a:ext uri="{FF2B5EF4-FFF2-40B4-BE49-F238E27FC236}">
                      <a16:creationId xmlns:a16="http://schemas.microsoft.com/office/drawing/2014/main" id="{88C97EC7-56D9-433F-B1AD-5BEDDAFC05D7}"/>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3064268" y="6120288"/>
                  <a:ext cx="796871" cy="10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20">
                  <a:extLst>
                    <a:ext uri="{FF2B5EF4-FFF2-40B4-BE49-F238E27FC236}">
                      <a16:creationId xmlns:a16="http://schemas.microsoft.com/office/drawing/2014/main" id="{900DADFD-079A-4C62-BDF5-1BE7251160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14376" y="6169763"/>
                  <a:ext cx="723256" cy="1029194"/>
                </a:xfrm>
                <a:prstGeom prst="rect">
                  <a:avLst/>
                </a:prstGeom>
              </p:spPr>
            </p:pic>
          </p:grpSp>
          <p:grpSp>
            <p:nvGrpSpPr>
              <p:cNvPr id="114" name="Group 113">
                <a:extLst>
                  <a:ext uri="{FF2B5EF4-FFF2-40B4-BE49-F238E27FC236}">
                    <a16:creationId xmlns:a16="http://schemas.microsoft.com/office/drawing/2014/main" id="{ABC99A32-591F-4C48-B62C-7A9ED680AF0F}"/>
                  </a:ext>
                </a:extLst>
              </p:cNvPr>
              <p:cNvGrpSpPr/>
              <p:nvPr/>
            </p:nvGrpSpPr>
            <p:grpSpPr>
              <a:xfrm>
                <a:off x="2023510" y="7038984"/>
                <a:ext cx="888576" cy="947657"/>
                <a:chOff x="2023510" y="7038984"/>
                <a:chExt cx="888576" cy="947657"/>
              </a:xfrm>
            </p:grpSpPr>
            <p:sp>
              <p:nvSpPr>
                <p:cNvPr id="116" name="Rectangle 115">
                  <a:extLst>
                    <a:ext uri="{FF2B5EF4-FFF2-40B4-BE49-F238E27FC236}">
                      <a16:creationId xmlns:a16="http://schemas.microsoft.com/office/drawing/2014/main" id="{E4B224A5-487C-462A-937B-E0BD85E7482C}"/>
                    </a:ext>
                  </a:extLst>
                </p:cNvPr>
                <p:cNvSpPr/>
                <p:nvPr/>
              </p:nvSpPr>
              <p:spPr>
                <a:xfrm>
                  <a:off x="2221836" y="7419650"/>
                  <a:ext cx="664416" cy="1338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1F0C442A-FD58-4AE0-913C-69B140B79806}"/>
                    </a:ext>
                  </a:extLst>
                </p:cNvPr>
                <p:cNvSpPr/>
                <p:nvPr/>
              </p:nvSpPr>
              <p:spPr>
                <a:xfrm>
                  <a:off x="2479248" y="7223295"/>
                  <a:ext cx="307543" cy="17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8" name="Picture 2" descr="http://2ley7l42nt9s3jvzio2zneqa.wpengine.netdna-cdn.com/wp-content/uploads/2018/03/BestofISE2018-logo-0318.jpg">
                  <a:extLst>
                    <a:ext uri="{FF2B5EF4-FFF2-40B4-BE49-F238E27FC236}">
                      <a16:creationId xmlns:a16="http://schemas.microsoft.com/office/drawing/2014/main" id="{2A7400BD-4A87-4E1D-974E-02CF25D42CA6}"/>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l="-448"/>
                <a:stretch/>
              </p:blipFill>
              <p:spPr bwMode="auto">
                <a:xfrm>
                  <a:off x="2023510" y="7038984"/>
                  <a:ext cx="888576" cy="947657"/>
                </a:xfrm>
                <a:prstGeom prst="rect">
                  <a:avLst/>
                </a:prstGeom>
                <a:noFill/>
                <a:extLst>
                  <a:ext uri="{909E8E84-426E-40DD-AFC4-6F175D3DCCD1}">
                    <a14:hiddenFill xmlns:a14="http://schemas.microsoft.com/office/drawing/2010/main">
                      <a:solidFill>
                        <a:srgbClr val="FFFFFF"/>
                      </a:solidFill>
                    </a14:hiddenFill>
                  </a:ext>
                </a:extLst>
              </p:spPr>
            </p:pic>
          </p:grpSp>
          <p:pic>
            <p:nvPicPr>
              <p:cNvPr id="115" name="Picture 114">
                <a:extLst>
                  <a:ext uri="{FF2B5EF4-FFF2-40B4-BE49-F238E27FC236}">
                    <a16:creationId xmlns:a16="http://schemas.microsoft.com/office/drawing/2014/main" id="{ED95F788-BACA-4E32-A902-F93E9B4B423C}"/>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l="20012" t="4328" r="19847" b="4952"/>
              <a:stretch/>
            </p:blipFill>
            <p:spPr>
              <a:xfrm>
                <a:off x="4306703" y="7055712"/>
                <a:ext cx="859012" cy="861697"/>
              </a:xfrm>
              <a:prstGeom prst="rect">
                <a:avLst/>
              </a:prstGeom>
            </p:spPr>
          </p:pic>
        </p:grpSp>
      </p:grpSp>
      <p:grpSp>
        <p:nvGrpSpPr>
          <p:cNvPr id="124" name="Group 123">
            <a:extLst>
              <a:ext uri="{FF2B5EF4-FFF2-40B4-BE49-F238E27FC236}">
                <a16:creationId xmlns:a16="http://schemas.microsoft.com/office/drawing/2014/main" id="{CFDE8CA7-66BE-44CA-97E3-888E1D6BE1A7}"/>
              </a:ext>
            </a:extLst>
          </p:cNvPr>
          <p:cNvGrpSpPr/>
          <p:nvPr/>
        </p:nvGrpSpPr>
        <p:grpSpPr>
          <a:xfrm>
            <a:off x="8511167" y="6538835"/>
            <a:ext cx="3339064" cy="1867286"/>
            <a:chOff x="8522890" y="6538835"/>
            <a:chExt cx="3339064" cy="1867286"/>
          </a:xfrm>
        </p:grpSpPr>
        <p:grpSp>
          <p:nvGrpSpPr>
            <p:cNvPr id="123" name="Group 122">
              <a:extLst>
                <a:ext uri="{FF2B5EF4-FFF2-40B4-BE49-F238E27FC236}">
                  <a16:creationId xmlns:a16="http://schemas.microsoft.com/office/drawing/2014/main" id="{DB48CCF6-DCF9-45BA-95E7-21F992789AE1}"/>
                </a:ext>
              </a:extLst>
            </p:cNvPr>
            <p:cNvGrpSpPr/>
            <p:nvPr/>
          </p:nvGrpSpPr>
          <p:grpSpPr>
            <a:xfrm>
              <a:off x="8522890" y="7086599"/>
              <a:ext cx="3339064" cy="1319522"/>
              <a:chOff x="8522890" y="7086599"/>
              <a:chExt cx="3339064" cy="1319522"/>
            </a:xfrm>
          </p:grpSpPr>
          <p:pic>
            <p:nvPicPr>
              <p:cNvPr id="134" name="Picture 133">
                <a:extLst>
                  <a:ext uri="{FF2B5EF4-FFF2-40B4-BE49-F238E27FC236}">
                    <a16:creationId xmlns:a16="http://schemas.microsoft.com/office/drawing/2014/main" id="{3B38CD3E-B69B-4FB5-95A1-79C25DF822E1}"/>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522890" y="7086599"/>
                <a:ext cx="2195716" cy="1319522"/>
              </a:xfrm>
              <a:prstGeom prst="rect">
                <a:avLst/>
              </a:prstGeom>
            </p:spPr>
          </p:pic>
          <p:pic>
            <p:nvPicPr>
              <p:cNvPr id="140" name="Picture 139">
                <a:extLst>
                  <a:ext uri="{FF2B5EF4-FFF2-40B4-BE49-F238E27FC236}">
                    <a16:creationId xmlns:a16="http://schemas.microsoft.com/office/drawing/2014/main" id="{40E80FA1-E166-4EF5-9AF7-85999E207289}"/>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10670200" y="7086599"/>
                <a:ext cx="1191754" cy="1319522"/>
              </a:xfrm>
              <a:prstGeom prst="rect">
                <a:avLst/>
              </a:prstGeom>
            </p:spPr>
          </p:pic>
        </p:grpSp>
        <p:grpSp>
          <p:nvGrpSpPr>
            <p:cNvPr id="76" name="Group 75">
              <a:extLst>
                <a:ext uri="{FF2B5EF4-FFF2-40B4-BE49-F238E27FC236}">
                  <a16:creationId xmlns:a16="http://schemas.microsoft.com/office/drawing/2014/main" id="{F916A8D9-3AEC-4A3A-8DC6-8256D3925B10}"/>
                </a:ext>
              </a:extLst>
            </p:cNvPr>
            <p:cNvGrpSpPr/>
            <p:nvPr/>
          </p:nvGrpSpPr>
          <p:grpSpPr>
            <a:xfrm>
              <a:off x="9129727" y="6538835"/>
              <a:ext cx="2312958" cy="926684"/>
              <a:chOff x="5885648" y="6283038"/>
              <a:chExt cx="2312958" cy="926684"/>
            </a:xfrm>
          </p:grpSpPr>
          <p:grpSp>
            <p:nvGrpSpPr>
              <p:cNvPr id="77" name="Group 76">
                <a:extLst>
                  <a:ext uri="{FF2B5EF4-FFF2-40B4-BE49-F238E27FC236}">
                    <a16:creationId xmlns:a16="http://schemas.microsoft.com/office/drawing/2014/main" id="{EBF60833-3029-42B9-B98B-FA1C38B175A1}"/>
                  </a:ext>
                </a:extLst>
              </p:cNvPr>
              <p:cNvGrpSpPr>
                <a:grpSpLocks noChangeAspect="1"/>
              </p:cNvGrpSpPr>
              <p:nvPr/>
            </p:nvGrpSpPr>
            <p:grpSpPr>
              <a:xfrm>
                <a:off x="5885648" y="6283038"/>
                <a:ext cx="2312958" cy="926684"/>
                <a:chOff x="2354809" y="6052454"/>
                <a:chExt cx="2692314" cy="1078671"/>
              </a:xfrm>
            </p:grpSpPr>
            <p:pic>
              <p:nvPicPr>
                <p:cNvPr id="79" name="A78567FE-70AB-4D56-97BE-997E208D6AF6" descr="165DA89F-9108-4A66-9658-536850B55F7E@attlocal">
                  <a:extLst>
                    <a:ext uri="{FF2B5EF4-FFF2-40B4-BE49-F238E27FC236}">
                      <a16:creationId xmlns:a16="http://schemas.microsoft.com/office/drawing/2014/main" id="{A9874458-7996-4E38-B513-C540429B6F23}"/>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2354809" y="6052454"/>
                  <a:ext cx="796871" cy="10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a:extLst>
                    <a:ext uri="{FF2B5EF4-FFF2-40B4-BE49-F238E27FC236}">
                      <a16:creationId xmlns:a16="http://schemas.microsoft.com/office/drawing/2014/main" id="{4E22CC2F-08D2-4D89-99F5-6A70B9A72A8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867" y="6077197"/>
                  <a:ext cx="723256" cy="1029194"/>
                </a:xfrm>
                <a:prstGeom prst="rect">
                  <a:avLst/>
                </a:prstGeom>
              </p:spPr>
            </p:pic>
          </p:grpSp>
          <p:pic>
            <p:nvPicPr>
              <p:cNvPr id="78" name="Picture 2" descr="https://www.brightsign.biz/application/files/cache/b4389fb54a13e42b478efe24062187f7.png">
                <a:extLst>
                  <a:ext uri="{FF2B5EF4-FFF2-40B4-BE49-F238E27FC236}">
                    <a16:creationId xmlns:a16="http://schemas.microsoft.com/office/drawing/2014/main" id="{17CB44EE-CA5F-4FB7-9F2E-E99C317A6E8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686751" y="6312945"/>
                <a:ext cx="773993" cy="86687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a:extLst>
              <a:ext uri="{FF2B5EF4-FFF2-40B4-BE49-F238E27FC236}">
                <a16:creationId xmlns:a16="http://schemas.microsoft.com/office/drawing/2014/main" id="{BE0682BB-C81E-4DDE-86A0-4C799BA58807}"/>
              </a:ext>
            </a:extLst>
          </p:cNvPr>
          <p:cNvGrpSpPr/>
          <p:nvPr/>
        </p:nvGrpSpPr>
        <p:grpSpPr>
          <a:xfrm>
            <a:off x="14156870" y="4707590"/>
            <a:ext cx="1213794" cy="1825632"/>
            <a:chOff x="14237552" y="4707590"/>
            <a:chExt cx="1213794" cy="1825632"/>
          </a:xfrm>
        </p:grpSpPr>
        <p:grpSp>
          <p:nvGrpSpPr>
            <p:cNvPr id="20" name="Group 19"/>
            <p:cNvGrpSpPr/>
            <p:nvPr/>
          </p:nvGrpSpPr>
          <p:grpSpPr>
            <a:xfrm>
              <a:off x="14237552" y="5390334"/>
              <a:ext cx="1213794" cy="1142888"/>
              <a:chOff x="6313784" y="7472167"/>
              <a:chExt cx="1213794" cy="1142888"/>
            </a:xfrm>
          </p:grpSpPr>
          <p:pic>
            <p:nvPicPr>
              <p:cNvPr id="42" name="Picture 4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464902" y="7472167"/>
                <a:ext cx="911564" cy="883678"/>
              </a:xfrm>
              <a:prstGeom prst="rect">
                <a:avLst/>
              </a:prstGeom>
            </p:spPr>
          </p:pic>
          <p:sp>
            <p:nvSpPr>
              <p:cNvPr id="17" name="TextBox 16"/>
              <p:cNvSpPr txBox="1"/>
              <p:nvPr/>
            </p:nvSpPr>
            <p:spPr>
              <a:xfrm>
                <a:off x="6313784" y="8338056"/>
                <a:ext cx="1213794"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BrightBeacon</a:t>
                </a:r>
              </a:p>
            </p:txBody>
          </p:sp>
        </p:grpSp>
        <p:pic>
          <p:nvPicPr>
            <p:cNvPr id="3" name="Picture 2" descr="Image result for COMMERCIAL INTEGRATOR 2016 AWARD">
              <a:extLst>
                <a:ext uri="{FF2B5EF4-FFF2-40B4-BE49-F238E27FC236}">
                  <a16:creationId xmlns:a16="http://schemas.microsoft.com/office/drawing/2014/main" id="{91ED6180-1688-4035-8A26-C648C1FFDBAC}"/>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14292849" y="4707590"/>
              <a:ext cx="882233" cy="8690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B266AC0A-B298-485A-AE47-78191BC29C48}"/>
              </a:ext>
            </a:extLst>
          </p:cNvPr>
          <p:cNvGrpSpPr/>
          <p:nvPr/>
        </p:nvGrpSpPr>
        <p:grpSpPr>
          <a:xfrm>
            <a:off x="12179524" y="4762513"/>
            <a:ext cx="1346844" cy="1764941"/>
            <a:chOff x="12045054" y="4762513"/>
            <a:chExt cx="1346844" cy="1764941"/>
          </a:xfrm>
        </p:grpSpPr>
        <p:grpSp>
          <p:nvGrpSpPr>
            <p:cNvPr id="23" name="Group 22">
              <a:extLst>
                <a:ext uri="{FF2B5EF4-FFF2-40B4-BE49-F238E27FC236}">
                  <a16:creationId xmlns:a16="http://schemas.microsoft.com/office/drawing/2014/main" id="{AB98EBE4-1896-4B92-91FF-9913616F2E46}"/>
                </a:ext>
              </a:extLst>
            </p:cNvPr>
            <p:cNvGrpSpPr/>
            <p:nvPr/>
          </p:nvGrpSpPr>
          <p:grpSpPr>
            <a:xfrm>
              <a:off x="12045054" y="5400340"/>
              <a:ext cx="1346844" cy="1127114"/>
              <a:chOff x="12768828" y="2060382"/>
              <a:chExt cx="1346844" cy="1127114"/>
            </a:xfrm>
          </p:grpSpPr>
          <p:pic>
            <p:nvPicPr>
              <p:cNvPr id="44" name="Picture 43"/>
              <p:cNvPicPr>
                <a:picLocks noChangeAspect="1"/>
              </p:cNvPicPr>
              <p:nvPr/>
            </p:nvPicPr>
            <p:blipFill>
              <a:blip r:embed="rId23" cstate="screen">
                <a:clrChange>
                  <a:clrFrom>
                    <a:srgbClr val="FFFFFB"/>
                  </a:clrFrom>
                  <a:clrTo>
                    <a:srgbClr val="FFFFFB">
                      <a:alpha val="0"/>
                    </a:srgbClr>
                  </a:clrTo>
                </a:clrChange>
                <a:extLst>
                  <a:ext uri="{28A0092B-C50C-407E-A947-70E740481C1C}">
                    <a14:useLocalDpi xmlns:a14="http://schemas.microsoft.com/office/drawing/2010/main"/>
                  </a:ext>
                </a:extLst>
              </a:blip>
              <a:stretch>
                <a:fillRect/>
              </a:stretch>
            </p:blipFill>
            <p:spPr>
              <a:xfrm>
                <a:off x="13001134" y="2060382"/>
                <a:ext cx="882233" cy="882235"/>
              </a:xfrm>
              <a:prstGeom prst="rect">
                <a:avLst/>
              </a:prstGeom>
            </p:spPr>
          </p:pic>
          <p:sp>
            <p:nvSpPr>
              <p:cNvPr id="49" name="TextBox 48"/>
              <p:cNvSpPr txBox="1"/>
              <p:nvPr/>
            </p:nvSpPr>
            <p:spPr>
              <a:xfrm>
                <a:off x="12768828" y="2910497"/>
                <a:ext cx="1346844"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BrightSign App</a:t>
                </a:r>
              </a:p>
            </p:txBody>
          </p:sp>
        </p:grpSp>
        <p:pic>
          <p:nvPicPr>
            <p:cNvPr id="66" name="Picture 65" descr="Image result for rave best infocomm 2016 award">
              <a:extLst>
                <a:ext uri="{FF2B5EF4-FFF2-40B4-BE49-F238E27FC236}">
                  <a16:creationId xmlns:a16="http://schemas.microsoft.com/office/drawing/2014/main" id="{8470C5C5-45FA-4B20-8595-09494468C5C5}"/>
                </a:ext>
              </a:extLst>
            </p:cNvPr>
            <p:cNvPicPr>
              <a:picLocks noChangeAspect="1" noChangeArrowheads="1"/>
            </p:cNvPicPr>
            <p:nvPr/>
          </p:nvPicPr>
          <p:blipFill>
            <a:blip r:embed="rId2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25528" y="4762513"/>
              <a:ext cx="785895" cy="7858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99409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Casino Case Study</a:t>
            </a:r>
          </a:p>
        </p:txBody>
      </p:sp>
      <p:sp>
        <p:nvSpPr>
          <p:cNvPr id="3" name="Text Placeholder 2"/>
          <p:cNvSpPr>
            <a:spLocks noGrp="1"/>
          </p:cNvSpPr>
          <p:nvPr>
            <p:ph type="body" sz="quarter" idx="10"/>
          </p:nvPr>
        </p:nvSpPr>
        <p:spPr>
          <a:xfrm>
            <a:off x="1913469" y="1274136"/>
            <a:ext cx="13529733" cy="659491"/>
          </a:xfrm>
        </p:spPr>
        <p:txBody>
          <a:bodyPr/>
          <a:lstStyle/>
          <a:p>
            <a:r>
              <a:rPr lang="en-US" dirty="0"/>
              <a:t>Live HDTV and sports scores delivered reliably</a:t>
            </a:r>
          </a:p>
        </p:txBody>
      </p:sp>
      <p:sp>
        <p:nvSpPr>
          <p:cNvPr id="8" name="Content Placeholder 7"/>
          <p:cNvSpPr>
            <a:spLocks noGrp="1"/>
          </p:cNvSpPr>
          <p:nvPr>
            <p:ph idx="14"/>
          </p:nvPr>
        </p:nvSpPr>
        <p:spPr>
          <a:xfrm>
            <a:off x="1913469" y="2129051"/>
            <a:ext cx="9823606" cy="6191209"/>
          </a:xfrm>
        </p:spPr>
        <p:txBody>
          <a:bodyPr/>
          <a:lstStyle/>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150+ networked BrightSign XD1230 players</a:t>
            </a:r>
          </a:p>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BrightSign players are networked and integrated with an array </a:t>
            </a:r>
            <a:b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of technology components to drive HD content, IP streaming and live TV via DirecTV</a:t>
            </a:r>
          </a:p>
          <a:p>
            <a:pPr lvl="1"/>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Technicolor’s QAM modulators enable sports book/race book staff to select a channel by feeding the channel into an IP encoder, which sends the signal to a secure BrightSign Network-enabled webpage whereby employees preview the channel before pushing it to the venue’s displays</a:t>
            </a:r>
          </a:p>
          <a:p>
            <a:pPr lvl="1"/>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The casino’s dedicated AV control and signage network feeds live local TV, satellite TV &amp; IP over existing coax; the network </a:t>
            </a:r>
            <a:b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is capable of splitting a variety of outputs, including </a:t>
            </a:r>
            <a:b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HDMI, component, composite and VGA</a:t>
            </a:r>
          </a:p>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Utilizes BrightSign Network to enable </a:t>
            </a:r>
            <a:b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seamless management of 150+ players</a:t>
            </a:r>
          </a:p>
        </p:txBody>
      </p:sp>
      <p:pic>
        <p:nvPicPr>
          <p:cNvPr id="3076" name="Picture 4" descr="Boulder-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2017" y="6205603"/>
            <a:ext cx="6063778" cy="237957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1"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61127" y="1070883"/>
            <a:ext cx="3574668" cy="238072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83033" y="3667369"/>
            <a:ext cx="3552761" cy="2351614"/>
          </a:xfrm>
          <a:prstGeom prst="rect">
            <a:avLst/>
          </a:prstGeom>
          <a:ln>
            <a:noFill/>
          </a:ln>
          <a:effectLst>
            <a:outerShdw blurRad="292100" dist="139700" dir="2700000" algn="tl" rotWithShape="0">
              <a:srgbClr val="333333">
                <a:alpha val="65000"/>
              </a:srgbClr>
            </a:outerShdw>
          </a:effectLst>
        </p:spPr>
      </p:pic>
      <p:pic>
        <p:nvPicPr>
          <p:cNvPr id="3074" name="Picture 2" descr="http://www.brightsign.biz/files/2813/9206/1703/Boulder-logo.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2325431" y="151055"/>
            <a:ext cx="3067963" cy="89409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3"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0523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95456" y="7453232"/>
            <a:ext cx="13663494" cy="1044377"/>
          </a:xfrm>
        </p:spPr>
        <p:txBody>
          <a:bodyPr>
            <a:normAutofit/>
          </a:bodyPr>
          <a:lstStyle/>
          <a:p>
            <a:r>
              <a:rPr lang="en-US" dirty="0"/>
              <a:t>BrightSign qualified CMS solutions and content providers </a:t>
            </a:r>
          </a:p>
        </p:txBody>
      </p:sp>
      <p:sp>
        <p:nvSpPr>
          <p:cNvPr id="6" name="Text Placeholder 5"/>
          <p:cNvSpPr>
            <a:spLocks noGrp="1"/>
          </p:cNvSpPr>
          <p:nvPr>
            <p:ph type="body" sz="quarter" idx="10"/>
          </p:nvPr>
        </p:nvSpPr>
        <p:spPr/>
        <p:txBody>
          <a:bodyPr/>
          <a:lstStyle/>
          <a:p>
            <a:r>
              <a:rPr lang="en-US" dirty="0"/>
              <a:t>BrightSign Partners</a:t>
            </a:r>
          </a:p>
        </p:txBody>
      </p:sp>
      <p:pic>
        <p:nvPicPr>
          <p:cNvPr id="8"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36073406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811" y="1287575"/>
            <a:ext cx="792431" cy="792431"/>
          </a:xfrm>
          <a:prstGeom prst="rect">
            <a:avLst/>
          </a:prstGeom>
        </p:spPr>
      </p:pic>
      <p:sp>
        <p:nvSpPr>
          <p:cNvPr id="4" name="Title 3"/>
          <p:cNvSpPr>
            <a:spLocks noGrp="1"/>
          </p:cNvSpPr>
          <p:nvPr>
            <p:ph type="title"/>
          </p:nvPr>
        </p:nvSpPr>
        <p:spPr/>
        <p:txBody>
          <a:bodyPr/>
          <a:lstStyle/>
          <a:p>
            <a:r>
              <a:rPr lang="en-US" dirty="0">
                <a:solidFill>
                  <a:schemeClr val="tx1"/>
                </a:solidFill>
              </a:rPr>
              <a:t>BrightSign Partners</a:t>
            </a:r>
            <a:endParaRPr lang="en-US" dirty="0"/>
          </a:p>
        </p:txBody>
      </p:sp>
      <p:sp>
        <p:nvSpPr>
          <p:cNvPr id="40" name="Content Placeholder 19"/>
          <p:cNvSpPr>
            <a:spLocks noGrp="1"/>
          </p:cNvSpPr>
          <p:nvPr>
            <p:ph idx="14"/>
          </p:nvPr>
        </p:nvSpPr>
        <p:spPr>
          <a:xfrm>
            <a:off x="3798335" y="8666995"/>
            <a:ext cx="10977031" cy="449685"/>
          </a:xfrm>
        </p:spPr>
        <p:txBody>
          <a:bodyPr/>
          <a:lstStyle/>
          <a:p>
            <a:pPr marL="0" indent="0">
              <a:buNone/>
            </a:pPr>
            <a:r>
              <a:rPr lang="en-US" sz="1600" dirty="0"/>
              <a:t>For more information on our partners, visit </a:t>
            </a:r>
            <a:r>
              <a:rPr lang="en-US" sz="1600" dirty="0">
                <a:hlinkClick r:id="rId5"/>
              </a:rPr>
              <a:t>www.brightsign.biz/partners/overview</a:t>
            </a:r>
            <a:r>
              <a:rPr lang="en-US" sz="1600" dirty="0"/>
              <a:t> </a:t>
            </a:r>
          </a:p>
        </p:txBody>
      </p:sp>
      <p:pic>
        <p:nvPicPr>
          <p:cNvPr id="41" name="Image 28" descr="icon_home.png">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Connector 49"/>
          <p:cNvCxnSpPr>
            <a:cxnSpLocks noChangeAspect="1"/>
          </p:cNvCxnSpPr>
          <p:nvPr/>
        </p:nvCxnSpPr>
        <p:spPr>
          <a:xfrm>
            <a:off x="1913469" y="4964032"/>
            <a:ext cx="14128655" cy="0"/>
          </a:xfrm>
          <a:prstGeom prst="line">
            <a:avLst/>
          </a:prstGeom>
          <a:ln w="57150">
            <a:solidFill>
              <a:srgbClr val="372059"/>
            </a:solidFill>
          </a:ln>
        </p:spPr>
        <p:style>
          <a:lnRef idx="2">
            <a:schemeClr val="accent5"/>
          </a:lnRef>
          <a:fillRef idx="0">
            <a:schemeClr val="accent5"/>
          </a:fillRef>
          <a:effectRef idx="1">
            <a:schemeClr val="accent5"/>
          </a:effectRef>
          <a:fontRef idx="minor">
            <a:schemeClr val="tx1"/>
          </a:fontRef>
        </p:style>
      </p:cxnSp>
      <p:sp>
        <p:nvSpPr>
          <p:cNvPr id="51" name="Text Placeholder 4"/>
          <p:cNvSpPr txBox="1">
            <a:spLocks noChangeAspect="1"/>
          </p:cNvSpPr>
          <p:nvPr/>
        </p:nvSpPr>
        <p:spPr>
          <a:xfrm>
            <a:off x="1913469" y="5104754"/>
            <a:ext cx="13474697" cy="460934"/>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28A6BA"/>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44" dirty="0">
                <a:solidFill>
                  <a:srgbClr val="3A88BB"/>
                </a:solidFill>
              </a:rPr>
              <a:t>Content partners</a:t>
            </a:r>
          </a:p>
        </p:txBody>
      </p:sp>
      <p:sp>
        <p:nvSpPr>
          <p:cNvPr id="52" name="Text Placeholder 4"/>
          <p:cNvSpPr txBox="1">
            <a:spLocks noChangeAspect="1"/>
          </p:cNvSpPr>
          <p:nvPr/>
        </p:nvSpPr>
        <p:spPr>
          <a:xfrm>
            <a:off x="1913469" y="1537928"/>
            <a:ext cx="12201550" cy="407234"/>
          </a:xfrm>
          <a:prstGeom prst="rect">
            <a:avLst/>
          </a:prstGeom>
        </p:spPr>
        <p:txBody>
          <a:bodyPr anchor="ctr" anchorCtr="0">
            <a:noAutofit/>
          </a:bodyPr>
          <a:lstStyle>
            <a:lvl1pPr marL="0" indent="0" algn="l" defTabSz="514265" rtl="0" eaLnBrk="1" latinLnBrk="0" hangingPunct="1">
              <a:spcBef>
                <a:spcPts val="0"/>
              </a:spcBef>
              <a:buFont typeface="Arial"/>
              <a:buNone/>
              <a:defRPr sz="3600" b="1" i="0" kern="1200">
                <a:solidFill>
                  <a:srgbClr val="260859"/>
                </a:solidFill>
                <a:latin typeface="Verdana"/>
                <a:ea typeface="+mn-ea"/>
                <a:cs typeface="Verdana"/>
              </a:defRPr>
            </a:lvl1pPr>
            <a:lvl2pPr marL="514265" indent="0" algn="l" defTabSz="514265" rtl="0" eaLnBrk="1" latinLnBrk="0" hangingPunct="1">
              <a:spcBef>
                <a:spcPct val="20000"/>
              </a:spcBef>
              <a:buFont typeface="Arial"/>
              <a:buNone/>
              <a:defRPr sz="2250" kern="1200">
                <a:solidFill>
                  <a:schemeClr val="tx1"/>
                </a:solidFill>
                <a:latin typeface="Verdana"/>
                <a:ea typeface="+mn-ea"/>
                <a:cs typeface="Verdana"/>
              </a:defRPr>
            </a:lvl2pPr>
            <a:lvl3pPr marL="1028529" indent="0" algn="l" defTabSz="514265" rtl="0" eaLnBrk="1" latinLnBrk="0" hangingPunct="1">
              <a:spcBef>
                <a:spcPct val="20000"/>
              </a:spcBef>
              <a:buFont typeface="Arial"/>
              <a:buNone/>
              <a:defRPr sz="2250" kern="1200">
                <a:solidFill>
                  <a:schemeClr val="tx1"/>
                </a:solidFill>
                <a:latin typeface="Verdana"/>
                <a:ea typeface="+mn-ea"/>
                <a:cs typeface="Verdana"/>
              </a:defRPr>
            </a:lvl3pPr>
            <a:lvl4pPr marL="1542795" indent="0" algn="l" defTabSz="514265" rtl="0" eaLnBrk="1" latinLnBrk="0" hangingPunct="1">
              <a:spcBef>
                <a:spcPct val="20000"/>
              </a:spcBef>
              <a:buFont typeface="Arial"/>
              <a:buNone/>
              <a:defRPr sz="2250" kern="1200">
                <a:solidFill>
                  <a:schemeClr val="tx1"/>
                </a:solidFill>
                <a:latin typeface="Verdana"/>
                <a:ea typeface="+mn-ea"/>
                <a:cs typeface="Verdana"/>
              </a:defRPr>
            </a:lvl4pPr>
            <a:lvl5pPr marL="2057060" indent="0" algn="l" defTabSz="514265" rtl="0" eaLnBrk="1" latinLnBrk="0" hangingPunct="1">
              <a:spcBef>
                <a:spcPct val="20000"/>
              </a:spcBef>
              <a:buFont typeface="Arial"/>
              <a:buNone/>
              <a:defRPr sz="2250" kern="1200">
                <a:solidFill>
                  <a:schemeClr val="tx1"/>
                </a:solidFill>
                <a:latin typeface="Verdana"/>
                <a:ea typeface="+mn-ea"/>
                <a:cs typeface="Verdana"/>
              </a:defRPr>
            </a:lvl5pPr>
            <a:lvl6pPr marL="2828458" indent="-257134" algn="l" defTabSz="514265" rtl="0" eaLnBrk="1" latinLnBrk="0" hangingPunct="1">
              <a:spcBef>
                <a:spcPct val="20000"/>
              </a:spcBef>
              <a:buFont typeface="Arial"/>
              <a:buChar char="•"/>
              <a:defRPr sz="2250" kern="1200">
                <a:solidFill>
                  <a:schemeClr val="tx1"/>
                </a:solidFill>
                <a:latin typeface="+mn-lt"/>
                <a:ea typeface="+mn-ea"/>
                <a:cs typeface="+mn-cs"/>
              </a:defRPr>
            </a:lvl6pPr>
            <a:lvl7pPr marL="3342723" indent="-257134" algn="l" defTabSz="514265" rtl="0" eaLnBrk="1" latinLnBrk="0" hangingPunct="1">
              <a:spcBef>
                <a:spcPct val="20000"/>
              </a:spcBef>
              <a:buFont typeface="Arial"/>
              <a:buChar char="•"/>
              <a:defRPr sz="2250" kern="1200">
                <a:solidFill>
                  <a:schemeClr val="tx1"/>
                </a:solidFill>
                <a:latin typeface="+mn-lt"/>
                <a:ea typeface="+mn-ea"/>
                <a:cs typeface="+mn-cs"/>
              </a:defRPr>
            </a:lvl7pPr>
            <a:lvl8pPr marL="3856989" indent="-257134" algn="l" defTabSz="514265" rtl="0" eaLnBrk="1" latinLnBrk="0" hangingPunct="1">
              <a:spcBef>
                <a:spcPct val="20000"/>
              </a:spcBef>
              <a:buFont typeface="Arial"/>
              <a:buChar char="•"/>
              <a:defRPr sz="2250" kern="1200">
                <a:solidFill>
                  <a:schemeClr val="tx1"/>
                </a:solidFill>
                <a:latin typeface="+mn-lt"/>
                <a:ea typeface="+mn-ea"/>
                <a:cs typeface="+mn-cs"/>
              </a:defRPr>
            </a:lvl8pPr>
            <a:lvl9pPr marL="4371253" indent="-257134" algn="l" defTabSz="514265" rtl="0" eaLnBrk="1" latinLnBrk="0" hangingPunct="1">
              <a:spcBef>
                <a:spcPct val="20000"/>
              </a:spcBef>
              <a:buFont typeface="Arial"/>
              <a:buChar char="•"/>
              <a:defRPr sz="2250" kern="1200">
                <a:solidFill>
                  <a:schemeClr val="tx1"/>
                </a:solidFill>
                <a:latin typeface="+mn-lt"/>
                <a:ea typeface="+mn-ea"/>
                <a:cs typeface="+mn-cs"/>
              </a:defRPr>
            </a:lvl9pPr>
          </a:lstStyle>
          <a:p>
            <a:r>
              <a:rPr lang="en-US" sz="2844" dirty="0">
                <a:solidFill>
                  <a:srgbClr val="3A88BB"/>
                </a:solidFill>
              </a:rPr>
              <a:t>CMS partners</a:t>
            </a:r>
          </a:p>
        </p:txBody>
      </p:sp>
      <p:cxnSp>
        <p:nvCxnSpPr>
          <p:cNvPr id="57" name="Straight Connector 56"/>
          <p:cNvCxnSpPr>
            <a:cxnSpLocks noChangeAspect="1"/>
          </p:cNvCxnSpPr>
          <p:nvPr/>
        </p:nvCxnSpPr>
        <p:spPr>
          <a:xfrm>
            <a:off x="1913469" y="1435376"/>
            <a:ext cx="14128655" cy="1"/>
          </a:xfrm>
          <a:prstGeom prst="line">
            <a:avLst/>
          </a:prstGeom>
          <a:ln w="57150">
            <a:solidFill>
              <a:srgbClr val="372059"/>
            </a:solidFill>
          </a:ln>
        </p:spPr>
        <p:style>
          <a:lnRef idx="2">
            <a:schemeClr val="accent5"/>
          </a:lnRef>
          <a:fillRef idx="0">
            <a:schemeClr val="accent5"/>
          </a:fillRef>
          <a:effectRef idx="1">
            <a:schemeClr val="accent5"/>
          </a:effectRef>
          <a:fontRef idx="minor">
            <a:schemeClr val="tx1"/>
          </a:fontRef>
        </p:style>
      </p:cxnSp>
      <p:grpSp>
        <p:nvGrpSpPr>
          <p:cNvPr id="11" name="Group 10"/>
          <p:cNvGrpSpPr/>
          <p:nvPr/>
        </p:nvGrpSpPr>
        <p:grpSpPr>
          <a:xfrm>
            <a:off x="2020149" y="7670089"/>
            <a:ext cx="13896412" cy="853654"/>
            <a:chOff x="1969920" y="7837729"/>
            <a:chExt cx="13896412" cy="853654"/>
          </a:xfrm>
        </p:grpSpPr>
        <p:pic>
          <p:nvPicPr>
            <p:cNvPr id="42" name="Picture 2" descr="http://www.cblohm.com/wp-content/uploads/2013/07/tagboard-800x163.png">
              <a:hlinkClick r:id="rId8" action="ppaction://hlinksldjump"/>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59314" y="8099574"/>
              <a:ext cx="1619463" cy="32996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tint up logo">
              <a:hlinkClick r:id="rId10" action="ppaction://hlinksldjump"/>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160281" y="7837729"/>
              <a:ext cx="635118" cy="85365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s://www.brightsign.biz/application/files/1115/0298/8303/SocialWallPro_LogoFull_RGB_300px.png">
              <a:hlinkClick r:id="rId12" action="ppaction://hlinksldjump"/>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381149" y="7991093"/>
              <a:ext cx="2486023" cy="54692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https://www.brightsign.biz/application/files/cache/0e8ea87a0e995b7ec2fe90a6782e7c44.jpg">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969920" y="8017155"/>
              <a:ext cx="1929725" cy="49480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6" descr="https://www.brightsign.biz/application/files/2914/8769/9729/sportsBar-networks.png">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348676" y="7928943"/>
              <a:ext cx="2229134" cy="67122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https://www.brightsign.biz/application/files/4614/9789/4025/wovenContent.jpg">
              <a:hlinkClick r:id="rId18" action="ppaction://hlinksldjump"/>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3276901" y="7974594"/>
              <a:ext cx="2589431" cy="579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2020149" y="5639694"/>
            <a:ext cx="13808333" cy="824493"/>
            <a:chOff x="2002369" y="5868294"/>
            <a:chExt cx="13808333" cy="824493"/>
          </a:xfrm>
        </p:grpSpPr>
        <p:pic>
          <p:nvPicPr>
            <p:cNvPr id="45" name="Picture 44">
              <a:hlinkClick r:id="rId20" action="ppaction://hlinksldjump"/>
            </p:cNvPr>
            <p:cNvPicPr>
              <a:picLocks noChangeAspect="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02369" y="6005480"/>
              <a:ext cx="1253672" cy="550120"/>
            </a:xfrm>
            <a:prstGeom prst="rect">
              <a:avLst/>
            </a:prstGeom>
          </p:spPr>
        </p:pic>
        <p:pic>
          <p:nvPicPr>
            <p:cNvPr id="46" name="Picture 4" descr="http://www.digiworks.com.mx/images/logo-header-digiworks.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991474" y="5939435"/>
              <a:ext cx="1819228" cy="6822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www.thecsigroup.com/wp-content/themes/csi/assets/images/logo-csi@2x.pn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1379961" y="5959608"/>
              <a:ext cx="2150247" cy="64186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descr="https://www.brightsign.biz/application/files/cache/1b92a602cdf134c529a3004d95c6ee91.png">
              <a:hlinkClick r:id="rId26" action="ppaction://hlinksldjump"/>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8481863" y="5868294"/>
              <a:ext cx="2436834" cy="82449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8" descr="https://www.brightsign.biz/application/files/7715/0308/3296/CG_Partners_Logo-new-web.jpg">
              <a:hlinkClick r:id="rId28" action="ppaction://hlinksldjump"/>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717305" y="5968974"/>
              <a:ext cx="1927215" cy="62313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0" descr="https://www.brightsign.biz/application/files/cache/ce6909a3d1fdc8b6cd5491b8d7c22d3c.png">
              <a:hlinkClick r:id="rId30" action="ppaction://hlinksldjump"/>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6105784" y="5943425"/>
              <a:ext cx="1914815" cy="674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7F569006-07BE-45D1-8D57-1185E29A6F55}"/>
              </a:ext>
            </a:extLst>
          </p:cNvPr>
          <p:cNvGrpSpPr/>
          <p:nvPr/>
        </p:nvGrpSpPr>
        <p:grpSpPr>
          <a:xfrm>
            <a:off x="1932958" y="6790101"/>
            <a:ext cx="13947384" cy="554074"/>
            <a:chOff x="1932958" y="6790101"/>
            <a:chExt cx="13947384" cy="554074"/>
          </a:xfrm>
        </p:grpSpPr>
        <p:grpSp>
          <p:nvGrpSpPr>
            <p:cNvPr id="2" name="Group 1"/>
            <p:cNvGrpSpPr/>
            <p:nvPr/>
          </p:nvGrpSpPr>
          <p:grpSpPr>
            <a:xfrm>
              <a:off x="3832268" y="6790101"/>
              <a:ext cx="12048074" cy="554074"/>
              <a:chOff x="3832268" y="6790101"/>
              <a:chExt cx="12048074" cy="554074"/>
            </a:xfrm>
          </p:grpSpPr>
          <p:pic>
            <p:nvPicPr>
              <p:cNvPr id="38" name="Picture 6" descr="Screenfeed_Logo_2015-1.png">
                <a:hlinkClick r:id="rId32" action="ppaction://hlinksldjump"/>
              </p:cNvPr>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14069299" y="6854340"/>
                <a:ext cx="1811043" cy="4255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stano_logo_outline_black-sm.jpg">
                <a:hlinkClick r:id="rId34" action="ppaction://hlinksldjump"/>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10035843" y="6882014"/>
                <a:ext cx="1696968" cy="3702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hlinkClick r:id="rId36" action="ppaction://hlinksldjump"/>
              </p:cNvPr>
              <p:cNvPicPr>
                <a:picLocks noChangeAspect="1"/>
              </p:cNvPicPr>
              <p:nvPr/>
            </p:nvPicPr>
            <p:blipFill>
              <a:blip r:embed="rId3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272147" y="6814213"/>
                <a:ext cx="1303538" cy="505851"/>
              </a:xfrm>
              <a:prstGeom prst="rect">
                <a:avLst/>
              </a:prstGeom>
            </p:spPr>
          </p:pic>
          <p:pic>
            <p:nvPicPr>
              <p:cNvPr id="83" name="Picture 2" descr="https://www.brightsign.biz/application/files/8615/0514/8220/openEye.png">
                <a:hlinkClick r:id="rId38" action="ppaction://hlinksldjump"/>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7646047" y="6795496"/>
                <a:ext cx="1987620" cy="5432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https://www.brightsign.biz/application/files/2414/9815/3768/Miappi_Logo-web.png">
                <a:hlinkClick r:id="rId40" action="ppaction://hlinksldjump"/>
              </p:cNvPr>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3832268" y="6790101"/>
                <a:ext cx="1122924" cy="55407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4" descr="https://www.brightsign.biz/application/files/2215/0249/1382/Nvincy_Logo-new-web-aug2017.png">
                <a:hlinkClick r:id="rId42" action="ppaction://hlinksldjump"/>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5361523" y="6848689"/>
                <a:ext cx="2080468" cy="436899"/>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69">
              <a:hlinkClick r:id="rId44" action="ppaction://hlinksldjump"/>
              <a:extLst>
                <a:ext uri="{FF2B5EF4-FFF2-40B4-BE49-F238E27FC236}">
                  <a16:creationId xmlns:a16="http://schemas.microsoft.com/office/drawing/2014/main" id="{FA861F7C-29A0-4659-912B-6849EB78CB98}"/>
                </a:ext>
              </a:extLst>
            </p:cNvPr>
            <p:cNvPicPr>
              <a:picLocks noChangeAspect="1"/>
            </p:cNvPicPr>
            <p:nvPr/>
          </p:nvPicPr>
          <p:blipFill>
            <a:blip r:embed="rId45">
              <a:clrChange>
                <a:clrFrom>
                  <a:srgbClr val="FFFFFF"/>
                </a:clrFrom>
                <a:clrTo>
                  <a:srgbClr val="FFFFFF">
                    <a:alpha val="0"/>
                  </a:srgbClr>
                </a:clrTo>
              </a:clrChange>
            </a:blip>
            <a:stretch>
              <a:fillRect/>
            </a:stretch>
          </p:blipFill>
          <p:spPr>
            <a:xfrm>
              <a:off x="1932958" y="6845543"/>
              <a:ext cx="1596314" cy="433338"/>
            </a:xfrm>
            <a:prstGeom prst="rect">
              <a:avLst/>
            </a:prstGeom>
          </p:spPr>
        </p:pic>
      </p:grpSp>
      <p:grpSp>
        <p:nvGrpSpPr>
          <p:cNvPr id="13" name="Group 12">
            <a:extLst>
              <a:ext uri="{FF2B5EF4-FFF2-40B4-BE49-F238E27FC236}">
                <a16:creationId xmlns:a16="http://schemas.microsoft.com/office/drawing/2014/main" id="{0F503AFE-3853-48C0-914A-97FE16443472}"/>
              </a:ext>
            </a:extLst>
          </p:cNvPr>
          <p:cNvGrpSpPr/>
          <p:nvPr/>
        </p:nvGrpSpPr>
        <p:grpSpPr>
          <a:xfrm>
            <a:off x="1893153" y="3121723"/>
            <a:ext cx="13917798" cy="649951"/>
            <a:chOff x="1910684" y="3141144"/>
            <a:chExt cx="13917798" cy="649951"/>
          </a:xfrm>
        </p:grpSpPr>
        <p:pic>
          <p:nvPicPr>
            <p:cNvPr id="54" name="Picture 2" descr="http://www.reachmedianetwork.com/images/reach_logo.png">
              <a:hlinkClick r:id="rId46" action="ppaction://hlinksldjump"/>
            </p:cNvPr>
            <p:cNvPicPr>
              <a:picLocks noChangeAspect="1" noChangeArrowheads="1"/>
            </p:cNvPicPr>
            <p:nvPr/>
          </p:nvPicPr>
          <p:blipFill>
            <a:blip r:embed="rId47">
              <a:extLst>
                <a:ext uri="{28A0092B-C50C-407E-A947-70E740481C1C}">
                  <a14:useLocalDpi xmlns:a14="http://schemas.microsoft.com/office/drawing/2010/main"/>
                </a:ext>
              </a:extLst>
            </a:blip>
            <a:srcRect/>
            <a:stretch>
              <a:fillRect/>
            </a:stretch>
          </p:blipFill>
          <p:spPr bwMode="auto">
            <a:xfrm>
              <a:off x="12950066" y="3175974"/>
              <a:ext cx="1109805" cy="58029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hlinkClick r:id="rId48" action="ppaction://hlinksldjump"/>
            </p:cNvPr>
            <p:cNvPicPr>
              <a:picLocks noChangeAspect="1"/>
            </p:cNvPicPr>
            <p:nvPr/>
          </p:nvPicPr>
          <p:blipFill>
            <a:blip r:embed="rId4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27287" y="3235020"/>
              <a:ext cx="2032987" cy="462198"/>
            </a:xfrm>
            <a:prstGeom prst="rect">
              <a:avLst/>
            </a:prstGeom>
          </p:spPr>
        </p:pic>
        <p:pic>
          <p:nvPicPr>
            <p:cNvPr id="66" name="Picture 12" descr="http://www.ravepubs.com/wp-content/uploads/2016/11/Four-Winds-Logo.png">
              <a:hlinkClick r:id="rId50" action="ppaction://hlinksldjump"/>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910684" y="3291459"/>
              <a:ext cx="1644250" cy="34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Image result for onelan logo">
              <a:hlinkClick r:id="rId52" action="ppaction://hlinksldjump"/>
            </p:cNvPr>
            <p:cNvPicPr>
              <a:picLocks noChangeAspect="1" noChangeArrowheads="1"/>
            </p:cNvPicPr>
            <p:nvPr/>
          </p:nvPicPr>
          <p:blipFill>
            <a:blip r:embed="rId5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8231" y="3190393"/>
              <a:ext cx="1761185" cy="551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54" action="ppaction://hlinksldjump"/>
            </p:cNvPr>
            <p:cNvPicPr>
              <a:picLocks noChangeAspect="1"/>
            </p:cNvPicPr>
            <p:nvPr/>
          </p:nvPicPr>
          <p:blipFill>
            <a:blip r:embed="rId55" cstate="print">
              <a:extLst>
                <a:ext uri="{28A0092B-C50C-407E-A947-70E740481C1C}">
                  <a14:useLocalDpi xmlns:a14="http://schemas.microsoft.com/office/drawing/2010/main"/>
                </a:ext>
              </a:extLst>
            </a:blip>
            <a:stretch>
              <a:fillRect/>
            </a:stretch>
          </p:blipFill>
          <p:spPr>
            <a:xfrm>
              <a:off x="11588034" y="3141144"/>
              <a:ext cx="1089679" cy="649951"/>
            </a:xfrm>
            <a:prstGeom prst="rect">
              <a:avLst/>
            </a:prstGeom>
          </p:spPr>
        </p:pic>
        <p:pic>
          <p:nvPicPr>
            <p:cNvPr id="58" name="Picture 6" descr="https://www.brightsign.biz/application/files/2315/0125/9827/onsign-logo-slogan.png">
              <a:hlinkClick r:id="rId56" action="ppaction://hlinksldjump"/>
            </p:cNvPr>
            <p:cNvPicPr>
              <a:picLocks noChangeAspect="1" noChangeArrowheads="1"/>
            </p:cNvPicPr>
            <p:nvPr/>
          </p:nvPicPr>
          <p:blipFill rotWithShape="1">
            <a:blip r:embed="rId57" cstate="email">
              <a:extLst>
                <a:ext uri="{28A0092B-C50C-407E-A947-70E740481C1C}">
                  <a14:useLocalDpi xmlns:a14="http://schemas.microsoft.com/office/drawing/2010/main"/>
                </a:ext>
              </a:extLst>
            </a:blip>
            <a:srcRect/>
            <a:stretch/>
          </p:blipFill>
          <p:spPr bwMode="auto">
            <a:xfrm>
              <a:off x="9661769" y="3217004"/>
              <a:ext cx="1653912" cy="49823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Home">
              <a:hlinkClick r:id="rId58" action="ppaction://hlinksldjump"/>
            </p:cNvPr>
            <p:cNvPicPr>
              <a:picLocks noChangeAspect="1" noChangeArrowheads="1"/>
            </p:cNvPicPr>
            <p:nvPr/>
          </p:nvPicPr>
          <p:blipFill>
            <a:blip r:embed="rId59">
              <a:extLst>
                <a:ext uri="{28A0092B-C50C-407E-A947-70E740481C1C}">
                  <a14:useLocalDpi xmlns:a14="http://schemas.microsoft.com/office/drawing/2010/main"/>
                </a:ext>
              </a:extLst>
            </a:blip>
            <a:srcRect/>
            <a:stretch>
              <a:fillRect/>
            </a:stretch>
          </p:blipFill>
          <p:spPr bwMode="auto">
            <a:xfrm>
              <a:off x="14332221" y="3238030"/>
              <a:ext cx="1496261" cy="45617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Related image">
              <a:hlinkClick r:id="rId60" action="ppaction://hlinksldjump"/>
              <a:extLst>
                <a:ext uri="{FF2B5EF4-FFF2-40B4-BE49-F238E27FC236}">
                  <a16:creationId xmlns:a16="http://schemas.microsoft.com/office/drawing/2014/main" id="{9CA7DA6D-9D2A-4595-A580-52C7CFB55A3C}"/>
                </a:ext>
              </a:extLst>
            </p:cNvPr>
            <p:cNvPicPr>
              <a:picLocks noChangeAspect="1" noChangeArrowheads="1"/>
            </p:cNvPicPr>
            <p:nvPr/>
          </p:nvPicPr>
          <p:blipFill rotWithShape="1">
            <a:blip r:embed="rId61">
              <a:extLst>
                <a:ext uri="{28A0092B-C50C-407E-A947-70E740481C1C}">
                  <a14:useLocalDpi xmlns:a14="http://schemas.microsoft.com/office/drawing/2010/main" val="0"/>
                </a:ext>
              </a:extLst>
            </a:blip>
            <a:srcRect t="19031" b="28459"/>
            <a:stretch/>
          </p:blipFill>
          <p:spPr bwMode="auto">
            <a:xfrm>
              <a:off x="6132627" y="3251888"/>
              <a:ext cx="1223251" cy="4284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812F205E-052E-4846-B545-2803D201CC21}"/>
              </a:ext>
            </a:extLst>
          </p:cNvPr>
          <p:cNvGrpSpPr/>
          <p:nvPr/>
        </p:nvGrpSpPr>
        <p:grpSpPr>
          <a:xfrm>
            <a:off x="1922513" y="2176222"/>
            <a:ext cx="13859078" cy="552805"/>
            <a:chOff x="1983822" y="2176222"/>
            <a:chExt cx="13859078" cy="552805"/>
          </a:xfrm>
        </p:grpSpPr>
        <p:pic>
          <p:nvPicPr>
            <p:cNvPr id="53" name="Picture 2" descr="http://www.pichler-media.com/pichler/images/easescreen_logo_dunkelbl_500x62px.png">
              <a:hlinkClick r:id="rId62" action="ppaction://hlinksldjump"/>
            </p:cNvPr>
            <p:cNvPicPr>
              <a:picLocks noChangeAspect="1" noChangeArrowheads="1"/>
            </p:cNvPicPr>
            <p:nvPr/>
          </p:nvPicPr>
          <p:blipFill>
            <a:blip r:embed="rId63" cstate="email">
              <a:extLst>
                <a:ext uri="{28A0092B-C50C-407E-A947-70E740481C1C}">
                  <a14:useLocalDpi xmlns:a14="http://schemas.microsoft.com/office/drawing/2010/main"/>
                </a:ext>
              </a:extLst>
            </a:blip>
            <a:srcRect/>
            <a:stretch>
              <a:fillRect/>
            </a:stretch>
          </p:blipFill>
          <p:spPr bwMode="auto">
            <a:xfrm>
              <a:off x="13632867" y="2315602"/>
              <a:ext cx="2210033" cy="2740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s://www.brightsign.biz/application/files/cache/043c6a51a929608e5defcf62622bcf5f.png">
              <a:hlinkClick r:id="rId64" action="ppaction://hlinksldjump"/>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4021360" y="2311633"/>
              <a:ext cx="1458527" cy="28198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icharts.net/sites/default/files/appspace.png">
              <a:hlinkClick r:id="rId66" action="ppaction://hlinksldjump"/>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5873175" y="2302566"/>
              <a:ext cx="1712099" cy="3001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Related image">
              <a:hlinkClick r:id="rId68" action="ppaction://hlinksldjump"/>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12149900" y="2248626"/>
              <a:ext cx="1089678" cy="4079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comqi logo">
              <a:hlinkClick r:id="rId70" action="ppaction://hlinksldjump"/>
            </p:cNvPr>
            <p:cNvPicPr>
              <a:picLocks noChangeAspect="1" noChangeArrowheads="1"/>
            </p:cNvPicPr>
            <p:nvPr/>
          </p:nvPicPr>
          <p:blipFill>
            <a:blip r:embed="rId71" cstate="email">
              <a:extLst>
                <a:ext uri="{28A0092B-C50C-407E-A947-70E740481C1C}">
                  <a14:useLocalDpi xmlns:a14="http://schemas.microsoft.com/office/drawing/2010/main"/>
                </a:ext>
              </a:extLst>
            </a:blip>
            <a:srcRect/>
            <a:stretch>
              <a:fillRect/>
            </a:stretch>
          </p:blipFill>
          <p:spPr bwMode="auto">
            <a:xfrm>
              <a:off x="7978562" y="2198241"/>
              <a:ext cx="1500206" cy="508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www.brightsign.biz/application/files/2714/9807/7144/DNV_Cuatro-web.png">
              <a:hlinkClick r:id="rId72" action="ppaction://hlinksldjump"/>
            </p:cNvPr>
            <p:cNvPicPr>
              <a:picLocks noChangeAspect="1" noChangeArrowheads="1"/>
            </p:cNvPicPr>
            <p:nvPr/>
          </p:nvPicPr>
          <p:blipFill>
            <a:blip r:embed="rId73" cstate="email">
              <a:extLst>
                <a:ext uri="{28A0092B-C50C-407E-A947-70E740481C1C}">
                  <a14:useLocalDpi xmlns:a14="http://schemas.microsoft.com/office/drawing/2010/main"/>
                </a:ext>
              </a:extLst>
            </a:blip>
            <a:srcRect/>
            <a:stretch>
              <a:fillRect/>
            </a:stretch>
          </p:blipFill>
          <p:spPr bwMode="auto">
            <a:xfrm>
              <a:off x="9872056" y="2176222"/>
              <a:ext cx="1884556" cy="55280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Image result for 22miles logo png">
              <a:hlinkClick r:id="rId74" action="ppaction://hlinksldjump"/>
              <a:extLst>
                <a:ext uri="{FF2B5EF4-FFF2-40B4-BE49-F238E27FC236}">
                  <a16:creationId xmlns:a16="http://schemas.microsoft.com/office/drawing/2014/main" id="{BD14C87E-3182-4F80-84CD-4E394E257B2F}"/>
                </a:ext>
              </a:extLst>
            </p:cNvPr>
            <p:cNvPicPr>
              <a:picLocks noChangeAspect="1" noChangeArrowheads="1"/>
            </p:cNvPicPr>
            <p:nvPr/>
          </p:nvPicPr>
          <p:blipFill rotWithShape="1">
            <a:blip r:embed="rId75">
              <a:extLst>
                <a:ext uri="{28A0092B-C50C-407E-A947-70E740481C1C}">
                  <a14:useLocalDpi xmlns:a14="http://schemas.microsoft.com/office/drawing/2010/main" val="0"/>
                </a:ext>
              </a:extLst>
            </a:blip>
            <a:srcRect l="6222" t="35853" r="10556" b="29070"/>
            <a:stretch/>
          </p:blipFill>
          <p:spPr bwMode="auto">
            <a:xfrm>
              <a:off x="1983822" y="2253953"/>
              <a:ext cx="1644250" cy="3973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404BC3-BACA-4FBB-87A3-648F8C373B9C}"/>
              </a:ext>
            </a:extLst>
          </p:cNvPr>
          <p:cNvGrpSpPr/>
          <p:nvPr/>
        </p:nvGrpSpPr>
        <p:grpSpPr>
          <a:xfrm>
            <a:off x="1863396" y="4164369"/>
            <a:ext cx="13977313" cy="513033"/>
            <a:chOff x="1833389" y="4164369"/>
            <a:chExt cx="13977313" cy="513033"/>
          </a:xfrm>
        </p:grpSpPr>
        <p:pic>
          <p:nvPicPr>
            <p:cNvPr id="55" name="Picture 4" descr="https://www.brightsign.biz/application/files/cache/ee7f9983ad6f87a59cd93176b29f3851.png">
              <a:hlinkClick r:id="rId76" action="ppaction://hlinksldjump"/>
            </p:cNvPr>
            <p:cNvPicPr>
              <a:picLocks noChangeAspect="1" noChangeArrowheads="1"/>
            </p:cNvPicPr>
            <p:nvPr/>
          </p:nvPicPr>
          <p:blipFill>
            <a:blip r:embed="rId7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148286" y="4182606"/>
              <a:ext cx="1662416" cy="47655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hlinkClick r:id="rId78" action="ppaction://hlinksldjump"/>
            </p:cNvPr>
            <p:cNvPicPr>
              <a:picLocks noChangeAspect="1"/>
            </p:cNvPicPr>
            <p:nvPr/>
          </p:nvPicPr>
          <p:blipFill>
            <a:blip r:embed="rId79">
              <a:clrChange>
                <a:clrFrom>
                  <a:srgbClr val="F8FFF7"/>
                </a:clrFrom>
                <a:clrTo>
                  <a:srgbClr val="F8FFF7">
                    <a:alpha val="0"/>
                  </a:srgbClr>
                </a:clrTo>
              </a:clrChange>
              <a:extLst>
                <a:ext uri="{28A0092B-C50C-407E-A947-70E740481C1C}">
                  <a14:useLocalDpi xmlns:a14="http://schemas.microsoft.com/office/drawing/2010/main"/>
                </a:ext>
              </a:extLst>
            </a:blip>
            <a:stretch>
              <a:fillRect/>
            </a:stretch>
          </p:blipFill>
          <p:spPr>
            <a:xfrm>
              <a:off x="5845056" y="4277343"/>
              <a:ext cx="3312512" cy="287085"/>
            </a:xfrm>
            <a:prstGeom prst="rect">
              <a:avLst/>
            </a:prstGeom>
          </p:spPr>
        </p:pic>
        <p:pic>
          <p:nvPicPr>
            <p:cNvPr id="63" name="Picture 8" descr="https://www.brightsign.biz/application/files/2714/9789/4059/wovenManager.jpg">
              <a:hlinkClick r:id="rId80" action="ppaction://hlinksldjump"/>
            </p:cNvPr>
            <p:cNvPicPr>
              <a:picLocks noChangeAspect="1" noChangeArrowheads="1"/>
            </p:cNvPicPr>
            <p:nvPr/>
          </p:nvPicPr>
          <p:blipFill>
            <a:blip r:embed="rId81" cstate="email">
              <a:extLst>
                <a:ext uri="{28A0092B-C50C-407E-A947-70E740481C1C}">
                  <a14:useLocalDpi xmlns:a14="http://schemas.microsoft.com/office/drawing/2010/main"/>
                </a:ext>
              </a:extLst>
            </a:blip>
            <a:srcRect/>
            <a:stretch>
              <a:fillRect/>
            </a:stretch>
          </p:blipFill>
          <p:spPr bwMode="auto">
            <a:xfrm>
              <a:off x="11775572" y="4198548"/>
              <a:ext cx="2032798" cy="4446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mage result for signagelive logo">
              <a:hlinkClick r:id="rId82" action="ppaction://hlinksldjump"/>
            </p:cNvPr>
            <p:cNvPicPr>
              <a:picLocks noChangeAspect="1" noChangeArrowheads="1"/>
            </p:cNvPicPr>
            <p:nvPr/>
          </p:nvPicPr>
          <p:blipFill>
            <a:blip r:embed="rId83" cstate="email">
              <a:extLst>
                <a:ext uri="{28A0092B-C50C-407E-A947-70E740481C1C}">
                  <a14:useLocalDpi xmlns:a14="http://schemas.microsoft.com/office/drawing/2010/main"/>
                </a:ext>
              </a:extLst>
            </a:blip>
            <a:srcRect/>
            <a:stretch>
              <a:fillRect/>
            </a:stretch>
          </p:blipFill>
          <p:spPr bwMode="auto">
            <a:xfrm>
              <a:off x="3817555" y="4164369"/>
              <a:ext cx="1687585" cy="51303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Digital Signage &amp; IPTV Video Streaming from Tripleplay">
              <a:hlinkClick r:id="rId84" action="ppaction://hlinksldjump"/>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9497484" y="4259371"/>
              <a:ext cx="1938172" cy="32302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hlinkClick r:id="rId86" action="ppaction://hlinksldjump"/>
              <a:extLst>
                <a:ext uri="{FF2B5EF4-FFF2-40B4-BE49-F238E27FC236}">
                  <a16:creationId xmlns:a16="http://schemas.microsoft.com/office/drawing/2014/main" id="{0993BF42-53B2-440B-B3D3-AB3550992C2F}"/>
                </a:ext>
              </a:extLst>
            </p:cNvPr>
            <p:cNvPicPr>
              <a:picLocks noChangeAspect="1"/>
            </p:cNvPicPr>
            <p:nvPr/>
          </p:nvPicPr>
          <p:blipFill>
            <a:blip r:embed="rId87"/>
            <a:stretch>
              <a:fillRect/>
            </a:stretch>
          </p:blipFill>
          <p:spPr>
            <a:xfrm>
              <a:off x="1833389" y="4193160"/>
              <a:ext cx="1644250" cy="455450"/>
            </a:xfrm>
            <a:prstGeom prst="rect">
              <a:avLst/>
            </a:prstGeom>
          </p:spPr>
        </p:pic>
      </p:grpSp>
    </p:spTree>
    <p:extLst>
      <p:ext uri="{BB962C8B-B14F-4D97-AF65-F5344CB8AC3E}">
        <p14:creationId xmlns:p14="http://schemas.microsoft.com/office/powerpoint/2010/main" val="34303722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22 Miles + BrightSign</a:t>
            </a:r>
          </a:p>
        </p:txBody>
      </p:sp>
      <p:sp>
        <p:nvSpPr>
          <p:cNvPr id="6" name="Content Placeholder 5"/>
          <p:cNvSpPr>
            <a:spLocks noGrp="1"/>
          </p:cNvSpPr>
          <p:nvPr>
            <p:ph idx="14"/>
          </p:nvPr>
        </p:nvSpPr>
        <p:spPr>
          <a:xfrm>
            <a:off x="1914548" y="1828800"/>
            <a:ext cx="13634452" cy="6490809"/>
          </a:xfrm>
        </p:spPr>
        <p:txBody>
          <a:bodyPr/>
          <a:lstStyle/>
          <a:p>
            <a:pPr marL="0" indent="0">
              <a:spcBef>
                <a:spcPts val="2400"/>
              </a:spcBef>
              <a:buNone/>
            </a:pPr>
            <a:r>
              <a:rPr lang="en-US" sz="2500" dirty="0"/>
              <a:t>22 Miles take ideas and turns them into well designed, feature rich, all-in-one digital signage solutions. This belief in innovation and constant improvement is what drives 22 Miles to be a forward-thinking digital leader in the industry. The cross-platform solution of 22 Miles provides Cloud to Enterprise based total digital WYSIWYG applications for any vertical market.</a:t>
            </a:r>
          </a:p>
          <a:p>
            <a:pPr marL="0" indent="0">
              <a:spcBef>
                <a:spcPts val="2400"/>
              </a:spcBef>
              <a:buNone/>
            </a:pPr>
            <a:r>
              <a:rPr lang="en-US" sz="2500" dirty="0"/>
              <a:t>With the new DSB </a:t>
            </a:r>
            <a:r>
              <a:rPr lang="en-US" sz="2500" dirty="0" err="1"/>
              <a:t>AdSLide</a:t>
            </a:r>
            <a:r>
              <a:rPr lang="en-US" sz="2500" dirty="0"/>
              <a:t> HTML5 BrightSign Player package, the Digital Sign Builder as a division of 22MILES and built for our channel partners, specializes in simple, single-SKU turnkey package options with all initial content setup and project services included.</a:t>
            </a:r>
          </a:p>
          <a:p>
            <a:pPr marL="0" indent="0">
              <a:spcBef>
                <a:spcPts val="2400"/>
              </a:spcBef>
              <a:buNone/>
            </a:pPr>
            <a:endParaRPr lang="en-US" sz="2500" dirty="0"/>
          </a:p>
          <a:p>
            <a:pPr marL="0" indent="0">
              <a:spcBef>
                <a:spcPts val="2400"/>
              </a:spcBef>
              <a:buNone/>
            </a:pPr>
            <a:endParaRPr lang="en-US" sz="2500" dirty="0"/>
          </a:p>
          <a:p>
            <a:pPr marL="0" indent="0">
              <a:spcBef>
                <a:spcPts val="2400"/>
              </a:spcBef>
              <a:buNone/>
            </a:pPr>
            <a:endParaRPr lang="en-US" sz="2500" dirty="0"/>
          </a:p>
          <a:p>
            <a:pPr marL="0" indent="0">
              <a:spcBef>
                <a:spcPts val="2400"/>
              </a:spcBef>
              <a:spcAft>
                <a:spcPts val="600"/>
              </a:spcAft>
              <a:buNone/>
            </a:pPr>
            <a:r>
              <a:rPr lang="en-US" sz="2200" dirty="0"/>
              <a:t>Website: </a:t>
            </a:r>
            <a:r>
              <a:rPr lang="en-US" sz="2200" dirty="0">
                <a:hlinkClick r:id="rId3"/>
              </a:rPr>
              <a:t>www.22miles.com</a:t>
            </a:r>
            <a:r>
              <a:rPr lang="en-US" sz="2200" dirty="0"/>
              <a:t> </a:t>
            </a:r>
          </a:p>
        </p:txBody>
      </p:sp>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3"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AC399C8-4DAA-467A-9E97-9356E155C5FA}"/>
              </a:ext>
            </a:extLst>
          </p:cNvPr>
          <p:cNvPicPr>
            <a:picLocks noChangeAspect="1"/>
          </p:cNvPicPr>
          <p:nvPr/>
        </p:nvPicPr>
        <p:blipFill>
          <a:blip r:embed="rId6"/>
          <a:stretch>
            <a:fillRect/>
          </a:stretch>
        </p:blipFill>
        <p:spPr>
          <a:xfrm>
            <a:off x="10417218" y="5772834"/>
            <a:ext cx="4916482" cy="2677222"/>
          </a:xfrm>
          <a:prstGeom prst="rect">
            <a:avLst/>
          </a:prstGeom>
          <a:ln>
            <a:noFill/>
          </a:ln>
          <a:effectLst>
            <a:outerShdw blurRad="292100" dist="139700" dir="2700000" algn="tl" rotWithShape="0">
              <a:srgbClr val="333333">
                <a:alpha val="65000"/>
              </a:srgbClr>
            </a:outerShdw>
          </a:effectLst>
        </p:spPr>
      </p:pic>
      <p:pic>
        <p:nvPicPr>
          <p:cNvPr id="3076" name="Picture 4" descr="Image result for 22miles logo png">
            <a:extLst>
              <a:ext uri="{FF2B5EF4-FFF2-40B4-BE49-F238E27FC236}">
                <a16:creationId xmlns:a16="http://schemas.microsoft.com/office/drawing/2014/main" id="{3A7E54AF-4184-4D9C-8FAD-9F193B6BE3B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22" t="35853" r="10556" b="29070"/>
          <a:stretch/>
        </p:blipFill>
        <p:spPr bwMode="auto">
          <a:xfrm>
            <a:off x="12627999" y="536988"/>
            <a:ext cx="2921001" cy="70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8988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AERVA + BrightSign</a:t>
            </a:r>
          </a:p>
        </p:txBody>
      </p:sp>
      <p:sp>
        <p:nvSpPr>
          <p:cNvPr id="6" name="Content Placeholder 5"/>
          <p:cNvSpPr>
            <a:spLocks noGrp="1"/>
          </p:cNvSpPr>
          <p:nvPr>
            <p:ph idx="14"/>
          </p:nvPr>
        </p:nvSpPr>
        <p:spPr>
          <a:xfrm>
            <a:off x="1914548" y="1589880"/>
            <a:ext cx="13634452" cy="6729729"/>
          </a:xfrm>
        </p:spPr>
        <p:txBody>
          <a:bodyPr/>
          <a:lstStyle/>
          <a:p>
            <a:pPr marL="0" indent="0">
              <a:spcAft>
                <a:spcPts val="600"/>
              </a:spcAft>
              <a:buNone/>
            </a:pPr>
            <a:r>
              <a:rPr lang="en-US" sz="2400" dirty="0" err="1"/>
              <a:t>Aerva’s</a:t>
            </a:r>
            <a:r>
              <a:rPr lang="en-US" sz="2400" dirty="0"/>
              <a:t> cloud digital signage software transforms any digital display into an interactive, real-time messaging platform for audience engagement and brand marketing. We empower customers to present stunning video, images and dynamic content in a scalable and secure manner, while being centrally managed from a cloud infrastructure. </a:t>
            </a:r>
          </a:p>
          <a:p>
            <a:pPr marL="0" indent="0">
              <a:spcAft>
                <a:spcPts val="600"/>
              </a:spcAft>
              <a:buNone/>
            </a:pPr>
            <a:r>
              <a:rPr lang="en-US" sz="2400" dirty="0"/>
              <a:t>We specialize in future-proof solutions for: </a:t>
            </a:r>
          </a:p>
          <a:p>
            <a:pPr marL="0" indent="0">
              <a:spcAft>
                <a:spcPts val="600"/>
              </a:spcAft>
              <a:buNone/>
            </a:pPr>
            <a:r>
              <a:rPr lang="en-US" sz="2400" dirty="0"/>
              <a:t>•	Higher-Ed</a:t>
            </a:r>
          </a:p>
          <a:p>
            <a:pPr marL="0" indent="0">
              <a:spcAft>
                <a:spcPts val="600"/>
              </a:spcAft>
              <a:buNone/>
            </a:pPr>
            <a:r>
              <a:rPr lang="en-US" sz="2400" dirty="0"/>
              <a:t>•	Retail</a:t>
            </a:r>
          </a:p>
          <a:p>
            <a:pPr marL="0" indent="0">
              <a:spcAft>
                <a:spcPts val="600"/>
              </a:spcAft>
              <a:buNone/>
            </a:pPr>
            <a:r>
              <a:rPr lang="en-US" sz="2400" dirty="0"/>
              <a:t>•	Out-of-Home</a:t>
            </a:r>
          </a:p>
          <a:p>
            <a:pPr marL="0" indent="0">
              <a:spcAft>
                <a:spcPts val="600"/>
              </a:spcAft>
              <a:buNone/>
            </a:pPr>
            <a:r>
              <a:rPr lang="en-US" sz="2400" dirty="0"/>
              <a:t>•	Transportation</a:t>
            </a:r>
          </a:p>
          <a:p>
            <a:pPr marL="0" indent="0">
              <a:spcAft>
                <a:spcPts val="600"/>
              </a:spcAft>
              <a:buNone/>
            </a:pPr>
            <a:r>
              <a:rPr lang="en-US" sz="2400" dirty="0"/>
              <a:t>•	Corporate Communications </a:t>
            </a:r>
          </a:p>
          <a:p>
            <a:pPr marL="0" indent="0">
              <a:spcAft>
                <a:spcPts val="600"/>
              </a:spcAft>
              <a:buNone/>
            </a:pPr>
            <a:r>
              <a:rPr lang="en-US" sz="2400" dirty="0" err="1"/>
              <a:t>Aerva</a:t>
            </a:r>
            <a:r>
              <a:rPr lang="en-US" sz="2400" dirty="0"/>
              <a:t> was born at MIT and raised in </a:t>
            </a:r>
            <a:br>
              <a:rPr lang="en-US" sz="2400" dirty="0"/>
            </a:br>
            <a:r>
              <a:rPr lang="en-US" sz="2400" dirty="0"/>
              <a:t>Cambridge, MA’s Central Square. </a:t>
            </a:r>
          </a:p>
          <a:p>
            <a:pPr marL="0" indent="0">
              <a:spcAft>
                <a:spcPts val="600"/>
              </a:spcAft>
              <a:buNone/>
            </a:pPr>
            <a:r>
              <a:rPr lang="en-US" sz="2400" dirty="0"/>
              <a:t>Website: </a:t>
            </a:r>
            <a:r>
              <a:rPr lang="en-US" sz="2400" dirty="0">
                <a:hlinkClick r:id="rId3"/>
              </a:rPr>
              <a:t>www.aerva.com</a:t>
            </a:r>
            <a:r>
              <a:rPr lang="en-US" sz="2400" dirty="0"/>
              <a:t> </a:t>
            </a:r>
          </a:p>
        </p:txBody>
      </p:sp>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6496" y="3413154"/>
            <a:ext cx="5195713" cy="1885663"/>
          </a:xfrm>
          <a:prstGeom prst="rect">
            <a:avLst/>
          </a:prstGeom>
        </p:spPr>
      </p:pic>
      <p:pic>
        <p:nvPicPr>
          <p:cNvPr id="10" name="Picture 9"/>
          <p:cNvPicPr>
            <a:picLocks noChangeAspect="1"/>
          </p:cNvPicPr>
          <p:nvPr/>
        </p:nvPicPr>
        <p:blipFill>
          <a:blip r:embed="rId5"/>
          <a:stretch>
            <a:fillRect/>
          </a:stretch>
        </p:blipFill>
        <p:spPr>
          <a:xfrm>
            <a:off x="10485816" y="5543329"/>
            <a:ext cx="5156393" cy="302079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12786884" y="422502"/>
            <a:ext cx="2881344" cy="1259604"/>
          </a:xfrm>
          <a:prstGeom prst="rect">
            <a:avLst/>
          </a:prstGeom>
        </p:spPr>
      </p:pic>
      <p:pic>
        <p:nvPicPr>
          <p:cNvPr id="13"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54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err="1"/>
              <a:t>Appspace</a:t>
            </a:r>
            <a:r>
              <a:rPr lang="en-US" dirty="0"/>
              <a:t> + BrightSign</a:t>
            </a:r>
          </a:p>
        </p:txBody>
      </p:sp>
      <p:sp>
        <p:nvSpPr>
          <p:cNvPr id="6" name="Content Placeholder 5"/>
          <p:cNvSpPr>
            <a:spLocks noGrp="1"/>
          </p:cNvSpPr>
          <p:nvPr>
            <p:ph idx="14"/>
          </p:nvPr>
        </p:nvSpPr>
        <p:spPr>
          <a:xfrm>
            <a:off x="1914551" y="1530627"/>
            <a:ext cx="9276909" cy="6789636"/>
          </a:xfrm>
        </p:spPr>
        <p:txBody>
          <a:bodyPr/>
          <a:lstStyle/>
          <a:p>
            <a:pPr marL="0" indent="0">
              <a:spcBef>
                <a:spcPts val="0"/>
              </a:spcBef>
              <a:buNone/>
            </a:pPr>
            <a:r>
              <a:rPr lang="en-US" sz="2400" b="1" dirty="0">
                <a:solidFill>
                  <a:srgbClr val="38A4D4"/>
                </a:solidFill>
              </a:rPr>
              <a:t>What is Appspace?</a:t>
            </a:r>
          </a:p>
          <a:p>
            <a:pPr marL="0" indent="0">
              <a:spcBef>
                <a:spcPts val="0"/>
              </a:spcBef>
              <a:spcAft>
                <a:spcPts val="600"/>
              </a:spcAft>
              <a:buNone/>
            </a:pPr>
            <a:r>
              <a:rPr lang="en-US" sz="2000" dirty="0"/>
              <a:t>A simple and scalable platform for sharing information on TVs, computers, and mobile devices. We help organizations communicate with their workforce through digital signage, video walls, IPTV, kiosks, room booking, dashboards, and an app on mobile devices.</a:t>
            </a:r>
          </a:p>
          <a:p>
            <a:pPr marL="0" indent="0">
              <a:buNone/>
            </a:pPr>
            <a:r>
              <a:rPr lang="en-US" sz="2400" b="1" dirty="0">
                <a:solidFill>
                  <a:srgbClr val="38A4D4"/>
                </a:solidFill>
              </a:rPr>
              <a:t>How does it work?</a:t>
            </a:r>
          </a:p>
          <a:p>
            <a:pPr marL="0" indent="0">
              <a:spcBef>
                <a:spcPts val="0"/>
              </a:spcBef>
              <a:buNone/>
            </a:pPr>
            <a:r>
              <a:rPr lang="en-US" sz="2000" dirty="0"/>
              <a:t>Content managers use our cloud-based management system to bring together images, videos, website links, and live streams to create informative channels. These are then viewed through our easy-to-use app. And because our app is compatible with every major operating platform, you can share your channels practically anywhere.</a:t>
            </a:r>
          </a:p>
          <a:p>
            <a:pPr marL="0" indent="0">
              <a:spcAft>
                <a:spcPts val="600"/>
              </a:spcAft>
              <a:buNone/>
            </a:pPr>
            <a:r>
              <a:rPr lang="en-US" sz="2000" dirty="0"/>
              <a:t>Content authors can create brand-consistent announcements using our built-in HTML cards feature, as well as develop their own to incorporate content and data from third-party systems. Meanwhile, system administrators have all the necessary tools baked in to seamlessly integrate and manage Appspace as part of their existing infrastructure.</a:t>
            </a:r>
          </a:p>
          <a:p>
            <a:pPr marL="0" indent="0">
              <a:spcAft>
                <a:spcPts val="600"/>
              </a:spcAft>
              <a:buNone/>
            </a:pPr>
            <a:r>
              <a:rPr lang="en-US" sz="2000" dirty="0"/>
              <a:t>Appspace is the #1 choice for enterprise workforce communications.</a:t>
            </a:r>
          </a:p>
          <a:p>
            <a:pPr marL="0" indent="0">
              <a:buNone/>
            </a:pPr>
            <a:r>
              <a:rPr lang="en-US" sz="2000" dirty="0"/>
              <a:t>Website: </a:t>
            </a:r>
            <a:r>
              <a:rPr lang="en-US" sz="2000" dirty="0">
                <a:hlinkClick r:id="rId3"/>
              </a:rPr>
              <a:t>https://appspace.com</a:t>
            </a:r>
            <a:r>
              <a:rPr lang="en-US" sz="2000" dirty="0"/>
              <a:t> </a:t>
            </a:r>
          </a:p>
        </p:txBody>
      </p:sp>
      <p:pic>
        <p:nvPicPr>
          <p:cNvPr id="9" name="Picture 2" descr="http://icharts.net/sites/default/files/appspac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12671" y="694618"/>
            <a:ext cx="2829260" cy="4959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24163" y="6003779"/>
            <a:ext cx="3717768" cy="2071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24165" y="1902991"/>
            <a:ext cx="3769787" cy="210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3"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302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Comqi</a:t>
            </a:r>
            <a:r>
              <a:rPr lang="en-US" dirty="0"/>
              <a:t> + BrightSign</a:t>
            </a:r>
          </a:p>
        </p:txBody>
      </p:sp>
      <p:sp>
        <p:nvSpPr>
          <p:cNvPr id="6" name="Content Placeholder 5"/>
          <p:cNvSpPr>
            <a:spLocks noGrp="1"/>
          </p:cNvSpPr>
          <p:nvPr>
            <p:ph idx="14"/>
          </p:nvPr>
        </p:nvSpPr>
        <p:spPr>
          <a:xfrm>
            <a:off x="1913468" y="1619691"/>
            <a:ext cx="13529733" cy="6700570"/>
          </a:xfrm>
        </p:spPr>
        <p:txBody>
          <a:bodyPr/>
          <a:lstStyle/>
          <a:p>
            <a:pPr marL="0" indent="0">
              <a:spcAft>
                <a:spcPts val="600"/>
              </a:spcAft>
              <a:buNone/>
            </a:pPr>
            <a:r>
              <a:rPr lang="en-US" b="1" dirty="0"/>
              <a:t>Key Verticals: </a:t>
            </a:r>
            <a:r>
              <a:rPr lang="en-US" sz="2300" dirty="0"/>
              <a:t>Retail, Food Services, Automotive, Healthcare, Sports/Entertainment Venue and Corporate Communications</a:t>
            </a:r>
          </a:p>
          <a:p>
            <a:pPr marL="0" indent="0">
              <a:spcAft>
                <a:spcPts val="600"/>
              </a:spcAft>
              <a:buNone/>
            </a:pPr>
            <a:r>
              <a:rPr lang="en-US" b="1" dirty="0"/>
              <a:t>Value-Add: </a:t>
            </a:r>
          </a:p>
          <a:p>
            <a:pPr>
              <a:spcBef>
                <a:spcPts val="600"/>
              </a:spcBef>
            </a:pPr>
            <a:r>
              <a:rPr lang="en-US" sz="2300" dirty="0" err="1"/>
              <a:t>ComQi</a:t>
            </a:r>
            <a:r>
              <a:rPr lang="en-US" sz="2300" dirty="0"/>
              <a:t> is a world-class solutions provider with over 15 years of real-world experience and a proven track record of delivering cost-effective highly successful digital signage deployments. </a:t>
            </a:r>
          </a:p>
          <a:p>
            <a:pPr>
              <a:spcBef>
                <a:spcPts val="600"/>
              </a:spcBef>
            </a:pPr>
            <a:r>
              <a:rPr lang="en-US" sz="2300" dirty="0"/>
              <a:t>Industry-leading, easy-to-use software platform, </a:t>
            </a:r>
            <a:r>
              <a:rPr lang="en-US" sz="2300" dirty="0" err="1"/>
              <a:t>EnGage</a:t>
            </a:r>
            <a:r>
              <a:rPr lang="en-US" sz="2300" dirty="0"/>
              <a:t> Content Management System, can support simple to complex deployments and provide a powerful set of software tools such as On Site Manager, Video on Demand, Data Triggers, Store Take Over and Social Media integration to maximize the potential of each network.</a:t>
            </a:r>
          </a:p>
          <a:p>
            <a:pPr>
              <a:spcBef>
                <a:spcPts val="600"/>
              </a:spcBef>
            </a:pPr>
            <a:r>
              <a:rPr lang="en-US" sz="2300" dirty="0"/>
              <a:t>Internet of Things (</a:t>
            </a:r>
            <a:r>
              <a:rPr lang="en-US" sz="2300" dirty="0" err="1"/>
              <a:t>IoT</a:t>
            </a:r>
            <a:r>
              <a:rPr lang="en-US" sz="2300" dirty="0"/>
              <a:t>) capabilities enhance the customer journey through RFID triggers, Beacons, barcode readers, Panasonic </a:t>
            </a:r>
            <a:r>
              <a:rPr lang="en-US" sz="2300" dirty="0" err="1"/>
              <a:t>LinkRay</a:t>
            </a:r>
            <a:r>
              <a:rPr lang="en-US" sz="2300" dirty="0"/>
              <a:t>, cameras, </a:t>
            </a:r>
            <a:r>
              <a:rPr lang="en-US" sz="2300" dirty="0" err="1"/>
              <a:t>PoS</a:t>
            </a:r>
            <a:r>
              <a:rPr lang="en-US" sz="2300" dirty="0"/>
              <a:t> integration, video analytics, etc.</a:t>
            </a:r>
          </a:p>
          <a:p>
            <a:pPr>
              <a:spcBef>
                <a:spcPts val="600"/>
              </a:spcBef>
            </a:pPr>
            <a:r>
              <a:rPr lang="en-US" sz="2300" dirty="0"/>
              <a:t>A full-service system integrator, our team of industry experts can help ensure the highest level of design deployment, custom development, content management and on-going network maintenance. </a:t>
            </a:r>
          </a:p>
          <a:p>
            <a:pPr>
              <a:spcBef>
                <a:spcPts val="600"/>
              </a:spcBef>
            </a:pPr>
            <a:r>
              <a:rPr lang="en-US" sz="2300" dirty="0"/>
              <a:t>Website: </a:t>
            </a:r>
            <a:r>
              <a:rPr lang="en-US" sz="2300" dirty="0">
                <a:hlinkClick r:id="rId2"/>
              </a:rPr>
              <a:t>http://comqi.com/</a:t>
            </a:r>
            <a:endParaRPr lang="en-US" sz="230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 result for comqi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59283" y="498611"/>
            <a:ext cx="2099800" cy="71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2425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Deneva + BrightSign</a:t>
            </a:r>
          </a:p>
        </p:txBody>
      </p:sp>
      <p:sp>
        <p:nvSpPr>
          <p:cNvPr id="6" name="Content Placeholder 5"/>
          <p:cNvSpPr>
            <a:spLocks noGrp="1"/>
          </p:cNvSpPr>
          <p:nvPr>
            <p:ph idx="14"/>
          </p:nvPr>
        </p:nvSpPr>
        <p:spPr>
          <a:xfrm>
            <a:off x="1913468" y="2027583"/>
            <a:ext cx="13529733" cy="6292677"/>
          </a:xfrm>
        </p:spPr>
        <p:txBody>
          <a:bodyPr/>
          <a:lstStyle/>
          <a:p>
            <a:pPr marL="0" indent="0" fontAlgn="base">
              <a:buNone/>
            </a:pPr>
            <a:r>
              <a:rPr lang="en-US" sz="2400" dirty="0"/>
              <a:t>DENEVA is the ICON Multimedia’s Digital Signage comprehensive solution. The fourth version of our software combines every solution specifically designed to solve all our clients needs along the last 25 years. A robust, steady, mature and living technology that daily grows, helping our clients to increase their sales, supporting them every day, and enhancing their digital communication experience all around the world. </a:t>
            </a:r>
          </a:p>
          <a:p>
            <a:pPr marL="0" indent="0" fontAlgn="base">
              <a:buNone/>
            </a:pPr>
            <a:endParaRPr lang="en-US" sz="2400" dirty="0"/>
          </a:p>
          <a:p>
            <a:pPr marL="0" indent="0" fontAlgn="base">
              <a:buNone/>
            </a:pPr>
            <a:endParaRPr lang="en-US" sz="2400" dirty="0"/>
          </a:p>
          <a:p>
            <a:pPr marL="0" indent="0" fontAlgn="base">
              <a:buNone/>
            </a:pPr>
            <a:endParaRPr lang="en-US" sz="2400" dirty="0"/>
          </a:p>
          <a:p>
            <a:pPr marL="0" indent="0" fontAlgn="base">
              <a:buNone/>
            </a:pPr>
            <a:endParaRPr lang="en-US" sz="2400" dirty="0"/>
          </a:p>
          <a:p>
            <a:pPr marL="0" indent="0" fontAlgn="base">
              <a:buNone/>
            </a:pPr>
            <a:endParaRPr lang="en-US" sz="2400" dirty="0"/>
          </a:p>
          <a:p>
            <a:pPr marL="0" indent="0" fontAlgn="base">
              <a:buNone/>
            </a:pPr>
            <a:endParaRPr lang="en-US" sz="2400" dirty="0"/>
          </a:p>
          <a:p>
            <a:pPr marL="0" indent="0" fontAlgn="base">
              <a:buNone/>
            </a:pPr>
            <a:r>
              <a:rPr lang="en-US" sz="2400" dirty="0"/>
              <a:t>Website: </a:t>
            </a:r>
            <a:br>
              <a:rPr lang="en-US" sz="2400" dirty="0"/>
            </a:br>
            <a:r>
              <a:rPr lang="en-US" sz="2400" dirty="0">
                <a:hlinkClick r:id="rId2"/>
              </a:rPr>
              <a:t>http://www.denevads.es/en/player-brightsign/</a:t>
            </a:r>
            <a:endParaRPr lang="en-US" sz="2400" dirty="0"/>
          </a:p>
          <a:p>
            <a:endParaRPr lang="en-US" sz="240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s://www.brightsign.biz/application/files/2714/9807/7144/DNV_Cuatro-web.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70360" y="475012"/>
            <a:ext cx="2788722" cy="81802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mpobrightsig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63182" y="5023729"/>
            <a:ext cx="52959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4291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4"/>
          </p:nvPr>
        </p:nvSpPr>
        <p:spPr>
          <a:xfrm>
            <a:off x="1914553" y="1710520"/>
            <a:ext cx="13728063" cy="6609743"/>
          </a:xfrm>
        </p:spPr>
        <p:txBody>
          <a:bodyPr/>
          <a:lstStyle/>
          <a:p>
            <a:pPr marL="0" indent="0">
              <a:buNone/>
            </a:pPr>
            <a:r>
              <a:rPr lang="en-US" dirty="0">
                <a:solidFill>
                  <a:srgbClr val="38A4D4"/>
                </a:solidFill>
              </a:rPr>
              <a:t>Start using DISE, it just works!</a:t>
            </a:r>
          </a:p>
          <a:p>
            <a:pPr marL="0" indent="0">
              <a:buNone/>
            </a:pPr>
            <a:r>
              <a:rPr lang="en-US" dirty="0"/>
              <a:t>Perfect for conference rooms, restaurants, cafes, info boards and much more. Regardless of what you want to show, it’s a job for DISE.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400" dirty="0"/>
              <a:t>Website: </a:t>
            </a:r>
            <a:r>
              <a:rPr lang="en-US" sz="2400" dirty="0">
                <a:hlinkClick r:id="rId3"/>
              </a:rPr>
              <a:t>www.dise.com</a:t>
            </a:r>
            <a:endParaRPr lang="en-US" sz="2400" dirty="0"/>
          </a:p>
        </p:txBody>
      </p:sp>
      <p:sp>
        <p:nvSpPr>
          <p:cNvPr id="4" name="Title 3"/>
          <p:cNvSpPr>
            <a:spLocks noGrp="1"/>
          </p:cNvSpPr>
          <p:nvPr>
            <p:ph type="title"/>
          </p:nvPr>
        </p:nvSpPr>
        <p:spPr/>
        <p:txBody>
          <a:bodyPr>
            <a:noAutofit/>
          </a:bodyPr>
          <a:lstStyle/>
          <a:p>
            <a:r>
              <a:rPr lang="en-US" dirty="0"/>
              <a:t>DISE + BrightSign</a:t>
            </a:r>
          </a:p>
        </p:txBody>
      </p:sp>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9"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607950" y="625284"/>
            <a:ext cx="2034666" cy="76181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3D235DD-591D-47EF-A2FE-2E276364465E}"/>
              </a:ext>
            </a:extLst>
          </p:cNvPr>
          <p:cNvGrpSpPr/>
          <p:nvPr/>
        </p:nvGrpSpPr>
        <p:grpSpPr>
          <a:xfrm>
            <a:off x="2207164" y="4154029"/>
            <a:ext cx="6819836" cy="2640829"/>
            <a:chOff x="5268416" y="3669556"/>
            <a:chExt cx="6819836" cy="2640829"/>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68416" y="3669556"/>
              <a:ext cx="6819835" cy="180488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stretch>
              <a:fillRect/>
            </a:stretch>
          </p:blipFill>
          <p:spPr>
            <a:xfrm>
              <a:off x="5268416" y="5474444"/>
              <a:ext cx="6819836" cy="835941"/>
            </a:xfrm>
            <a:prstGeom prst="rect">
              <a:avLst/>
            </a:prstGeom>
          </p:spPr>
        </p:pic>
      </p:grpSp>
      <p:pic>
        <p:nvPicPr>
          <p:cNvPr id="11"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25FFAB1-4BC0-4044-9634-46A182F31ECA}"/>
              </a:ext>
            </a:extLst>
          </p:cNvPr>
          <p:cNvSpPr/>
          <p:nvPr/>
        </p:nvSpPr>
        <p:spPr>
          <a:xfrm>
            <a:off x="9319610" y="4430615"/>
            <a:ext cx="6323006" cy="1169551"/>
          </a:xfrm>
          <a:prstGeom prst="rect">
            <a:avLst/>
          </a:prstGeom>
        </p:spPr>
        <p:txBody>
          <a:bodyPr wrap="square">
            <a:spAutoFit/>
          </a:bodyPr>
          <a:lstStyle/>
          <a:p>
            <a:pPr>
              <a:spcAft>
                <a:spcPts val="600"/>
              </a:spcAft>
            </a:pPr>
            <a:r>
              <a:rPr lang="en-US" sz="2000" dirty="0">
                <a:solidFill>
                  <a:srgbClr val="3D3D3D"/>
                </a:solidFill>
                <a:latin typeface="Verdana" panose="020B0604030504040204" pitchFamily="34" charset="0"/>
                <a:ea typeface="Verdana" panose="020B0604030504040204" pitchFamily="34" charset="0"/>
                <a:cs typeface="Verdana" panose="020B0604030504040204" pitchFamily="34" charset="0"/>
              </a:rPr>
              <a:t>Be flexible – get the most out of your message</a:t>
            </a:r>
          </a:p>
          <a:p>
            <a:pPr>
              <a:spcAft>
                <a:spcPts val="600"/>
              </a:spcAft>
            </a:pPr>
            <a:r>
              <a:rPr lang="en-US" sz="2000" dirty="0">
                <a:solidFill>
                  <a:srgbClr val="3D3D3D"/>
                </a:solidFill>
                <a:latin typeface="Verdana" panose="020B0604030504040204" pitchFamily="34" charset="0"/>
                <a:ea typeface="Verdana" panose="020B0604030504040204" pitchFamily="34" charset="0"/>
                <a:cs typeface="Verdana" panose="020B0604030504040204" pitchFamily="34" charset="0"/>
              </a:rPr>
              <a:t>Be secure – Extremely reliable software</a:t>
            </a:r>
          </a:p>
          <a:p>
            <a:pPr>
              <a:spcAft>
                <a:spcPts val="600"/>
              </a:spcAft>
            </a:pPr>
            <a:r>
              <a:rPr lang="en-US" sz="2000" dirty="0">
                <a:solidFill>
                  <a:srgbClr val="3D3D3D"/>
                </a:solidFill>
                <a:latin typeface="Verdana" panose="020B0604030504040204" pitchFamily="34" charset="0"/>
                <a:ea typeface="Verdana" panose="020B0604030504040204" pitchFamily="34" charset="0"/>
                <a:cs typeface="Verdana" panose="020B0604030504040204" pitchFamily="34" charset="0"/>
              </a:rPr>
              <a:t>Be creative – Inspire and make a point</a:t>
            </a:r>
          </a:p>
        </p:txBody>
      </p:sp>
    </p:spTree>
    <p:extLst>
      <p:ext uri="{BB962C8B-B14F-4D97-AF65-F5344CB8AC3E}">
        <p14:creationId xmlns:p14="http://schemas.microsoft.com/office/powerpoint/2010/main" val="38247102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EaseScreen + BrightSign</a:t>
            </a:r>
          </a:p>
        </p:txBody>
      </p:sp>
      <p:sp>
        <p:nvSpPr>
          <p:cNvPr id="6" name="Content Placeholder 5"/>
          <p:cNvSpPr>
            <a:spLocks noGrp="1"/>
          </p:cNvSpPr>
          <p:nvPr>
            <p:ph idx="14"/>
          </p:nvPr>
        </p:nvSpPr>
        <p:spPr>
          <a:xfrm>
            <a:off x="1913469" y="1592537"/>
            <a:ext cx="10219392" cy="6727723"/>
          </a:xfrm>
        </p:spPr>
        <p:txBody>
          <a:bodyPr/>
          <a:lstStyle/>
          <a:p>
            <a:pPr marL="0" indent="0">
              <a:spcAft>
                <a:spcPts val="600"/>
              </a:spcAft>
              <a:buNone/>
            </a:pPr>
            <a:r>
              <a:rPr lang="en-US" b="1" dirty="0"/>
              <a:t>Key Verticals: </a:t>
            </a:r>
            <a:r>
              <a:rPr lang="en-US" dirty="0"/>
              <a:t>Retail, corporate, hospitality, medical, entertainment</a:t>
            </a:r>
            <a:endParaRPr lang="en-US" sz="2400" dirty="0"/>
          </a:p>
          <a:p>
            <a:pPr marL="0" indent="0">
              <a:spcAft>
                <a:spcPts val="600"/>
              </a:spcAft>
              <a:buNone/>
            </a:pPr>
            <a:r>
              <a:rPr lang="en-US" b="1" dirty="0"/>
              <a:t>Value-Add: </a:t>
            </a:r>
          </a:p>
          <a:p>
            <a:pPr>
              <a:spcBef>
                <a:spcPts val="800"/>
              </a:spcBef>
            </a:pPr>
            <a:r>
              <a:rPr lang="en-US" sz="2400" dirty="0" err="1"/>
              <a:t>easescreen</a:t>
            </a:r>
            <a:r>
              <a:rPr lang="en-US" sz="2400" dirty="0"/>
              <a:t> offers uncomplicated scheduling, editing and distribution of multimedia content suitable for all purposes from 'Stand-Alone-Solutions' to branch network solutions</a:t>
            </a:r>
          </a:p>
          <a:p>
            <a:pPr>
              <a:spcBef>
                <a:spcPts val="800"/>
              </a:spcBef>
            </a:pPr>
            <a:r>
              <a:rPr lang="en-US" sz="2400" dirty="0"/>
              <a:t>The combination of </a:t>
            </a:r>
            <a:r>
              <a:rPr lang="en-US" sz="2400" dirty="0" err="1"/>
              <a:t>easescreen</a:t>
            </a:r>
            <a:r>
              <a:rPr lang="en-US" sz="2400" dirty="0"/>
              <a:t> software and BrightSign units allows the setup of powerful heterogeneous digital signage systems.</a:t>
            </a:r>
          </a:p>
          <a:p>
            <a:pPr>
              <a:spcBef>
                <a:spcPts val="800"/>
              </a:spcBef>
              <a:spcAft>
                <a:spcPts val="600"/>
              </a:spcAft>
            </a:pPr>
            <a:r>
              <a:rPr lang="en-US" sz="2400" dirty="0"/>
              <a:t>Use one </a:t>
            </a:r>
            <a:r>
              <a:rPr lang="en-US" sz="2400" dirty="0" err="1"/>
              <a:t>easescreen</a:t>
            </a:r>
            <a:r>
              <a:rPr lang="en-US" sz="2400" dirty="0"/>
              <a:t> BrightSign Servers to include Brightsign controllers, and operate your network as smoothly and intuitively with </a:t>
            </a:r>
            <a:r>
              <a:rPr lang="en-US" sz="2400" dirty="0" err="1"/>
              <a:t>easescreen’s</a:t>
            </a:r>
            <a:r>
              <a:rPr lang="en-US" sz="2400" dirty="0"/>
              <a:t> Screen-Manager editorial tool</a:t>
            </a:r>
          </a:p>
          <a:p>
            <a:pPr lvl="1">
              <a:spcBef>
                <a:spcPts val="800"/>
              </a:spcBef>
              <a:spcAft>
                <a:spcPts val="600"/>
              </a:spcAft>
            </a:pPr>
            <a:r>
              <a:rPr lang="en-US" sz="2000" dirty="0"/>
              <a:t>The interface of this editing module manages all displays, triggers content, creates schedules, transfers data to monitoring devices and manages and controls BrightSign devices</a:t>
            </a:r>
          </a:p>
          <a:p>
            <a:pPr>
              <a:spcBef>
                <a:spcPts val="800"/>
              </a:spcBef>
              <a:spcAft>
                <a:spcPts val="600"/>
              </a:spcAft>
            </a:pPr>
            <a:r>
              <a:rPr lang="en-US" sz="2400" dirty="0"/>
              <a:t>website: </a:t>
            </a:r>
            <a:r>
              <a:rPr lang="en-US" sz="2400" dirty="0">
                <a:hlinkClick r:id="rId3"/>
              </a:rPr>
              <a:t>http://www.easescreen.com/</a:t>
            </a:r>
            <a:endParaRPr lang="en-US" sz="2000" dirty="0"/>
          </a:p>
        </p:txBody>
      </p:sp>
      <p:pic>
        <p:nvPicPr>
          <p:cNvPr id="1026" name="Picture 2" descr="http://www.pichler-media.com/pichler/images/easescreen_logo_dunkelbl_500x62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6262" y="618433"/>
            <a:ext cx="4307727" cy="534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523024" y="1592537"/>
            <a:ext cx="3171275" cy="163801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14176913" y="3670500"/>
            <a:ext cx="1357076" cy="2095068"/>
          </a:xfrm>
          <a:prstGeom prst="rect">
            <a:avLst/>
          </a:prstGeom>
        </p:spPr>
      </p:pic>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32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Major Brands Chose BrightSign</a:t>
            </a:r>
          </a:p>
        </p:txBody>
      </p:sp>
      <p:sp>
        <p:nvSpPr>
          <p:cNvPr id="4" name="Content Placeholder 3"/>
          <p:cNvSpPr>
            <a:spLocks noGrp="1"/>
          </p:cNvSpPr>
          <p:nvPr>
            <p:ph idx="14"/>
          </p:nvPr>
        </p:nvSpPr>
        <p:spPr>
          <a:xfrm>
            <a:off x="1913469" y="2042344"/>
            <a:ext cx="3627522" cy="5609230"/>
          </a:xfrm>
        </p:spPr>
        <p:txBody>
          <a:bodyPr/>
          <a:lstStyle/>
          <a:p>
            <a:pPr>
              <a:spcBef>
                <a:spcPts val="1067"/>
              </a:spcBef>
              <a:spcAft>
                <a:spcPts val="1067"/>
              </a:spcAft>
            </a:pPr>
            <a:r>
              <a:rPr lang="en-US" sz="2400" dirty="0"/>
              <a:t>Very cost effective for large-scale roll-outs</a:t>
            </a:r>
          </a:p>
          <a:p>
            <a:pPr>
              <a:spcBef>
                <a:spcPts val="1067"/>
              </a:spcBef>
              <a:spcAft>
                <a:spcPts val="1067"/>
              </a:spcAft>
            </a:pPr>
            <a:r>
              <a:rPr lang="en-US" sz="2400" dirty="0"/>
              <a:t>Highly reliable non-PC solution</a:t>
            </a:r>
          </a:p>
          <a:p>
            <a:pPr>
              <a:spcBef>
                <a:spcPts val="1067"/>
              </a:spcBef>
              <a:spcAft>
                <a:spcPts val="1067"/>
              </a:spcAft>
            </a:pPr>
            <a:r>
              <a:rPr lang="en-US" sz="2400" dirty="0"/>
              <a:t>Stellar Full HD video quality </a:t>
            </a:r>
          </a:p>
          <a:p>
            <a:pPr>
              <a:spcBef>
                <a:spcPts val="1067"/>
              </a:spcBef>
              <a:spcAft>
                <a:spcPts val="1067"/>
              </a:spcAft>
            </a:pPr>
            <a:r>
              <a:rPr lang="en-US" sz="2400" dirty="0"/>
              <a:t>Fully featured from basic to sophisticated applications</a:t>
            </a:r>
          </a:p>
          <a:p>
            <a:pPr>
              <a:spcBef>
                <a:spcPts val="1067"/>
              </a:spcBef>
              <a:spcAft>
                <a:spcPts val="1067"/>
              </a:spcAft>
            </a:pPr>
            <a:r>
              <a:rPr lang="en-US" sz="2400" dirty="0"/>
              <a:t>Scalable networking </a:t>
            </a:r>
          </a:p>
          <a:p>
            <a:pPr>
              <a:spcBef>
                <a:spcPts val="1067"/>
              </a:spcBef>
              <a:spcAft>
                <a:spcPts val="1067"/>
              </a:spcAft>
            </a:pPr>
            <a:endParaRPr lang="en-US" sz="2400" dirty="0"/>
          </a:p>
          <a:p>
            <a:pPr>
              <a:spcBef>
                <a:spcPts val="1067"/>
              </a:spcBef>
              <a:spcAft>
                <a:spcPts val="1067"/>
              </a:spcAft>
            </a:pPr>
            <a:endParaRPr lang="en-US" sz="24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3055" y="2230671"/>
            <a:ext cx="9815948" cy="5232577"/>
          </a:xfrm>
          <a:prstGeom prst="rect">
            <a:avLst/>
          </a:prstGeom>
        </p:spPr>
      </p:pic>
      <p:pic>
        <p:nvPicPr>
          <p:cNvPr id="6"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6306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4"/>
          </p:nvPr>
        </p:nvSpPr>
        <p:spPr>
          <a:xfrm>
            <a:off x="1914551" y="1710520"/>
            <a:ext cx="13849751" cy="6739536"/>
          </a:xfrm>
        </p:spPr>
        <p:txBody>
          <a:bodyPr/>
          <a:lstStyle/>
          <a:p>
            <a:pPr marL="0" indent="0">
              <a:buNone/>
            </a:pPr>
            <a:r>
              <a:rPr lang="en-US" sz="2400" dirty="0"/>
              <a:t>The Four Winds Interactive (FWI) Content Player for Web software operates as an independent client-side application that allows sign publishing to supported browser-based devices. When paired with BrightSign hardware, you get a high-quality, low-cost solution that enables reliable content publishing across your entire Visual Communications network, including content caching which can help with network bandwidth. With BrightSign hardware, you’ll be able to create a standalone BrightSign platform solution or add to an existing mixed platform solution including Windows, Android, iOS, etc.  </a:t>
            </a:r>
          </a:p>
          <a:p>
            <a:pPr marL="0" indent="0">
              <a:buNone/>
            </a:pPr>
            <a:r>
              <a:rPr lang="en-US" sz="2400" dirty="0"/>
              <a:t>Powered by FWI’s Content Player for Web, BrightSign hardware is most commonly found powering non-interactive digital signage applications in the retail, QSR, gaming, hospitality, manufacturing, transportation and higher education and more.</a:t>
            </a:r>
          </a:p>
          <a:p>
            <a:pPr marL="0" indent="0">
              <a:buNone/>
            </a:pPr>
            <a:r>
              <a:rPr lang="en-US" sz="2400" dirty="0"/>
              <a:t>Top Use Cases for BrightSign Hardware</a:t>
            </a:r>
          </a:p>
          <a:p>
            <a:pPr marL="0" indent="0">
              <a:buNone/>
            </a:pPr>
            <a:r>
              <a:rPr lang="en-US" sz="2400" dirty="0"/>
              <a:t>		• Entertainment Venues</a:t>
            </a:r>
          </a:p>
          <a:p>
            <a:pPr marL="0" indent="0">
              <a:buNone/>
            </a:pPr>
            <a:r>
              <a:rPr lang="en-US" sz="2400" dirty="0"/>
              <a:t>		• Advertising &amp; Promotions</a:t>
            </a:r>
          </a:p>
          <a:p>
            <a:pPr marL="0" indent="0">
              <a:buNone/>
            </a:pPr>
            <a:r>
              <a:rPr lang="en-US" sz="2400" dirty="0"/>
              <a:t>		• Employee Communications</a:t>
            </a:r>
          </a:p>
          <a:p>
            <a:pPr marL="0" indent="0">
              <a:spcBef>
                <a:spcPts val="3000"/>
              </a:spcBef>
              <a:buNone/>
            </a:pPr>
            <a:r>
              <a:rPr lang="en-US" sz="2200" dirty="0">
                <a:latin typeface="Verdana" panose="020B0604030504040204" pitchFamily="34" charset="0"/>
                <a:ea typeface="Verdana" panose="020B0604030504040204" pitchFamily="34" charset="0"/>
                <a:cs typeface="Verdana" panose="020B0604030504040204" pitchFamily="34" charset="0"/>
              </a:rPr>
              <a:t>Website: </a:t>
            </a:r>
            <a:r>
              <a:rPr lang="en-US" sz="2200" dirty="0">
                <a:latin typeface="Verdana" panose="020B0604030504040204" pitchFamily="34" charset="0"/>
                <a:ea typeface="Verdana" panose="020B0604030504040204" pitchFamily="34" charset="0"/>
                <a:cs typeface="Verdana" panose="020B0604030504040204" pitchFamily="34" charset="0"/>
                <a:hlinkClick r:id="rId3"/>
              </a:rPr>
              <a:t>https://www.fourwindsinteractive.com/</a:t>
            </a:r>
            <a:r>
              <a:rPr lang="en-US" sz="22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itle 3"/>
          <p:cNvSpPr>
            <a:spLocks noGrp="1"/>
          </p:cNvSpPr>
          <p:nvPr>
            <p:ph type="title"/>
          </p:nvPr>
        </p:nvSpPr>
        <p:spPr/>
        <p:txBody>
          <a:bodyPr>
            <a:noAutofit/>
          </a:bodyPr>
          <a:lstStyle/>
          <a:p>
            <a:r>
              <a:rPr lang="en-US" dirty="0"/>
              <a:t>Four Winds + BrightSign</a:t>
            </a:r>
          </a:p>
        </p:txBody>
      </p:sp>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grpSp>
        <p:nvGrpSpPr>
          <p:cNvPr id="2" name="Group 1"/>
          <p:cNvGrpSpPr/>
          <p:nvPr/>
        </p:nvGrpSpPr>
        <p:grpSpPr>
          <a:xfrm>
            <a:off x="9892547" y="5661658"/>
            <a:ext cx="5259116" cy="2910060"/>
            <a:chOff x="9562347" y="6060319"/>
            <a:chExt cx="5259116" cy="2910060"/>
          </a:xfrm>
        </p:grpSpPr>
        <p:pic>
          <p:nvPicPr>
            <p:cNvPr id="6150" name="Picture 6" descr="Iwotsvotrtnbqtmqf6qt"/>
            <p:cNvPicPr>
              <a:picLocks noChangeAspect="1" noChangeArrowheads="1"/>
            </p:cNvPicPr>
            <p:nvPr/>
          </p:nvPicPr>
          <p:blipFill rotWithShape="1">
            <a:blip r:embed="rId4" cstate="print">
              <a:clrChange>
                <a:clrFrom>
                  <a:srgbClr val="B2B3AE"/>
                </a:clrFrom>
                <a:clrTo>
                  <a:srgbClr val="B2B3AE">
                    <a:alpha val="0"/>
                  </a:srgbClr>
                </a:clrTo>
              </a:clrChange>
              <a:extLst>
                <a:ext uri="{28A0092B-C50C-407E-A947-70E740481C1C}">
                  <a14:useLocalDpi xmlns:a14="http://schemas.microsoft.com/office/drawing/2010/main"/>
                </a:ext>
              </a:extLst>
            </a:blip>
            <a:srcRect/>
            <a:stretch/>
          </p:blipFill>
          <p:spPr bwMode="auto">
            <a:xfrm>
              <a:off x="13223007" y="6471431"/>
              <a:ext cx="1598456" cy="20878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pps featur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62347" y="6060319"/>
              <a:ext cx="3820357" cy="29100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http://www.ravepubs.com/wp-content/uploads/2016/11/Four-Winds-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293922" y="769344"/>
            <a:ext cx="2470381" cy="52483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0514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Industry Weapon + BrightSign</a:t>
            </a:r>
          </a:p>
        </p:txBody>
      </p:sp>
      <p:sp>
        <p:nvSpPr>
          <p:cNvPr id="6" name="Content Placeholder 5"/>
          <p:cNvSpPr>
            <a:spLocks noGrp="1"/>
          </p:cNvSpPr>
          <p:nvPr>
            <p:ph idx="14"/>
          </p:nvPr>
        </p:nvSpPr>
        <p:spPr>
          <a:xfrm>
            <a:off x="1913468" y="1536497"/>
            <a:ext cx="13529733" cy="6783764"/>
          </a:xfrm>
        </p:spPr>
        <p:txBody>
          <a:bodyPr/>
          <a:lstStyle/>
          <a:p>
            <a:pPr marL="0" indent="0">
              <a:spcBef>
                <a:spcPts val="1000"/>
              </a:spcBef>
              <a:spcAft>
                <a:spcPts val="600"/>
              </a:spcAft>
              <a:buNone/>
            </a:pPr>
            <a:r>
              <a:rPr lang="en-US" b="1" dirty="0"/>
              <a:t>Key Verticals: </a:t>
            </a:r>
            <a:r>
              <a:rPr lang="en-US" sz="2400" dirty="0"/>
              <a:t>Essentially all vertical markets</a:t>
            </a:r>
          </a:p>
          <a:p>
            <a:pPr marL="0" indent="0">
              <a:spcBef>
                <a:spcPts val="1000"/>
              </a:spcBef>
              <a:spcAft>
                <a:spcPts val="600"/>
              </a:spcAft>
              <a:buNone/>
            </a:pPr>
            <a:r>
              <a:rPr lang="en-US" b="1" dirty="0"/>
              <a:t>Value-Add: </a:t>
            </a:r>
          </a:p>
          <a:p>
            <a:pPr>
              <a:spcBef>
                <a:spcPts val="800"/>
              </a:spcBef>
            </a:pPr>
            <a:r>
              <a:rPr lang="en-US" sz="2400" dirty="0"/>
              <a:t>Industry Weapon is a secure and scalable hybrid-cloud SaaS solution </a:t>
            </a:r>
          </a:p>
          <a:p>
            <a:pPr>
              <a:spcBef>
                <a:spcPts val="800"/>
              </a:spcBef>
            </a:pPr>
            <a:r>
              <a:rPr lang="en-US" sz="2400" dirty="0"/>
              <a:t>Enables subscribers to use the software, </a:t>
            </a:r>
            <a:r>
              <a:rPr lang="en-US" sz="2400" dirty="0" err="1"/>
              <a:t>CommandCenterHD</a:t>
            </a:r>
            <a:r>
              <a:rPr lang="en-US" sz="2400" dirty="0"/>
              <a:t>, to design, </a:t>
            </a:r>
            <a:br>
              <a:rPr lang="en-US" sz="2400" dirty="0"/>
            </a:br>
            <a:r>
              <a:rPr lang="en-US" sz="2400" dirty="0"/>
              <a:t>schedule and publish content</a:t>
            </a:r>
          </a:p>
          <a:p>
            <a:pPr lvl="1">
              <a:spcBef>
                <a:spcPts val="800"/>
              </a:spcBef>
            </a:pPr>
            <a:r>
              <a:rPr lang="en-US" sz="2000" dirty="0"/>
              <a:t>24/7 free live support and training</a:t>
            </a:r>
          </a:p>
          <a:p>
            <a:pPr lvl="1">
              <a:spcBef>
                <a:spcPts val="800"/>
              </a:spcBef>
            </a:pPr>
            <a:r>
              <a:rPr lang="en-US" sz="2000" dirty="0"/>
              <a:t>Integrates with a variety of data sources, from RSS feeds to progressive slot data</a:t>
            </a:r>
          </a:p>
          <a:p>
            <a:pPr lvl="1">
              <a:spcBef>
                <a:spcPts val="800"/>
              </a:spcBef>
            </a:pPr>
            <a:r>
              <a:rPr lang="en-US" sz="2000" dirty="0"/>
              <a:t>Provides customers with secure and reliable distribution of content, code and data, with no limits on media storage and end users</a:t>
            </a:r>
          </a:p>
          <a:p>
            <a:pPr>
              <a:spcBef>
                <a:spcPts val="800"/>
              </a:spcBef>
            </a:pPr>
            <a:r>
              <a:rPr lang="en-US" sz="2400" dirty="0" err="1"/>
              <a:t>Mediabridge</a:t>
            </a:r>
            <a:r>
              <a:rPr lang="en-US" sz="2400" dirty="0"/>
              <a:t> keeps this important data secure and local to the </a:t>
            </a:r>
            <a:br>
              <a:rPr lang="en-US" sz="2400" dirty="0"/>
            </a:br>
            <a:r>
              <a:rPr lang="en-US" sz="2400" dirty="0"/>
              <a:t>network, while still making content updates in the cloud</a:t>
            </a:r>
          </a:p>
          <a:p>
            <a:pPr>
              <a:spcBef>
                <a:spcPts val="800"/>
              </a:spcBef>
            </a:pPr>
            <a:r>
              <a:rPr lang="en-US" sz="2400" dirty="0"/>
              <a:t>Industry Weapon is unique in their commitment to security, </a:t>
            </a:r>
            <a:br>
              <a:rPr lang="en-US" sz="2400" dirty="0"/>
            </a:br>
            <a:r>
              <a:rPr lang="en-US" sz="2400" dirty="0"/>
              <a:t>maintaining PCI compliancy and undergoing rigorous SOC 2 </a:t>
            </a:r>
            <a:br>
              <a:rPr lang="en-US" sz="2400" dirty="0"/>
            </a:br>
            <a:r>
              <a:rPr lang="en-US" sz="2400" dirty="0"/>
              <a:t>audits</a:t>
            </a:r>
          </a:p>
          <a:p>
            <a:pPr>
              <a:spcBef>
                <a:spcPts val="800"/>
              </a:spcBef>
            </a:pPr>
            <a:r>
              <a:rPr lang="en-US" sz="2400" dirty="0">
                <a:hlinkClick r:id="rId3"/>
              </a:rPr>
              <a:t>https://www.industryweapon.com/</a:t>
            </a:r>
            <a:r>
              <a:rPr lang="en-US" sz="2400" dirty="0"/>
              <a:t> </a:t>
            </a:r>
          </a:p>
        </p:txBody>
      </p:sp>
      <p:pic>
        <p:nvPicPr>
          <p:cNvPr id="5" name="Picture 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968663" y="584348"/>
            <a:ext cx="3716420" cy="844925"/>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376831" y="1478414"/>
            <a:ext cx="2308250" cy="2274012"/>
          </a:xfrm>
          <a:prstGeom prst="rect">
            <a:avLst/>
          </a:prstGeom>
          <a:ln>
            <a:noFill/>
          </a:ln>
          <a:effectLst>
            <a:outerShdw blurRad="292100" dist="139700" dir="2700000" algn="tl" rotWithShape="0">
              <a:srgbClr val="333333">
                <a:alpha val="65000"/>
              </a:srgbClr>
            </a:outerShdw>
          </a:effectLst>
        </p:spPr>
      </p:pic>
      <p:pic>
        <p:nvPicPr>
          <p:cNvPr id="4098" name="Picture 2" descr="CommandCenterH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938086" y="6499857"/>
            <a:ext cx="3746996" cy="2086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8"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5549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err="1"/>
              <a:t>Mvix</a:t>
            </a:r>
            <a:r>
              <a:rPr lang="en-US" dirty="0"/>
              <a:t> + BrightSign</a:t>
            </a:r>
          </a:p>
        </p:txBody>
      </p:sp>
      <p:sp>
        <p:nvSpPr>
          <p:cNvPr id="6" name="Content Placeholder 5"/>
          <p:cNvSpPr>
            <a:spLocks noGrp="1"/>
          </p:cNvSpPr>
          <p:nvPr>
            <p:ph idx="14"/>
          </p:nvPr>
        </p:nvSpPr>
        <p:spPr>
          <a:xfrm>
            <a:off x="1914549" y="1562100"/>
            <a:ext cx="12619597" cy="6887956"/>
          </a:xfrm>
        </p:spPr>
        <p:txBody>
          <a:bodyPr/>
          <a:lstStyle/>
          <a:p>
            <a:pPr marL="0" indent="0">
              <a:spcBef>
                <a:spcPts val="2400"/>
              </a:spcBef>
              <a:buNone/>
            </a:pPr>
            <a:r>
              <a:rPr lang="en-US" sz="2200" b="1" dirty="0">
                <a:solidFill>
                  <a:srgbClr val="38A4D4"/>
                </a:solidFill>
              </a:rPr>
              <a:t>What is XhibitSignage by </a:t>
            </a:r>
            <a:r>
              <a:rPr lang="en-US" sz="2200" b="1" dirty="0" err="1">
                <a:solidFill>
                  <a:srgbClr val="38A4D4"/>
                </a:solidFill>
              </a:rPr>
              <a:t>Mvix</a:t>
            </a:r>
            <a:r>
              <a:rPr lang="en-US" sz="2200" b="1" dirty="0">
                <a:solidFill>
                  <a:srgbClr val="38A4D4"/>
                </a:solidFill>
              </a:rPr>
              <a:t>?</a:t>
            </a:r>
          </a:p>
          <a:p>
            <a:pPr marL="0" indent="0">
              <a:spcBef>
                <a:spcPts val="600"/>
              </a:spcBef>
              <a:buNone/>
            </a:pPr>
            <a:r>
              <a:rPr lang="en-US" sz="2000" dirty="0"/>
              <a:t>It’s content-rich digital signage software for managing digital signs, video walls and kiosks. XhibitSignage is unique for its extensive library of content apps and widgets that make </a:t>
            </a:r>
            <a:br>
              <a:rPr lang="en-US" sz="2000" dirty="0"/>
            </a:br>
            <a:r>
              <a:rPr lang="en-US" sz="2000" dirty="0"/>
              <a:t>adding and updating content an easier process.</a:t>
            </a:r>
          </a:p>
          <a:p>
            <a:pPr marL="0" indent="0">
              <a:spcBef>
                <a:spcPts val="2400"/>
              </a:spcBef>
              <a:buNone/>
            </a:pPr>
            <a:r>
              <a:rPr lang="en-US" sz="2200" b="1" dirty="0">
                <a:solidFill>
                  <a:srgbClr val="38A4D4"/>
                </a:solidFill>
              </a:rPr>
              <a:t>How does it work?</a:t>
            </a:r>
          </a:p>
          <a:p>
            <a:pPr marL="0" indent="0">
              <a:spcBef>
                <a:spcPts val="600"/>
              </a:spcBef>
              <a:buNone/>
            </a:pPr>
            <a:r>
              <a:rPr lang="en-US" sz="2000" dirty="0"/>
              <a:t>Content authors and managers start by uploading content via apps and </a:t>
            </a:r>
            <a:br>
              <a:rPr lang="en-US" sz="2000" dirty="0"/>
            </a:br>
            <a:r>
              <a:rPr lang="en-US" sz="2000" dirty="0"/>
              <a:t>widgets which include, but are not limited to:</a:t>
            </a:r>
          </a:p>
          <a:p>
            <a:pPr>
              <a:spcBef>
                <a:spcPts val="600"/>
              </a:spcBef>
            </a:pPr>
            <a:r>
              <a:rPr lang="en-US" sz="1900" dirty="0"/>
              <a:t>Enterprise HTML5 | Metrics dashboards | Event listings | Emergency and CAP alerts</a:t>
            </a:r>
          </a:p>
          <a:p>
            <a:pPr>
              <a:spcBef>
                <a:spcPts val="600"/>
              </a:spcBef>
            </a:pPr>
            <a:r>
              <a:rPr lang="en-US" sz="1900" dirty="0"/>
              <a:t>Live TV | Social media | Live traffic &amp; public transit | Dynamic weather | RSS/MRSS feeds</a:t>
            </a:r>
          </a:p>
          <a:p>
            <a:pPr>
              <a:spcBef>
                <a:spcPts val="600"/>
              </a:spcBef>
            </a:pPr>
            <a:r>
              <a:rPr lang="en-US" sz="1900" dirty="0"/>
              <a:t>MS Office | Slack | YouTube | Vimeo | Web URLs | Inspirational quotes</a:t>
            </a:r>
            <a:endParaRPr lang="en-US" sz="2000" dirty="0"/>
          </a:p>
          <a:p>
            <a:pPr marL="0" indent="0">
              <a:spcAft>
                <a:spcPts val="600"/>
              </a:spcAft>
              <a:buNone/>
            </a:pPr>
            <a:r>
              <a:rPr lang="en-US" sz="2000" dirty="0"/>
              <a:t>This makes the platform flexible and scalable i.e. multiple display with different content, </a:t>
            </a:r>
            <a:br>
              <a:rPr lang="en-US" sz="2000" dirty="0"/>
            </a:br>
            <a:r>
              <a:rPr lang="en-US" sz="2000" dirty="0"/>
              <a:t>targeting different audiences can be managed from one platform. </a:t>
            </a:r>
          </a:p>
          <a:p>
            <a:pPr marL="0" indent="0">
              <a:spcAft>
                <a:spcPts val="600"/>
              </a:spcAft>
              <a:buNone/>
            </a:pPr>
            <a:r>
              <a:rPr lang="en-US" sz="2000" dirty="0"/>
              <a:t>System admins then create multi-zone layouts to playback multiple content files on a single screen. Last, the scheduler is used to schedule content to play at different times of the day or different days of the week. </a:t>
            </a:r>
          </a:p>
          <a:p>
            <a:pPr marL="0" indent="0">
              <a:spcAft>
                <a:spcPts val="600"/>
              </a:spcAft>
              <a:buNone/>
            </a:pPr>
            <a:r>
              <a:rPr lang="en-US" sz="2000" dirty="0"/>
              <a:t>Manage 1 to 1000s of screens from the same XhibitSignage platform.</a:t>
            </a:r>
          </a:p>
          <a:p>
            <a:pPr marL="0" indent="0">
              <a:spcAft>
                <a:spcPts val="600"/>
              </a:spcAft>
              <a:buNone/>
            </a:pPr>
            <a:r>
              <a:rPr lang="en-US" sz="2000" dirty="0"/>
              <a:t>Web: </a:t>
            </a:r>
            <a:r>
              <a:rPr lang="en-US" sz="2000" dirty="0">
                <a:hlinkClick r:id="rId3"/>
              </a:rPr>
              <a:t>www.mvixdigitalsignage.com</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Related image">
            <a:extLst>
              <a:ext uri="{FF2B5EF4-FFF2-40B4-BE49-F238E27FC236}">
                <a16:creationId xmlns:a16="http://schemas.microsoft.com/office/drawing/2014/main" id="{9AB7A86F-0F54-4030-883D-1599016D0D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87146" y="173621"/>
            <a:ext cx="2271936" cy="15154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F4EA280-8715-4EC8-B719-B7CE7F90595E}"/>
              </a:ext>
            </a:extLst>
          </p:cNvPr>
          <p:cNvPicPr>
            <a:picLocks noChangeAspect="1"/>
          </p:cNvPicPr>
          <p:nvPr/>
        </p:nvPicPr>
        <p:blipFill>
          <a:blip r:embed="rId7"/>
          <a:stretch>
            <a:fillRect/>
          </a:stretch>
        </p:blipFill>
        <p:spPr>
          <a:xfrm>
            <a:off x="13225209" y="1689100"/>
            <a:ext cx="2559255" cy="4592081"/>
          </a:xfrm>
          <a:prstGeom prst="rect">
            <a:avLst/>
          </a:prstGeom>
        </p:spPr>
      </p:pic>
    </p:spTree>
    <p:extLst>
      <p:ext uri="{BB962C8B-B14F-4D97-AF65-F5344CB8AC3E}">
        <p14:creationId xmlns:p14="http://schemas.microsoft.com/office/powerpoint/2010/main" val="7072885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ONELAN + BrightSign</a:t>
            </a:r>
          </a:p>
        </p:txBody>
      </p:sp>
      <p:sp>
        <p:nvSpPr>
          <p:cNvPr id="6" name="Content Placeholder 5"/>
          <p:cNvSpPr>
            <a:spLocks noGrp="1"/>
          </p:cNvSpPr>
          <p:nvPr>
            <p:ph idx="14"/>
          </p:nvPr>
        </p:nvSpPr>
        <p:spPr>
          <a:xfrm>
            <a:off x="1914550" y="1661994"/>
            <a:ext cx="13849751" cy="6658268"/>
          </a:xfrm>
        </p:spPr>
        <p:txBody>
          <a:bodyPr/>
          <a:lstStyle/>
          <a:p>
            <a:pPr marL="0" indent="0">
              <a:spcAft>
                <a:spcPts val="600"/>
              </a:spcAft>
              <a:buNone/>
            </a:pPr>
            <a:r>
              <a:rPr lang="en-US" sz="2667" b="1" dirty="0"/>
              <a:t>Key Verticals: </a:t>
            </a:r>
            <a:r>
              <a:rPr lang="en-US" sz="2200" dirty="0"/>
              <a:t>Retail, Quick Service Restaurants, </a:t>
            </a:r>
            <a:br>
              <a:rPr lang="en-US" sz="2200" dirty="0"/>
            </a:br>
            <a:r>
              <a:rPr lang="en-US" sz="2200" dirty="0"/>
              <a:t>Education &amp; Corporate</a:t>
            </a:r>
          </a:p>
          <a:p>
            <a:pPr marL="0" indent="0">
              <a:spcAft>
                <a:spcPts val="600"/>
              </a:spcAft>
              <a:buNone/>
            </a:pPr>
            <a:r>
              <a:rPr lang="en-US" sz="2667" b="1" dirty="0"/>
              <a:t>Value-Add: </a:t>
            </a:r>
          </a:p>
          <a:p>
            <a:pPr>
              <a:spcBef>
                <a:spcPts val="600"/>
              </a:spcBef>
            </a:pPr>
            <a:r>
              <a:rPr lang="en-US" sz="2200" dirty="0"/>
              <a:t>Scalable Enterprise Content Management System (CMS) </a:t>
            </a:r>
            <a:br>
              <a:rPr lang="en-US" sz="2200" dirty="0"/>
            </a:br>
            <a:r>
              <a:rPr lang="en-US" sz="2200" dirty="0"/>
              <a:t>for managing networks from 10’s to 10,000’s of players </a:t>
            </a:r>
            <a:br>
              <a:rPr lang="en-US" sz="2200" dirty="0"/>
            </a:br>
            <a:r>
              <a:rPr lang="en-US" sz="2200" dirty="0"/>
              <a:t>from a central location</a:t>
            </a:r>
          </a:p>
          <a:p>
            <a:pPr>
              <a:spcBef>
                <a:spcPts val="600"/>
              </a:spcBef>
            </a:pPr>
            <a:r>
              <a:rPr lang="en-US" sz="2200" dirty="0"/>
              <a:t>CMS can be hosted as a virtual machine or on premise</a:t>
            </a:r>
          </a:p>
          <a:p>
            <a:pPr>
              <a:spcBef>
                <a:spcPts val="600"/>
              </a:spcBef>
            </a:pPr>
            <a:r>
              <a:rPr lang="en-US" sz="2200" dirty="0"/>
              <a:t>Sophisticated Enterprise level Role and Permissions management giving global, multi-level and local control</a:t>
            </a:r>
          </a:p>
          <a:p>
            <a:pPr>
              <a:spcBef>
                <a:spcPts val="600"/>
              </a:spcBef>
            </a:pPr>
            <a:r>
              <a:rPr lang="en-US" sz="2200" dirty="0"/>
              <a:t>Hyper targeted play listing using Meta Data tagging allows unique content per display</a:t>
            </a:r>
          </a:p>
          <a:p>
            <a:pPr>
              <a:spcBef>
                <a:spcPts val="600"/>
              </a:spcBef>
            </a:pPr>
            <a:r>
              <a:rPr lang="en-US" sz="2200" dirty="0"/>
              <a:t>Fail over mechanism for QSR applications ensures content is played on an alternate screen if the display or player fails</a:t>
            </a:r>
          </a:p>
          <a:p>
            <a:pPr>
              <a:spcBef>
                <a:spcPts val="600"/>
              </a:spcBef>
            </a:pPr>
            <a:r>
              <a:rPr lang="en-US" sz="2200" dirty="0"/>
              <a:t>Easy to install and configure. Content can be created directly in the CMS without any additional tools</a:t>
            </a:r>
          </a:p>
          <a:p>
            <a:pPr>
              <a:spcBef>
                <a:spcPts val="600"/>
              </a:spcBef>
            </a:pPr>
            <a:r>
              <a:rPr lang="en-US" sz="2200" dirty="0"/>
              <a:t>Supports 2nd and 3rd generation BrightSign players in a mixed network</a:t>
            </a:r>
          </a:p>
          <a:p>
            <a:pPr>
              <a:spcBef>
                <a:spcPts val="600"/>
              </a:spcBef>
            </a:pPr>
            <a:r>
              <a:rPr lang="en-US" sz="2200" dirty="0"/>
              <a:t>Flexible licensing plans: 1 Zone full screen or Multizone over 1, 3 and 5 year terms</a:t>
            </a:r>
          </a:p>
          <a:p>
            <a:pPr>
              <a:spcBef>
                <a:spcPts val="1067"/>
              </a:spcBef>
              <a:spcAft>
                <a:spcPts val="533"/>
              </a:spcAft>
            </a:pPr>
            <a:r>
              <a:rPr lang="en-US" sz="2200" dirty="0"/>
              <a:t>Web: </a:t>
            </a:r>
            <a:r>
              <a:rPr lang="en-US" sz="2200" dirty="0">
                <a:hlinkClick r:id="rId3"/>
              </a:rPr>
              <a:t>https://onelan.com/</a:t>
            </a:r>
            <a:endParaRPr lang="en-US" sz="2200" dirty="0"/>
          </a:p>
          <a:p>
            <a:endParaRPr lang="en-US" sz="2667"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01824" y="1595308"/>
            <a:ext cx="4965996" cy="2233253"/>
          </a:xfrm>
          <a:prstGeom prst="rect">
            <a:avLst/>
          </a:prstGeom>
        </p:spPr>
      </p:pic>
      <p:pic>
        <p:nvPicPr>
          <p:cNvPr id="11" name="Picture 10" descr="Image result for onelan 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885603" y="592016"/>
            <a:ext cx="2878700" cy="90136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28" descr="icon_home.png">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5335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Onsign</a:t>
            </a:r>
            <a:r>
              <a:rPr lang="en-US" dirty="0"/>
              <a:t> TV + BrightSign</a:t>
            </a:r>
          </a:p>
        </p:txBody>
      </p:sp>
      <p:sp>
        <p:nvSpPr>
          <p:cNvPr id="6" name="Content Placeholder 5"/>
          <p:cNvSpPr>
            <a:spLocks noGrp="1"/>
          </p:cNvSpPr>
          <p:nvPr>
            <p:ph idx="14"/>
          </p:nvPr>
        </p:nvSpPr>
        <p:spPr>
          <a:xfrm>
            <a:off x="1913468" y="1619691"/>
            <a:ext cx="13529733" cy="6700570"/>
          </a:xfrm>
        </p:spPr>
        <p:txBody>
          <a:bodyPr/>
          <a:lstStyle/>
          <a:p>
            <a:pPr marL="0" indent="0">
              <a:spcAft>
                <a:spcPts val="600"/>
              </a:spcAft>
              <a:buNone/>
            </a:pPr>
            <a:r>
              <a:rPr lang="en-US" b="1" dirty="0"/>
              <a:t>Value-Add: </a:t>
            </a:r>
          </a:p>
          <a:p>
            <a:r>
              <a:rPr lang="en-US" sz="2600" dirty="0"/>
              <a:t>Featuring a software specially designed to run on BrightSign players, </a:t>
            </a:r>
            <a:r>
              <a:rPr lang="en-US" sz="2600" dirty="0" err="1"/>
              <a:t>OnSign</a:t>
            </a:r>
            <a:r>
              <a:rPr lang="en-US" sz="2600" dirty="0"/>
              <a:t> TV enables complex content management, real-time remote player view, monitoring and much more!</a:t>
            </a:r>
          </a:p>
          <a:p>
            <a:r>
              <a:rPr lang="en-US" sz="2600" dirty="0"/>
              <a:t>With screens installed in over 100 countries, </a:t>
            </a:r>
            <a:r>
              <a:rPr lang="en-US" sz="2600" dirty="0" err="1"/>
              <a:t>OnSign</a:t>
            </a:r>
            <a:r>
              <a:rPr lang="en-US" sz="2600" dirty="0"/>
              <a:t> TV is a professional Digital Signage platform used to power screens in shopping malls, airports, stadiums, universities, restaurants, etc.</a:t>
            </a:r>
          </a:p>
          <a:p>
            <a:r>
              <a:rPr lang="en-US" sz="2600" dirty="0"/>
              <a:t>Get started with a free trial account!</a:t>
            </a:r>
          </a:p>
          <a:p>
            <a:endParaRPr lang="en-US" sz="2600" dirty="0"/>
          </a:p>
          <a:p>
            <a:endParaRPr lang="en-US" sz="2600" dirty="0"/>
          </a:p>
          <a:p>
            <a:endParaRPr lang="en-US" sz="2600" dirty="0"/>
          </a:p>
          <a:p>
            <a:endParaRPr lang="en-US" sz="2600" dirty="0"/>
          </a:p>
          <a:p>
            <a:endParaRPr lang="en-US" sz="2600" dirty="0"/>
          </a:p>
          <a:p>
            <a:pPr>
              <a:spcBef>
                <a:spcPts val="0"/>
              </a:spcBef>
            </a:pPr>
            <a:r>
              <a:rPr lang="en-US" sz="2400" dirty="0"/>
              <a:t>Website: </a:t>
            </a:r>
            <a:r>
              <a:rPr lang="en-US" sz="2400" dirty="0">
                <a:hlinkClick r:id="rId2"/>
              </a:rPr>
              <a:t>https://onsign.tv</a:t>
            </a:r>
            <a:endParaRPr lang="en-US" sz="240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s://www.brightsign.biz/application/files/2315/0125/9827/onsign-logo-slogan.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200135" y="567997"/>
            <a:ext cx="2133565" cy="6427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4634851" y="5742241"/>
            <a:ext cx="8086966" cy="2012280"/>
          </a:xfrm>
          <a:prstGeom prst="rect">
            <a:avLst/>
          </a:prstGeom>
        </p:spPr>
      </p:pic>
    </p:spTree>
    <p:extLst>
      <p:ext uri="{BB962C8B-B14F-4D97-AF65-F5344CB8AC3E}">
        <p14:creationId xmlns:p14="http://schemas.microsoft.com/office/powerpoint/2010/main" val="4531040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err="1"/>
              <a:t>PingHD</a:t>
            </a:r>
            <a:r>
              <a:rPr lang="en-US" dirty="0"/>
              <a:t> + BrightSign</a:t>
            </a:r>
          </a:p>
        </p:txBody>
      </p:sp>
      <p:sp>
        <p:nvSpPr>
          <p:cNvPr id="6" name="Content Placeholder 5"/>
          <p:cNvSpPr>
            <a:spLocks noGrp="1"/>
          </p:cNvSpPr>
          <p:nvPr>
            <p:ph idx="14"/>
          </p:nvPr>
        </p:nvSpPr>
        <p:spPr>
          <a:xfrm>
            <a:off x="1914552" y="1902991"/>
            <a:ext cx="13528650" cy="6417271"/>
          </a:xfrm>
        </p:spPr>
        <p:txBody>
          <a:bodyPr/>
          <a:lstStyle/>
          <a:p>
            <a:pPr marL="0" indent="0">
              <a:buNone/>
            </a:pPr>
            <a:r>
              <a:rPr lang="en-US" dirty="0" err="1"/>
              <a:t>EngagePHD</a:t>
            </a:r>
            <a:r>
              <a:rPr lang="en-US" dirty="0"/>
              <a:t>™ by Ping HD is an infinitely scalable web based content management platform designed to enable users to quickly and easily manage their digital signage content on displays anywhere in the world from any laptop, desktop, tablet or smart phone. Integrated with POS, EMS systems and an open Widget Editor, </a:t>
            </a:r>
            <a:r>
              <a:rPr lang="en-US" dirty="0" err="1"/>
              <a:t>EngagePHD</a:t>
            </a:r>
            <a:r>
              <a:rPr lang="en-US" dirty="0"/>
              <a:t>™ provides the flexibility needed regardless of your Digital Signage requirements be it Digital Menu Boards, Ad Screen Networks, Wayfinding, Transport Information etc...</a:t>
            </a:r>
          </a:p>
          <a:p>
            <a:pPr marL="0" indent="0">
              <a:buNone/>
            </a:pPr>
            <a:endParaRPr lang="en-US" dirty="0"/>
          </a:p>
          <a:p>
            <a:r>
              <a:rPr lang="en-US" sz="2400" dirty="0"/>
              <a:t>Website: </a:t>
            </a:r>
            <a:r>
              <a:rPr lang="en-US" sz="2400" u="sng" dirty="0">
                <a:hlinkClick r:id="rId3"/>
              </a:rPr>
              <a:t>www.pinghd.com</a:t>
            </a:r>
            <a:endParaRPr lang="en-US" sz="2000" dirty="0"/>
          </a:p>
        </p:txBody>
      </p:sp>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3"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104681" y="372633"/>
            <a:ext cx="1454401" cy="867492"/>
          </a:xfrm>
          <a:prstGeom prst="rect">
            <a:avLst/>
          </a:prstGeom>
        </p:spPr>
      </p:pic>
      <p:pic>
        <p:nvPicPr>
          <p:cNvPr id="5" name="Picture 4"/>
          <p:cNvPicPr>
            <a:picLocks noChangeAspect="1"/>
          </p:cNvPicPr>
          <p:nvPr/>
        </p:nvPicPr>
        <p:blipFill>
          <a:blip r:embed="rId7"/>
          <a:stretch>
            <a:fillRect/>
          </a:stretch>
        </p:blipFill>
        <p:spPr>
          <a:xfrm>
            <a:off x="7449312" y="5636246"/>
            <a:ext cx="7555547" cy="2288744"/>
          </a:xfrm>
          <a:prstGeom prst="rect">
            <a:avLst/>
          </a:prstGeom>
        </p:spPr>
      </p:pic>
    </p:spTree>
    <p:extLst>
      <p:ext uri="{BB962C8B-B14F-4D97-AF65-F5344CB8AC3E}">
        <p14:creationId xmlns:p14="http://schemas.microsoft.com/office/powerpoint/2010/main" val="10603777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Reach + BrightSign</a:t>
            </a:r>
          </a:p>
        </p:txBody>
      </p:sp>
      <p:sp>
        <p:nvSpPr>
          <p:cNvPr id="6" name="Content Placeholder 5"/>
          <p:cNvSpPr>
            <a:spLocks noGrp="1"/>
          </p:cNvSpPr>
          <p:nvPr>
            <p:ph idx="14"/>
          </p:nvPr>
        </p:nvSpPr>
        <p:spPr>
          <a:xfrm>
            <a:off x="1913468" y="1828801"/>
            <a:ext cx="9687129" cy="6491460"/>
          </a:xfrm>
        </p:spPr>
        <p:txBody>
          <a:bodyPr/>
          <a:lstStyle/>
          <a:p>
            <a:pPr marL="0" indent="0">
              <a:spcAft>
                <a:spcPts val="600"/>
              </a:spcAft>
              <a:buNone/>
            </a:pPr>
            <a:r>
              <a:rPr lang="en-US" b="1" dirty="0"/>
              <a:t>Value-Add: </a:t>
            </a:r>
          </a:p>
          <a:p>
            <a:r>
              <a:rPr lang="en-US" sz="2489" dirty="0"/>
              <a:t>Operating over 2,500 digital solutions, our flexible, fast-growing network is located across the North America and United Kingdom </a:t>
            </a:r>
          </a:p>
          <a:p>
            <a:r>
              <a:rPr lang="en-US" sz="2489" dirty="0"/>
              <a:t>Connect, communicate, and engage with your audience using our award-winning web-based software solution</a:t>
            </a:r>
          </a:p>
          <a:p>
            <a:r>
              <a:rPr lang="en-US" sz="2489" dirty="0"/>
              <a:t>Our software will power to all of your digital communication products through one easy-to-use platform</a:t>
            </a:r>
          </a:p>
          <a:p>
            <a:r>
              <a:rPr lang="en-US" sz="2489" dirty="0"/>
              <a:t>Our products include: digital signage, touchscreens, mobile apps, room schedulers, web calendars, video walls, and menu boards</a:t>
            </a:r>
          </a:p>
          <a:p>
            <a:r>
              <a:rPr lang="en-US" sz="2490" dirty="0"/>
              <a:t>Website: </a:t>
            </a:r>
            <a:r>
              <a:rPr lang="en-US" sz="2490" dirty="0">
                <a:hlinkClick r:id="rId3"/>
              </a:rPr>
              <a:t>http://www.reachmedianetwork.com</a:t>
            </a:r>
            <a:br>
              <a:rPr lang="en-US" sz="2490" dirty="0"/>
            </a:br>
            <a:endParaRPr lang="en-US" sz="2490" dirty="0"/>
          </a:p>
        </p:txBody>
      </p:sp>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Picture 2" descr="http://www.reachmedianetwork.com/images/reach_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87509" y="659438"/>
            <a:ext cx="1562796" cy="81714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reachmedianetwork.com/images/contact/contact_image.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19278" y="3156656"/>
            <a:ext cx="4402667" cy="26077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reachmedianetwork.com/images/fitness/fp-img34.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895385" y="5722451"/>
            <a:ext cx="3653616" cy="244935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6912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Reflect + BrightSign</a:t>
            </a:r>
          </a:p>
        </p:txBody>
      </p:sp>
      <p:sp>
        <p:nvSpPr>
          <p:cNvPr id="6" name="Content Placeholder 5"/>
          <p:cNvSpPr>
            <a:spLocks noGrp="1"/>
          </p:cNvSpPr>
          <p:nvPr>
            <p:ph idx="14"/>
          </p:nvPr>
        </p:nvSpPr>
        <p:spPr>
          <a:xfrm>
            <a:off x="1913468" y="1568443"/>
            <a:ext cx="10912363" cy="6751817"/>
          </a:xfrm>
        </p:spPr>
        <p:txBody>
          <a:bodyPr/>
          <a:lstStyle/>
          <a:p>
            <a:pPr marL="0" indent="0">
              <a:spcBef>
                <a:spcPts val="0"/>
              </a:spcBef>
              <a:spcAft>
                <a:spcPts val="1200"/>
              </a:spcAft>
              <a:buNone/>
            </a:pPr>
            <a:r>
              <a:rPr lang="en-US" sz="2000" dirty="0"/>
              <a:t>Reflect offers comprehensive services for network design, digital strategy, installation, content creation, scheduling, monitoring, and more. ReflectView is the CMS at the heart of our services, but we are much more than a software only provider. </a:t>
            </a:r>
          </a:p>
          <a:p>
            <a:pPr>
              <a:spcBef>
                <a:spcPts val="0"/>
              </a:spcBef>
            </a:pPr>
            <a:r>
              <a:rPr lang="en-US" sz="1700" dirty="0"/>
              <a:t>ReflectView is a proven, Enterprise class CMS</a:t>
            </a:r>
          </a:p>
          <a:p>
            <a:pPr>
              <a:spcBef>
                <a:spcPts val="0"/>
              </a:spcBef>
            </a:pPr>
            <a:r>
              <a:rPr lang="en-US" sz="1700" dirty="0"/>
              <a:t>ReflectView drives over 300,000 displays daily</a:t>
            </a:r>
          </a:p>
          <a:p>
            <a:pPr>
              <a:spcBef>
                <a:spcPts val="0"/>
              </a:spcBef>
            </a:pPr>
            <a:r>
              <a:rPr lang="en-US" sz="1700" dirty="0"/>
              <a:t>Easily manage, monitor, and schedule large, complex networks</a:t>
            </a:r>
          </a:p>
          <a:p>
            <a:pPr>
              <a:spcBef>
                <a:spcPts val="0"/>
              </a:spcBef>
            </a:pPr>
            <a:r>
              <a:rPr lang="en-US" sz="1700" dirty="0"/>
              <a:t>ReflectView is designed to easily integrate with existing IT networks</a:t>
            </a:r>
          </a:p>
          <a:p>
            <a:pPr>
              <a:spcBef>
                <a:spcPts val="0"/>
              </a:spcBef>
            </a:pPr>
            <a:r>
              <a:rPr lang="en-US" sz="1700" dirty="0"/>
              <a:t>Reflect offers convenient SaaS deployment models that get you up and running with ease</a:t>
            </a:r>
          </a:p>
          <a:p>
            <a:pPr>
              <a:spcBef>
                <a:spcPts val="0"/>
              </a:spcBef>
            </a:pPr>
            <a:r>
              <a:rPr lang="en-US" sz="1700" dirty="0"/>
              <a:t>We have successfully deployed thousands of networked, managed BrightSign players running ReflectView </a:t>
            </a:r>
          </a:p>
          <a:p>
            <a:pPr>
              <a:spcBef>
                <a:spcPts val="0"/>
              </a:spcBef>
            </a:pPr>
            <a:r>
              <a:rPr lang="en-US" sz="1700" dirty="0" err="1"/>
              <a:t>Reflect’s</a:t>
            </a:r>
            <a:r>
              <a:rPr lang="en-US" sz="1700" dirty="0"/>
              <a:t> CMS tools for content and assignment management are unsurpassed</a:t>
            </a:r>
          </a:p>
          <a:p>
            <a:pPr>
              <a:spcBef>
                <a:spcPts val="0"/>
              </a:spcBef>
            </a:pPr>
            <a:r>
              <a:rPr lang="en-US" sz="1700" dirty="0"/>
              <a:t>We have a team of experienced experts that are now also BrightSign experts for deployment, support, and management</a:t>
            </a:r>
          </a:p>
          <a:p>
            <a:pPr>
              <a:spcBef>
                <a:spcPts val="0"/>
              </a:spcBef>
            </a:pPr>
            <a:r>
              <a:rPr lang="en-US" sz="1700" dirty="0"/>
              <a:t>Reflect offers more than just a CMS. We have complementary offerings such as content streams, content creation, custom application development, and more.</a:t>
            </a:r>
          </a:p>
          <a:p>
            <a:pPr>
              <a:spcBef>
                <a:spcPts val="0"/>
              </a:spcBef>
            </a:pPr>
            <a:r>
              <a:rPr lang="en-US" sz="1700" dirty="0" err="1"/>
              <a:t>AdLogic</a:t>
            </a:r>
            <a:r>
              <a:rPr lang="en-US" sz="1700" dirty="0"/>
              <a:t> is a powerful new software tool developed by Reflect that brings a very powerful advertising distribution tool to the place based media world. This new software platform works with ReflectView, but is a completely new platform that gives ad networks new tools that are needed to optimized place-based networks.</a:t>
            </a:r>
          </a:p>
          <a:p>
            <a:pPr marL="0" indent="0">
              <a:buNone/>
            </a:pPr>
            <a:r>
              <a:rPr lang="en-US" sz="1800" dirty="0"/>
              <a:t>For our training, we will do a review on the specific features we  support on our BrightSign player software, how they tie into ReflectView, how our complementary products like </a:t>
            </a:r>
            <a:r>
              <a:rPr lang="en-US" sz="1800" dirty="0" err="1"/>
              <a:t>AdLogic</a:t>
            </a:r>
            <a:r>
              <a:rPr lang="en-US" sz="1800" dirty="0"/>
              <a:t> tie into our ecosystem, and talk about where and why to make a case for using ReflectView as your CMS with BrightSign players.</a:t>
            </a:r>
          </a:p>
          <a:p>
            <a:r>
              <a:rPr lang="en-US" sz="2000" dirty="0"/>
              <a:t>Web: </a:t>
            </a:r>
            <a:r>
              <a:rPr lang="en-US" sz="2000" dirty="0">
                <a:hlinkClick r:id="rId3"/>
              </a:rPr>
              <a:t>http://www.reflectsystems.com</a:t>
            </a:r>
            <a:endParaRPr lang="en-US" sz="2000" dirty="0"/>
          </a:p>
        </p:txBody>
      </p:sp>
      <p:pic>
        <p:nvPicPr>
          <p:cNvPr id="8" name="Picture 12" descr="Hom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25832" y="445180"/>
            <a:ext cx="2866148" cy="873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28820" y="1658164"/>
            <a:ext cx="2663160" cy="17454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a:off x="13346764" y="4091192"/>
            <a:ext cx="2345216" cy="208551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491212" y="6750111"/>
            <a:ext cx="2200768" cy="1541939"/>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1" name="Image 28" descr="icon_home.png">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7771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Revel Digital + BrightSign</a:t>
            </a:r>
          </a:p>
        </p:txBody>
      </p:sp>
      <p:sp>
        <p:nvSpPr>
          <p:cNvPr id="6" name="Content Placeholder 5"/>
          <p:cNvSpPr>
            <a:spLocks noGrp="1"/>
          </p:cNvSpPr>
          <p:nvPr>
            <p:ph idx="14"/>
          </p:nvPr>
        </p:nvSpPr>
        <p:spPr>
          <a:xfrm>
            <a:off x="1913468" y="1752600"/>
            <a:ext cx="13682132" cy="6567660"/>
          </a:xfrm>
        </p:spPr>
        <p:txBody>
          <a:bodyPr/>
          <a:lstStyle/>
          <a:p>
            <a:pPr marL="0" indent="0">
              <a:spcBef>
                <a:spcPts val="0"/>
              </a:spcBef>
              <a:spcAft>
                <a:spcPts val="1200"/>
              </a:spcAft>
              <a:buNone/>
            </a:pPr>
            <a:r>
              <a:rPr lang="en-US" sz="2600" dirty="0"/>
              <a:t>Digital Signage Evolved. Revel Digital is a next generation platform for digital signage and media distribution. Combining a modern web-based CMS with a highly adaptable player architecture, Revel Digital is able to provide robust solutions for verticals ranging from QSR to interactive Smart Retail. Real-time monitoring and Smart Scheduling simplifies the management of any size digital signage network. Flexible design tools, support for scripting, and dynamic content widgets allow for complete creative freedom.</a:t>
            </a:r>
          </a:p>
          <a:p>
            <a:pPr marL="0" indent="0">
              <a:spcBef>
                <a:spcPts val="0"/>
              </a:spcBef>
              <a:spcAft>
                <a:spcPts val="1200"/>
              </a:spcAft>
              <a:buNone/>
            </a:pPr>
            <a:endParaRPr lang="en-US" sz="2600" dirty="0"/>
          </a:p>
          <a:p>
            <a:pPr marL="0" indent="0">
              <a:spcBef>
                <a:spcPts val="0"/>
              </a:spcBef>
              <a:spcAft>
                <a:spcPts val="1200"/>
              </a:spcAft>
              <a:buNone/>
            </a:pPr>
            <a:endParaRPr lang="en-US" sz="2600" dirty="0"/>
          </a:p>
          <a:p>
            <a:pPr marL="0" indent="0">
              <a:spcBef>
                <a:spcPts val="0"/>
              </a:spcBef>
              <a:spcAft>
                <a:spcPts val="1200"/>
              </a:spcAft>
              <a:buNone/>
            </a:pPr>
            <a:endParaRPr lang="en-US" sz="2600" dirty="0"/>
          </a:p>
          <a:p>
            <a:pPr marL="0" indent="0">
              <a:spcBef>
                <a:spcPts val="0"/>
              </a:spcBef>
              <a:spcAft>
                <a:spcPts val="1200"/>
              </a:spcAft>
              <a:buNone/>
            </a:pPr>
            <a:endParaRPr lang="en-US" sz="2600" dirty="0"/>
          </a:p>
          <a:p>
            <a:pPr marL="0" indent="0">
              <a:spcBef>
                <a:spcPts val="0"/>
              </a:spcBef>
              <a:spcAft>
                <a:spcPts val="1200"/>
              </a:spcAft>
              <a:buNone/>
            </a:pPr>
            <a:endParaRPr lang="en-US" sz="2600" dirty="0"/>
          </a:p>
          <a:p>
            <a:pPr marL="0" indent="0">
              <a:spcBef>
                <a:spcPts val="0"/>
              </a:spcBef>
              <a:spcAft>
                <a:spcPts val="1200"/>
              </a:spcAft>
              <a:buNone/>
            </a:pPr>
            <a:endParaRPr lang="en-US" sz="2600" dirty="0"/>
          </a:p>
          <a:p>
            <a:pPr marL="0" indent="0">
              <a:spcBef>
                <a:spcPts val="0"/>
              </a:spcBef>
              <a:spcAft>
                <a:spcPts val="1200"/>
              </a:spcAft>
              <a:buNone/>
            </a:pPr>
            <a:r>
              <a:rPr lang="en-US" sz="2400" dirty="0"/>
              <a:t>Web: </a:t>
            </a:r>
            <a:r>
              <a:rPr lang="en-US" sz="2400" dirty="0">
                <a:hlinkClick r:id="rId3"/>
              </a:rPr>
              <a:t>www.reveldigital.com</a:t>
            </a:r>
            <a:endParaRPr lang="en-US" sz="2400" dirty="0"/>
          </a:p>
        </p:txBody>
      </p:sp>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1"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9080A36-BCAC-4772-99A3-E7921C1A3545}"/>
              </a:ext>
            </a:extLst>
          </p:cNvPr>
          <p:cNvPicPr>
            <a:picLocks noChangeAspect="1"/>
          </p:cNvPicPr>
          <p:nvPr/>
        </p:nvPicPr>
        <p:blipFill>
          <a:blip r:embed="rId6"/>
          <a:stretch>
            <a:fillRect/>
          </a:stretch>
        </p:blipFill>
        <p:spPr>
          <a:xfrm>
            <a:off x="12308067" y="431577"/>
            <a:ext cx="3025633" cy="838086"/>
          </a:xfrm>
          <a:prstGeom prst="rect">
            <a:avLst/>
          </a:prstGeom>
        </p:spPr>
      </p:pic>
      <p:grpSp>
        <p:nvGrpSpPr>
          <p:cNvPr id="12" name="Group 11">
            <a:extLst>
              <a:ext uri="{FF2B5EF4-FFF2-40B4-BE49-F238E27FC236}">
                <a16:creationId xmlns:a16="http://schemas.microsoft.com/office/drawing/2014/main" id="{B7CF833A-5CEF-460A-811F-B3CE4A45057A}"/>
              </a:ext>
            </a:extLst>
          </p:cNvPr>
          <p:cNvGrpSpPr/>
          <p:nvPr/>
        </p:nvGrpSpPr>
        <p:grpSpPr>
          <a:xfrm>
            <a:off x="7669302" y="4497959"/>
            <a:ext cx="6033998" cy="4333920"/>
            <a:chOff x="9561602" y="4359460"/>
            <a:chExt cx="6033998" cy="4333920"/>
          </a:xfrm>
        </p:grpSpPr>
        <p:pic>
          <p:nvPicPr>
            <p:cNvPr id="5124" name="Picture 4" descr="https://www.reveldigital.com/images/menuboard-sample-w-tv.png">
              <a:extLst>
                <a:ext uri="{FF2B5EF4-FFF2-40B4-BE49-F238E27FC236}">
                  <a16:creationId xmlns:a16="http://schemas.microsoft.com/office/drawing/2014/main" id="{A937DC8E-F5A2-4243-BA5E-C5EDC6990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1602" y="4359460"/>
              <a:ext cx="5151437" cy="40819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reveldigital.com/images/mobile-beacon-app-w-phone.png">
              <a:extLst>
                <a:ext uri="{FF2B5EF4-FFF2-40B4-BE49-F238E27FC236}">
                  <a16:creationId xmlns:a16="http://schemas.microsoft.com/office/drawing/2014/main" id="{5D88BD87-4933-45FD-9ECC-A1FFC0FE98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11918" y="4989743"/>
              <a:ext cx="2083682" cy="37036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17709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SignageLive</a:t>
            </a:r>
            <a:r>
              <a:rPr lang="en-US" dirty="0"/>
              <a:t> + BrightSign</a:t>
            </a:r>
          </a:p>
        </p:txBody>
      </p:sp>
      <p:sp>
        <p:nvSpPr>
          <p:cNvPr id="6" name="Content Placeholder 5"/>
          <p:cNvSpPr>
            <a:spLocks noGrp="1"/>
          </p:cNvSpPr>
          <p:nvPr>
            <p:ph idx="14"/>
          </p:nvPr>
        </p:nvSpPr>
        <p:spPr>
          <a:xfrm>
            <a:off x="1913468" y="1619690"/>
            <a:ext cx="13529733" cy="7073689"/>
          </a:xfrm>
        </p:spPr>
        <p:txBody>
          <a:bodyPr/>
          <a:lstStyle/>
          <a:p>
            <a:pPr marL="0" indent="0">
              <a:spcAft>
                <a:spcPts val="600"/>
              </a:spcAft>
              <a:buNone/>
            </a:pPr>
            <a:r>
              <a:rPr lang="en-US" b="1" dirty="0"/>
              <a:t>Key Verticals: </a:t>
            </a:r>
            <a:r>
              <a:rPr lang="en-US" sz="2400" dirty="0"/>
              <a:t>Retail, QSR, Corporate Communications, Education, Healthcare, and many other industries.</a:t>
            </a:r>
          </a:p>
          <a:p>
            <a:pPr marL="0" indent="0">
              <a:spcAft>
                <a:spcPts val="600"/>
              </a:spcAft>
              <a:buNone/>
            </a:pPr>
            <a:r>
              <a:rPr lang="en-US" b="1" dirty="0"/>
              <a:t>Value Add: </a:t>
            </a:r>
          </a:p>
          <a:p>
            <a:pPr fontAlgn="base">
              <a:spcBef>
                <a:spcPts val="600"/>
              </a:spcBef>
            </a:pPr>
            <a:r>
              <a:rPr lang="en-US" sz="2400" dirty="0"/>
              <a:t>Scalable, global cloud-based management platform</a:t>
            </a:r>
          </a:p>
          <a:p>
            <a:pPr fontAlgn="base">
              <a:spcBef>
                <a:spcPts val="600"/>
              </a:spcBef>
            </a:pPr>
            <a:r>
              <a:rPr lang="en-US" sz="2400" dirty="0"/>
              <a:t>20 years delivering digital signage solutions</a:t>
            </a:r>
          </a:p>
          <a:p>
            <a:pPr fontAlgn="base">
              <a:spcBef>
                <a:spcPts val="600"/>
              </a:spcBef>
            </a:pPr>
            <a:r>
              <a:rPr lang="en-US" sz="2400" dirty="0"/>
              <a:t>Web Triggers - control and send triggered events from and to any BrightSign device</a:t>
            </a:r>
          </a:p>
          <a:p>
            <a:pPr fontAlgn="base">
              <a:spcBef>
                <a:spcPts val="600"/>
              </a:spcBef>
            </a:pPr>
            <a:r>
              <a:rPr lang="en-US" sz="2400" dirty="0"/>
              <a:t>Unlimited number of users</a:t>
            </a:r>
          </a:p>
          <a:p>
            <a:pPr fontAlgn="base">
              <a:spcBef>
                <a:spcPts val="600"/>
              </a:spcBef>
            </a:pPr>
            <a:r>
              <a:rPr lang="en-US" sz="2400" dirty="0"/>
              <a:t>Unlimited storage</a:t>
            </a:r>
          </a:p>
          <a:p>
            <a:pPr fontAlgn="base">
              <a:spcBef>
                <a:spcPts val="600"/>
              </a:spcBef>
            </a:pPr>
            <a:r>
              <a:rPr lang="en-US" sz="2400" dirty="0"/>
              <a:t>FREE support</a:t>
            </a:r>
          </a:p>
          <a:p>
            <a:pPr fontAlgn="base">
              <a:spcBef>
                <a:spcPts val="600"/>
              </a:spcBef>
            </a:pPr>
            <a:r>
              <a:rPr lang="en-US" sz="2400" dirty="0"/>
              <a:t>FREE updates</a:t>
            </a:r>
          </a:p>
          <a:p>
            <a:pPr fontAlgn="base">
              <a:spcBef>
                <a:spcPts val="600"/>
              </a:spcBef>
            </a:pPr>
            <a:r>
              <a:rPr lang="en-US" sz="2400" dirty="0"/>
              <a:t>FREE content </a:t>
            </a:r>
            <a:r>
              <a:rPr lang="en-US" sz="2400" dirty="0" err="1"/>
              <a:t>inc.</a:t>
            </a:r>
            <a:r>
              <a:rPr lang="en-US" sz="2400" dirty="0"/>
              <a:t> Widgets</a:t>
            </a:r>
          </a:p>
          <a:p>
            <a:pPr fontAlgn="base">
              <a:spcBef>
                <a:spcPts val="600"/>
              </a:spcBef>
            </a:pPr>
            <a:r>
              <a:rPr lang="en-US" sz="2400" dirty="0"/>
              <a:t>Offline support of media playback</a:t>
            </a:r>
          </a:p>
          <a:p>
            <a:pPr marL="0" indent="0" fontAlgn="base">
              <a:spcBef>
                <a:spcPts val="1800"/>
              </a:spcBef>
              <a:buNone/>
            </a:pPr>
            <a:endParaRPr lang="en-US" sz="2400" dirty="0"/>
          </a:p>
          <a:p>
            <a:pPr marL="0" indent="0" fontAlgn="base">
              <a:spcBef>
                <a:spcPts val="1800"/>
              </a:spcBef>
              <a:buNone/>
            </a:pPr>
            <a:r>
              <a:rPr lang="en-US" sz="2400" dirty="0"/>
              <a:t>Website: </a:t>
            </a:r>
            <a:r>
              <a:rPr lang="en-US" sz="2400" dirty="0">
                <a:hlinkClick r:id="rId2"/>
              </a:rPr>
              <a:t>https://signagelive.com/</a:t>
            </a:r>
            <a:endParaRPr lang="en-US" sz="2400" dirty="0"/>
          </a:p>
          <a:p>
            <a:endParaRPr lang="en-US" sz="240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 result for signagelive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34422" y="464559"/>
            <a:ext cx="2808780" cy="853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9503482" y="5118473"/>
            <a:ext cx="5692068" cy="3201788"/>
          </a:xfrm>
          <a:prstGeom prst="rect">
            <a:avLst/>
          </a:prstGeom>
        </p:spPr>
      </p:pic>
    </p:spTree>
    <p:extLst>
      <p:ext uri="{BB962C8B-B14F-4D97-AF65-F5344CB8AC3E}">
        <p14:creationId xmlns:p14="http://schemas.microsoft.com/office/powerpoint/2010/main" val="1749438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Major Brands On BrightSign Network</a:t>
            </a:r>
          </a:p>
        </p:txBody>
      </p:sp>
      <p:sp>
        <p:nvSpPr>
          <p:cNvPr id="7" name="Text Placeholder 6">
            <a:extLst>
              <a:ext uri="{FF2B5EF4-FFF2-40B4-BE49-F238E27FC236}">
                <a16:creationId xmlns:a16="http://schemas.microsoft.com/office/drawing/2014/main" id="{CCA09C31-D6ED-42B0-9545-0E494E45171B}"/>
              </a:ext>
            </a:extLst>
          </p:cNvPr>
          <p:cNvSpPr>
            <a:spLocks noGrp="1"/>
          </p:cNvSpPr>
          <p:nvPr>
            <p:ph type="body" sz="quarter" idx="10"/>
          </p:nvPr>
        </p:nvSpPr>
        <p:spPr/>
        <p:txBody>
          <a:bodyPr/>
          <a:lstStyle/>
          <a:p>
            <a:r>
              <a:rPr lang="en-US" sz="2667" dirty="0"/>
              <a:t>3800+ accounts running on BrightSign Network &amp; </a:t>
            </a:r>
            <a:br>
              <a:rPr lang="en-US" sz="2667" dirty="0"/>
            </a:br>
            <a:r>
              <a:rPr lang="en-US" sz="2667" dirty="0"/>
              <a:t>BrightSign Network Enterprise Edition</a:t>
            </a:r>
          </a:p>
        </p:txBody>
      </p:sp>
      <p:grpSp>
        <p:nvGrpSpPr>
          <p:cNvPr id="3" name="Group 2">
            <a:extLst>
              <a:ext uri="{FF2B5EF4-FFF2-40B4-BE49-F238E27FC236}">
                <a16:creationId xmlns:a16="http://schemas.microsoft.com/office/drawing/2014/main" id="{F484A4F0-C5A3-401E-A395-CBCEAF8E6D17}"/>
              </a:ext>
            </a:extLst>
          </p:cNvPr>
          <p:cNvGrpSpPr/>
          <p:nvPr/>
        </p:nvGrpSpPr>
        <p:grpSpPr>
          <a:xfrm>
            <a:off x="1826476" y="2516451"/>
            <a:ext cx="14278420" cy="5720128"/>
            <a:chOff x="1826476" y="2516451"/>
            <a:chExt cx="14278420" cy="5720128"/>
          </a:xfrm>
        </p:grpSpPr>
        <p:pic>
          <p:nvPicPr>
            <p:cNvPr id="2052" name="Picture 4" descr="Related image">
              <a:extLst>
                <a:ext uri="{FF2B5EF4-FFF2-40B4-BE49-F238E27FC236}">
                  <a16:creationId xmlns:a16="http://schemas.microsoft.com/office/drawing/2014/main" id="{2D888D3B-84F9-441B-ACD0-5CEC05B84A0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83214" y="4719626"/>
              <a:ext cx="1827398" cy="8307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rada logo">
              <a:extLst>
                <a:ext uri="{FF2B5EF4-FFF2-40B4-BE49-F238E27FC236}">
                  <a16:creationId xmlns:a16="http://schemas.microsoft.com/office/drawing/2014/main" id="{7F940F98-F4DB-4626-9AB1-B9C9E1D59E9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9136" t="37588" r="19136" b="40109"/>
            <a:stretch/>
          </p:blipFill>
          <p:spPr bwMode="auto">
            <a:xfrm>
              <a:off x="6192448" y="4780247"/>
              <a:ext cx="2354378" cy="63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iant eagle logo png">
              <a:extLst>
                <a:ext uri="{FF2B5EF4-FFF2-40B4-BE49-F238E27FC236}">
                  <a16:creationId xmlns:a16="http://schemas.microsoft.com/office/drawing/2014/main" id="{8E0902AD-B17F-4A88-8A1F-28462C8598A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8100" y="5729699"/>
              <a:ext cx="1644091" cy="10083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D59A1BC0-2F81-4D9F-BE15-009F152AF44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14537" y="7066177"/>
              <a:ext cx="977346" cy="9773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ity national bank logo png">
              <a:extLst>
                <a:ext uri="{FF2B5EF4-FFF2-40B4-BE49-F238E27FC236}">
                  <a16:creationId xmlns:a16="http://schemas.microsoft.com/office/drawing/2014/main" id="{F5DD456E-BE96-4595-BD12-F84D0F7C5C3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94937" y="7272562"/>
              <a:ext cx="2513968" cy="6446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go wireless logo png">
              <a:extLst>
                <a:ext uri="{FF2B5EF4-FFF2-40B4-BE49-F238E27FC236}">
                  <a16:creationId xmlns:a16="http://schemas.microsoft.com/office/drawing/2014/main" id="{1D755EBF-E501-45D4-B950-F226D1DBCBA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127303" y="2516451"/>
              <a:ext cx="2429172" cy="9800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hasbro logo png">
              <a:extLst>
                <a:ext uri="{FF2B5EF4-FFF2-40B4-BE49-F238E27FC236}">
                  <a16:creationId xmlns:a16="http://schemas.microsoft.com/office/drawing/2014/main" id="{DA084D38-1B06-4C44-8E16-9791EC1A9F8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884585" y="4590948"/>
              <a:ext cx="861900" cy="97169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Carrefour logo png">
              <a:extLst>
                <a:ext uri="{FF2B5EF4-FFF2-40B4-BE49-F238E27FC236}">
                  <a16:creationId xmlns:a16="http://schemas.microsoft.com/office/drawing/2014/main" id="{E2320AB3-A643-4BD4-B74B-7E170118039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70492" y="4645141"/>
              <a:ext cx="1164749" cy="87042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Capital Group logo png">
              <a:extLst>
                <a:ext uri="{FF2B5EF4-FFF2-40B4-BE49-F238E27FC236}">
                  <a16:creationId xmlns:a16="http://schemas.microsoft.com/office/drawing/2014/main" id="{83162FE6-0135-48D5-99DE-8F43BF6FE83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891552" y="6842342"/>
              <a:ext cx="1022746" cy="105993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lated image">
              <a:extLst>
                <a:ext uri="{FF2B5EF4-FFF2-40B4-BE49-F238E27FC236}">
                  <a16:creationId xmlns:a16="http://schemas.microsoft.com/office/drawing/2014/main" id="{E9AD3916-D846-46F3-A101-C53F677C8CF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39864" y="5734595"/>
              <a:ext cx="1176594" cy="110377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sun trust logo png">
              <a:extLst>
                <a:ext uri="{FF2B5EF4-FFF2-40B4-BE49-F238E27FC236}">
                  <a16:creationId xmlns:a16="http://schemas.microsoft.com/office/drawing/2014/main" id="{144B0C03-2AB2-4047-8446-305AAC40195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3186432" y="6973068"/>
              <a:ext cx="1508210" cy="88981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samsung logo png">
              <a:extLst>
                <a:ext uri="{FF2B5EF4-FFF2-40B4-BE49-F238E27FC236}">
                  <a16:creationId xmlns:a16="http://schemas.microsoft.com/office/drawing/2014/main" id="{4564B898-14D5-48EC-A32A-08184A14EAD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232475" y="2551578"/>
              <a:ext cx="1795647" cy="94271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ikea logo png">
              <a:extLst>
                <a:ext uri="{FF2B5EF4-FFF2-40B4-BE49-F238E27FC236}">
                  <a16:creationId xmlns:a16="http://schemas.microsoft.com/office/drawing/2014/main" id="{09F92727-250D-4098-BE26-FCB7BE3E8902}"/>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658186" y="3578803"/>
              <a:ext cx="2263581" cy="849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jointconference22.com/wp-content/uploads/2015/03/Shell-Logo.png">
              <a:extLst>
                <a:ext uri="{FF2B5EF4-FFF2-40B4-BE49-F238E27FC236}">
                  <a16:creationId xmlns:a16="http://schemas.microsoft.com/office/drawing/2014/main" id="{6B0C9AEF-D7D9-477F-BE14-BEAF07AB09CA}"/>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977384" y="3591833"/>
              <a:ext cx="948689" cy="91105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Image result for western union logo png">
              <a:extLst>
                <a:ext uri="{FF2B5EF4-FFF2-40B4-BE49-F238E27FC236}">
                  <a16:creationId xmlns:a16="http://schemas.microsoft.com/office/drawing/2014/main" id="{A043C514-F0CE-43A7-A1AB-6EA40B1FE03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125538" y="7318195"/>
              <a:ext cx="2095106" cy="6446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brightsign.biz/files/2813/9206/1703/Boulder-logo.jpg">
              <a:extLst>
                <a:ext uri="{FF2B5EF4-FFF2-40B4-BE49-F238E27FC236}">
                  <a16:creationId xmlns:a16="http://schemas.microsoft.com/office/drawing/2014/main" id="{ABCAF4C0-0CB6-4211-8E3B-07D85E11A8CC}"/>
                </a:ext>
              </a:extLst>
            </p:cNvPr>
            <p:cNvPicPr>
              <a:picLocks noChangeAspect="1" noChangeArrowheads="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200889" y="5988301"/>
              <a:ext cx="2152569" cy="627320"/>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4" descr="Image result for sonos logo png">
              <a:extLst>
                <a:ext uri="{FF2B5EF4-FFF2-40B4-BE49-F238E27FC236}">
                  <a16:creationId xmlns:a16="http://schemas.microsoft.com/office/drawing/2014/main" id="{A2210F91-ECD9-4BAC-BFF2-0975A8B709C5}"/>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149419" y="2939598"/>
              <a:ext cx="1872072" cy="3585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alaysian airlines logo">
              <a:extLst>
                <a:ext uri="{FF2B5EF4-FFF2-40B4-BE49-F238E27FC236}">
                  <a16:creationId xmlns:a16="http://schemas.microsoft.com/office/drawing/2014/main" id="{87242123-DC9E-4E1C-BD7F-D5742AFE58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t="32715" b="41495"/>
            <a:stretch/>
          </p:blipFill>
          <p:spPr bwMode="auto">
            <a:xfrm>
              <a:off x="5807300" y="3478035"/>
              <a:ext cx="2917982" cy="564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hilton logo">
              <a:extLst>
                <a:ext uri="{FF2B5EF4-FFF2-40B4-BE49-F238E27FC236}">
                  <a16:creationId xmlns:a16="http://schemas.microsoft.com/office/drawing/2014/main" id="{3D9C90A5-EC03-4A65-AB86-B1E1AC9CD289}"/>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3145915" y="4405664"/>
              <a:ext cx="1442719" cy="10242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gopro logo">
              <a:extLst>
                <a:ext uri="{FF2B5EF4-FFF2-40B4-BE49-F238E27FC236}">
                  <a16:creationId xmlns:a16="http://schemas.microsoft.com/office/drawing/2014/main" id="{D7CA570E-6876-4D3C-BC15-98E937F33F3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839276" y="2742918"/>
              <a:ext cx="2098373" cy="88481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a:extLst>
                <a:ext uri="{FF2B5EF4-FFF2-40B4-BE49-F238E27FC236}">
                  <a16:creationId xmlns:a16="http://schemas.microsoft.com/office/drawing/2014/main" id="{709352F9-F9CD-4122-8034-0173937CD1A9}"/>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826476" y="7721750"/>
              <a:ext cx="2057709" cy="51482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treat america logo">
              <a:extLst>
                <a:ext uri="{FF2B5EF4-FFF2-40B4-BE49-F238E27FC236}">
                  <a16:creationId xmlns:a16="http://schemas.microsoft.com/office/drawing/2014/main" id="{DA95ED30-E9B6-4CAE-BC6F-4FC5DC13A2E0}"/>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4792843" y="5818387"/>
              <a:ext cx="2726200" cy="72709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berkeley logo">
              <a:extLst>
                <a:ext uri="{FF2B5EF4-FFF2-40B4-BE49-F238E27FC236}">
                  <a16:creationId xmlns:a16="http://schemas.microsoft.com/office/drawing/2014/main" id="{D5BFE398-B8DF-49E2-8D25-CA3134B91728}"/>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856751" y="7044414"/>
              <a:ext cx="1770701" cy="560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2097EBC-423D-4ADB-8327-E7260B608BF4}"/>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061150" y="5733521"/>
              <a:ext cx="1572214" cy="873452"/>
            </a:xfrm>
            <a:prstGeom prst="rect">
              <a:avLst/>
            </a:prstGeom>
          </p:spPr>
        </p:pic>
        <p:pic>
          <p:nvPicPr>
            <p:cNvPr id="4120" name="Picture 24" descr="Image result for home depot logo">
              <a:extLst>
                <a:ext uri="{FF2B5EF4-FFF2-40B4-BE49-F238E27FC236}">
                  <a16:creationId xmlns:a16="http://schemas.microsoft.com/office/drawing/2014/main" id="{B6CCF997-F075-4176-8929-08FC77D42A5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1023709" y="3578715"/>
              <a:ext cx="804469" cy="779383"/>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Image result for https www shedd aquarium logo">
              <a:extLst>
                <a:ext uri="{FF2B5EF4-FFF2-40B4-BE49-F238E27FC236}">
                  <a16:creationId xmlns:a16="http://schemas.microsoft.com/office/drawing/2014/main" id="{4240CD73-87F9-4EA9-AB99-84BB04BF9044}"/>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4097570" y="6968592"/>
              <a:ext cx="1217627" cy="1014689"/>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Image result for delta dental logo png">
              <a:extLst>
                <a:ext uri="{FF2B5EF4-FFF2-40B4-BE49-F238E27FC236}">
                  <a16:creationId xmlns:a16="http://schemas.microsoft.com/office/drawing/2014/main" id="{74B4998F-7420-4CCD-AF0D-E0A52263D7B4}"/>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13351182" y="3639641"/>
              <a:ext cx="2753714" cy="479686"/>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Related image">
              <a:extLst>
                <a:ext uri="{FF2B5EF4-FFF2-40B4-BE49-F238E27FC236}">
                  <a16:creationId xmlns:a16="http://schemas.microsoft.com/office/drawing/2014/main" id="{B27DF87C-060B-46B6-B2C3-9818DC9D7B34}"/>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3844543" y="4786212"/>
              <a:ext cx="2216319" cy="620081"/>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Image result for pepboys logo png">
              <a:extLst>
                <a:ext uri="{FF2B5EF4-FFF2-40B4-BE49-F238E27FC236}">
                  <a16:creationId xmlns:a16="http://schemas.microsoft.com/office/drawing/2014/main" id="{6C5E555F-9228-43FB-9DD8-999C773DF6C7}"/>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4026302" y="3638418"/>
              <a:ext cx="1782222" cy="853621"/>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Image result for nissan logo png">
              <a:extLst>
                <a:ext uri="{FF2B5EF4-FFF2-40B4-BE49-F238E27FC236}">
                  <a16:creationId xmlns:a16="http://schemas.microsoft.com/office/drawing/2014/main" id="{FE415A7E-306F-40CB-BE7C-E40E73A547C3}"/>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967905" y="3545433"/>
              <a:ext cx="975903" cy="1000989"/>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40" descr="Image result for whole foods">
              <a:extLst>
                <a:ext uri="{FF2B5EF4-FFF2-40B4-BE49-F238E27FC236}">
                  <a16:creationId xmlns:a16="http://schemas.microsoft.com/office/drawing/2014/main" id="{E9799AB4-E5CD-4EB0-B041-BE38B4A539BE}"/>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882869" y="5815236"/>
              <a:ext cx="1142077" cy="781186"/>
            </a:xfrm>
            <a:prstGeom prst="rect">
              <a:avLst/>
            </a:prstGeom>
            <a:noFill/>
            <a:extLst>
              <a:ext uri="{909E8E84-426E-40DD-AFC4-6F175D3DCCD1}">
                <a14:hiddenFill xmlns:a14="http://schemas.microsoft.com/office/drawing/2010/main">
                  <a:solidFill>
                    <a:srgbClr val="FFFFFF"/>
                  </a:solidFill>
                </a14:hiddenFill>
              </a:ext>
            </a:extLst>
          </p:spPr>
        </p:pic>
        <p:pic>
          <p:nvPicPr>
            <p:cNvPr id="4140" name="Picture 44" descr="Image result for cubesmart logo png">
              <a:extLst>
                <a:ext uri="{FF2B5EF4-FFF2-40B4-BE49-F238E27FC236}">
                  <a16:creationId xmlns:a16="http://schemas.microsoft.com/office/drawing/2014/main" id="{9E9128DE-FF44-439E-935F-0AB82AE02E26}"/>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11966259" y="3425193"/>
              <a:ext cx="1338947" cy="947035"/>
            </a:xfrm>
            <a:prstGeom prst="rect">
              <a:avLst/>
            </a:prstGeom>
            <a:noFill/>
            <a:extLst>
              <a:ext uri="{909E8E84-426E-40DD-AFC4-6F175D3DCCD1}">
                <a14:hiddenFill xmlns:a14="http://schemas.microsoft.com/office/drawing/2010/main">
                  <a:solidFill>
                    <a:srgbClr val="FFFFFF"/>
                  </a:solidFill>
                </a14:hiddenFill>
              </a:ext>
            </a:extLst>
          </p:spPr>
        </p:pic>
        <p:pic>
          <p:nvPicPr>
            <p:cNvPr id="4142" name="Picture 46" descr="Related image">
              <a:extLst>
                <a:ext uri="{FF2B5EF4-FFF2-40B4-BE49-F238E27FC236}">
                  <a16:creationId xmlns:a16="http://schemas.microsoft.com/office/drawing/2014/main" id="{DF7A76ED-85A0-4489-9A4E-1ECBF6FC775B}"/>
                </a:ext>
              </a:extLst>
            </p:cNvPr>
            <p:cNvPicPr>
              <a:picLocks noChangeAspect="1" noChangeArrowheads="1"/>
            </p:cNvPicPr>
            <p:nvPr/>
          </p:nvPicPr>
          <p:blipFill>
            <a:blip r:embed="rId35"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5521736" y="6972787"/>
              <a:ext cx="1411694" cy="1126532"/>
            </a:xfrm>
            <a:prstGeom prst="rect">
              <a:avLst/>
            </a:prstGeom>
            <a:noFill/>
            <a:extLst>
              <a:ext uri="{909E8E84-426E-40DD-AFC4-6F175D3DCCD1}">
                <a14:hiddenFill xmlns:a14="http://schemas.microsoft.com/office/drawing/2010/main">
                  <a:solidFill>
                    <a:srgbClr val="FFFFFF"/>
                  </a:solidFill>
                </a14:hiddenFill>
              </a:ext>
            </a:extLst>
          </p:spPr>
        </p:pic>
        <p:pic>
          <p:nvPicPr>
            <p:cNvPr id="4144" name="Picture 48" descr="Image result for comcast logo png">
              <a:extLst>
                <a:ext uri="{FF2B5EF4-FFF2-40B4-BE49-F238E27FC236}">
                  <a16:creationId xmlns:a16="http://schemas.microsoft.com/office/drawing/2014/main" id="{B5ABFFB7-27F9-45EE-8919-2D538270DD9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0746730" y="2783836"/>
              <a:ext cx="1811062" cy="487253"/>
            </a:xfrm>
            <a:prstGeom prst="rect">
              <a:avLst/>
            </a:prstGeom>
            <a:noFill/>
            <a:extLst>
              <a:ext uri="{909E8E84-426E-40DD-AFC4-6F175D3DCCD1}">
                <a14:hiddenFill xmlns:a14="http://schemas.microsoft.com/office/drawing/2010/main">
                  <a:solidFill>
                    <a:srgbClr val="FFFFFF"/>
                  </a:solidFill>
                </a14:hiddenFill>
              </a:ext>
            </a:extLst>
          </p:spPr>
        </p:pic>
        <p:pic>
          <p:nvPicPr>
            <p:cNvPr id="4146" name="Picture 50" descr="Related image">
              <a:extLst>
                <a:ext uri="{FF2B5EF4-FFF2-40B4-BE49-F238E27FC236}">
                  <a16:creationId xmlns:a16="http://schemas.microsoft.com/office/drawing/2014/main" id="{16C82E38-9C1A-433E-9C5C-A80375CCCFE2}"/>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13558656" y="6066111"/>
              <a:ext cx="2428344" cy="552447"/>
            </a:xfrm>
            <a:prstGeom prst="rect">
              <a:avLst/>
            </a:prstGeom>
            <a:noFill/>
            <a:extLst>
              <a:ext uri="{909E8E84-426E-40DD-AFC4-6F175D3DCCD1}">
                <a14:hiddenFill xmlns:a14="http://schemas.microsoft.com/office/drawing/2010/main">
                  <a:solidFill>
                    <a:srgbClr val="FFFFFF"/>
                  </a:solidFill>
                </a14:hiddenFill>
              </a:ext>
            </a:extLst>
          </p:spPr>
        </p:pic>
        <p:pic>
          <p:nvPicPr>
            <p:cNvPr id="4150" name="Picture 54" descr="Image result for dhl logo png">
              <a:extLst>
                <a:ext uri="{FF2B5EF4-FFF2-40B4-BE49-F238E27FC236}">
                  <a16:creationId xmlns:a16="http://schemas.microsoft.com/office/drawing/2014/main" id="{330CBB84-BA6F-46C1-9FD5-B8C36EE21463}"/>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6079806" y="4001143"/>
              <a:ext cx="2057709" cy="685903"/>
            </a:xfrm>
            <a:prstGeom prst="rect">
              <a:avLst/>
            </a:prstGeom>
            <a:noFill/>
            <a:extLst>
              <a:ext uri="{909E8E84-426E-40DD-AFC4-6F175D3DCCD1}">
                <a14:hiddenFill xmlns:a14="http://schemas.microsoft.com/office/drawing/2010/main">
                  <a:solidFill>
                    <a:srgbClr val="FFFFFF"/>
                  </a:solidFill>
                </a14:hiddenFill>
              </a:ext>
            </a:extLst>
          </p:spPr>
        </p:pic>
        <p:pic>
          <p:nvPicPr>
            <p:cNvPr id="4152" name="Picture 56" descr="Image result for moodmedia logo png">
              <a:extLst>
                <a:ext uri="{FF2B5EF4-FFF2-40B4-BE49-F238E27FC236}">
                  <a16:creationId xmlns:a16="http://schemas.microsoft.com/office/drawing/2014/main" id="{B14DF9F7-9D8E-4D17-92C3-523F5954428D}"/>
                </a:ext>
              </a:extLst>
            </p:cNvPr>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12817599" y="2646790"/>
              <a:ext cx="2475912" cy="711825"/>
            </a:xfrm>
            <a:prstGeom prst="rect">
              <a:avLst/>
            </a:prstGeom>
            <a:noFill/>
            <a:extLst>
              <a:ext uri="{909E8E84-426E-40DD-AFC4-6F175D3DCCD1}">
                <a14:hiddenFill xmlns:a14="http://schemas.microsoft.com/office/drawing/2010/main">
                  <a:solidFill>
                    <a:srgbClr val="FFFFFF"/>
                  </a:solidFill>
                </a14:hiddenFill>
              </a:ext>
            </a:extLst>
          </p:spPr>
        </p:pic>
        <p:pic>
          <p:nvPicPr>
            <p:cNvPr id="4156" name="Picture 60" descr="Related image">
              <a:extLst>
                <a:ext uri="{FF2B5EF4-FFF2-40B4-BE49-F238E27FC236}">
                  <a16:creationId xmlns:a16="http://schemas.microsoft.com/office/drawing/2014/main" id="{96AA1812-7E97-43BF-8EDF-9825B05060AA}"/>
                </a:ext>
              </a:extLst>
            </p:cNvPr>
            <p:cNvPicPr>
              <a:picLocks noChangeAspect="1" noChangeArrowheads="1"/>
            </p:cNvPicPr>
            <p:nvPr/>
          </p:nvPicPr>
          <p:blipFill rotWithShape="1">
            <a:blip r:embed="rId40" cstate="print">
              <a:extLst>
                <a:ext uri="{28A0092B-C50C-407E-A947-70E740481C1C}">
                  <a14:useLocalDpi xmlns:a14="http://schemas.microsoft.com/office/drawing/2010/main"/>
                </a:ext>
              </a:extLst>
            </a:blip>
            <a:srcRect/>
            <a:stretch/>
          </p:blipFill>
          <p:spPr bwMode="auto">
            <a:xfrm>
              <a:off x="11059593" y="4588020"/>
              <a:ext cx="1876213" cy="72416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E055DFE2-97D8-4580-BB23-4BA0A4A7A047}"/>
              </a:ext>
            </a:extLst>
          </p:cNvPr>
          <p:cNvPicPr>
            <a:picLocks noChangeAspect="1"/>
          </p:cNvPicPr>
          <p:nvPr/>
        </p:nvPicPr>
        <p:blipFill>
          <a:blip r:embed="rId41"/>
          <a:stretch>
            <a:fillRect/>
          </a:stretch>
        </p:blipFill>
        <p:spPr>
          <a:xfrm>
            <a:off x="13981564" y="337188"/>
            <a:ext cx="1609068" cy="1181341"/>
          </a:xfrm>
          <a:prstGeom prst="rect">
            <a:avLst/>
          </a:prstGeom>
        </p:spPr>
      </p:pic>
      <p:pic>
        <p:nvPicPr>
          <p:cNvPr id="45" name="Image 28" descr="icon_home.png">
            <a:hlinkClick r:id="rId42" action="ppaction://hlinksldjump"/>
            <a:extLst>
              <a:ext uri="{FF2B5EF4-FFF2-40B4-BE49-F238E27FC236}">
                <a16:creationId xmlns:a16="http://schemas.microsoft.com/office/drawing/2014/main" id="{8BAC3DA5-3E1E-4345-AFB5-D5A3019E82A5}"/>
              </a:ext>
            </a:extLst>
          </p:cNvPr>
          <p:cNvPicPr>
            <a:picLocks noChangeAspect="1"/>
          </p:cNvPicPr>
          <p:nvPr/>
        </p:nvPicPr>
        <p:blipFill>
          <a:blip r:embed="rId4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9778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999"/>
              </a:lnSpc>
            </a:pPr>
            <a:r>
              <a:rPr lang="en-US" dirty="0"/>
              <a:t>Tightrope + BrightSign</a:t>
            </a:r>
          </a:p>
        </p:txBody>
      </p:sp>
      <p:sp>
        <p:nvSpPr>
          <p:cNvPr id="6" name="Content Placeholder 5"/>
          <p:cNvSpPr>
            <a:spLocks noGrp="1"/>
          </p:cNvSpPr>
          <p:nvPr>
            <p:ph idx="14"/>
          </p:nvPr>
        </p:nvSpPr>
        <p:spPr>
          <a:xfrm>
            <a:off x="1913468" y="1802041"/>
            <a:ext cx="13529733" cy="6518219"/>
          </a:xfrm>
        </p:spPr>
        <p:txBody>
          <a:bodyPr/>
          <a:lstStyle/>
          <a:p>
            <a:pPr marL="0" indent="0">
              <a:spcBef>
                <a:spcPts val="1000"/>
              </a:spcBef>
              <a:spcAft>
                <a:spcPts val="600"/>
              </a:spcAft>
              <a:buNone/>
            </a:pPr>
            <a:r>
              <a:rPr lang="en-US" b="1" dirty="0"/>
              <a:t>Key Verticals: </a:t>
            </a:r>
            <a:r>
              <a:rPr lang="en-US" sz="2400" dirty="0"/>
              <a:t>Education, hospitality, corporate, government </a:t>
            </a:r>
          </a:p>
          <a:p>
            <a:pPr marL="0" indent="0">
              <a:spcBef>
                <a:spcPts val="1000"/>
              </a:spcBef>
              <a:spcAft>
                <a:spcPts val="600"/>
              </a:spcAft>
              <a:buNone/>
            </a:pPr>
            <a:r>
              <a:rPr lang="en-US" b="1" dirty="0"/>
              <a:t>Value-Add: </a:t>
            </a:r>
            <a:endParaRPr lang="en-US" dirty="0"/>
          </a:p>
          <a:p>
            <a:r>
              <a:rPr lang="en-US" sz="2400" b="1" dirty="0"/>
              <a:t>Tightrope’s Carousel </a:t>
            </a:r>
            <a:r>
              <a:rPr lang="en-US" sz="2400" dirty="0"/>
              <a:t>is a cost-effective enterprise digital signage </a:t>
            </a:r>
            <a:br>
              <a:rPr lang="en-US" sz="2400" dirty="0"/>
            </a:br>
            <a:r>
              <a:rPr lang="en-US" sz="2400" dirty="0"/>
              <a:t>solution with a full suite of tools to effectively power video walls and </a:t>
            </a:r>
            <a:br>
              <a:rPr lang="en-US" sz="2400" dirty="0"/>
            </a:br>
            <a:r>
              <a:rPr lang="en-US" sz="2400" dirty="0"/>
              <a:t>large out-of-home networks on a tightly integrated, scalable and </a:t>
            </a:r>
            <a:br>
              <a:rPr lang="en-US" sz="2400" dirty="0"/>
            </a:br>
            <a:r>
              <a:rPr lang="en-US" sz="2400" dirty="0"/>
              <a:t>robust signage architecture</a:t>
            </a:r>
          </a:p>
          <a:p>
            <a:pPr lvl="1">
              <a:spcBef>
                <a:spcPts val="600"/>
              </a:spcBef>
            </a:pPr>
            <a:r>
              <a:rPr lang="en-US" sz="2000" dirty="0"/>
              <a:t>Data integration: Accepts 3rd-party data &amp; integrates it with signage displays</a:t>
            </a:r>
          </a:p>
          <a:p>
            <a:pPr lvl="1">
              <a:spcBef>
                <a:spcPts val="600"/>
              </a:spcBef>
            </a:pPr>
            <a:r>
              <a:rPr lang="en-US" sz="2000" dirty="0"/>
              <a:t>Fully web-based UI: All content creation, scheduling, &amp; admin is done via web</a:t>
            </a:r>
          </a:p>
          <a:p>
            <a:pPr lvl="1">
              <a:spcBef>
                <a:spcPts val="600"/>
              </a:spcBef>
            </a:pPr>
            <a:r>
              <a:rPr lang="en-US" sz="2000" dirty="0"/>
              <a:t>Advanced permissions: Complete integration with Active Directory (offered on BSNEE only); permissions can be set for each content file, presentation, and presentation zone</a:t>
            </a:r>
          </a:p>
          <a:p>
            <a:pPr lvl="1">
              <a:spcBef>
                <a:spcPts val="600"/>
              </a:spcBef>
            </a:pPr>
            <a:r>
              <a:rPr lang="en-US" sz="2000" dirty="0"/>
              <a:t>Emergency Notifications: Supports CAP protocol and full-screen or zone based interrupts </a:t>
            </a:r>
          </a:p>
          <a:p>
            <a:pPr lvl="1">
              <a:spcBef>
                <a:spcPts val="600"/>
              </a:spcBef>
            </a:pPr>
            <a:r>
              <a:rPr lang="en-US" sz="2000" dirty="0"/>
              <a:t>Pre-made templates: Available upon purchasing Carousel &amp; others can be bought from content store </a:t>
            </a:r>
          </a:p>
          <a:p>
            <a:pPr>
              <a:spcBef>
                <a:spcPts val="1800"/>
              </a:spcBef>
            </a:pPr>
            <a:r>
              <a:rPr lang="en-US" sz="2400" dirty="0"/>
              <a:t>Tightrope places an emphasis is in giving everyday users the tools to do their own content creation and signage management</a:t>
            </a:r>
          </a:p>
          <a:p>
            <a:pPr>
              <a:spcBef>
                <a:spcPts val="600"/>
              </a:spcBef>
            </a:pPr>
            <a:r>
              <a:rPr lang="en-US" sz="2400" dirty="0"/>
              <a:t>Website: </a:t>
            </a:r>
            <a:r>
              <a:rPr lang="en-US" sz="2400" dirty="0">
                <a:hlinkClick r:id="rId3"/>
              </a:rPr>
              <a:t>www.trms.com</a:t>
            </a:r>
            <a:endParaRPr lang="en-US" sz="2000"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67001" y="210342"/>
            <a:ext cx="774932" cy="1140701"/>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673746" y="1561817"/>
            <a:ext cx="3097962" cy="188007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703920" y="3545437"/>
            <a:ext cx="3067788" cy="221411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702526" y="677365"/>
            <a:ext cx="4617422" cy="400177"/>
          </a:xfrm>
          <a:prstGeom prst="rect">
            <a:avLst/>
          </a:prstGeom>
        </p:spPr>
      </p:pic>
      <p:sp>
        <p:nvSpPr>
          <p:cNvPr id="11" name="TextBox 10"/>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3776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TriplePlay</a:t>
            </a:r>
            <a:r>
              <a:rPr lang="en-US" dirty="0">
                <a:solidFill>
                  <a:srgbClr val="3D3D3D"/>
                </a:solidFill>
              </a:rPr>
              <a:t> + BrightSign</a:t>
            </a:r>
          </a:p>
        </p:txBody>
      </p:sp>
      <p:sp>
        <p:nvSpPr>
          <p:cNvPr id="7" name="Content Placeholder 6"/>
          <p:cNvSpPr>
            <a:spLocks noGrp="1"/>
          </p:cNvSpPr>
          <p:nvPr>
            <p:ph idx="14"/>
          </p:nvPr>
        </p:nvSpPr>
        <p:spPr>
          <a:xfrm>
            <a:off x="1913468" y="1499615"/>
            <a:ext cx="13529733" cy="7193765"/>
          </a:xfrm>
        </p:spPr>
        <p:txBody>
          <a:bodyPr/>
          <a:lstStyle/>
          <a:p>
            <a:pPr marL="0" indent="0">
              <a:spcBef>
                <a:spcPts val="600"/>
              </a:spcBef>
              <a:buNone/>
            </a:pPr>
            <a:r>
              <a:rPr lang="en-US" sz="2400" b="1" dirty="0">
                <a:solidFill>
                  <a:srgbClr val="595959"/>
                </a:solidFill>
                <a:latin typeface="Verdana" panose="020B0604030504040204" pitchFamily="34" charset="0"/>
                <a:ea typeface="Verdana" panose="020B0604030504040204" pitchFamily="34" charset="0"/>
                <a:cs typeface="Verdana" panose="020B0604030504040204" pitchFamily="34" charset="0"/>
              </a:rPr>
              <a:t>Key Verticals: </a:t>
            </a: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enterprise, sports, arena, hospitality, retail, education, maritime, F&amp;B and healthcare</a:t>
            </a:r>
            <a:endParaRPr lang="en-US" sz="2400" b="1"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600"/>
              </a:spcBef>
              <a:buNone/>
            </a:pPr>
            <a:r>
              <a:rPr lang="en-US" sz="2400" b="1" dirty="0">
                <a:solidFill>
                  <a:srgbClr val="595959"/>
                </a:solidFill>
                <a:latin typeface="Verdana" panose="020B0604030504040204" pitchFamily="34" charset="0"/>
                <a:ea typeface="Verdana" panose="020B0604030504040204" pitchFamily="34" charset="0"/>
                <a:cs typeface="Verdana" panose="020B0604030504040204" pitchFamily="34" charset="0"/>
              </a:rPr>
              <a:t>Value-Add:</a:t>
            </a:r>
          </a:p>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Tripleplay is a market leading single platform digital signage and IPTV solution</a:t>
            </a:r>
          </a:p>
          <a:p>
            <a:pPr fontAlgn="base"/>
            <a:r>
              <a:rPr lang="en-US" sz="2400" dirty="0">
                <a:solidFill>
                  <a:srgbClr val="595959"/>
                </a:solidFill>
              </a:rPr>
              <a:t>TripleSign CMS offers enterprise grade digital signage and IPTV with the power of BrightSign Media Players</a:t>
            </a:r>
          </a:p>
          <a:p>
            <a:pPr marL="0" indent="0" fontAlgn="base">
              <a:buNone/>
            </a:pPr>
            <a:r>
              <a:rPr lang="en-US" sz="2400" b="1" dirty="0">
                <a:solidFill>
                  <a:srgbClr val="595959"/>
                </a:solidFill>
              </a:rPr>
              <a:t>TripleSign Digital Signage CMS Features:</a:t>
            </a:r>
          </a:p>
          <a:p>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Website:  </a:t>
            </a:r>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hlinkClick r:id="rId3"/>
              </a:rPr>
              <a:t>https://www.tripleplay.tv/brightsign-media-players/</a:t>
            </a:r>
            <a:endPar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9"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igital Signage &amp; IPTV Video Streaming from Triplep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88312" y="651571"/>
            <a:ext cx="3354890" cy="559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ightSign Media Play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4529" y="4969671"/>
            <a:ext cx="5109304" cy="287693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6"/>
          <p:cNvSpPr txBox="1">
            <a:spLocks/>
          </p:cNvSpPr>
          <p:nvPr/>
        </p:nvSpPr>
        <p:spPr>
          <a:xfrm>
            <a:off x="6104273" y="4749981"/>
            <a:ext cx="3576175" cy="329673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Full Content Management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Event Triggers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Workflow Management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720p, 1080p and 4K UHD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High Availability Clustering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LDAP/Active Directory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Content Playout Reporting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Simple Hierarchy Management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Remote Monitoring</a:t>
            </a:r>
            <a:r>
              <a:rPr lang="en-US" sz="1600" i="1" dirty="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spcBef>
                <a:spcPts val="600"/>
              </a:spcBef>
            </a:pPr>
            <a:endPar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ontent Placeholder 6"/>
          <p:cNvSpPr txBox="1">
            <a:spLocks/>
          </p:cNvSpPr>
          <p:nvPr/>
        </p:nvSpPr>
        <p:spPr>
          <a:xfrm>
            <a:off x="2274365" y="4749981"/>
            <a:ext cx="3394916" cy="329673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3Create Visual Layout Editor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Integrated IPTV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User Rights Management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Content Scheduling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Default Playlist Support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Playlist Creation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Templates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Playlist in Playlist </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Display Groups</a:t>
            </a:r>
          </a:p>
          <a:p>
            <a:pPr>
              <a:spcBef>
                <a:spcPts val="600"/>
              </a:spcBef>
            </a:pP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Content Tagging </a:t>
            </a:r>
          </a:p>
        </p:txBody>
      </p:sp>
    </p:spTree>
    <p:extLst>
      <p:ext uri="{BB962C8B-B14F-4D97-AF65-F5344CB8AC3E}">
        <p14:creationId xmlns:p14="http://schemas.microsoft.com/office/powerpoint/2010/main" val="8058229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WovenMedia</a:t>
            </a:r>
            <a:r>
              <a:rPr lang="en-US" dirty="0"/>
              <a:t> + BrightSign</a:t>
            </a:r>
          </a:p>
        </p:txBody>
      </p:sp>
      <p:sp>
        <p:nvSpPr>
          <p:cNvPr id="6" name="Content Placeholder 5"/>
          <p:cNvSpPr>
            <a:spLocks noGrp="1"/>
          </p:cNvSpPr>
          <p:nvPr>
            <p:ph idx="14"/>
          </p:nvPr>
        </p:nvSpPr>
        <p:spPr>
          <a:xfrm>
            <a:off x="1913468" y="1665021"/>
            <a:ext cx="9673481" cy="6655239"/>
          </a:xfrm>
        </p:spPr>
        <p:txBody>
          <a:bodyPr/>
          <a:lstStyle/>
          <a:p>
            <a:pPr marL="0" indent="0" fontAlgn="base">
              <a:spcBef>
                <a:spcPts val="600"/>
              </a:spcBef>
              <a:buNone/>
            </a:pPr>
            <a:r>
              <a:rPr lang="en-US" sz="2400" dirty="0"/>
              <a:t>A unique CMS that combines a powerful suite of advanced programming and delivery tools, with a library of premium content from over 135 providers. </a:t>
            </a:r>
            <a:r>
              <a:rPr lang="en-US" sz="2400" dirty="0" err="1"/>
              <a:t>Wovenmedia</a:t>
            </a:r>
            <a:r>
              <a:rPr lang="en-US" sz="2400" dirty="0"/>
              <a:t> powered networks engage 120 million viewers per month in over 6,000 locations in the US and Canada.</a:t>
            </a:r>
          </a:p>
          <a:p>
            <a:pPr marL="0" indent="0" fontAlgn="base">
              <a:spcBef>
                <a:spcPts val="600"/>
              </a:spcBef>
              <a:buNone/>
            </a:pPr>
            <a:endParaRPr lang="en-US" sz="2400" dirty="0"/>
          </a:p>
          <a:p>
            <a:pPr marL="0" indent="0" fontAlgn="base">
              <a:spcBef>
                <a:spcPts val="600"/>
              </a:spcBef>
              <a:buNone/>
            </a:pPr>
            <a:r>
              <a:rPr lang="en-US" sz="2400" b="1" dirty="0"/>
              <a:t>Value-Add</a:t>
            </a:r>
          </a:p>
          <a:p>
            <a:pPr fontAlgn="base">
              <a:spcBef>
                <a:spcPts val="600"/>
              </a:spcBef>
            </a:pPr>
            <a:r>
              <a:rPr lang="en-US" sz="2400" dirty="0"/>
              <a:t>Fully integrated with BrightSign's suite of 4K &amp; HD media players</a:t>
            </a:r>
          </a:p>
          <a:p>
            <a:pPr fontAlgn="base">
              <a:spcBef>
                <a:spcPts val="600"/>
              </a:spcBef>
            </a:pPr>
            <a:r>
              <a:rPr lang="en-US" sz="2400" dirty="0"/>
              <a:t>Combines video delivery to networked players with web &amp; mobile streaming </a:t>
            </a:r>
          </a:p>
          <a:p>
            <a:pPr fontAlgn="base">
              <a:spcBef>
                <a:spcPts val="600"/>
              </a:spcBef>
            </a:pPr>
            <a:r>
              <a:rPr lang="en-US" sz="2400" dirty="0"/>
              <a:t>Complete tool-kit for network monitoring, remote player management and reporting</a:t>
            </a:r>
          </a:p>
          <a:p>
            <a:pPr marL="0" indent="0" fontAlgn="base">
              <a:spcBef>
                <a:spcPts val="600"/>
              </a:spcBef>
              <a:buNone/>
            </a:pPr>
            <a:endParaRPr lang="en-US" sz="2400" dirty="0"/>
          </a:p>
          <a:p>
            <a:pPr marL="0" indent="0" fontAlgn="base">
              <a:spcBef>
                <a:spcPts val="600"/>
              </a:spcBef>
              <a:buNone/>
            </a:pPr>
            <a:endParaRPr lang="en-US" sz="2200" dirty="0"/>
          </a:p>
          <a:p>
            <a:pPr marL="0" indent="0" fontAlgn="base">
              <a:spcBef>
                <a:spcPts val="600"/>
              </a:spcBef>
              <a:buNone/>
            </a:pPr>
            <a:r>
              <a:rPr lang="en-US" sz="2200" dirty="0"/>
              <a:t>Website: </a:t>
            </a:r>
            <a:r>
              <a:rPr lang="en-US" sz="2200" dirty="0">
                <a:hlinkClick r:id="rId3"/>
              </a:rPr>
              <a:t>Wovenmedia.com</a:t>
            </a:r>
            <a:endParaRPr lang="en-US" sz="2200"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11276" y="1665021"/>
            <a:ext cx="2990765" cy="41013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22495" y="5984382"/>
            <a:ext cx="3526947" cy="249022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2" name="Image 28" descr="icon_home.png">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s://www.brightsign.biz/application/files/2714/9789/4059/wovenManager.jp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588967" y="619425"/>
            <a:ext cx="3195498" cy="69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123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Zynchro</a:t>
            </a:r>
            <a:r>
              <a:rPr lang="en-US" dirty="0">
                <a:solidFill>
                  <a:srgbClr val="3D3D3D"/>
                </a:solidFill>
              </a:rPr>
              <a:t> + BrightSign</a:t>
            </a:r>
          </a:p>
        </p:txBody>
      </p:sp>
      <p:sp>
        <p:nvSpPr>
          <p:cNvPr id="7" name="Content Placeholder 6"/>
          <p:cNvSpPr>
            <a:spLocks noGrp="1"/>
          </p:cNvSpPr>
          <p:nvPr>
            <p:ph idx="14"/>
          </p:nvPr>
        </p:nvSpPr>
        <p:spPr>
          <a:xfrm>
            <a:off x="1913469" y="1499615"/>
            <a:ext cx="9827428" cy="7193765"/>
          </a:xfrm>
        </p:spPr>
        <p:txBody>
          <a:bodyPr/>
          <a:lstStyle/>
          <a:p>
            <a:pPr marL="0" indent="0">
              <a:spcBef>
                <a:spcPts val="600"/>
              </a:spcBef>
              <a:buNone/>
            </a:pPr>
            <a:r>
              <a:rPr lang="en-US" sz="2400" b="1" dirty="0">
                <a:solidFill>
                  <a:schemeClr val="tx1">
                    <a:lumMod val="65000"/>
                    <a:lumOff val="35000"/>
                  </a:schemeClr>
                </a:solidFill>
              </a:rPr>
              <a:t>Value-Add:</a:t>
            </a:r>
          </a:p>
          <a:p>
            <a:r>
              <a:rPr lang="en-US" sz="2400" dirty="0" err="1"/>
              <a:t>Zynchro</a:t>
            </a:r>
            <a:r>
              <a:rPr lang="en-US" sz="2400" dirty="0"/>
              <a:t> is a powerful and easy to use content management system &amp; top monitoring and analytics tool developed by </a:t>
            </a:r>
            <a:r>
              <a:rPr lang="en-US" sz="2400" dirty="0" err="1"/>
              <a:t>Digiworks</a:t>
            </a:r>
            <a:r>
              <a:rPr lang="en-US" sz="2400" dirty="0"/>
              <a:t> for BrightSign</a:t>
            </a:r>
          </a:p>
          <a:p>
            <a:pPr lvl="1"/>
            <a:r>
              <a:rPr lang="en-US" sz="2000" dirty="0"/>
              <a:t>monitoring features allow users to geo-locate all of the BrightSign players on a map and get real time status for each of them</a:t>
            </a:r>
          </a:p>
          <a:p>
            <a:pPr lvl="1"/>
            <a:r>
              <a:rPr lang="en-US" sz="2000" dirty="0"/>
              <a:t>analytics features include real time data on a number of KPI’s such as the number of playbacks, events, page views and user sessions</a:t>
            </a:r>
          </a:p>
          <a:p>
            <a:pPr lvl="1"/>
            <a:r>
              <a:rPr lang="en-US" sz="2000" dirty="0"/>
              <a:t>grouping capabilities allow users to group their BrightSign players by geographic location, name or serial numbers</a:t>
            </a:r>
          </a:p>
          <a:p>
            <a:pPr lvl="1"/>
            <a:r>
              <a:rPr lang="en-US" sz="2000" dirty="0"/>
              <a:t>features the easiest and most powerful interface to upload interactive presentations and to create content playlists for content management</a:t>
            </a:r>
          </a:p>
          <a:p>
            <a:pPr lvl="1"/>
            <a:r>
              <a:rPr lang="en-US" sz="2000" dirty="0"/>
              <a:t>TV control feature allows users to schedule the TV Screens to turn on and off on a specific hour and minute and to select the screen input as needed</a:t>
            </a:r>
          </a:p>
          <a:p>
            <a:pPr lvl="1"/>
            <a:r>
              <a:rPr lang="en-US" sz="2000" dirty="0"/>
              <a:t>Website: </a:t>
            </a:r>
            <a:r>
              <a:rPr lang="en-US" sz="2000" dirty="0">
                <a:hlinkClick r:id="rId3"/>
              </a:rPr>
              <a:t>www.zynchro.tv</a:t>
            </a:r>
            <a:endParaRPr lang="en-US" sz="2000" dirty="0"/>
          </a:p>
        </p:txBody>
      </p:sp>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8" name="Picture 4" descr="https://www.brightsign.biz/application/files/cache/ee7f9983ad6f87a59cd93176b29f385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202682" y="642938"/>
            <a:ext cx="2356400" cy="6755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zynchro.tv/images/block_4_4.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00872" y="2204509"/>
            <a:ext cx="3458210" cy="2298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00872" y="5425016"/>
            <a:ext cx="3458210" cy="2790355"/>
          </a:xfrm>
          <a:prstGeom prst="rect">
            <a:avLst/>
          </a:prstGeom>
          <a:ln>
            <a:noFill/>
          </a:ln>
          <a:effectLst>
            <a:outerShdw blurRad="292100" dist="139700" dir="2700000" algn="tl" rotWithShape="0">
              <a:srgbClr val="333333">
                <a:alpha val="65000"/>
              </a:srgbClr>
            </a:outerShdw>
          </a:effectLst>
        </p:spPr>
      </p:pic>
      <p:pic>
        <p:nvPicPr>
          <p:cNvPr id="9"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4994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31691" y="481763"/>
            <a:ext cx="2044377" cy="897086"/>
          </a:xfrm>
          <a:prstGeom prst="rect">
            <a:avLst/>
          </a:prstGeom>
        </p:spPr>
      </p:pic>
      <p:sp>
        <p:nvSpPr>
          <p:cNvPr id="2" name="Title 1"/>
          <p:cNvSpPr>
            <a:spLocks noGrp="1"/>
          </p:cNvSpPr>
          <p:nvPr>
            <p:ph type="title"/>
          </p:nvPr>
        </p:nvSpPr>
        <p:spPr/>
        <p:txBody>
          <a:bodyPr>
            <a:normAutofit/>
          </a:bodyPr>
          <a:lstStyle/>
          <a:p>
            <a:r>
              <a:rPr lang="en-US" dirty="0">
                <a:solidFill>
                  <a:srgbClr val="3D3D3D"/>
                </a:solidFill>
              </a:rPr>
              <a:t>C3MS + BrightSign</a:t>
            </a:r>
          </a:p>
        </p:txBody>
      </p:sp>
      <p:sp>
        <p:nvSpPr>
          <p:cNvPr id="7" name="Content Placeholder 6"/>
          <p:cNvSpPr>
            <a:spLocks noGrp="1"/>
          </p:cNvSpPr>
          <p:nvPr>
            <p:ph idx="14"/>
          </p:nvPr>
        </p:nvSpPr>
        <p:spPr>
          <a:xfrm>
            <a:off x="1913469" y="1530620"/>
            <a:ext cx="8158980" cy="6789641"/>
          </a:xfrm>
        </p:spPr>
        <p:txBody>
          <a:bodyPr/>
          <a:lstStyle/>
          <a:p>
            <a:pPr marL="0" indent="0">
              <a:spcBef>
                <a:spcPts val="0"/>
              </a:spcBef>
              <a:spcAft>
                <a:spcPts val="600"/>
              </a:spcAft>
              <a:buNone/>
            </a:pPr>
            <a:r>
              <a:rPr lang="en-US" sz="2400" b="1" dirty="0">
                <a:solidFill>
                  <a:srgbClr val="595959"/>
                </a:solidFill>
              </a:rPr>
              <a:t>Key Verticals:</a:t>
            </a:r>
          </a:p>
          <a:p>
            <a:pPr>
              <a:spcBef>
                <a:spcPts val="0"/>
              </a:spcBef>
            </a:pPr>
            <a:r>
              <a:rPr lang="en-US" sz="2044" dirty="0">
                <a:solidFill>
                  <a:srgbClr val="595959"/>
                </a:solidFill>
              </a:rPr>
              <a:t>Restaurants, automotive, retail, healthcare, corporate, education, fitness</a:t>
            </a:r>
          </a:p>
          <a:p>
            <a:pPr marL="0" indent="0">
              <a:buNone/>
            </a:pPr>
            <a:r>
              <a:rPr lang="en-US" sz="2400" b="1" dirty="0">
                <a:solidFill>
                  <a:srgbClr val="595959"/>
                </a:solidFill>
              </a:rPr>
              <a:t>Value-Add:</a:t>
            </a:r>
          </a:p>
          <a:p>
            <a:pPr>
              <a:spcBef>
                <a:spcPts val="0"/>
              </a:spcBef>
              <a:spcAft>
                <a:spcPts val="600"/>
              </a:spcAft>
            </a:pPr>
            <a:r>
              <a:rPr lang="en-US" sz="2044" b="1" dirty="0">
                <a:solidFill>
                  <a:srgbClr val="595959"/>
                </a:solidFill>
              </a:rPr>
              <a:t>Completely Customized Content</a:t>
            </a:r>
          </a:p>
          <a:p>
            <a:pPr marL="399984" lvl="1" indent="0">
              <a:spcBef>
                <a:spcPts val="0"/>
              </a:spcBef>
              <a:spcAft>
                <a:spcPts val="600"/>
              </a:spcAft>
              <a:buNone/>
            </a:pPr>
            <a:r>
              <a:rPr lang="en-US" sz="2044" dirty="0">
                <a:solidFill>
                  <a:srgbClr val="595959"/>
                </a:solidFill>
              </a:rPr>
              <a:t>We can provide a complete suite of creative services, thanks to our in-house creative team. We’ll produce original content or share a strategic road map to assist your own team of creatives.</a:t>
            </a:r>
          </a:p>
          <a:p>
            <a:pPr>
              <a:spcBef>
                <a:spcPts val="0"/>
              </a:spcBef>
              <a:spcAft>
                <a:spcPts val="600"/>
              </a:spcAft>
            </a:pPr>
            <a:r>
              <a:rPr lang="en-US" sz="2044" b="1" dirty="0">
                <a:solidFill>
                  <a:srgbClr val="595959"/>
                </a:solidFill>
              </a:rPr>
              <a:t>Supplemental Services</a:t>
            </a:r>
          </a:p>
          <a:p>
            <a:pPr marL="399984" lvl="1" indent="0">
              <a:spcBef>
                <a:spcPts val="0"/>
              </a:spcBef>
              <a:spcAft>
                <a:spcPts val="600"/>
              </a:spcAft>
              <a:buNone/>
            </a:pPr>
            <a:r>
              <a:rPr lang="en-US" sz="2044" dirty="0">
                <a:solidFill>
                  <a:srgbClr val="595959"/>
                </a:solidFill>
              </a:rPr>
              <a:t>c3ms is an end-to-end solution. We tackle reporting, analytics, project management, consultancy and advertising support.</a:t>
            </a:r>
          </a:p>
          <a:p>
            <a:pPr>
              <a:spcBef>
                <a:spcPts val="0"/>
              </a:spcBef>
              <a:spcAft>
                <a:spcPts val="600"/>
              </a:spcAft>
            </a:pPr>
            <a:r>
              <a:rPr lang="en-US" sz="2044" b="1" dirty="0">
                <a:solidFill>
                  <a:srgbClr val="595959"/>
                </a:solidFill>
              </a:rPr>
              <a:t>Hardware &amp; Software Support</a:t>
            </a:r>
          </a:p>
          <a:p>
            <a:pPr marL="399984" lvl="1" indent="0">
              <a:spcBef>
                <a:spcPts val="0"/>
              </a:spcBef>
              <a:spcAft>
                <a:spcPts val="600"/>
              </a:spcAft>
              <a:buNone/>
            </a:pPr>
            <a:r>
              <a:rPr lang="en-US" sz="2044" dirty="0">
                <a:solidFill>
                  <a:srgbClr val="595959"/>
                </a:solidFill>
              </a:rPr>
              <a:t>With extensive experience with BrightSign players.</a:t>
            </a:r>
          </a:p>
          <a:p>
            <a:pPr>
              <a:spcBef>
                <a:spcPts val="0"/>
              </a:spcBef>
              <a:spcAft>
                <a:spcPts val="600"/>
              </a:spcAft>
            </a:pPr>
            <a:r>
              <a:rPr lang="en-US" sz="2044" b="1" dirty="0">
                <a:solidFill>
                  <a:srgbClr val="595959"/>
                </a:solidFill>
              </a:rPr>
              <a:t>Assistance from Start to Finish</a:t>
            </a:r>
          </a:p>
          <a:p>
            <a:pPr marL="399984" lvl="1" indent="0">
              <a:spcBef>
                <a:spcPts val="0"/>
              </a:spcBef>
              <a:spcAft>
                <a:spcPts val="600"/>
              </a:spcAft>
              <a:buNone/>
            </a:pPr>
            <a:r>
              <a:rPr lang="en-US" sz="2044" dirty="0">
                <a:solidFill>
                  <a:srgbClr val="595959"/>
                </a:solidFill>
              </a:rPr>
              <a:t>c3ms provides the hardware, software, site installation, creative content development, daily operation and maintenance – plus the training and technical support needed to keep your network running.</a:t>
            </a:r>
          </a:p>
          <a:p>
            <a:pPr marL="0" indent="0">
              <a:spcBef>
                <a:spcPts val="0"/>
              </a:spcBef>
              <a:buNone/>
            </a:pPr>
            <a:endParaRPr lang="en-US" sz="2000" dirty="0">
              <a:solidFill>
                <a:srgbClr val="595959"/>
              </a:solidFill>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9243" y="1616216"/>
            <a:ext cx="4097838" cy="2305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2129933" y="4966830"/>
            <a:ext cx="4289054" cy="2412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http://www.c3ms.com/images/pasted%20image%201152x86411.jpg"/>
          <p:cNvPicPr>
            <a:picLocks noChangeAspect="1" noChangeArrowheads="1"/>
          </p:cNvPicPr>
          <p:nvPr/>
        </p:nvPicPr>
        <p:blipFill rotWithShape="1">
          <a:blip r:embed="rId7" cstate="print">
            <a:clrChange>
              <a:clrFrom>
                <a:srgbClr val="F6ECED"/>
              </a:clrFrom>
              <a:clrTo>
                <a:srgbClr val="F6ECED">
                  <a:alpha val="0"/>
                </a:srgbClr>
              </a:clrTo>
            </a:clrChange>
            <a:extLst>
              <a:ext uri="{28A0092B-C50C-407E-A947-70E740481C1C}">
                <a14:useLocalDpi xmlns:a14="http://schemas.microsoft.com/office/drawing/2010/main"/>
              </a:ext>
            </a:extLst>
          </a:blip>
          <a:srcRect/>
          <a:stretch/>
        </p:blipFill>
        <p:spPr bwMode="auto">
          <a:xfrm>
            <a:off x="10072448" y="4379049"/>
            <a:ext cx="3445130" cy="2736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1" name="Image 28" descr="icon_home.png">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434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D3D3D"/>
                </a:solidFill>
              </a:rPr>
              <a:t>C&amp;G Partners + BrightSign</a:t>
            </a:r>
          </a:p>
        </p:txBody>
      </p:sp>
      <p:sp>
        <p:nvSpPr>
          <p:cNvPr id="7" name="Content Placeholder 6"/>
          <p:cNvSpPr>
            <a:spLocks noGrp="1"/>
          </p:cNvSpPr>
          <p:nvPr>
            <p:ph idx="14"/>
          </p:nvPr>
        </p:nvSpPr>
        <p:spPr>
          <a:xfrm>
            <a:off x="1913469" y="1746913"/>
            <a:ext cx="13529734" cy="6573347"/>
          </a:xfrm>
        </p:spPr>
        <p:txBody>
          <a:bodyPr/>
          <a:lstStyle/>
          <a:p>
            <a:pPr marL="0" indent="0">
              <a:buNone/>
            </a:pPr>
            <a:r>
              <a:rPr lang="en-US" b="1" dirty="0">
                <a:solidFill>
                  <a:schemeClr val="tx1">
                    <a:lumMod val="65000"/>
                    <a:lumOff val="35000"/>
                  </a:schemeClr>
                </a:solidFill>
              </a:rPr>
              <a:t>Value-Add:</a:t>
            </a:r>
          </a:p>
          <a:p>
            <a:r>
              <a:rPr lang="en-US" dirty="0"/>
              <a:t>C&amp;G Partners is a multi-specialty creative studio, dedicated to design for culture. We believe in the untapped value of culture, the institutions that enrich it, and the smart companies that cultivate it. </a:t>
            </a:r>
          </a:p>
          <a:p>
            <a:r>
              <a:rPr lang="en-US" dirty="0"/>
              <a:t>As a BrightSign design partner, we conceive digital signage, plan media installations, and give digital content new life with strong design. </a:t>
            </a:r>
          </a:p>
          <a:p>
            <a:r>
              <a:rPr lang="en-US" dirty="0"/>
              <a:t>Our design work powered by BrightSign encompasses interactive, motion, and video — for employee communications, cultural institutions, public spaces, and more.</a:t>
            </a:r>
          </a:p>
          <a:p>
            <a:r>
              <a:rPr lang="en-US" dirty="0"/>
              <a:t>Website: </a:t>
            </a:r>
            <a:r>
              <a:rPr lang="en-US" dirty="0">
                <a:hlinkClick r:id="rId3"/>
              </a:rPr>
              <a:t>http://www.cgpartnersllc.com/digitalinstallations</a:t>
            </a:r>
            <a:endParaRPr lang="en-US"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https://www.brightsign.biz/application/files/7715/0308/3296/CG_Partners_Logo-new-web.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524847" y="480109"/>
            <a:ext cx="2259618" cy="730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1915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D3D3D"/>
                </a:solidFill>
              </a:rPr>
              <a:t>Creating Margin + BrightSign</a:t>
            </a:r>
          </a:p>
        </p:txBody>
      </p:sp>
      <p:sp>
        <p:nvSpPr>
          <p:cNvPr id="7" name="Content Placeholder 6"/>
          <p:cNvSpPr>
            <a:spLocks noGrp="1"/>
          </p:cNvSpPr>
          <p:nvPr>
            <p:ph idx="14"/>
          </p:nvPr>
        </p:nvSpPr>
        <p:spPr>
          <a:xfrm>
            <a:off x="1913469" y="1746913"/>
            <a:ext cx="13529734" cy="6573347"/>
          </a:xfrm>
        </p:spPr>
        <p:txBody>
          <a:bodyPr/>
          <a:lstStyle/>
          <a:p>
            <a:pPr marL="0" indent="0">
              <a:buNone/>
            </a:pPr>
            <a:r>
              <a:rPr lang="en-US" b="1" dirty="0">
                <a:solidFill>
                  <a:schemeClr val="tx1">
                    <a:lumMod val="65000"/>
                    <a:lumOff val="35000"/>
                  </a:schemeClr>
                </a:solidFill>
              </a:rPr>
              <a:t>Value-Add:</a:t>
            </a:r>
          </a:p>
          <a:p>
            <a:r>
              <a:rPr lang="en-US" sz="2200" dirty="0"/>
              <a:t>Creating Margin specializes in content planning, content creation, and ongoing management for digital signage installations of all sizes. </a:t>
            </a:r>
          </a:p>
          <a:p>
            <a:r>
              <a:rPr lang="en-US" sz="2200" dirty="0"/>
              <a:t>We help optimize investments in hardware and software by handling the content layer. </a:t>
            </a:r>
          </a:p>
          <a:p>
            <a:r>
              <a:rPr lang="en-US" sz="2200" dirty="0"/>
              <a:t>Planning and aligning near and long term strategies to continuously improve customer engagement, Creating Margin can also augment internal content administration teams through our managed services program.</a:t>
            </a:r>
          </a:p>
          <a:p>
            <a:r>
              <a:rPr lang="en-US" sz="2200" dirty="0"/>
              <a:t>Creating Margin provides bespoke content services as well. Incorporating a customer's unique brand and marketing presence is a first step for any digital signage network. </a:t>
            </a:r>
          </a:p>
          <a:p>
            <a:r>
              <a:rPr lang="en-US" sz="2200" dirty="0"/>
              <a:t>Content will be optimized to ensure effective use and customer engagement. </a:t>
            </a:r>
          </a:p>
          <a:p>
            <a:r>
              <a:rPr lang="en-US" sz="2200" dirty="0"/>
              <a:t>Creating Margin provides the full range of content creation services: from documentary-style video to 3D map design for wayfinding applications, and everything in between. </a:t>
            </a:r>
          </a:p>
          <a:p>
            <a:r>
              <a:rPr lang="en-US" sz="2200" dirty="0"/>
              <a:t>With a quick call we can get end users up to speed by customizing a BrightPlates template with a transparent logo and branded background.</a:t>
            </a:r>
          </a:p>
          <a:p>
            <a:r>
              <a:rPr lang="en-US" sz="2200" dirty="0"/>
              <a:t>Website: </a:t>
            </a:r>
            <a:r>
              <a:rPr lang="en-US" sz="2200" dirty="0">
                <a:hlinkClick r:id="rId3"/>
              </a:rPr>
              <a:t>http://www.creatingmargin.com</a:t>
            </a:r>
            <a:endParaRPr lang="en-US" sz="2200" dirty="0"/>
          </a:p>
          <a:p>
            <a:pPr marL="0" indent="0">
              <a:spcBef>
                <a:spcPts val="2400"/>
              </a:spcBef>
              <a:buNone/>
            </a:pPr>
            <a:endParaRPr lang="en-US" b="1" dirty="0">
              <a:solidFill>
                <a:schemeClr val="tx1">
                  <a:lumMod val="65000"/>
                  <a:lumOff val="35000"/>
                </a:schemeClr>
              </a:solidFill>
            </a:endParaRPr>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s://www.brightsign.biz/application/files/cache/ce6909a3d1fdc8b6cd5491b8d7c22d3c.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738102" y="529941"/>
            <a:ext cx="27051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775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CrowdBuzzer</a:t>
            </a:r>
            <a:r>
              <a:rPr lang="en-US" dirty="0">
                <a:solidFill>
                  <a:srgbClr val="3D3D3D"/>
                </a:solidFill>
              </a:rPr>
              <a:t> + BrightSign</a:t>
            </a:r>
          </a:p>
        </p:txBody>
      </p:sp>
      <p:sp>
        <p:nvSpPr>
          <p:cNvPr id="7" name="Content Placeholder 6"/>
          <p:cNvSpPr>
            <a:spLocks noGrp="1"/>
          </p:cNvSpPr>
          <p:nvPr>
            <p:ph idx="14"/>
          </p:nvPr>
        </p:nvSpPr>
        <p:spPr>
          <a:xfrm>
            <a:off x="1913469" y="1746913"/>
            <a:ext cx="13529734" cy="6573347"/>
          </a:xfrm>
        </p:spPr>
        <p:txBody>
          <a:bodyPr/>
          <a:lstStyle/>
          <a:p>
            <a:pPr marL="0" indent="0">
              <a:buNone/>
            </a:pPr>
            <a:r>
              <a:rPr lang="en-US" b="1" dirty="0">
                <a:solidFill>
                  <a:schemeClr val="tx1">
                    <a:lumMod val="65000"/>
                    <a:lumOff val="35000"/>
                  </a:schemeClr>
                </a:solidFill>
              </a:rPr>
              <a:t>Value-Add:</a:t>
            </a:r>
          </a:p>
          <a:p>
            <a:r>
              <a:rPr lang="en-US" sz="2400" dirty="0" err="1"/>
              <a:t>Crowdbuzzer</a:t>
            </a:r>
            <a:r>
              <a:rPr lang="en-US" sz="2400" dirty="0"/>
              <a:t> creates compelling video wall content designed to engage viewers, hold their attention, and create conversions. Our creative team produces Brand Specific Programming, which is key to driving customer engagement. Custom video production resources include; cinematic storytelling and video capture at up to 8K resolution as well as vibrant motion graphics.</a:t>
            </a:r>
          </a:p>
          <a:p>
            <a:r>
              <a:rPr lang="en-US" sz="2400" dirty="0"/>
              <a:t>As a BrightSign Content Partner, we help you maximize the potential of your video screen application with a custom BrightSign content solution.</a:t>
            </a:r>
          </a:p>
          <a:p>
            <a:pPr lvl="1"/>
            <a:r>
              <a:rPr lang="en-US" sz="2000" dirty="0"/>
              <a:t>Video Walls</a:t>
            </a:r>
          </a:p>
          <a:p>
            <a:pPr lvl="1"/>
            <a:r>
              <a:rPr lang="en-US" sz="2000" dirty="0"/>
              <a:t>Interactive Touch Screens</a:t>
            </a:r>
          </a:p>
          <a:p>
            <a:pPr lvl="1"/>
            <a:r>
              <a:rPr lang="en-US" sz="2000" dirty="0"/>
              <a:t>Digital Menu Boards</a:t>
            </a:r>
          </a:p>
          <a:p>
            <a:pPr lvl="1"/>
            <a:r>
              <a:rPr lang="en-US" sz="2000" dirty="0"/>
              <a:t>Custom Content for Single or Multi-Screen Applications</a:t>
            </a:r>
          </a:p>
          <a:p>
            <a:pPr lvl="1"/>
            <a:r>
              <a:rPr lang="en-US" sz="2000" dirty="0"/>
              <a:t>Complete Video Campaigns For Web and Social Marketing</a:t>
            </a:r>
          </a:p>
          <a:p>
            <a:r>
              <a:rPr lang="en-US" sz="2400" dirty="0"/>
              <a:t>Website: </a:t>
            </a:r>
            <a:r>
              <a:rPr lang="en-US" sz="2400" dirty="0">
                <a:hlinkClick r:id="rId3"/>
              </a:rPr>
              <a:t>brightsign.crowdbuzzer.com</a:t>
            </a:r>
            <a:endParaRPr lang="en-US" sz="2400" dirty="0"/>
          </a:p>
          <a:p>
            <a:pPr marL="0" indent="0">
              <a:spcBef>
                <a:spcPts val="2400"/>
              </a:spcBef>
              <a:buNone/>
            </a:pPr>
            <a:endParaRPr lang="en-US" b="1" dirty="0">
              <a:solidFill>
                <a:schemeClr val="tx1">
                  <a:lumMod val="65000"/>
                  <a:lumOff val="35000"/>
                </a:schemeClr>
              </a:solidFill>
            </a:endParaRPr>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https://www.brightsign.biz/application/files/cache/1b92a602cdf134c529a3004d95c6ee9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359640" y="372633"/>
            <a:ext cx="3199442" cy="108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4908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45614" y="5736738"/>
            <a:ext cx="3762305" cy="297880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a:solidFill>
                  <a:srgbClr val="3D3D3D"/>
                </a:solidFill>
              </a:rPr>
              <a:t>CSI Group + BrightSign</a:t>
            </a:r>
          </a:p>
        </p:txBody>
      </p:sp>
      <p:sp>
        <p:nvSpPr>
          <p:cNvPr id="7" name="Content Placeholder 6"/>
          <p:cNvSpPr>
            <a:spLocks noGrp="1"/>
          </p:cNvSpPr>
          <p:nvPr>
            <p:ph idx="14"/>
          </p:nvPr>
        </p:nvSpPr>
        <p:spPr>
          <a:xfrm>
            <a:off x="1913468" y="1746913"/>
            <a:ext cx="11638759" cy="6573347"/>
          </a:xfrm>
        </p:spPr>
        <p:txBody>
          <a:bodyPr/>
          <a:lstStyle/>
          <a:p>
            <a:pPr marL="0" indent="0">
              <a:buNone/>
            </a:pPr>
            <a:r>
              <a:rPr lang="en-US" b="1" dirty="0">
                <a:solidFill>
                  <a:schemeClr val="tx1">
                    <a:lumMod val="65000"/>
                    <a:lumOff val="35000"/>
                  </a:schemeClr>
                </a:solidFill>
              </a:rPr>
              <a:t>Key Verticals:</a:t>
            </a:r>
          </a:p>
          <a:p>
            <a:r>
              <a:rPr lang="en-US" sz="2400" dirty="0">
                <a:solidFill>
                  <a:schemeClr val="tx1">
                    <a:lumMod val="65000"/>
                    <a:lumOff val="35000"/>
                  </a:schemeClr>
                </a:solidFill>
              </a:rPr>
              <a:t>Retail, restaurants, video walls and more</a:t>
            </a:r>
          </a:p>
          <a:p>
            <a:pPr marL="0" indent="0">
              <a:spcBef>
                <a:spcPts val="2400"/>
              </a:spcBef>
              <a:buNone/>
            </a:pPr>
            <a:r>
              <a:rPr lang="en-US" b="1" dirty="0">
                <a:solidFill>
                  <a:schemeClr val="tx1">
                    <a:lumMod val="65000"/>
                    <a:lumOff val="35000"/>
                  </a:schemeClr>
                </a:solidFill>
              </a:rPr>
              <a:t>Value-Add:</a:t>
            </a:r>
          </a:p>
          <a:p>
            <a:r>
              <a:rPr lang="en-US" sz="2489" dirty="0"/>
              <a:t>Offers complete support services for the full-line of BrightSign products</a:t>
            </a:r>
          </a:p>
          <a:p>
            <a:r>
              <a:rPr lang="en-US" sz="2489" dirty="0"/>
              <a:t>Specialize in content development for all digital signage applications, interactive video walls and point-of-sale installations for displays and kiosks including custom technology solutions and specialized configurations</a:t>
            </a:r>
          </a:p>
          <a:p>
            <a:r>
              <a:rPr lang="en-US" sz="2489" dirty="0"/>
              <a:t>Offer custom programming, integration, and remote </a:t>
            </a:r>
            <a:br>
              <a:rPr lang="en-US" sz="2489" dirty="0"/>
            </a:br>
            <a:r>
              <a:rPr lang="en-US" sz="2489" dirty="0"/>
              <a:t>content management by implementation of BrightSign </a:t>
            </a:r>
            <a:br>
              <a:rPr lang="en-US" sz="2489" dirty="0"/>
            </a:br>
            <a:r>
              <a:rPr lang="en-US" sz="2489" dirty="0"/>
              <a:t>Network, as well as training and support</a:t>
            </a:r>
          </a:p>
          <a:p>
            <a:r>
              <a:rPr lang="en-US" sz="2490" dirty="0"/>
              <a:t>Website: </a:t>
            </a:r>
            <a:r>
              <a:rPr lang="en-US" sz="2490" dirty="0">
                <a:hlinkClick r:id="rId4"/>
              </a:rPr>
              <a:t>http://thecsigroup.com/brightsign</a:t>
            </a:r>
            <a:endParaRPr lang="en-US" sz="249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1266" name="Picture 2" descr="http://www.thecsigroup.com/wp-content/uploads/2016/01/logo-csi@2x.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369486" y="531638"/>
            <a:ext cx="3179515" cy="949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59681" y="1868614"/>
            <a:ext cx="1889320" cy="5026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620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DigiWorks</a:t>
            </a:r>
            <a:r>
              <a:rPr lang="en-US" dirty="0"/>
              <a:t> + BrightSign</a:t>
            </a:r>
          </a:p>
        </p:txBody>
      </p:sp>
      <p:sp>
        <p:nvSpPr>
          <p:cNvPr id="6" name="Content Placeholder 5"/>
          <p:cNvSpPr>
            <a:spLocks noGrp="1"/>
          </p:cNvSpPr>
          <p:nvPr>
            <p:ph idx="14"/>
          </p:nvPr>
        </p:nvSpPr>
        <p:spPr>
          <a:xfrm>
            <a:off x="1913469" y="1588037"/>
            <a:ext cx="9496060" cy="6732224"/>
          </a:xfrm>
        </p:spPr>
        <p:txBody>
          <a:bodyPr/>
          <a:lstStyle/>
          <a:p>
            <a:pPr marL="0" indent="0">
              <a:spcAft>
                <a:spcPts val="600"/>
              </a:spcAft>
              <a:buNone/>
            </a:pPr>
            <a:r>
              <a:rPr lang="en-US" b="1" dirty="0"/>
              <a:t>Key Verticals: any industry</a:t>
            </a:r>
            <a:endParaRPr lang="en-US" dirty="0"/>
          </a:p>
          <a:p>
            <a:pPr marL="0" indent="0">
              <a:spcAft>
                <a:spcPts val="600"/>
              </a:spcAft>
              <a:buNone/>
            </a:pPr>
            <a:r>
              <a:rPr lang="en-US" b="1" dirty="0"/>
              <a:t>Value-Add: </a:t>
            </a:r>
          </a:p>
          <a:p>
            <a:r>
              <a:rPr lang="en-US" sz="2400" dirty="0"/>
              <a:t>More than 20 years of experience in digital development</a:t>
            </a:r>
          </a:p>
          <a:p>
            <a:r>
              <a:rPr lang="en-US" sz="2400" dirty="0"/>
              <a:t>Specialized in HTML5, Java &amp; custom 3D animation content development through their CGI production services</a:t>
            </a:r>
          </a:p>
          <a:p>
            <a:r>
              <a:rPr lang="en-US" sz="2400" dirty="0"/>
              <a:t>Provides the support to BrightSign customers with monitoring, content update and authoring capabilities through their Web Based Development services</a:t>
            </a:r>
          </a:p>
          <a:p>
            <a:r>
              <a:rPr lang="en-US" sz="2400" dirty="0"/>
              <a:t>Offers </a:t>
            </a:r>
            <a:r>
              <a:rPr lang="en-US" sz="2400" dirty="0" err="1"/>
              <a:t>Zynchro</a:t>
            </a:r>
            <a:r>
              <a:rPr lang="en-US" sz="2400" dirty="0"/>
              <a:t>, a powerful and easy to use content management system as well as the top monitoring and analytics tool developed by </a:t>
            </a:r>
            <a:r>
              <a:rPr lang="en-US" sz="2400" dirty="0" err="1"/>
              <a:t>Digiworks</a:t>
            </a:r>
            <a:r>
              <a:rPr lang="en-US" sz="2400" dirty="0"/>
              <a:t> for BrightSign</a:t>
            </a:r>
          </a:p>
          <a:p>
            <a:endParaRPr lang="en-US" dirty="0"/>
          </a:p>
        </p:txBody>
      </p:sp>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3076" name="Picture 4" descr="Digiworks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79107" y="500535"/>
            <a:ext cx="2638931" cy="989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11808215" y="5525474"/>
            <a:ext cx="3809822" cy="2280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808215" y="2561603"/>
            <a:ext cx="3746219"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28" descr="icon_home.png">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13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BrightSign Products</a:t>
            </a:r>
          </a:p>
        </p:txBody>
      </p:sp>
      <p:pic>
        <p:nvPicPr>
          <p:cNvPr id="7"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9709417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D3D3D"/>
                </a:solidFill>
              </a:rPr>
              <a:t>INSTEO + BrightSign</a:t>
            </a:r>
          </a:p>
        </p:txBody>
      </p:sp>
      <p:sp>
        <p:nvSpPr>
          <p:cNvPr id="7" name="Content Placeholder 6"/>
          <p:cNvSpPr>
            <a:spLocks noGrp="1"/>
          </p:cNvSpPr>
          <p:nvPr>
            <p:ph idx="14"/>
          </p:nvPr>
        </p:nvSpPr>
        <p:spPr>
          <a:xfrm>
            <a:off x="1913469" y="1675053"/>
            <a:ext cx="10778950" cy="6645208"/>
          </a:xfrm>
        </p:spPr>
        <p:txBody>
          <a:bodyPr/>
          <a:lstStyle/>
          <a:p>
            <a:pPr marL="0" indent="0">
              <a:buNone/>
            </a:pPr>
            <a:r>
              <a:rPr lang="en-US" b="1" dirty="0">
                <a:solidFill>
                  <a:schemeClr val="tx1">
                    <a:lumMod val="65000"/>
                    <a:lumOff val="35000"/>
                  </a:schemeClr>
                </a:solidFill>
              </a:rPr>
              <a:t>Key Verticals:</a:t>
            </a:r>
          </a:p>
          <a:p>
            <a:r>
              <a:rPr lang="en-US" sz="2400" dirty="0">
                <a:solidFill>
                  <a:schemeClr val="tx1">
                    <a:lumMod val="65000"/>
                    <a:lumOff val="35000"/>
                  </a:schemeClr>
                </a:solidFill>
              </a:rPr>
              <a:t>Restaurant, retail, education, lobby</a:t>
            </a:r>
          </a:p>
          <a:p>
            <a:pPr marL="0" indent="0">
              <a:spcBef>
                <a:spcPts val="2400"/>
              </a:spcBef>
              <a:buNone/>
            </a:pPr>
            <a:r>
              <a:rPr lang="en-US" b="1" dirty="0">
                <a:solidFill>
                  <a:schemeClr val="tx1">
                    <a:lumMod val="65000"/>
                    <a:lumOff val="35000"/>
                  </a:schemeClr>
                </a:solidFill>
              </a:rPr>
              <a:t>Value-Add:</a:t>
            </a:r>
          </a:p>
          <a:p>
            <a:r>
              <a:rPr lang="en-US" sz="2400" dirty="0">
                <a:solidFill>
                  <a:schemeClr val="tx1">
                    <a:lumMod val="65000"/>
                    <a:lumOff val="35000"/>
                  </a:schemeClr>
                </a:solidFill>
              </a:rPr>
              <a:t>HTML5 content design and development for signage</a:t>
            </a:r>
          </a:p>
          <a:p>
            <a:r>
              <a:rPr lang="en-US" sz="2400" dirty="0">
                <a:solidFill>
                  <a:schemeClr val="tx1">
                    <a:lumMod val="65000"/>
                    <a:lumOff val="35000"/>
                  </a:schemeClr>
                </a:solidFill>
              </a:rPr>
              <a:t>Small to medium size customers looking for affordable </a:t>
            </a:r>
            <a:br>
              <a:rPr lang="en-US" sz="2400" dirty="0">
                <a:solidFill>
                  <a:schemeClr val="tx1">
                    <a:lumMod val="65000"/>
                    <a:lumOff val="35000"/>
                  </a:schemeClr>
                </a:solidFill>
              </a:rPr>
            </a:br>
            <a:r>
              <a:rPr lang="en-US" sz="2400" dirty="0">
                <a:solidFill>
                  <a:schemeClr val="tx1">
                    <a:lumMod val="65000"/>
                    <a:lumOff val="35000"/>
                  </a:schemeClr>
                </a:solidFill>
              </a:rPr>
              <a:t>full service solutions </a:t>
            </a:r>
          </a:p>
          <a:p>
            <a:r>
              <a:rPr lang="en-US" sz="2400" dirty="0">
                <a:solidFill>
                  <a:schemeClr val="tx1">
                    <a:lumMod val="65000"/>
                    <a:lumOff val="35000"/>
                  </a:schemeClr>
                </a:solidFill>
              </a:rPr>
              <a:t>Apps: cloud-based content design &amp; scheduling system</a:t>
            </a:r>
          </a:p>
          <a:p>
            <a:pPr lvl="1"/>
            <a:r>
              <a:rPr lang="en-US" sz="2000" dirty="0">
                <a:solidFill>
                  <a:schemeClr val="tx1">
                    <a:lumMod val="65000"/>
                    <a:lumOff val="35000"/>
                  </a:schemeClr>
                </a:solidFill>
              </a:rPr>
              <a:t>Customize backgrounds, colors and more</a:t>
            </a:r>
          </a:p>
          <a:p>
            <a:pPr lvl="1"/>
            <a:r>
              <a:rPr lang="en-US" sz="2000" dirty="0">
                <a:solidFill>
                  <a:schemeClr val="tx1">
                    <a:lumMod val="65000"/>
                    <a:lumOff val="35000"/>
                  </a:schemeClr>
                </a:solidFill>
              </a:rPr>
              <a:t>Better than a “CMS” as they are editable</a:t>
            </a:r>
          </a:p>
          <a:p>
            <a:r>
              <a:rPr lang="en-US" sz="2400" dirty="0">
                <a:solidFill>
                  <a:schemeClr val="tx1">
                    <a:lumMod val="65000"/>
                    <a:lumOff val="35000"/>
                  </a:schemeClr>
                </a:solidFill>
              </a:rPr>
              <a:t>Easy field-level content editing: ability to edit line items in a menu, lobby directory, etc., using only a web browser</a:t>
            </a:r>
          </a:p>
          <a:p>
            <a:r>
              <a:rPr lang="en-US" sz="2400" dirty="0">
                <a:solidFill>
                  <a:schemeClr val="tx1">
                    <a:lumMod val="65000"/>
                    <a:lumOff val="35000"/>
                  </a:schemeClr>
                </a:solidFill>
              </a:rPr>
              <a:t>Custom data integration – connecting to inventory management and event listings for live data updates (even for smaller budget projects)</a:t>
            </a:r>
          </a:p>
          <a:p>
            <a:r>
              <a:rPr lang="en-US" sz="2400" dirty="0"/>
              <a:t>website: </a:t>
            </a:r>
            <a:r>
              <a:rPr lang="en-US" sz="2400" dirty="0">
                <a:hlinkClick r:id="rId3"/>
              </a:rPr>
              <a:t>http://insteo.com</a:t>
            </a:r>
            <a:endParaRPr lang="en-US" sz="2400" dirty="0">
              <a:solidFill>
                <a:schemeClr val="tx1">
                  <a:lumMod val="65000"/>
                  <a:lumOff val="35000"/>
                </a:schemeClr>
              </a:solidFill>
            </a:endParaRPr>
          </a:p>
        </p:txBody>
      </p:sp>
      <p:pic>
        <p:nvPicPr>
          <p:cNvPr id="10" name="Picture 9"/>
          <p:cNvPicPr>
            <a:picLocks noChangeAspect="1"/>
          </p:cNvPicPr>
          <p:nvPr/>
        </p:nvPicPr>
        <p:blipFill>
          <a:blip r:embed="rId4"/>
          <a:stretch>
            <a:fillRect/>
          </a:stretch>
        </p:blipFill>
        <p:spPr>
          <a:xfrm>
            <a:off x="10823022" y="2416751"/>
            <a:ext cx="3999805" cy="22379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5"/>
          <a:stretch>
            <a:fillRect/>
          </a:stretch>
        </p:blipFill>
        <p:spPr>
          <a:xfrm>
            <a:off x="13210352" y="4415117"/>
            <a:ext cx="2257033" cy="399028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97569" y="1132497"/>
            <a:ext cx="1238218" cy="659866"/>
          </a:xfrm>
          <a:prstGeom prst="rect">
            <a:avLst/>
          </a:prstGeom>
        </p:spPr>
      </p:pic>
      <p:pic>
        <p:nvPicPr>
          <p:cNvPr id="11"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37E724B-E5DC-4BDE-91B4-6FD6C74D460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3035664" y="538353"/>
            <a:ext cx="2431721" cy="660119"/>
          </a:xfrm>
          <a:prstGeom prst="rect">
            <a:avLst/>
          </a:prstGeom>
        </p:spPr>
      </p:pic>
    </p:spTree>
    <p:extLst>
      <p:ext uri="{BB962C8B-B14F-4D97-AF65-F5344CB8AC3E}">
        <p14:creationId xmlns:p14="http://schemas.microsoft.com/office/powerpoint/2010/main" val="11427770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Miappi</a:t>
            </a:r>
            <a:r>
              <a:rPr lang="en-US" dirty="0">
                <a:solidFill>
                  <a:srgbClr val="3D3D3D"/>
                </a:solidFill>
              </a:rPr>
              <a:t> + BrightSign</a:t>
            </a:r>
          </a:p>
        </p:txBody>
      </p:sp>
      <p:sp>
        <p:nvSpPr>
          <p:cNvPr id="7" name="Content Placeholder 6"/>
          <p:cNvSpPr>
            <a:spLocks noGrp="1"/>
          </p:cNvSpPr>
          <p:nvPr>
            <p:ph idx="14"/>
          </p:nvPr>
        </p:nvSpPr>
        <p:spPr>
          <a:xfrm>
            <a:off x="1913469" y="1675053"/>
            <a:ext cx="13529734" cy="6645208"/>
          </a:xfrm>
        </p:spPr>
        <p:txBody>
          <a:bodyPr/>
          <a:lstStyle/>
          <a:p>
            <a:pPr marL="0" indent="0">
              <a:spcBef>
                <a:spcPts val="2400"/>
              </a:spcBef>
              <a:buNone/>
            </a:pPr>
            <a:r>
              <a:rPr lang="en-US" b="1" dirty="0">
                <a:solidFill>
                  <a:schemeClr val="tx1">
                    <a:lumMod val="65000"/>
                    <a:lumOff val="35000"/>
                  </a:schemeClr>
                </a:solidFill>
              </a:rPr>
              <a:t>Value-Add:</a:t>
            </a:r>
          </a:p>
          <a:p>
            <a:r>
              <a:rPr lang="en-US" dirty="0"/>
              <a:t>MIAPPI and BrightSign have partnered to make highly valuable social media available for display on digital signage.</a:t>
            </a:r>
          </a:p>
          <a:p>
            <a:r>
              <a:rPr lang="en-US" dirty="0"/>
              <a:t>The social proof provided by user-generated content is shown to increase customer engagement and conversions. MIAPPI collects this content from Facebook, Twitter, Instagram, Pinterest, YouTube and other networks.</a:t>
            </a:r>
          </a:p>
          <a:p>
            <a:r>
              <a:rPr lang="en-US" dirty="0"/>
              <a:t>Clients can then curate and moderate the content in the MIAPPI dashboard for display via a series of animating, customizable templates that work beautifully with BrightSign players!</a:t>
            </a:r>
          </a:p>
          <a:p>
            <a:r>
              <a:rPr lang="en-US" dirty="0"/>
              <a:t>Website: </a:t>
            </a:r>
            <a:r>
              <a:rPr lang="en-US" dirty="0">
                <a:hlinkClick r:id="rId3"/>
              </a:rPr>
              <a:t>https://miappi.com</a:t>
            </a:r>
            <a:endParaRPr lang="en-US" dirty="0"/>
          </a:p>
          <a:p>
            <a:r>
              <a:rPr lang="en-US" dirty="0"/>
              <a:t>Datasheet: </a:t>
            </a:r>
            <a:r>
              <a:rPr lang="en-US" dirty="0">
                <a:hlinkClick r:id="rId4"/>
              </a:rPr>
              <a:t>Find out more</a:t>
            </a:r>
            <a:r>
              <a:rPr lang="en-US" dirty="0"/>
              <a:t> </a:t>
            </a:r>
          </a:p>
        </p:txBody>
      </p:sp>
      <p:sp>
        <p:nvSpPr>
          <p:cNvPr id="12" name="TextBox 11"/>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1" name="Image 28" descr="icon_home.png">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https://www.brightsign.biz/application/files/2414/9815/3768/Miappi_Logo-web.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659840" y="593232"/>
            <a:ext cx="1673860" cy="82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2036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nvincy</a:t>
            </a:r>
            <a:r>
              <a:rPr lang="en-US" dirty="0">
                <a:solidFill>
                  <a:srgbClr val="3D3D3D"/>
                </a:solidFill>
              </a:rPr>
              <a:t> + BrightSign</a:t>
            </a:r>
          </a:p>
        </p:txBody>
      </p:sp>
      <p:sp>
        <p:nvSpPr>
          <p:cNvPr id="7" name="Content Placeholder 6"/>
          <p:cNvSpPr>
            <a:spLocks noGrp="1"/>
          </p:cNvSpPr>
          <p:nvPr>
            <p:ph idx="14"/>
          </p:nvPr>
        </p:nvSpPr>
        <p:spPr>
          <a:xfrm>
            <a:off x="1913468" y="1583141"/>
            <a:ext cx="13870996" cy="6737120"/>
          </a:xfrm>
        </p:spPr>
        <p:txBody>
          <a:bodyPr/>
          <a:lstStyle/>
          <a:p>
            <a:pPr marL="0" indent="0">
              <a:spcBef>
                <a:spcPts val="600"/>
              </a:spcBef>
              <a:buNone/>
            </a:pPr>
            <a:r>
              <a:rPr lang="en-US" sz="2400" b="1" dirty="0">
                <a:solidFill>
                  <a:schemeClr val="tx1">
                    <a:lumMod val="65000"/>
                    <a:lumOff val="35000"/>
                  </a:schemeClr>
                </a:solidFill>
              </a:rPr>
              <a:t>Value-Add:</a:t>
            </a:r>
          </a:p>
          <a:p>
            <a:r>
              <a:rPr lang="en-US" sz="2400" dirty="0"/>
              <a:t>A pioneer in Digital Signage Solutions building custom immersive interactive experiences that connect people, solve challenges, improve information sharing and entertains</a:t>
            </a:r>
          </a:p>
          <a:p>
            <a:r>
              <a:rPr lang="en-US" sz="2400" dirty="0"/>
              <a:t>Provides dynamic, eye catching and custom content creation services for BrightSign players</a:t>
            </a:r>
          </a:p>
          <a:p>
            <a:pPr lvl="1"/>
            <a:r>
              <a:rPr lang="en-US" altLang="en-US" sz="1600" dirty="0"/>
              <a:t>Professional, award-winning designers</a:t>
            </a:r>
          </a:p>
          <a:p>
            <a:pPr lvl="1"/>
            <a:r>
              <a:rPr lang="en-US" altLang="en-US" sz="1600" dirty="0"/>
              <a:t>Experience in digital design, video production and coding</a:t>
            </a:r>
          </a:p>
          <a:p>
            <a:pPr lvl="1"/>
            <a:r>
              <a:rPr lang="en-US" altLang="en-US" sz="1600" dirty="0"/>
              <a:t>Templated or custom designs tailored to your identity</a:t>
            </a:r>
          </a:p>
          <a:p>
            <a:pPr lvl="1"/>
            <a:r>
              <a:rPr lang="en-US" altLang="en-US" sz="1600" dirty="0"/>
              <a:t>Dynamic, eye-catching content for engagement</a:t>
            </a:r>
          </a:p>
          <a:p>
            <a:pPr lvl="1"/>
            <a:r>
              <a:rPr lang="en-US" altLang="en-US" sz="1600" dirty="0"/>
              <a:t>A consultative approach to client partnerships</a:t>
            </a:r>
            <a:endParaRPr lang="en-US" altLang="en-US" dirty="0"/>
          </a:p>
          <a:p>
            <a:r>
              <a:rPr lang="en-US" sz="2400" dirty="0"/>
              <a:t>Website : </a:t>
            </a:r>
            <a:r>
              <a:rPr lang="en-US" sz="2400" dirty="0">
                <a:hlinkClick r:id="rId3"/>
              </a:rPr>
              <a:t>www.nvincy.com</a:t>
            </a:r>
            <a:endParaRPr lang="en-US" altLang="en-US" sz="2400" dirty="0"/>
          </a:p>
        </p:txBody>
      </p:sp>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sp>
        <p:nvSpPr>
          <p:cNvPr id="12" name="Content Placeholder 6"/>
          <p:cNvSpPr txBox="1">
            <a:spLocks/>
          </p:cNvSpPr>
          <p:nvPr/>
        </p:nvSpPr>
        <p:spPr>
          <a:xfrm>
            <a:off x="8571655" y="3877628"/>
            <a:ext cx="6564614" cy="2148145"/>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rgbClr val="414042"/>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rgbClr val="414042"/>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rgbClr val="41404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altLang="en-US" sz="1600" dirty="0"/>
              <a:t>Wayfinding</a:t>
            </a:r>
          </a:p>
          <a:p>
            <a:pPr lvl="1"/>
            <a:r>
              <a:rPr lang="en-US" altLang="en-US" sz="1600" dirty="0"/>
              <a:t>Customer facing retail advertising</a:t>
            </a:r>
          </a:p>
          <a:p>
            <a:pPr lvl="1"/>
            <a:r>
              <a:rPr lang="en-US" altLang="en-US" sz="1600" dirty="0"/>
              <a:t>Touch screen / interactive media</a:t>
            </a:r>
          </a:p>
          <a:p>
            <a:pPr lvl="1"/>
            <a:r>
              <a:rPr lang="en-US" altLang="en-US" sz="1600" dirty="0"/>
              <a:t>Till point dynamic advertising</a:t>
            </a:r>
          </a:p>
          <a:p>
            <a:pPr lvl="1"/>
            <a:r>
              <a:rPr lang="en-US" altLang="en-US" sz="1600" dirty="0"/>
              <a:t>Exhibitions… and much more</a:t>
            </a: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52252" y="6946132"/>
            <a:ext cx="3096768" cy="1801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2751" y="6946132"/>
            <a:ext cx="3043822" cy="1814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1519" y="6946132"/>
            <a:ext cx="3095553" cy="1856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https://www.brightsign.biz/application/files/2215/0249/1382/Nvincy_Logo-new-web-aug2017.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708357" y="610644"/>
            <a:ext cx="2857500"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465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Openeye</a:t>
            </a:r>
            <a:r>
              <a:rPr lang="en-US" dirty="0">
                <a:solidFill>
                  <a:srgbClr val="3D3D3D"/>
                </a:solidFill>
              </a:rPr>
              <a:t> Global + BrightSign</a:t>
            </a:r>
          </a:p>
        </p:txBody>
      </p:sp>
      <p:sp>
        <p:nvSpPr>
          <p:cNvPr id="7" name="Content Placeholder 6"/>
          <p:cNvSpPr>
            <a:spLocks noGrp="1"/>
          </p:cNvSpPr>
          <p:nvPr>
            <p:ph idx="14"/>
          </p:nvPr>
        </p:nvSpPr>
        <p:spPr>
          <a:xfrm>
            <a:off x="1913468" y="1616467"/>
            <a:ext cx="13420232" cy="6703794"/>
          </a:xfrm>
        </p:spPr>
        <p:txBody>
          <a:bodyPr/>
          <a:lstStyle/>
          <a:p>
            <a:pPr marL="0" indent="0">
              <a:spcBef>
                <a:spcPts val="2400"/>
              </a:spcBef>
              <a:buNone/>
            </a:pPr>
            <a:r>
              <a:rPr lang="en-US" b="1" dirty="0">
                <a:solidFill>
                  <a:schemeClr val="tx1">
                    <a:lumMod val="65000"/>
                    <a:lumOff val="35000"/>
                  </a:schemeClr>
                </a:solidFill>
              </a:rPr>
              <a:t>Value-Add:</a:t>
            </a:r>
          </a:p>
          <a:p>
            <a:r>
              <a:rPr lang="en-US" dirty="0" err="1"/>
              <a:t>OpenEye</a:t>
            </a:r>
            <a:r>
              <a:rPr lang="en-US" dirty="0"/>
              <a:t> Global is an experienced design agency with specialties including experiential and interactive design, content development &amp; management across a multitude of markets including financial, retail, themed entertainment &amp; transportation.</a:t>
            </a:r>
          </a:p>
          <a:p>
            <a:r>
              <a:rPr lang="en-US" dirty="0"/>
              <a:t>As a BrightSign Partner, we utilize the full suite of products to create adaptive brand experiences, which integrate the art &amp; technology of smart strategy, beautifully designed creative to help companies evolve in the era of experience.</a:t>
            </a:r>
          </a:p>
          <a:p>
            <a:pPr>
              <a:spcBef>
                <a:spcPts val="2400"/>
              </a:spcBef>
            </a:pPr>
            <a:r>
              <a:rPr lang="en-US" dirty="0">
                <a:solidFill>
                  <a:schemeClr val="tx1">
                    <a:lumMod val="65000"/>
                    <a:lumOff val="35000"/>
                  </a:schemeClr>
                </a:solidFill>
              </a:rPr>
              <a:t>Website: </a:t>
            </a:r>
            <a:r>
              <a:rPr lang="en-US" dirty="0">
                <a:solidFill>
                  <a:schemeClr val="tx1">
                    <a:lumMod val="65000"/>
                    <a:lumOff val="35000"/>
                  </a:schemeClr>
                </a:solidFill>
                <a:hlinkClick r:id="rId3"/>
              </a:rPr>
              <a:t>www.</a:t>
            </a:r>
            <a:r>
              <a:rPr lang="en-US" dirty="0">
                <a:hlinkClick r:id="rId3"/>
              </a:rPr>
              <a:t>openeyeglobal.com</a:t>
            </a:r>
            <a:r>
              <a:rPr lang="en-US" dirty="0"/>
              <a:t> </a:t>
            </a:r>
            <a:endParaRPr lang="en-US" dirty="0">
              <a:solidFill>
                <a:schemeClr val="tx1">
                  <a:lumMod val="65000"/>
                  <a:lumOff val="35000"/>
                </a:schemeClr>
              </a:solidFill>
            </a:endParaRPr>
          </a:p>
        </p:txBody>
      </p:sp>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2"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https://www.brightsign.biz/application/files/8615/0514/8220/openEye.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585702" y="615666"/>
            <a:ext cx="285750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8197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D3D3D"/>
                </a:solidFill>
              </a:rPr>
              <a:t>Postano + BrightSign</a:t>
            </a:r>
          </a:p>
        </p:txBody>
      </p:sp>
      <p:sp>
        <p:nvSpPr>
          <p:cNvPr id="7" name="Content Placeholder 6"/>
          <p:cNvSpPr>
            <a:spLocks noGrp="1"/>
          </p:cNvSpPr>
          <p:nvPr>
            <p:ph idx="14"/>
          </p:nvPr>
        </p:nvSpPr>
        <p:spPr>
          <a:xfrm>
            <a:off x="1913469" y="1610436"/>
            <a:ext cx="9032036" cy="6709825"/>
          </a:xfrm>
        </p:spPr>
        <p:txBody>
          <a:bodyPr/>
          <a:lstStyle/>
          <a:p>
            <a:pPr marL="0" indent="0">
              <a:spcBef>
                <a:spcPts val="600"/>
              </a:spcBef>
              <a:buNone/>
            </a:pPr>
            <a:r>
              <a:rPr lang="en-US" sz="2599" b="1" dirty="0">
                <a:solidFill>
                  <a:schemeClr val="tx1">
                    <a:lumMod val="65000"/>
                    <a:lumOff val="35000"/>
                  </a:schemeClr>
                </a:solidFill>
              </a:rPr>
              <a:t>Key Verticals:</a:t>
            </a:r>
          </a:p>
          <a:p>
            <a:pPr>
              <a:spcBef>
                <a:spcPts val="600"/>
              </a:spcBef>
            </a:pPr>
            <a:r>
              <a:rPr lang="en-US" sz="2200" dirty="0">
                <a:solidFill>
                  <a:schemeClr val="tx1">
                    <a:lumMod val="65000"/>
                    <a:lumOff val="35000"/>
                  </a:schemeClr>
                </a:solidFill>
              </a:rPr>
              <a:t>Any market vertical</a:t>
            </a:r>
          </a:p>
          <a:p>
            <a:pPr marL="0" indent="0">
              <a:spcBef>
                <a:spcPts val="600"/>
              </a:spcBef>
              <a:buNone/>
            </a:pPr>
            <a:r>
              <a:rPr lang="en-US" sz="2599" b="1" dirty="0">
                <a:solidFill>
                  <a:schemeClr val="tx1">
                    <a:lumMod val="65000"/>
                    <a:lumOff val="35000"/>
                  </a:schemeClr>
                </a:solidFill>
              </a:rPr>
              <a:t>Value-Add:</a:t>
            </a:r>
          </a:p>
          <a:p>
            <a:pPr>
              <a:spcBef>
                <a:spcPts val="600"/>
              </a:spcBef>
            </a:pPr>
            <a:r>
              <a:rPr lang="en-US" sz="2200" dirty="0"/>
              <a:t>Animated, HTML social media engagement solution for </a:t>
            </a:r>
            <a:br>
              <a:rPr lang="en-US" sz="2200" dirty="0"/>
            </a:br>
            <a:r>
              <a:rPr lang="en-US" sz="2200" dirty="0"/>
              <a:t>digital signage</a:t>
            </a:r>
          </a:p>
          <a:p>
            <a:pPr>
              <a:spcBef>
                <a:spcPts val="600"/>
              </a:spcBef>
            </a:pPr>
            <a:r>
              <a:rPr lang="en-US" sz="2200" dirty="0"/>
              <a:t>Enables brands to find and curate the best social fan or brand content and publish that content as stunning visualizations</a:t>
            </a:r>
          </a:p>
          <a:p>
            <a:pPr marL="0" indent="0">
              <a:spcBef>
                <a:spcPts val="600"/>
              </a:spcBef>
              <a:buNone/>
            </a:pPr>
            <a:r>
              <a:rPr lang="en-US" sz="2599" b="1" dirty="0">
                <a:solidFill>
                  <a:schemeClr val="tx1">
                    <a:lumMod val="65000"/>
                    <a:lumOff val="35000"/>
                  </a:schemeClr>
                </a:solidFill>
              </a:rPr>
              <a:t>How it works with BrightSign:</a:t>
            </a:r>
          </a:p>
          <a:p>
            <a:pPr marL="457125" indent="-457125">
              <a:spcBef>
                <a:spcPts val="600"/>
              </a:spcBef>
              <a:buFont typeface="+mj-lt"/>
              <a:buAutoNum type="arabicPeriod"/>
            </a:pPr>
            <a:r>
              <a:rPr lang="en-US" sz="2200" dirty="0"/>
              <a:t>Use a Postano account to select from a wide array of animating visualizations and add your social media feeds</a:t>
            </a:r>
          </a:p>
          <a:p>
            <a:pPr marL="457125" indent="-457125">
              <a:spcBef>
                <a:spcPts val="600"/>
              </a:spcBef>
              <a:buFont typeface="+mj-lt"/>
              <a:buAutoNum type="arabicPeriod"/>
            </a:pPr>
            <a:r>
              <a:rPr lang="en-US" sz="2200" dirty="0"/>
              <a:t>Customize the visualization style to match your brand and </a:t>
            </a:r>
            <a:br>
              <a:rPr lang="en-US" sz="2200" dirty="0"/>
            </a:br>
            <a:r>
              <a:rPr lang="en-US" sz="2200" dirty="0"/>
              <a:t>launch your Postano to create a URL</a:t>
            </a:r>
          </a:p>
          <a:p>
            <a:pPr marL="457125" indent="-457125">
              <a:spcBef>
                <a:spcPts val="600"/>
              </a:spcBef>
              <a:buFont typeface="+mj-lt"/>
              <a:buAutoNum type="arabicPeriod"/>
            </a:pPr>
            <a:r>
              <a:rPr lang="en-US" sz="2200" dirty="0"/>
              <a:t>Add the Postano URL to a BrightSign HTML5 presentation as </a:t>
            </a:r>
            <a:br>
              <a:rPr lang="en-US" sz="2200" dirty="0"/>
            </a:br>
            <a:r>
              <a:rPr lang="en-US" sz="2200" dirty="0"/>
              <a:t>either full screen or within a zone</a:t>
            </a:r>
          </a:p>
          <a:p>
            <a:pPr marL="457125" indent="-457125">
              <a:spcBef>
                <a:spcPts val="600"/>
              </a:spcBef>
              <a:buFont typeface="+mj-lt"/>
              <a:buAutoNum type="arabicPeriod"/>
            </a:pPr>
            <a:r>
              <a:rPr lang="en-US" sz="2200" dirty="0"/>
              <a:t>Animated new social media posts appear automatically on your digital sign and posts can be moderated through the Postano account</a:t>
            </a:r>
            <a:endParaRPr lang="en-US" sz="2200" dirty="0">
              <a:hlinkClick r:id="rId3"/>
            </a:endParaRPr>
          </a:p>
        </p:txBody>
      </p:sp>
      <p:pic>
        <p:nvPicPr>
          <p:cNvPr id="11" name="Picture 2" descr="postano_logo_outline_black-sm.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19580" y="536612"/>
            <a:ext cx="3722352" cy="812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9522" y="4962169"/>
            <a:ext cx="4340824" cy="3757085"/>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69521" y="1904130"/>
            <a:ext cx="4340824" cy="247291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7" action="ppaction://hlinksldjump"/>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0633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D3D3D"/>
                </a:solidFill>
              </a:rPr>
              <a:t>Red Dot + BrightSign</a:t>
            </a:r>
          </a:p>
        </p:txBody>
      </p:sp>
      <p:sp>
        <p:nvSpPr>
          <p:cNvPr id="7" name="Content Placeholder 6"/>
          <p:cNvSpPr>
            <a:spLocks noGrp="1"/>
          </p:cNvSpPr>
          <p:nvPr>
            <p:ph idx="14"/>
          </p:nvPr>
        </p:nvSpPr>
        <p:spPr>
          <a:xfrm>
            <a:off x="1913468" y="1616467"/>
            <a:ext cx="9809959" cy="6703794"/>
          </a:xfrm>
        </p:spPr>
        <p:txBody>
          <a:bodyPr/>
          <a:lstStyle/>
          <a:p>
            <a:pPr marL="0" indent="0">
              <a:buNone/>
            </a:pPr>
            <a:r>
              <a:rPr lang="en-US" b="1" dirty="0">
                <a:solidFill>
                  <a:schemeClr val="tx1">
                    <a:lumMod val="65000"/>
                    <a:lumOff val="35000"/>
                  </a:schemeClr>
                </a:solidFill>
              </a:rPr>
              <a:t>Key Verticals:</a:t>
            </a:r>
          </a:p>
          <a:p>
            <a:r>
              <a:rPr lang="en-US" sz="2400" dirty="0">
                <a:solidFill>
                  <a:schemeClr val="tx1">
                    <a:lumMod val="65000"/>
                    <a:lumOff val="35000"/>
                  </a:schemeClr>
                </a:solidFill>
              </a:rPr>
              <a:t>Restaurant menu boards, retail, hospitality, corporate</a:t>
            </a:r>
          </a:p>
          <a:p>
            <a:pPr marL="0" indent="0">
              <a:spcBef>
                <a:spcPts val="2400"/>
              </a:spcBef>
              <a:buNone/>
            </a:pPr>
            <a:r>
              <a:rPr lang="en-US" b="1" dirty="0">
                <a:solidFill>
                  <a:schemeClr val="tx1">
                    <a:lumMod val="65000"/>
                    <a:lumOff val="35000"/>
                  </a:schemeClr>
                </a:solidFill>
              </a:rPr>
              <a:t>Value-Add:</a:t>
            </a:r>
          </a:p>
          <a:p>
            <a:pPr>
              <a:spcBef>
                <a:spcPts val="600"/>
              </a:spcBef>
            </a:pPr>
            <a:r>
              <a:rPr lang="en-US" sz="2200" dirty="0"/>
              <a:t>Full service design and installation firm with more than 10 </a:t>
            </a:r>
            <a:br>
              <a:rPr lang="en-US" sz="2200" dirty="0"/>
            </a:br>
            <a:r>
              <a:rPr lang="en-US" sz="2200" dirty="0"/>
              <a:t>years of experience</a:t>
            </a:r>
          </a:p>
          <a:p>
            <a:pPr>
              <a:spcBef>
                <a:spcPts val="600"/>
              </a:spcBef>
            </a:pPr>
            <a:r>
              <a:rPr lang="en-US" sz="2200" dirty="0"/>
              <a:t>Provides an extensive Customer Support Program, </a:t>
            </a:r>
            <a:br>
              <a:rPr lang="en-US" sz="2200" dirty="0"/>
            </a:br>
            <a:r>
              <a:rPr lang="en-US" sz="2200" dirty="0"/>
              <a:t>nationwide installation and top of the line graphic design </a:t>
            </a:r>
          </a:p>
          <a:p>
            <a:pPr>
              <a:spcBef>
                <a:spcPts val="600"/>
              </a:spcBef>
            </a:pPr>
            <a:r>
              <a:rPr lang="en-US" sz="2200" dirty="0"/>
              <a:t>Partner with AV integration and POS firms to provide </a:t>
            </a:r>
            <a:br>
              <a:rPr lang="en-US" sz="2200" dirty="0"/>
            </a:br>
            <a:r>
              <a:rPr lang="en-US" sz="2200" dirty="0"/>
              <a:t>custom digital signage solutions that extend beyond their traditional scope of work</a:t>
            </a:r>
          </a:p>
          <a:p>
            <a:pPr>
              <a:spcBef>
                <a:spcPts val="600"/>
              </a:spcBef>
            </a:pPr>
            <a:r>
              <a:rPr lang="en-US" sz="2200" dirty="0"/>
              <a:t>Our in-house design team delivers high-level content compatible with all BrightSign players. </a:t>
            </a:r>
          </a:p>
          <a:p>
            <a:pPr>
              <a:spcBef>
                <a:spcPts val="600"/>
              </a:spcBef>
            </a:pPr>
            <a:r>
              <a:rPr lang="en-US" sz="2200" dirty="0"/>
              <a:t>Design and deliver easy-to-use templates created with HTML5 that are turnkey compatible with BrightPlates and the BrightSign Network allowing for easy updates to content, images and much more.</a:t>
            </a:r>
          </a:p>
          <a:p>
            <a:pPr>
              <a:spcBef>
                <a:spcPts val="600"/>
              </a:spcBef>
            </a:pPr>
            <a:r>
              <a:rPr lang="en-US" sz="2200" dirty="0"/>
              <a:t>website: </a:t>
            </a:r>
            <a:r>
              <a:rPr lang="en-US" sz="2200" dirty="0">
                <a:hlinkClick r:id="rId3"/>
              </a:rPr>
              <a:t>http://www.reddotdm.com/</a:t>
            </a:r>
            <a:endParaRPr lang="en-US" sz="2200" dirty="0"/>
          </a:p>
        </p:txBody>
      </p:sp>
      <p:pic>
        <p:nvPicPr>
          <p:cNvPr id="11" name="Picture 10"/>
          <p:cNvPicPr>
            <a:picLocks noChangeAspect="1"/>
          </p:cNvPicPr>
          <p:nvPr/>
        </p:nvPicPr>
        <p:blipFill>
          <a:blip r:embed="rId4"/>
          <a:stretch>
            <a:fillRect/>
          </a:stretch>
        </p:blipFill>
        <p:spPr>
          <a:xfrm>
            <a:off x="12573014" y="395917"/>
            <a:ext cx="2691932" cy="1044630"/>
          </a:xfrm>
          <a:prstGeom prst="rect">
            <a:avLst/>
          </a:prstGeom>
        </p:spPr>
      </p:pic>
      <p:pic>
        <p:nvPicPr>
          <p:cNvPr id="1026" name="Picture 2" descr="Teas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46258" y="3155937"/>
            <a:ext cx="5161487" cy="1861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xi_screen_fron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42932" y="5724267"/>
            <a:ext cx="3576753" cy="28867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26728" y="1599908"/>
            <a:ext cx="1238218" cy="659866"/>
          </a:xfrm>
          <a:prstGeom prst="rect">
            <a:avLst/>
          </a:prstGeom>
        </p:spPr>
      </p:pic>
      <p:sp>
        <p:nvSpPr>
          <p:cNvPr id="9" name="TextBox 8"/>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2" name="Image 28" descr="icon_home.png">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9579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Screenfeed</a:t>
            </a:r>
            <a:r>
              <a:rPr lang="en-US" dirty="0"/>
              <a:t> + BrightSign</a:t>
            </a:r>
          </a:p>
        </p:txBody>
      </p:sp>
      <p:sp>
        <p:nvSpPr>
          <p:cNvPr id="6" name="Content Placeholder 5"/>
          <p:cNvSpPr>
            <a:spLocks noGrp="1"/>
          </p:cNvSpPr>
          <p:nvPr>
            <p:ph idx="14"/>
          </p:nvPr>
        </p:nvSpPr>
        <p:spPr>
          <a:xfrm>
            <a:off x="1913469" y="1842449"/>
            <a:ext cx="13221898" cy="6477812"/>
          </a:xfrm>
        </p:spPr>
        <p:txBody>
          <a:bodyPr/>
          <a:lstStyle/>
          <a:p>
            <a:pPr marL="0" indent="0">
              <a:spcAft>
                <a:spcPts val="600"/>
              </a:spcAft>
              <a:buNone/>
            </a:pPr>
            <a:r>
              <a:rPr lang="en-US" b="1" dirty="0"/>
              <a:t>Key Verticals: any industry wanting ready-made content delivery</a:t>
            </a:r>
            <a:endParaRPr lang="en-US" dirty="0"/>
          </a:p>
          <a:p>
            <a:pPr marL="0" indent="0">
              <a:spcAft>
                <a:spcPts val="600"/>
              </a:spcAft>
              <a:buNone/>
            </a:pPr>
            <a:r>
              <a:rPr lang="en-US" b="1" dirty="0"/>
              <a:t>Value-Add: </a:t>
            </a:r>
          </a:p>
          <a:p>
            <a:r>
              <a:rPr lang="en-US" sz="2400" dirty="0"/>
              <a:t>Attract an audience and keep screens fresh </a:t>
            </a:r>
            <a:br>
              <a:rPr lang="en-US" sz="2400" dirty="0"/>
            </a:br>
            <a:r>
              <a:rPr lang="en-US" sz="2400" dirty="0"/>
              <a:t>by licensing 50+ beautiful, affordable, </a:t>
            </a:r>
            <a:br>
              <a:rPr lang="en-US" sz="2400" dirty="0"/>
            </a:br>
            <a:r>
              <a:rPr lang="en-US" sz="2400" dirty="0"/>
              <a:t>ready-made content channels designed for</a:t>
            </a:r>
            <a:br>
              <a:rPr lang="en-US" sz="2400" dirty="0"/>
            </a:br>
            <a:r>
              <a:rPr lang="en-US" sz="2400" dirty="0"/>
              <a:t>digital signage to your playlist</a:t>
            </a:r>
          </a:p>
          <a:p>
            <a:endParaRPr lang="en-US" sz="2400" dirty="0"/>
          </a:p>
          <a:p>
            <a:endParaRPr lang="en-US" sz="2400" dirty="0"/>
          </a:p>
          <a:p>
            <a:pPr>
              <a:spcAft>
                <a:spcPts val="600"/>
              </a:spcAft>
            </a:pPr>
            <a:endParaRPr lang="en-US" sz="24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6528" y="2848454"/>
            <a:ext cx="6647775" cy="4614060"/>
          </a:xfrm>
          <a:prstGeom prst="rect">
            <a:avLst/>
          </a:prstGeom>
        </p:spPr>
      </p:pic>
      <p:pic>
        <p:nvPicPr>
          <p:cNvPr id="9" name="Picture 6" descr="Screenfeed_Logo_2015-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86326" y="503753"/>
            <a:ext cx="3155607" cy="7415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6498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SiriusXM</a:t>
            </a:r>
            <a:r>
              <a:rPr lang="en-US" dirty="0"/>
              <a:t> + BrightSign</a:t>
            </a:r>
          </a:p>
        </p:txBody>
      </p:sp>
      <p:sp>
        <p:nvSpPr>
          <p:cNvPr id="6" name="Content Placeholder 5"/>
          <p:cNvSpPr>
            <a:spLocks noGrp="1"/>
          </p:cNvSpPr>
          <p:nvPr>
            <p:ph idx="14"/>
          </p:nvPr>
        </p:nvSpPr>
        <p:spPr>
          <a:xfrm>
            <a:off x="1913469" y="1842449"/>
            <a:ext cx="13221898" cy="6477812"/>
          </a:xfrm>
        </p:spPr>
        <p:txBody>
          <a:bodyPr/>
          <a:lstStyle/>
          <a:p>
            <a:pPr marL="0" indent="0">
              <a:spcAft>
                <a:spcPts val="600"/>
              </a:spcAft>
              <a:buNone/>
            </a:pPr>
            <a:r>
              <a:rPr lang="en-US" b="1" dirty="0"/>
              <a:t>Value-Add: </a:t>
            </a:r>
          </a:p>
          <a:p>
            <a:r>
              <a:rPr lang="en-US" dirty="0" err="1"/>
              <a:t>SiriusXM</a:t>
            </a:r>
            <a:r>
              <a:rPr lang="en-US" dirty="0"/>
              <a:t> Music for Business is the music you already love, made for your business. </a:t>
            </a:r>
          </a:p>
          <a:p>
            <a:r>
              <a:rPr lang="en-US" dirty="0"/>
              <a:t>With the </a:t>
            </a:r>
            <a:r>
              <a:rPr lang="en-US" dirty="0" err="1"/>
              <a:t>SiriusXM</a:t>
            </a:r>
            <a:r>
              <a:rPr lang="en-US" dirty="0"/>
              <a:t> Music for Business internet player by </a:t>
            </a:r>
            <a:r>
              <a:rPr lang="en-US" dirty="0" err="1"/>
              <a:t>Brightsign</a:t>
            </a:r>
            <a:r>
              <a:rPr lang="en-US" dirty="0"/>
              <a:t> you can connect to over 100 channels, including music and content made specifically for business use. </a:t>
            </a:r>
          </a:p>
          <a:p>
            <a:r>
              <a:rPr lang="en-US" dirty="0"/>
              <a:t>You can also benefit from custom overhead messaging, message on hold for your phone system, dual music zones, and access advanced enterprise features.</a:t>
            </a:r>
          </a:p>
          <a:p>
            <a:r>
              <a:rPr lang="en-US" dirty="0"/>
              <a:t>Website: </a:t>
            </a:r>
            <a:r>
              <a:rPr lang="en-US" dirty="0">
                <a:hlinkClick r:id="rId3"/>
              </a:rPr>
              <a:t>http://business.dynamicmediamusic.com/</a:t>
            </a:r>
            <a:endParaRPr lang="en-US" dirty="0"/>
          </a:p>
          <a:p>
            <a:pPr>
              <a:spcAft>
                <a:spcPts val="600"/>
              </a:spcAft>
            </a:pPr>
            <a:endParaRPr lang="en-US" sz="240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https://www.brightsign.biz/application/files/cache/0e8ea87a0e995b7ec2fe90a6782e7c4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63567" y="693944"/>
            <a:ext cx="29718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658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SocialWall Pro + BrightSign</a:t>
            </a:r>
          </a:p>
        </p:txBody>
      </p:sp>
      <p:sp>
        <p:nvSpPr>
          <p:cNvPr id="6" name="Content Placeholder 5"/>
          <p:cNvSpPr>
            <a:spLocks noGrp="1"/>
          </p:cNvSpPr>
          <p:nvPr>
            <p:ph idx="14"/>
          </p:nvPr>
        </p:nvSpPr>
        <p:spPr>
          <a:xfrm>
            <a:off x="1913469" y="1842449"/>
            <a:ext cx="13221898" cy="6477812"/>
          </a:xfrm>
        </p:spPr>
        <p:txBody>
          <a:bodyPr/>
          <a:lstStyle/>
          <a:p>
            <a:pPr marL="0" indent="0">
              <a:spcAft>
                <a:spcPts val="600"/>
              </a:spcAft>
              <a:buNone/>
            </a:pPr>
            <a:r>
              <a:rPr lang="en-US" b="1" dirty="0"/>
              <a:t>Value-Add: </a:t>
            </a:r>
          </a:p>
          <a:p>
            <a:pPr>
              <a:spcAft>
                <a:spcPts val="600"/>
              </a:spcAft>
            </a:pPr>
            <a:r>
              <a:rPr lang="en-US" dirty="0"/>
              <a:t>SocialWall Pro provides social walls to reach, engage, and connect live audiences at events, meetings, conferences, brand activations and online. </a:t>
            </a:r>
          </a:p>
          <a:p>
            <a:pPr>
              <a:spcAft>
                <a:spcPts val="600"/>
              </a:spcAft>
            </a:pPr>
            <a:r>
              <a:rPr lang="en-US" dirty="0"/>
              <a:t>Our full-featured solution boosts your social strategy and gets results with powerful tools including gamification, sponsorship options, custom design, moderation, curation, and analytics. </a:t>
            </a:r>
          </a:p>
          <a:p>
            <a:pPr>
              <a:spcAft>
                <a:spcPts val="600"/>
              </a:spcAft>
            </a:pPr>
            <a:r>
              <a:rPr lang="en-US" dirty="0"/>
              <a:t>SocialWall Pro supports Twitter, Instagram, Facebook, SMS, Mails and web messages. </a:t>
            </a:r>
          </a:p>
          <a:p>
            <a:pPr>
              <a:spcAft>
                <a:spcPts val="600"/>
              </a:spcAft>
            </a:pPr>
            <a:r>
              <a:rPr lang="en-US" dirty="0"/>
              <a:t>Walls can be displayed on TVs/LED panels/Beamers and are compatible with the BrightSign Series 3 devices.</a:t>
            </a:r>
          </a:p>
          <a:p>
            <a:pPr>
              <a:spcAft>
                <a:spcPts val="600"/>
              </a:spcAft>
            </a:pPr>
            <a:r>
              <a:rPr lang="en-US" dirty="0"/>
              <a:t>Website : </a:t>
            </a:r>
            <a:r>
              <a:rPr lang="en-US" dirty="0">
                <a:hlinkClick r:id="rId3"/>
              </a:rPr>
              <a:t>https://www.socialwallpro.com</a:t>
            </a:r>
            <a:endParaRPr lang="en-US" sz="240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ttps://www.brightsign.biz/application/files/1115/0298/8303/SocialWallPro_LogoFull_RGB_300px.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511832" y="693944"/>
            <a:ext cx="3821868" cy="84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336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Sports Bar Networks + BrightSign</a:t>
            </a:r>
          </a:p>
        </p:txBody>
      </p:sp>
      <p:sp>
        <p:nvSpPr>
          <p:cNvPr id="6" name="Content Placeholder 5"/>
          <p:cNvSpPr>
            <a:spLocks noGrp="1"/>
          </p:cNvSpPr>
          <p:nvPr>
            <p:ph idx="14"/>
          </p:nvPr>
        </p:nvSpPr>
        <p:spPr>
          <a:xfrm>
            <a:off x="1913469" y="1842449"/>
            <a:ext cx="13221898" cy="6477812"/>
          </a:xfrm>
        </p:spPr>
        <p:txBody>
          <a:bodyPr/>
          <a:lstStyle/>
          <a:p>
            <a:pPr marL="0" indent="0">
              <a:spcAft>
                <a:spcPts val="600"/>
              </a:spcAft>
              <a:buNone/>
            </a:pPr>
            <a:r>
              <a:rPr lang="en-US" b="1" dirty="0"/>
              <a:t>Value-Add: </a:t>
            </a:r>
          </a:p>
          <a:p>
            <a:pPr>
              <a:spcAft>
                <a:spcPts val="600"/>
              </a:spcAft>
            </a:pPr>
            <a:r>
              <a:rPr lang="en-US" dirty="0"/>
              <a:t>Sports Bar Networks is a BrightSign content partner that seamlessly substitutes preferred content during commercial breaks on the TVs folks are watching during Live TV broadcasts.</a:t>
            </a:r>
          </a:p>
          <a:p>
            <a:pPr>
              <a:spcAft>
                <a:spcPts val="600"/>
              </a:spcAft>
            </a:pPr>
            <a:r>
              <a:rPr lang="en-US" dirty="0"/>
              <a:t>Website: </a:t>
            </a:r>
            <a:r>
              <a:rPr lang="en-US" dirty="0">
                <a:hlinkClick r:id="rId3"/>
              </a:rPr>
              <a:t>www.sportsbarnetworks.com</a:t>
            </a:r>
            <a:endParaRPr lang="en-US" sz="2400" dirty="0"/>
          </a:p>
        </p:txBody>
      </p:sp>
      <p:sp>
        <p:nvSpPr>
          <p:cNvPr id="8" name="TextBox 7"/>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3672204" y="5020980"/>
            <a:ext cx="9228917" cy="3299281"/>
          </a:xfrm>
          <a:prstGeom prst="rect">
            <a:avLst/>
          </a:prstGeom>
        </p:spPr>
      </p:pic>
      <p:pic>
        <p:nvPicPr>
          <p:cNvPr id="18434" name="Picture 2" descr="https://www.brightsign.biz/application/files/2914/8769/9729/sportsBar-networks.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880977" y="546914"/>
            <a:ext cx="25622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0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335" y="693944"/>
            <a:ext cx="13529733" cy="624495"/>
          </a:xfrm>
        </p:spPr>
        <p:txBody>
          <a:bodyPr>
            <a:noAutofit/>
          </a:bodyPr>
          <a:lstStyle/>
          <a:p>
            <a:pPr algn="ctr">
              <a:lnSpc>
                <a:spcPct val="100000"/>
              </a:lnSpc>
            </a:pPr>
            <a:r>
              <a:rPr lang="en-US" dirty="0"/>
              <a:t>BrightSign Offers World-Class </a:t>
            </a:r>
            <a:br>
              <a:rPr lang="en-US" dirty="0"/>
            </a:br>
            <a:r>
              <a:rPr lang="en-US" dirty="0"/>
              <a:t>digital signage Media Players</a:t>
            </a:r>
          </a:p>
        </p:txBody>
      </p:sp>
      <p:pic>
        <p:nvPicPr>
          <p:cNvPr id="6"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7774" y="2298176"/>
            <a:ext cx="7320364" cy="6845824"/>
          </a:xfrm>
          <a:prstGeom prst="rect">
            <a:avLst/>
          </a:prstGeom>
        </p:spPr>
      </p:pic>
    </p:spTree>
    <p:extLst>
      <p:ext uri="{BB962C8B-B14F-4D97-AF65-F5344CB8AC3E}">
        <p14:creationId xmlns:p14="http://schemas.microsoft.com/office/powerpoint/2010/main" val="31418241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Tagboard</a:t>
            </a:r>
            <a:r>
              <a:rPr lang="en-US" dirty="0">
                <a:solidFill>
                  <a:srgbClr val="3D3D3D"/>
                </a:solidFill>
              </a:rPr>
              <a:t> + BrightSign</a:t>
            </a:r>
          </a:p>
        </p:txBody>
      </p:sp>
      <p:sp>
        <p:nvSpPr>
          <p:cNvPr id="7" name="Content Placeholder 6"/>
          <p:cNvSpPr>
            <a:spLocks noGrp="1"/>
          </p:cNvSpPr>
          <p:nvPr>
            <p:ph idx="14"/>
          </p:nvPr>
        </p:nvSpPr>
        <p:spPr>
          <a:xfrm>
            <a:off x="1913469" y="1583141"/>
            <a:ext cx="8472478" cy="6737120"/>
          </a:xfrm>
        </p:spPr>
        <p:txBody>
          <a:bodyPr/>
          <a:lstStyle/>
          <a:p>
            <a:pPr marL="0" indent="0">
              <a:spcBef>
                <a:spcPts val="600"/>
              </a:spcBef>
              <a:buNone/>
            </a:pPr>
            <a:r>
              <a:rPr lang="en-US" sz="2400" b="1" dirty="0">
                <a:solidFill>
                  <a:schemeClr val="tx1">
                    <a:lumMod val="65000"/>
                    <a:lumOff val="35000"/>
                  </a:schemeClr>
                </a:solidFill>
              </a:rPr>
              <a:t>Key Verticals:</a:t>
            </a:r>
          </a:p>
          <a:p>
            <a:pPr>
              <a:spcBef>
                <a:spcPts val="600"/>
              </a:spcBef>
            </a:pPr>
            <a:r>
              <a:rPr lang="en-US" sz="2000" dirty="0">
                <a:solidFill>
                  <a:schemeClr val="tx1">
                    <a:lumMod val="65000"/>
                    <a:lumOff val="35000"/>
                  </a:schemeClr>
                </a:solidFill>
              </a:rPr>
              <a:t>Any market vertical</a:t>
            </a:r>
          </a:p>
          <a:p>
            <a:pPr marL="0" indent="0">
              <a:spcBef>
                <a:spcPts val="600"/>
              </a:spcBef>
              <a:buNone/>
            </a:pPr>
            <a:r>
              <a:rPr lang="en-US" sz="2400" b="1" dirty="0">
                <a:solidFill>
                  <a:schemeClr val="tx1">
                    <a:lumMod val="65000"/>
                    <a:lumOff val="35000"/>
                  </a:schemeClr>
                </a:solidFill>
              </a:rPr>
              <a:t>Value-Add:</a:t>
            </a:r>
          </a:p>
          <a:p>
            <a:pPr>
              <a:spcBef>
                <a:spcPts val="600"/>
              </a:spcBef>
            </a:pPr>
            <a:r>
              <a:rPr lang="en-US" sz="2000" dirty="0"/>
              <a:t>Animated, HTML social media engagement solution for </a:t>
            </a:r>
            <a:br>
              <a:rPr lang="en-US" sz="2000" dirty="0"/>
            </a:br>
            <a:r>
              <a:rPr lang="en-US" sz="2000" dirty="0"/>
              <a:t>digital signage</a:t>
            </a:r>
          </a:p>
          <a:p>
            <a:pPr>
              <a:spcBef>
                <a:spcPts val="600"/>
              </a:spcBef>
            </a:pPr>
            <a:r>
              <a:rPr lang="en-US" sz="2000" dirty="0"/>
              <a:t>Enables brands to find and curate the best social fan or brand content and publish that content as stunning visualizations</a:t>
            </a:r>
          </a:p>
          <a:p>
            <a:pPr marL="0" indent="0">
              <a:spcBef>
                <a:spcPts val="600"/>
              </a:spcBef>
              <a:buNone/>
            </a:pPr>
            <a:r>
              <a:rPr lang="en-US" sz="2400" b="1" dirty="0">
                <a:solidFill>
                  <a:schemeClr val="tx1">
                    <a:lumMod val="65000"/>
                    <a:lumOff val="35000"/>
                  </a:schemeClr>
                </a:solidFill>
              </a:rPr>
              <a:t>How it works with BrightSign:</a:t>
            </a:r>
          </a:p>
          <a:p>
            <a:pPr marL="457125" indent="-457125">
              <a:spcBef>
                <a:spcPts val="600"/>
              </a:spcBef>
              <a:buFont typeface="+mj-lt"/>
              <a:buAutoNum type="arabicPeriod"/>
            </a:pPr>
            <a:r>
              <a:rPr lang="en-US" sz="2000" dirty="0"/>
              <a:t>Use a </a:t>
            </a:r>
            <a:r>
              <a:rPr lang="en-US" sz="2000" dirty="0" err="1"/>
              <a:t>Tagboard</a:t>
            </a:r>
            <a:r>
              <a:rPr lang="en-US" sz="2000" dirty="0"/>
              <a:t> account to create a social media based on a hashtag</a:t>
            </a:r>
          </a:p>
          <a:p>
            <a:pPr marL="457125" indent="-457125">
              <a:spcBef>
                <a:spcPts val="600"/>
              </a:spcBef>
              <a:buFont typeface="+mj-lt"/>
              <a:buAutoNum type="arabicPeriod"/>
            </a:pPr>
            <a:r>
              <a:rPr lang="en-US" sz="2000" dirty="0"/>
              <a:t>Select the posts you want to show in your feed and choose an layout display type such as ‘isolated’ or ‘grid’ </a:t>
            </a:r>
          </a:p>
          <a:p>
            <a:pPr marL="457125" indent="-457125">
              <a:spcBef>
                <a:spcPts val="600"/>
              </a:spcBef>
              <a:buFont typeface="+mj-lt"/>
              <a:buAutoNum type="arabicPeriod"/>
            </a:pPr>
            <a:r>
              <a:rPr lang="en-US" sz="2000" dirty="0"/>
              <a:t>Customize the feed style to match your brand and choose how posts animate on the screen: flip, swing, fade, etc.   </a:t>
            </a:r>
          </a:p>
          <a:p>
            <a:pPr marL="457125" indent="-457125">
              <a:spcBef>
                <a:spcPts val="600"/>
              </a:spcBef>
              <a:buFont typeface="+mj-lt"/>
              <a:buAutoNum type="arabicPeriod"/>
            </a:pPr>
            <a:r>
              <a:rPr lang="en-US" sz="2000" dirty="0"/>
              <a:t>Add the </a:t>
            </a:r>
            <a:r>
              <a:rPr lang="en-US" sz="2000" dirty="0" err="1"/>
              <a:t>Tagboard</a:t>
            </a:r>
            <a:r>
              <a:rPr lang="en-US" sz="2000" dirty="0"/>
              <a:t> social media feed URL to a BrightSign HTML5 presentation as either full screen or within a zone</a:t>
            </a:r>
          </a:p>
          <a:p>
            <a:pPr marL="457125" indent="-457125">
              <a:spcBef>
                <a:spcPts val="600"/>
              </a:spcBef>
              <a:buFont typeface="+mj-lt"/>
              <a:buAutoNum type="arabicPeriod"/>
            </a:pPr>
            <a:r>
              <a:rPr lang="en-US" sz="2000" dirty="0" err="1"/>
              <a:t>Tagboard</a:t>
            </a:r>
            <a:r>
              <a:rPr lang="en-US" sz="2000" dirty="0"/>
              <a:t> social media posts appear automatically on your digital sign and posts can be curated through the </a:t>
            </a:r>
            <a:r>
              <a:rPr lang="en-US" sz="2000" dirty="0" err="1"/>
              <a:t>Tagboard</a:t>
            </a:r>
            <a:r>
              <a:rPr lang="en-US" sz="2000" dirty="0"/>
              <a:t> account</a:t>
            </a:r>
          </a:p>
        </p:txBody>
      </p:sp>
      <p:pic>
        <p:nvPicPr>
          <p:cNvPr id="9" name="Picture 2" descr="http://www.cblohm.com/wp-content/uploads/2013/07/tagboard-800x16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13487" y="590675"/>
            <a:ext cx="2796859" cy="569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8466" y="1765787"/>
            <a:ext cx="5019955" cy="3009379"/>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8466" y="5556081"/>
            <a:ext cx="5019955" cy="3027448"/>
          </a:xfrm>
          <a:prstGeom prst="rect">
            <a:avLst/>
          </a:prstGeom>
        </p:spPr>
      </p:pic>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1" name="Image 28" descr="icon_home.png">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8661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D3D3D"/>
                </a:solidFill>
              </a:rPr>
              <a:t>TINT + BrightSign</a:t>
            </a:r>
          </a:p>
        </p:txBody>
      </p:sp>
      <p:sp>
        <p:nvSpPr>
          <p:cNvPr id="7" name="Content Placeholder 6"/>
          <p:cNvSpPr>
            <a:spLocks noGrp="1"/>
          </p:cNvSpPr>
          <p:nvPr>
            <p:ph idx="14"/>
          </p:nvPr>
        </p:nvSpPr>
        <p:spPr>
          <a:xfrm>
            <a:off x="1913468" y="1583141"/>
            <a:ext cx="13529733" cy="6737120"/>
          </a:xfrm>
        </p:spPr>
        <p:txBody>
          <a:bodyPr/>
          <a:lstStyle/>
          <a:p>
            <a:pPr marL="0" indent="0">
              <a:spcBef>
                <a:spcPts val="600"/>
              </a:spcBef>
              <a:buNone/>
            </a:pPr>
            <a:r>
              <a:rPr lang="en-US" sz="2400" b="1" dirty="0">
                <a:solidFill>
                  <a:schemeClr val="tx1">
                    <a:lumMod val="65000"/>
                    <a:lumOff val="35000"/>
                  </a:schemeClr>
                </a:solidFill>
              </a:rPr>
              <a:t>Key Verticals:</a:t>
            </a:r>
          </a:p>
          <a:p>
            <a:pPr>
              <a:spcBef>
                <a:spcPts val="600"/>
              </a:spcBef>
            </a:pPr>
            <a:r>
              <a:rPr lang="en-US" sz="2400" dirty="0">
                <a:solidFill>
                  <a:schemeClr val="tx1">
                    <a:lumMod val="65000"/>
                    <a:lumOff val="35000"/>
                  </a:schemeClr>
                </a:solidFill>
              </a:rPr>
              <a:t>Any market vertical</a:t>
            </a:r>
          </a:p>
          <a:p>
            <a:pPr marL="0" indent="0">
              <a:spcBef>
                <a:spcPts val="600"/>
              </a:spcBef>
              <a:buNone/>
            </a:pPr>
            <a:r>
              <a:rPr lang="en-US" sz="2400" b="1" dirty="0">
                <a:solidFill>
                  <a:schemeClr val="tx1">
                    <a:lumMod val="65000"/>
                    <a:lumOff val="35000"/>
                  </a:schemeClr>
                </a:solidFill>
              </a:rPr>
              <a:t>Value-Add:</a:t>
            </a:r>
          </a:p>
          <a:p>
            <a:r>
              <a:rPr lang="en-US" sz="2400" dirty="0"/>
              <a:t>TINT and BrightSign have partnered to bring world class content management and sourcing together. </a:t>
            </a:r>
          </a:p>
          <a:p>
            <a:r>
              <a:rPr lang="en-US" sz="2400" dirty="0"/>
              <a:t> TINT is a content marketing platform that allows BrightSign to source authentic community content from social media, news, review sites, </a:t>
            </a:r>
            <a:r>
              <a:rPr lang="en-US" sz="2400" dirty="0" err="1"/>
              <a:t>sms</a:t>
            </a:r>
            <a:r>
              <a:rPr lang="en-US" sz="2400" dirty="0"/>
              <a:t>, etc. and display it dynamically onto any digital asset in the BrightSign network to drive conversions. Now there is a simple and effective way to deploy live community content to any screen. Over 5,000+ brands in 172 countries use an trust TINT everyday. </a:t>
            </a:r>
          </a:p>
        </p:txBody>
      </p:sp>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7170" name="Picture 2" descr="http://s3-us-west-1.amazonaws.com/hypes-images/assets/media/Tint_Logo_Horizontal_RED_RGB.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93229" y="387147"/>
            <a:ext cx="3349973" cy="9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1323" b="2237"/>
          <a:stretch/>
        </p:blipFill>
        <p:spPr>
          <a:xfrm>
            <a:off x="3626591" y="6036373"/>
            <a:ext cx="10103485" cy="2470448"/>
          </a:xfrm>
          <a:prstGeom prst="rect">
            <a:avLst/>
          </a:prstGeom>
        </p:spPr>
      </p:pic>
      <p:pic>
        <p:nvPicPr>
          <p:cNvPr id="8" name="Image 28" descr="icon_home.png">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9297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3D3D3D"/>
                </a:solidFill>
              </a:rPr>
              <a:t>WovenContent</a:t>
            </a:r>
            <a:r>
              <a:rPr lang="en-US" dirty="0">
                <a:solidFill>
                  <a:srgbClr val="3D3D3D"/>
                </a:solidFill>
              </a:rPr>
              <a:t> + BrightSign</a:t>
            </a:r>
          </a:p>
        </p:txBody>
      </p:sp>
      <p:sp>
        <p:nvSpPr>
          <p:cNvPr id="7" name="Content Placeholder 6"/>
          <p:cNvSpPr>
            <a:spLocks noGrp="1"/>
          </p:cNvSpPr>
          <p:nvPr>
            <p:ph idx="14"/>
          </p:nvPr>
        </p:nvSpPr>
        <p:spPr>
          <a:xfrm>
            <a:off x="1913468" y="1583141"/>
            <a:ext cx="13529733" cy="6737120"/>
          </a:xfrm>
        </p:spPr>
        <p:txBody>
          <a:bodyPr/>
          <a:lstStyle/>
          <a:p>
            <a:pPr marL="0" indent="0">
              <a:spcBef>
                <a:spcPts val="600"/>
              </a:spcBef>
              <a:buNone/>
            </a:pPr>
            <a:r>
              <a:rPr lang="en-US" b="1" dirty="0">
                <a:solidFill>
                  <a:schemeClr val="tx1">
                    <a:lumMod val="65000"/>
                    <a:lumOff val="35000"/>
                  </a:schemeClr>
                </a:solidFill>
              </a:rPr>
              <a:t>Value-Add:</a:t>
            </a:r>
          </a:p>
          <a:p>
            <a:r>
              <a:rPr lang="en-US" dirty="0" err="1"/>
              <a:t>WovenContent</a:t>
            </a:r>
            <a:r>
              <a:rPr lang="en-US" dirty="0"/>
              <a:t>™ is the unparalleled content library from </a:t>
            </a:r>
            <a:r>
              <a:rPr lang="en-US" dirty="0" err="1"/>
              <a:t>Wovenmedia</a:t>
            </a:r>
            <a:r>
              <a:rPr lang="en-US" dirty="0"/>
              <a:t>® that gives you access to over 5,000 rights-cleared HD and 4K videos from 135 top providers including all the major broadcast and cable networks, movie studios and sports leagues. </a:t>
            </a:r>
          </a:p>
          <a:p>
            <a:r>
              <a:rPr lang="en-US" dirty="0"/>
              <a:t>This easy-to-use application features smart-search functionality for quick access to the content most relevant to your audience, and clip-bin organization for efficient downloading, ready for any CMS —including BrightAuthor. </a:t>
            </a:r>
          </a:p>
          <a:p>
            <a:r>
              <a:rPr lang="en-US" dirty="0"/>
              <a:t>When you want content that leads to true viewer engagement, check-out </a:t>
            </a:r>
            <a:r>
              <a:rPr lang="en-US" dirty="0" err="1"/>
              <a:t>WovenContent</a:t>
            </a:r>
            <a:r>
              <a:rPr lang="en-US" dirty="0"/>
              <a:t>.</a:t>
            </a:r>
          </a:p>
          <a:p>
            <a:r>
              <a:rPr lang="en-US" dirty="0"/>
              <a:t>Website: </a:t>
            </a:r>
            <a:r>
              <a:rPr lang="en-US" dirty="0">
                <a:hlinkClick r:id="rId3"/>
              </a:rPr>
              <a:t>Wovenmedia.com</a:t>
            </a:r>
            <a:endParaRPr lang="en-US" b="1" dirty="0">
              <a:solidFill>
                <a:schemeClr val="tx1">
                  <a:lumMod val="65000"/>
                  <a:lumOff val="35000"/>
                </a:schemeClr>
              </a:solidFill>
            </a:endParaRPr>
          </a:p>
        </p:txBody>
      </p:sp>
      <p:sp>
        <p:nvSpPr>
          <p:cNvPr id="10" name="TextBox 9"/>
          <p:cNvSpPr txBox="1"/>
          <p:nvPr/>
        </p:nvSpPr>
        <p:spPr>
          <a:xfrm>
            <a:off x="15333700"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8" name="Image 28" descr="icon_home.pn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ttps://www.brightsign.biz/application/files/4614/9789/4025/wovenContent.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85601" y="596616"/>
            <a:ext cx="36576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7963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sz="7200" dirty="0"/>
              <a:t>Thank You!</a:t>
            </a:r>
          </a:p>
        </p:txBody>
      </p:sp>
      <p:pic>
        <p:nvPicPr>
          <p:cNvPr id="5"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94801"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88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BrightSign Design</a:t>
            </a:r>
          </a:p>
        </p:txBody>
      </p:sp>
      <p:sp>
        <p:nvSpPr>
          <p:cNvPr id="5" name="Text Placeholder 4"/>
          <p:cNvSpPr>
            <a:spLocks noGrp="1"/>
          </p:cNvSpPr>
          <p:nvPr>
            <p:ph type="body" sz="quarter" idx="10"/>
          </p:nvPr>
        </p:nvSpPr>
        <p:spPr>
          <a:xfrm>
            <a:off x="1913469" y="1437724"/>
            <a:ext cx="13529733" cy="659491"/>
          </a:xfrm>
        </p:spPr>
        <p:txBody>
          <a:bodyPr/>
          <a:lstStyle/>
          <a:p>
            <a:r>
              <a:rPr lang="en-US" sz="3200" dirty="0"/>
              <a:t>You won’t want to hide this player behind the display!</a:t>
            </a:r>
          </a:p>
        </p:txBody>
      </p:sp>
      <p:sp>
        <p:nvSpPr>
          <p:cNvPr id="9" name="Content Placeholder 8"/>
          <p:cNvSpPr>
            <a:spLocks noGrp="1"/>
          </p:cNvSpPr>
          <p:nvPr>
            <p:ph idx="14"/>
          </p:nvPr>
        </p:nvSpPr>
        <p:spPr/>
        <p:txBody>
          <a:bodyPr/>
          <a:lstStyle/>
          <a:p>
            <a:r>
              <a:rPr lang="en-US" dirty="0"/>
              <a:t>State-of-the-art industrial design with a sleek new look</a:t>
            </a:r>
          </a:p>
          <a:p>
            <a:r>
              <a:rPr lang="en-US" dirty="0"/>
              <a:t>Ultra-thin form factor that easily fits into any digital signage application</a:t>
            </a:r>
          </a:p>
          <a:p>
            <a:r>
              <a:rPr lang="en-US" dirty="0"/>
              <a:t>Efficient front and back port access</a:t>
            </a:r>
          </a:p>
        </p:txBody>
      </p:sp>
      <p:pic>
        <p:nvPicPr>
          <p:cNvPr id="10" name="Content Placeholder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9373" y="4730496"/>
            <a:ext cx="7637740" cy="3589764"/>
          </a:xfrm>
          <a:prstGeom prst="rect">
            <a:avLst/>
          </a:prstGeom>
        </p:spPr>
      </p:pic>
      <p:pic>
        <p:nvPicPr>
          <p:cNvPr id="7"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02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3"/>
          <p:cNvSpPr>
            <a:spLocks noGrp="1"/>
          </p:cNvSpPr>
          <p:nvPr>
            <p:ph type="title"/>
          </p:nvPr>
        </p:nvSpPr>
        <p:spPr>
          <a:xfrm>
            <a:off x="1913469" y="693944"/>
            <a:ext cx="13529733" cy="624495"/>
          </a:xfrm>
        </p:spPr>
        <p:txBody>
          <a:bodyPr>
            <a:normAutofit/>
          </a:bodyPr>
          <a:lstStyle/>
          <a:p>
            <a:r>
              <a:rPr lang="en-US" dirty="0"/>
              <a:t>BrightSign XD4 &amp; XT4</a:t>
            </a:r>
          </a:p>
        </p:txBody>
      </p:sp>
      <p:sp>
        <p:nvSpPr>
          <p:cNvPr id="25" name="Text Placeholder 4"/>
          <p:cNvSpPr>
            <a:spLocks noGrp="1"/>
          </p:cNvSpPr>
          <p:nvPr>
            <p:ph type="body" sz="quarter" idx="10"/>
          </p:nvPr>
        </p:nvSpPr>
        <p:spPr>
          <a:xfrm>
            <a:off x="1913470" y="1588036"/>
            <a:ext cx="13529733" cy="855414"/>
          </a:xfrm>
        </p:spPr>
        <p:txBody>
          <a:bodyPr/>
          <a:lstStyle/>
          <a:p>
            <a:r>
              <a:rPr lang="en-US" sz="2933" dirty="0"/>
              <a:t>BrightSign is the first &amp; only to offer commercial-grade players that support true 4K with Dolby Vision &amp; HDR10+ support</a:t>
            </a:r>
          </a:p>
        </p:txBody>
      </p:sp>
      <p:sp>
        <p:nvSpPr>
          <p:cNvPr id="32" name="Rectangle 31"/>
          <p:cNvSpPr/>
          <p:nvPr/>
        </p:nvSpPr>
        <p:spPr>
          <a:xfrm>
            <a:off x="2104202" y="6640545"/>
            <a:ext cx="3444817" cy="1554400"/>
          </a:xfrm>
          <a:prstGeom prst="rect">
            <a:avLst/>
          </a:prstGeom>
        </p:spPr>
        <p:txBody>
          <a:bodyPr wrap="square">
            <a:spAutoFit/>
          </a:bodyPr>
          <a:lstStyle/>
          <a:p>
            <a:pPr algn="ctr">
              <a:spcAft>
                <a:spcPts val="1200"/>
              </a:spcAft>
            </a:pPr>
            <a:endParaRPr lang="en-US" sz="2701" b="1" dirty="0">
              <a:solidFill>
                <a:srgbClr val="2F026F"/>
              </a:solidFill>
              <a:latin typeface="Helvetica-Condensed-Bold"/>
            </a:endParaRPr>
          </a:p>
          <a:p>
            <a:pPr algn="ctr">
              <a:spcAft>
                <a:spcPts val="1200"/>
              </a:spcAft>
            </a:pPr>
            <a:r>
              <a:rPr lang="en-US" sz="1600" b="1" dirty="0">
                <a:latin typeface="Helvetica-Condensed-Bold"/>
              </a:rPr>
              <a:t>TRUE 4K HDR PLAYBACK WITH DOLBY VISION &amp; HDR10+.</a:t>
            </a:r>
          </a:p>
          <a:p>
            <a:pPr algn="ctr">
              <a:spcAft>
                <a:spcPts val="1200"/>
              </a:spcAft>
            </a:pPr>
            <a:r>
              <a:rPr lang="en-US" sz="1600" b="1" dirty="0">
                <a:latin typeface="Helvetica-Condensed-Bold"/>
              </a:rPr>
              <a:t>ADVANCED PERFORMANCE.</a:t>
            </a:r>
            <a:endParaRPr lang="en-US" sz="1600" dirty="0"/>
          </a:p>
        </p:txBody>
      </p:sp>
      <p:grpSp>
        <p:nvGrpSpPr>
          <p:cNvPr id="36" name="Group 35"/>
          <p:cNvGrpSpPr/>
          <p:nvPr/>
        </p:nvGrpSpPr>
        <p:grpSpPr>
          <a:xfrm>
            <a:off x="2276688" y="2719904"/>
            <a:ext cx="3099846" cy="4360193"/>
            <a:chOff x="3415032" y="3923393"/>
            <a:chExt cx="4649769" cy="6540290"/>
          </a:xfrm>
        </p:grpSpPr>
        <p:pic>
          <p:nvPicPr>
            <p:cNvPr id="37" name="Picture 3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15032" y="7153708"/>
              <a:ext cx="4649769" cy="2442718"/>
            </a:xfrm>
            <a:prstGeom prst="rect">
              <a:avLst/>
            </a:prstGeom>
          </p:spPr>
        </p:pic>
        <p:pic>
          <p:nvPicPr>
            <p:cNvPr id="38" name="Picture 3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15032" y="3923393"/>
              <a:ext cx="4649769" cy="2442718"/>
            </a:xfrm>
            <a:prstGeom prst="rect">
              <a:avLst/>
            </a:prstGeom>
          </p:spPr>
        </p:pic>
        <p:sp>
          <p:nvSpPr>
            <p:cNvPr id="39" name="TextBox 38"/>
            <p:cNvSpPr txBox="1"/>
            <p:nvPr/>
          </p:nvSpPr>
          <p:spPr>
            <a:xfrm>
              <a:off x="4238063" y="9586520"/>
              <a:ext cx="3003707" cy="87716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XD1034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p:txBody>
        </p:sp>
        <p:sp>
          <p:nvSpPr>
            <p:cNvPr id="40" name="TextBox 39"/>
            <p:cNvSpPr txBox="1"/>
            <p:nvPr/>
          </p:nvSpPr>
          <p:spPr>
            <a:xfrm>
              <a:off x="4282545" y="6280199"/>
              <a:ext cx="2914742" cy="87716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XD234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grpSp>
      <p:sp>
        <p:nvSpPr>
          <p:cNvPr id="41" name="Rectangle 40"/>
          <p:cNvSpPr/>
          <p:nvPr/>
        </p:nvSpPr>
        <p:spPr>
          <a:xfrm>
            <a:off x="10936225" y="6640544"/>
            <a:ext cx="4397476" cy="2113335"/>
          </a:xfrm>
          <a:prstGeom prst="rect">
            <a:avLst/>
          </a:prstGeom>
        </p:spPr>
        <p:txBody>
          <a:bodyPr wrap="square">
            <a:spAutoFit/>
          </a:bodyPr>
          <a:lstStyle/>
          <a:p>
            <a:pPr algn="ctr">
              <a:spcAft>
                <a:spcPts val="1200"/>
              </a:spcAft>
            </a:pPr>
            <a:endParaRPr lang="en-US" sz="2133" b="1" cap="all" dirty="0">
              <a:latin typeface="Helvetica-Condensed-Bold"/>
            </a:endParaRPr>
          </a:p>
          <a:p>
            <a:pPr algn="ctr">
              <a:spcAft>
                <a:spcPts val="1200"/>
              </a:spcAft>
            </a:pPr>
            <a:r>
              <a:rPr lang="en-US" sz="1600" b="1" cap="all" dirty="0">
                <a:latin typeface="Helvetica-Condensed-Bold"/>
              </a:rPr>
              <a:t>STATE-OF-THE-ART 4K HDR TECHNOLOGY with DOLBY VISION &amp; HDR10+.</a:t>
            </a:r>
          </a:p>
          <a:p>
            <a:pPr algn="ctr">
              <a:spcAft>
                <a:spcPts val="1200"/>
              </a:spcAft>
            </a:pPr>
            <a:r>
              <a:rPr lang="en-US" sz="1600" b="1" cap="all" dirty="0" err="1">
                <a:latin typeface="Helvetica-Condensed-Bold"/>
              </a:rPr>
              <a:t>PoE</a:t>
            </a:r>
            <a:r>
              <a:rPr lang="en-US" sz="1600" b="1" cap="all" dirty="0">
                <a:latin typeface="Helvetica-Condensed-Bold"/>
              </a:rPr>
              <a:t>+ &amp; Live TV.</a:t>
            </a:r>
          </a:p>
          <a:p>
            <a:pPr algn="ctr">
              <a:spcAft>
                <a:spcPts val="1200"/>
              </a:spcAft>
            </a:pPr>
            <a:r>
              <a:rPr lang="en-US" sz="1600" b="1" cap="all" dirty="0">
                <a:latin typeface="Helvetica-Condensed-Bold"/>
              </a:rPr>
              <a:t>ENTERPRISE PERFORMANCE.</a:t>
            </a:r>
            <a:endParaRPr lang="en-US" sz="2133" cap="all" dirty="0"/>
          </a:p>
        </p:txBody>
      </p:sp>
      <p:grpSp>
        <p:nvGrpSpPr>
          <p:cNvPr id="42" name="Group 41"/>
          <p:cNvGrpSpPr/>
          <p:nvPr/>
        </p:nvGrpSpPr>
        <p:grpSpPr>
          <a:xfrm>
            <a:off x="11585040" y="2719905"/>
            <a:ext cx="3099846" cy="4360192"/>
            <a:chOff x="17377560" y="3923393"/>
            <a:chExt cx="4649769" cy="6540287"/>
          </a:xfrm>
        </p:grpSpPr>
        <p:pic>
          <p:nvPicPr>
            <p:cNvPr id="43" name="Picture 4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377560" y="7153708"/>
              <a:ext cx="4649769" cy="2442718"/>
            </a:xfrm>
            <a:prstGeom prst="rect">
              <a:avLst/>
            </a:prstGeom>
          </p:spPr>
        </p:pic>
        <p:pic>
          <p:nvPicPr>
            <p:cNvPr id="44" name="Picture 4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377560" y="3923393"/>
              <a:ext cx="4649769" cy="2442718"/>
            </a:xfrm>
            <a:prstGeom prst="rect">
              <a:avLst/>
            </a:prstGeom>
          </p:spPr>
        </p:pic>
        <p:sp>
          <p:nvSpPr>
            <p:cNvPr id="45" name="TextBox 44"/>
            <p:cNvSpPr txBox="1"/>
            <p:nvPr/>
          </p:nvSpPr>
          <p:spPr>
            <a:xfrm>
              <a:off x="18200591" y="9586518"/>
              <a:ext cx="3003707" cy="877162"/>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XT1144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p:txBody>
        </p:sp>
        <p:sp>
          <p:nvSpPr>
            <p:cNvPr id="46" name="TextBox 45"/>
            <p:cNvSpPr txBox="1"/>
            <p:nvPr/>
          </p:nvSpPr>
          <p:spPr>
            <a:xfrm>
              <a:off x="18245073" y="6280199"/>
              <a:ext cx="2914742" cy="877162"/>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XT244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grpSp>
      <p:pic>
        <p:nvPicPr>
          <p:cNvPr id="47" name="Picture 46"/>
          <p:cNvPicPr>
            <a:picLocks noChangeAspect="1"/>
          </p:cNvPicPr>
          <p:nvPr/>
        </p:nvPicPr>
        <p:blipFill>
          <a:blip r:embed="rId8"/>
          <a:stretch>
            <a:fillRect/>
          </a:stretch>
        </p:blipFill>
        <p:spPr>
          <a:xfrm>
            <a:off x="5440677" y="2909254"/>
            <a:ext cx="6080219" cy="4731006"/>
          </a:xfrm>
          <a:prstGeom prst="rect">
            <a:avLst/>
          </a:prstGeom>
        </p:spPr>
      </p:pic>
      <p:pic>
        <p:nvPicPr>
          <p:cNvPr id="7" name="Picture 6">
            <a:extLst>
              <a:ext uri="{FF2B5EF4-FFF2-40B4-BE49-F238E27FC236}">
                <a16:creationId xmlns:a16="http://schemas.microsoft.com/office/drawing/2014/main" id="{425578AC-6A0B-45AF-BD91-3B98B57B531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23792" y="6444560"/>
            <a:ext cx="1313988" cy="740185"/>
          </a:xfrm>
          <a:prstGeom prst="rect">
            <a:avLst/>
          </a:prstGeom>
        </p:spPr>
      </p:pic>
    </p:spTree>
    <p:extLst>
      <p:ext uri="{BB962C8B-B14F-4D97-AF65-F5344CB8AC3E}">
        <p14:creationId xmlns:p14="http://schemas.microsoft.com/office/powerpoint/2010/main" val="40923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Model Lineup</a:t>
            </a:r>
            <a:endParaRPr lang="en-US" dirty="0">
              <a:solidFill>
                <a:srgbClr val="92D050"/>
              </a:solidFill>
            </a:endParaRPr>
          </a:p>
        </p:txBody>
      </p:sp>
      <p:sp>
        <p:nvSpPr>
          <p:cNvPr id="6" name="Text Placeholder 5"/>
          <p:cNvSpPr>
            <a:spLocks noGrp="1"/>
          </p:cNvSpPr>
          <p:nvPr>
            <p:ph type="body" sz="quarter" idx="10"/>
          </p:nvPr>
        </p:nvSpPr>
        <p:spPr>
          <a:xfrm>
            <a:off x="1913469" y="1588037"/>
            <a:ext cx="13529733" cy="531966"/>
          </a:xfrm>
        </p:spPr>
        <p:txBody>
          <a:bodyPr/>
          <a:lstStyle/>
          <a:p>
            <a:r>
              <a:rPr lang="en-US" sz="3200" dirty="0"/>
              <a:t>Four product lines based on performance</a:t>
            </a:r>
            <a:endParaRPr lang="en-US" sz="3200" dirty="0">
              <a:solidFill>
                <a:srgbClr val="619F43"/>
              </a:solidFill>
            </a:endParaRPr>
          </a:p>
        </p:txBody>
      </p:sp>
      <p:pic>
        <p:nvPicPr>
          <p:cNvPr id="39"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noChangeAspect="1"/>
          </p:cNvGrpSpPr>
          <p:nvPr/>
        </p:nvGrpSpPr>
        <p:grpSpPr>
          <a:xfrm>
            <a:off x="2287282" y="2000870"/>
            <a:ext cx="12782107" cy="6814566"/>
            <a:chOff x="3084142" y="3385008"/>
            <a:chExt cx="19660381" cy="10481604"/>
          </a:xfrm>
        </p:grpSpPr>
        <p:grpSp>
          <p:nvGrpSpPr>
            <p:cNvPr id="33" name="Group 32"/>
            <p:cNvGrpSpPr/>
            <p:nvPr/>
          </p:nvGrpSpPr>
          <p:grpSpPr>
            <a:xfrm>
              <a:off x="3084142" y="5177776"/>
              <a:ext cx="2899449" cy="4650502"/>
              <a:chOff x="2055040" y="4235418"/>
              <a:chExt cx="1933302" cy="3100873"/>
            </a:xfrm>
          </p:grpSpPr>
          <p:pic>
            <p:nvPicPr>
              <p:cNvPr id="38" name="Picture 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55040" y="4235418"/>
                <a:ext cx="1933302" cy="1712908"/>
              </a:xfrm>
              <a:prstGeom prst="rect">
                <a:avLst/>
              </a:prstGeom>
            </p:spPr>
          </p:pic>
          <p:grpSp>
            <p:nvGrpSpPr>
              <p:cNvPr id="41" name="Group 40"/>
              <p:cNvGrpSpPr/>
              <p:nvPr/>
            </p:nvGrpSpPr>
            <p:grpSpPr>
              <a:xfrm>
                <a:off x="2357340" y="5806264"/>
                <a:ext cx="1328700" cy="1530027"/>
                <a:chOff x="2611340" y="4828364"/>
                <a:chExt cx="1328700" cy="1530027"/>
              </a:xfrm>
            </p:grpSpPr>
            <p:pic>
              <p:nvPicPr>
                <p:cNvPr id="42" name="Picture 4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29145" y="4828364"/>
                  <a:ext cx="1093092" cy="886421"/>
                </a:xfrm>
                <a:prstGeom prst="rect">
                  <a:avLst/>
                </a:prstGeom>
              </p:spPr>
            </p:pic>
            <p:sp>
              <p:nvSpPr>
                <p:cNvPr id="43" name="TextBox 42"/>
                <p:cNvSpPr txBox="1"/>
                <p:nvPr/>
              </p:nvSpPr>
              <p:spPr>
                <a:xfrm>
                  <a:off x="2611340" y="5569260"/>
                  <a:ext cx="1328700" cy="789131"/>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LS423</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Entry-Level</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Media Player</a:t>
                  </a:r>
                </a:p>
              </p:txBody>
            </p:sp>
          </p:grpSp>
        </p:grpSp>
        <p:grpSp>
          <p:nvGrpSpPr>
            <p:cNvPr id="44" name="Group 43"/>
            <p:cNvGrpSpPr/>
            <p:nvPr/>
          </p:nvGrpSpPr>
          <p:grpSpPr>
            <a:xfrm>
              <a:off x="7738609" y="4477891"/>
              <a:ext cx="3819348" cy="9388721"/>
              <a:chOff x="5802369" y="3358418"/>
              <a:chExt cx="2864511" cy="7041541"/>
            </a:xfrm>
          </p:grpSpPr>
          <p:pic>
            <p:nvPicPr>
              <p:cNvPr id="45" name="Picture 4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3379" y="3358418"/>
                <a:ext cx="2336212" cy="2451604"/>
              </a:xfrm>
              <a:prstGeom prst="rect">
                <a:avLst/>
              </a:prstGeom>
            </p:spPr>
          </p:pic>
          <p:grpSp>
            <p:nvGrpSpPr>
              <p:cNvPr id="46" name="Group 45"/>
              <p:cNvGrpSpPr/>
              <p:nvPr/>
            </p:nvGrpSpPr>
            <p:grpSpPr>
              <a:xfrm>
                <a:off x="6106471" y="7134629"/>
                <a:ext cx="2310026" cy="1955829"/>
                <a:chOff x="6600835" y="5027313"/>
                <a:chExt cx="2053713" cy="1738815"/>
              </a:xfrm>
            </p:grpSpPr>
            <p:pic>
              <p:nvPicPr>
                <p:cNvPr id="53" name="Picture 5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7372" y="5027313"/>
                  <a:ext cx="1880645" cy="958382"/>
                </a:xfrm>
                <a:prstGeom prst="rect">
                  <a:avLst/>
                </a:prstGeom>
              </p:spPr>
            </p:pic>
            <p:sp>
              <p:nvSpPr>
                <p:cNvPr id="54" name="TextBox 53"/>
                <p:cNvSpPr txBox="1"/>
                <p:nvPr/>
              </p:nvSpPr>
              <p:spPr>
                <a:xfrm>
                  <a:off x="6600835" y="5850736"/>
                  <a:ext cx="2053713" cy="915392"/>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HD1023</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a:p>
                  <a:pPr algn="ctr"/>
                  <a:endParaRPr lang="en-US" sz="2000" b="1" dirty="0">
                    <a:solidFill>
                      <a:srgbClr val="38A4D4"/>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47" name="Group 46"/>
              <p:cNvGrpSpPr/>
              <p:nvPr/>
            </p:nvGrpSpPr>
            <p:grpSpPr>
              <a:xfrm>
                <a:off x="6140679" y="5593647"/>
                <a:ext cx="2241607" cy="1601858"/>
                <a:chOff x="5032941" y="4603270"/>
                <a:chExt cx="1992886" cy="1424121"/>
              </a:xfrm>
            </p:grpSpPr>
            <p:sp>
              <p:nvSpPr>
                <p:cNvPr id="51" name="TextBox 50"/>
                <p:cNvSpPr txBox="1"/>
                <p:nvPr/>
              </p:nvSpPr>
              <p:spPr>
                <a:xfrm>
                  <a:off x="5032941" y="5427651"/>
                  <a:ext cx="1992886" cy="599740"/>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HD223</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pic>
              <p:nvPicPr>
                <p:cNvPr id="52" name="Picture 5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09843" y="4603270"/>
                  <a:ext cx="1839089" cy="1005278"/>
                </a:xfrm>
                <a:prstGeom prst="rect">
                  <a:avLst/>
                </a:prstGeom>
              </p:spPr>
            </p:pic>
          </p:grpSp>
          <p:grpSp>
            <p:nvGrpSpPr>
              <p:cNvPr id="48" name="Group 47"/>
              <p:cNvGrpSpPr/>
              <p:nvPr/>
            </p:nvGrpSpPr>
            <p:grpSpPr>
              <a:xfrm>
                <a:off x="5802369" y="8654184"/>
                <a:ext cx="2864511" cy="1745775"/>
                <a:chOff x="5802369" y="8786916"/>
                <a:chExt cx="2864511" cy="1745775"/>
              </a:xfrm>
            </p:grpSpPr>
            <p:pic>
              <p:nvPicPr>
                <p:cNvPr id="49" name="Picture 4" descr="https://www.brightsign.biz/application/files/7714/8425/9256/opel-front-productOverview.png"/>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5368"/>
                          </a14:imgEffect>
                          <a14:imgEffect>
                            <a14:brightnessContrast bright="14000" contrast="14000"/>
                          </a14:imgEffect>
                        </a14:imgLayer>
                      </a14:imgProps>
                    </a:ext>
                    <a:ext uri="{28A0092B-C50C-407E-A947-70E740481C1C}">
                      <a14:useLocalDpi xmlns:a14="http://schemas.microsoft.com/office/drawing/2010/main"/>
                    </a:ext>
                  </a:extLst>
                </a:blip>
                <a:srcRect/>
                <a:stretch>
                  <a:fillRect/>
                </a:stretch>
              </p:blipFill>
              <p:spPr bwMode="auto">
                <a:xfrm>
                  <a:off x="5802369" y="8786916"/>
                  <a:ext cx="2864511" cy="96820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6415289" y="9503053"/>
                  <a:ext cx="1692392" cy="1029638"/>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HO523</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HD-OPS Player</a:t>
                  </a:r>
                </a:p>
                <a:p>
                  <a:pPr algn="ctr"/>
                  <a:endParaRPr lang="en-US" sz="2000" b="1" dirty="0">
                    <a:solidFill>
                      <a:srgbClr val="38A4D4"/>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55" name="Group 54"/>
            <p:cNvGrpSpPr/>
            <p:nvPr/>
          </p:nvGrpSpPr>
          <p:grpSpPr>
            <a:xfrm>
              <a:off x="13440636" y="3828872"/>
              <a:ext cx="3519196" cy="8196350"/>
              <a:chOff x="13440636" y="3828872"/>
              <a:chExt cx="3519196" cy="8196350"/>
            </a:xfrm>
          </p:grpSpPr>
          <p:pic>
            <p:nvPicPr>
              <p:cNvPr id="56" name="Picture 5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440636" y="9365530"/>
                <a:ext cx="3519196" cy="1850085"/>
              </a:xfrm>
              <a:prstGeom prst="rect">
                <a:avLst/>
              </a:prstGeom>
            </p:spPr>
          </p:pic>
          <p:pic>
            <p:nvPicPr>
              <p:cNvPr id="57" name="Picture 56"/>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3663648" y="3828872"/>
                <a:ext cx="3073173" cy="3917824"/>
              </a:xfrm>
              <a:prstGeom prst="rect">
                <a:avLst/>
              </a:prstGeom>
            </p:spPr>
          </p:pic>
          <p:sp>
            <p:nvSpPr>
              <p:cNvPr id="58" name="TextBox 57"/>
              <p:cNvSpPr txBox="1"/>
              <p:nvPr/>
            </p:nvSpPr>
            <p:spPr>
              <a:xfrm>
                <a:off x="13660214" y="11125769"/>
                <a:ext cx="3080035" cy="89945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XD1034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p:txBody>
          </p:sp>
          <p:sp>
            <p:nvSpPr>
              <p:cNvPr id="59" name="TextBox 58"/>
              <p:cNvSpPr txBox="1"/>
              <p:nvPr/>
            </p:nvSpPr>
            <p:spPr>
              <a:xfrm>
                <a:off x="13705829" y="8873987"/>
                <a:ext cx="2988810" cy="89945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XD234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pic>
            <p:nvPicPr>
              <p:cNvPr id="60" name="Picture 5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440636" y="7115765"/>
                <a:ext cx="3519196" cy="1850085"/>
              </a:xfrm>
              <a:prstGeom prst="rect">
                <a:avLst/>
              </a:prstGeom>
            </p:spPr>
          </p:pic>
        </p:grpSp>
        <p:grpSp>
          <p:nvGrpSpPr>
            <p:cNvPr id="61" name="Group 60"/>
            <p:cNvGrpSpPr/>
            <p:nvPr/>
          </p:nvGrpSpPr>
          <p:grpSpPr>
            <a:xfrm>
              <a:off x="19225327" y="3385008"/>
              <a:ext cx="3519196" cy="8603260"/>
              <a:chOff x="19225327" y="3385008"/>
              <a:chExt cx="3519196" cy="8603260"/>
            </a:xfrm>
          </p:grpSpPr>
          <p:pic>
            <p:nvPicPr>
              <p:cNvPr id="62" name="Picture 6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9225327" y="9339296"/>
                <a:ext cx="3519196" cy="1850085"/>
              </a:xfrm>
              <a:prstGeom prst="rect">
                <a:avLst/>
              </a:prstGeom>
            </p:spPr>
          </p:pic>
          <p:pic>
            <p:nvPicPr>
              <p:cNvPr id="63" name="Picture 62"/>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9548895" y="3385008"/>
                <a:ext cx="2872060" cy="4361687"/>
              </a:xfrm>
              <a:prstGeom prst="rect">
                <a:avLst/>
              </a:prstGeom>
            </p:spPr>
          </p:pic>
          <p:sp>
            <p:nvSpPr>
              <p:cNvPr id="64" name="TextBox 63"/>
              <p:cNvSpPr txBox="1"/>
              <p:nvPr/>
            </p:nvSpPr>
            <p:spPr>
              <a:xfrm>
                <a:off x="19444905" y="11088815"/>
                <a:ext cx="3080035" cy="89945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XT1144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p:txBody>
          </p:sp>
          <p:sp>
            <p:nvSpPr>
              <p:cNvPr id="73" name="TextBox 72"/>
              <p:cNvSpPr txBox="1"/>
              <p:nvPr/>
            </p:nvSpPr>
            <p:spPr>
              <a:xfrm>
                <a:off x="19490520" y="8837349"/>
                <a:ext cx="2988810" cy="89945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XT244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pic>
            <p:nvPicPr>
              <p:cNvPr id="82" name="Picture 8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9225327" y="7119818"/>
                <a:ext cx="3519196" cy="1850085"/>
              </a:xfrm>
              <a:prstGeom prst="rect">
                <a:avLst/>
              </a:prstGeom>
            </p:spPr>
          </p:pic>
        </p:grpSp>
      </p:grpSp>
    </p:spTree>
    <p:extLst>
      <p:ext uri="{BB962C8B-B14F-4D97-AF65-F5344CB8AC3E}">
        <p14:creationId xmlns:p14="http://schemas.microsoft.com/office/powerpoint/2010/main" val="317196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608694"/>
            <a:ext cx="13529733" cy="624495"/>
          </a:xfrm>
        </p:spPr>
        <p:txBody>
          <a:bodyPr/>
          <a:lstStyle/>
          <a:p>
            <a:r>
              <a:rPr lang="en-US" dirty="0"/>
              <a:t>Model Packages &amp; Pricing </a:t>
            </a:r>
          </a:p>
        </p:txBody>
      </p:sp>
      <p:sp>
        <p:nvSpPr>
          <p:cNvPr id="4" name="Content Placeholder 3"/>
          <p:cNvSpPr>
            <a:spLocks noGrp="1"/>
          </p:cNvSpPr>
          <p:nvPr>
            <p:ph idx="14"/>
          </p:nvPr>
        </p:nvSpPr>
        <p:spPr>
          <a:xfrm>
            <a:off x="4111344" y="8564672"/>
            <a:ext cx="11530992" cy="368368"/>
          </a:xfrm>
        </p:spPr>
        <p:txBody>
          <a:bodyPr/>
          <a:lstStyle/>
          <a:p>
            <a:r>
              <a:rPr lang="en-US" sz="1778" dirty="0">
                <a:latin typeface="Verdana" panose="020B0604030504040204" pitchFamily="34" charset="0"/>
                <a:ea typeface="Verdana" panose="020B0604030504040204" pitchFamily="34" charset="0"/>
                <a:cs typeface="Verdana" panose="020B0604030504040204" pitchFamily="34" charset="0"/>
              </a:rPr>
              <a:t>Note: The optional Wi-Fi/Bluetooth module is available for all models &amp; includes an external antenna</a:t>
            </a:r>
          </a:p>
        </p:txBody>
      </p:sp>
      <p:graphicFrame>
        <p:nvGraphicFramePr>
          <p:cNvPr id="5" name="Table 4"/>
          <p:cNvGraphicFramePr>
            <a:graphicFrameLocks noGrp="1"/>
          </p:cNvGraphicFramePr>
          <p:nvPr>
            <p:extLst>
              <p:ext uri="{D42A27DB-BD31-4B8C-83A1-F6EECF244321}">
                <p14:modId xmlns:p14="http://schemas.microsoft.com/office/powerpoint/2010/main" val="309455628"/>
              </p:ext>
            </p:extLst>
          </p:nvPr>
        </p:nvGraphicFramePr>
        <p:xfrm>
          <a:off x="2033411" y="1276119"/>
          <a:ext cx="13636649" cy="7136292"/>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1568771">
                  <a:extLst>
                    <a:ext uri="{9D8B030D-6E8A-4147-A177-3AD203B41FA5}">
                      <a16:colId xmlns:a16="http://schemas.microsoft.com/office/drawing/2014/main" val="4157705130"/>
                    </a:ext>
                  </a:extLst>
                </a:gridCol>
                <a:gridCol w="2410691">
                  <a:extLst>
                    <a:ext uri="{9D8B030D-6E8A-4147-A177-3AD203B41FA5}">
                      <a16:colId xmlns:a16="http://schemas.microsoft.com/office/drawing/2014/main" val="2651032503"/>
                    </a:ext>
                  </a:extLst>
                </a:gridCol>
                <a:gridCol w="3214254">
                  <a:extLst>
                    <a:ext uri="{9D8B030D-6E8A-4147-A177-3AD203B41FA5}">
                      <a16:colId xmlns:a16="http://schemas.microsoft.com/office/drawing/2014/main" val="212808496"/>
                    </a:ext>
                  </a:extLst>
                </a:gridCol>
                <a:gridCol w="3269673">
                  <a:extLst>
                    <a:ext uri="{9D8B030D-6E8A-4147-A177-3AD203B41FA5}">
                      <a16:colId xmlns:a16="http://schemas.microsoft.com/office/drawing/2014/main" val="4172842813"/>
                    </a:ext>
                  </a:extLst>
                </a:gridCol>
                <a:gridCol w="3173260">
                  <a:extLst>
                    <a:ext uri="{9D8B030D-6E8A-4147-A177-3AD203B41FA5}">
                      <a16:colId xmlns:a16="http://schemas.microsoft.com/office/drawing/2014/main" val="2394593204"/>
                    </a:ext>
                  </a:extLst>
                </a:gridCol>
              </a:tblGrid>
              <a:tr h="429674">
                <a:tc>
                  <a:txBody>
                    <a:bodyPr/>
                    <a:lstStyle/>
                    <a:p>
                      <a:endParaRPr lang="en-US" sz="2100" dirty="0">
                        <a:latin typeface="Verdana" panose="020B0604030504040204" pitchFamily="34" charset="0"/>
                        <a:ea typeface="Verdana" panose="020B0604030504040204" pitchFamily="34" charset="0"/>
                        <a:cs typeface="Verdana" panose="020B0604030504040204" pitchFamily="34" charset="0"/>
                      </a:endParaRPr>
                    </a:p>
                  </a:txBody>
                  <a:tcPr marL="91424" marR="91424" marT="45712" marB="45712">
                    <a:solidFill>
                      <a:schemeClr val="bg1"/>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LS Entry-level </a:t>
                      </a:r>
                    </a:p>
                  </a:txBody>
                  <a:tcPr marL="91424" marR="91424" marT="45712" marB="45712" anchor="ctr">
                    <a:solidFill>
                      <a:srgbClr val="320A74"/>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HD Mainstream</a:t>
                      </a:r>
                    </a:p>
                  </a:txBody>
                  <a:tcPr marL="91424" marR="91424" marT="45712" marB="45712" anchor="ctr">
                    <a:solidFill>
                      <a:srgbClr val="320A74"/>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XD Advanced</a:t>
                      </a:r>
                    </a:p>
                  </a:txBody>
                  <a:tcPr marL="91424" marR="91424" marT="45712" marB="45712" anchor="ctr">
                    <a:solidFill>
                      <a:srgbClr val="320A74"/>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XT Enterprise</a:t>
                      </a:r>
                    </a:p>
                  </a:txBody>
                  <a:tcPr marL="91424" marR="91424" marT="45712" marB="45712" anchor="ctr">
                    <a:solidFill>
                      <a:srgbClr val="320A74"/>
                    </a:solidFill>
                  </a:tcPr>
                </a:tc>
                <a:extLst>
                  <a:ext uri="{0D108BD9-81ED-4DB2-BD59-A6C34878D82A}">
                    <a16:rowId xmlns:a16="http://schemas.microsoft.com/office/drawing/2014/main" val="2581447051"/>
                  </a:ext>
                </a:extLst>
              </a:tr>
              <a:tr h="1046496">
                <a:tc>
                  <a:txBody>
                    <a:bodyPr/>
                    <a:lstStyle/>
                    <a:p>
                      <a:pPr algn="l"/>
                      <a:endParaRPr lang="en-US" sz="2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1424" marR="91424" marT="45712" marB="45712">
                    <a:solidFill>
                      <a:schemeClr val="bg1"/>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 1080p60</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Entry-level HTML5</a:t>
                      </a:r>
                    </a:p>
                  </a:txBody>
                  <a:tcPr marL="91424" marR="91424" marT="45712" marB="45712" anchor="ctr">
                    <a:solidFill>
                      <a:srgbClr val="320A74"/>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 1080p60</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Mainstream HTML5</a:t>
                      </a:r>
                    </a:p>
                  </a:txBody>
                  <a:tcPr marL="91424" marR="91424" marT="45712" marB="45712" anchor="ctr">
                    <a:solidFill>
                      <a:srgbClr val="320A74"/>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H.265/H.264 4K60p Dolby Vision, HDR10+ &amp; dual HD video decode</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Advanced HTML5</a:t>
                      </a:r>
                    </a:p>
                  </a:txBody>
                  <a:tcPr marL="91424" marR="91424" marT="45712" marB="45712" anchor="ctr">
                    <a:solidFill>
                      <a:srgbClr val="320A74"/>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H.265/H.264 4K60p Dolby Vision, HDR10+ &amp; dual 4K video decode</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Enterprise HTML5</a:t>
                      </a:r>
                    </a:p>
                  </a:txBody>
                  <a:tcPr marL="91424" marR="91424" marT="45712" marB="45712" anchor="ctr">
                    <a:solidFill>
                      <a:srgbClr val="320A74"/>
                    </a:solidFill>
                  </a:tcPr>
                </a:tc>
                <a:extLst>
                  <a:ext uri="{0D108BD9-81ED-4DB2-BD59-A6C34878D82A}">
                    <a16:rowId xmlns:a16="http://schemas.microsoft.com/office/drawing/2014/main" val="194614292"/>
                  </a:ext>
                </a:extLst>
              </a:tr>
              <a:tr h="17641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cap="small" dirty="0">
                          <a:ln w="0"/>
                          <a:solidFill>
                            <a:schemeClr val="bg1"/>
                          </a:solidFill>
                          <a:latin typeface="Verdana" panose="020B0604030504040204" pitchFamily="34" charset="0"/>
                          <a:ea typeface="Verdana" panose="020B0604030504040204" pitchFamily="34" charset="0"/>
                          <a:cs typeface="Verdana" panose="020B0604030504040204" pitchFamily="34" charset="0"/>
                        </a:rPr>
                        <a:t>Standard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cap="small" dirty="0">
                          <a:ln w="0"/>
                          <a:solidFill>
                            <a:schemeClr val="bg1"/>
                          </a:solidFill>
                          <a:latin typeface="Verdana" panose="020B0604030504040204" pitchFamily="34" charset="0"/>
                          <a:ea typeface="Verdana" panose="020B0604030504040204" pitchFamily="34" charset="0"/>
                          <a:cs typeface="Verdana" panose="020B0604030504040204" pitchFamily="34" charset="0"/>
                        </a:rPr>
                        <a:t>I/O Package</a:t>
                      </a:r>
                    </a:p>
                  </a:txBody>
                  <a:tcPr marL="91424" marR="91424" marT="45712" marB="45712" anchor="ctr">
                    <a:solidFill>
                      <a:srgbClr val="320A7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LS423</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Ethernet 100baseT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USB Type C</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audio via USB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$250</a:t>
                      </a:r>
                      <a:endParaRPr lang="en-US" sz="12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HD223</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$350</a:t>
                      </a: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XD234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$450</a:t>
                      </a:r>
                    </a:p>
                  </a:txBody>
                  <a:tcPr marL="18288" marR="18288" marT="45712" marB="45712">
                    <a:solidFill>
                      <a:schemeClr val="bg1">
                        <a:lumMod val="85000"/>
                      </a:schemeClr>
                    </a:solidFill>
                  </a:tcPr>
                </a:tc>
                <a:tc>
                  <a:txBody>
                    <a:bodyPr/>
                    <a:lstStyle/>
                    <a:p>
                      <a:pPr algn="ctr"/>
                      <a:r>
                        <a:rPr lang="en-US" sz="2800" b="1" i="0"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XT244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POE+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$550</a:t>
                      </a:r>
                      <a:endParaRPr lang="en-US" sz="1400" b="1" baseline="0" dirty="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extLst>
                  <a:ext uri="{0D108BD9-81ED-4DB2-BD59-A6C34878D82A}">
                    <a16:rowId xmlns:a16="http://schemas.microsoft.com/office/drawing/2014/main" val="70430397"/>
                  </a:ext>
                </a:extLst>
              </a:tr>
              <a:tr h="1983551">
                <a:tc>
                  <a:txBody>
                    <a:bodyPr/>
                    <a:lstStyle/>
                    <a:p>
                      <a:r>
                        <a:rPr lang="en-US" sz="2000" b="1" cap="small" dirty="0">
                          <a:solidFill>
                            <a:schemeClr val="bg1"/>
                          </a:solidFill>
                          <a:latin typeface="Verdana" panose="020B0604030504040204" pitchFamily="34" charset="0"/>
                          <a:ea typeface="Verdana" panose="020B0604030504040204" pitchFamily="34" charset="0"/>
                          <a:cs typeface="Verdana" panose="020B0604030504040204" pitchFamily="34" charset="0"/>
                        </a:rPr>
                        <a:t>Expanded</a:t>
                      </a:r>
                      <a:r>
                        <a:rPr lang="en-US" sz="2000" b="1" cap="small" baseline="0" dirty="0">
                          <a:solidFill>
                            <a:schemeClr val="bg1"/>
                          </a:solidFill>
                          <a:latin typeface="Verdana" panose="020B0604030504040204" pitchFamily="34" charset="0"/>
                          <a:ea typeface="Verdana" panose="020B0604030504040204" pitchFamily="34" charset="0"/>
                          <a:cs typeface="Verdana" panose="020B0604030504040204" pitchFamily="34" charset="0"/>
                        </a:rPr>
                        <a:t> I/O Package</a:t>
                      </a:r>
                      <a:endParaRPr lang="en-US" sz="2000" b="1" cap="smal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1424" marR="91424" marT="45712" marB="45712" anchor="ctr">
                    <a:solidFill>
                      <a:srgbClr val="320A74"/>
                    </a:solidFill>
                  </a:tcPr>
                </a:tc>
                <a:tc>
                  <a:txBody>
                    <a:bodyPr/>
                    <a:lstStyle/>
                    <a:p>
                      <a:pPr algn="ctr"/>
                      <a:endParaRPr lang="en-US" sz="2100" baseline="0" dirty="0">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HD1023</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Serial, USB (Type A)</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$450</a:t>
                      </a: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XD1034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 Serial, </a:t>
                      </a:r>
                      <a:b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Dual USB (Type A &amp; C)</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$550</a:t>
                      </a: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XT1144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 Serial, </a:t>
                      </a:r>
                      <a:b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Dual USB (Type A &amp; C)</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POE+ &amp; HDMI In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$650</a:t>
                      </a:r>
                      <a:endParaRPr lang="en-US" sz="1400" b="1" baseline="0" dirty="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extLst>
                  <a:ext uri="{0D108BD9-81ED-4DB2-BD59-A6C34878D82A}">
                    <a16:rowId xmlns:a16="http://schemas.microsoft.com/office/drawing/2014/main" val="1724020919"/>
                  </a:ext>
                </a:extLst>
              </a:tr>
              <a:tr h="1829866">
                <a:tc>
                  <a:txBody>
                    <a:bodyPr/>
                    <a:lstStyle/>
                    <a:p>
                      <a:r>
                        <a:rPr lang="en-US" sz="2000" b="1" cap="small" dirty="0">
                          <a:solidFill>
                            <a:schemeClr val="bg1"/>
                          </a:solidFill>
                          <a:latin typeface="Verdana" panose="020B0604030504040204" pitchFamily="34" charset="0"/>
                          <a:ea typeface="Verdana" panose="020B0604030504040204" pitchFamily="34" charset="0"/>
                          <a:cs typeface="Verdana" panose="020B0604030504040204" pitchFamily="34" charset="0"/>
                        </a:rPr>
                        <a:t>OPS</a:t>
                      </a:r>
                    </a:p>
                  </a:txBody>
                  <a:tcPr marL="91424" marR="91424" marT="45712" marB="45712" anchor="ctr">
                    <a:solidFill>
                      <a:srgbClr val="320A74"/>
                    </a:solidFill>
                  </a:tcPr>
                </a:tc>
                <a:tc>
                  <a:txBody>
                    <a:bodyPr/>
                    <a:lstStyle/>
                    <a:p>
                      <a:pPr algn="ctr"/>
                      <a:endParaRPr lang="en-US" sz="2100" baseline="0" dirty="0">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HO523</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Ethernet 100baseT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(4pin), IR, Serial, </a:t>
                      </a:r>
                      <a:b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Dual USB (Type A)</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JAE TX25 plug (OPS compatible)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$400</a:t>
                      </a:r>
                    </a:p>
                  </a:txBody>
                  <a:tcPr marL="18288" marR="18288" marT="45712" marB="45712">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extLst>
                  <a:ext uri="{0D108BD9-81ED-4DB2-BD59-A6C34878D82A}">
                    <a16:rowId xmlns:a16="http://schemas.microsoft.com/office/drawing/2014/main" val="3965246735"/>
                  </a:ext>
                </a:extLst>
              </a:tr>
            </a:tbl>
          </a:graphicData>
        </a:graphic>
      </p:graphicFrame>
      <p:pic>
        <p:nvPicPr>
          <p:cNvPr id="12"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42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8912772" y="1842204"/>
            <a:ext cx="5990897" cy="5846118"/>
          </a:xfrm>
          <a:prstGeom prst="rect">
            <a:avLst/>
          </a:prstGeom>
        </p:spPr>
      </p:pic>
      <p:graphicFrame>
        <p:nvGraphicFramePr>
          <p:cNvPr id="25" name="Diagram 24">
            <a:hlinkClick r:id="rId3" action="ppaction://hlinksldjump"/>
          </p:cNvPr>
          <p:cNvGraphicFramePr/>
          <p:nvPr>
            <p:extLst>
              <p:ext uri="{D42A27DB-BD31-4B8C-83A1-F6EECF244321}">
                <p14:modId xmlns:p14="http://schemas.microsoft.com/office/powerpoint/2010/main" val="466929840"/>
              </p:ext>
            </p:extLst>
          </p:nvPr>
        </p:nvGraphicFramePr>
        <p:xfrm>
          <a:off x="1720832" y="5263433"/>
          <a:ext cx="5348439" cy="554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2" name="Diagram 21">
            <a:hlinkClick r:id="rId9" action="ppaction://hlinksldjump"/>
          </p:cNvPr>
          <p:cNvGraphicFramePr/>
          <p:nvPr>
            <p:extLst>
              <p:ext uri="{D42A27DB-BD31-4B8C-83A1-F6EECF244321}">
                <p14:modId xmlns:p14="http://schemas.microsoft.com/office/powerpoint/2010/main" val="3759890460"/>
              </p:ext>
            </p:extLst>
          </p:nvPr>
        </p:nvGraphicFramePr>
        <p:xfrm>
          <a:off x="1720834" y="5998925"/>
          <a:ext cx="5348439" cy="5548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3" name="Diagram 22">
            <a:hlinkClick r:id="rId15" action="ppaction://hlinksldjump"/>
          </p:cNvPr>
          <p:cNvGraphicFramePr/>
          <p:nvPr>
            <p:extLst>
              <p:ext uri="{D42A27DB-BD31-4B8C-83A1-F6EECF244321}">
                <p14:modId xmlns:p14="http://schemas.microsoft.com/office/powerpoint/2010/main" val="2122768300"/>
              </p:ext>
            </p:extLst>
          </p:nvPr>
        </p:nvGraphicFramePr>
        <p:xfrm>
          <a:off x="1720833" y="3761620"/>
          <a:ext cx="5348439" cy="55480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3" name="Diagram 2">
            <a:hlinkClick r:id="rId21" action="ppaction://hlinksldjump"/>
          </p:cNvPr>
          <p:cNvGraphicFramePr/>
          <p:nvPr>
            <p:extLst>
              <p:ext uri="{D42A27DB-BD31-4B8C-83A1-F6EECF244321}">
                <p14:modId xmlns:p14="http://schemas.microsoft.com/office/powerpoint/2010/main" val="2892161801"/>
              </p:ext>
            </p:extLst>
          </p:nvPr>
        </p:nvGraphicFramePr>
        <p:xfrm>
          <a:off x="1720834" y="2322634"/>
          <a:ext cx="5348439" cy="55118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5" name="Text Placeholder 4"/>
          <p:cNvSpPr>
            <a:spLocks noGrp="1"/>
          </p:cNvSpPr>
          <p:nvPr>
            <p:ph type="body" sz="quarter" idx="10"/>
          </p:nvPr>
        </p:nvSpPr>
        <p:spPr>
          <a:xfrm>
            <a:off x="1720834" y="1410240"/>
            <a:ext cx="13950398" cy="718102"/>
          </a:xfrm>
        </p:spPr>
        <p:txBody>
          <a:bodyPr/>
          <a:lstStyle/>
          <a:p>
            <a:pPr algn="l"/>
            <a:r>
              <a:rPr lang="en-US" dirty="0"/>
              <a:t>Agenda</a:t>
            </a:r>
          </a:p>
        </p:txBody>
      </p:sp>
      <p:graphicFrame>
        <p:nvGraphicFramePr>
          <p:cNvPr id="20" name="Diagram 19">
            <a:hlinkClick r:id="rId27" action="ppaction://hlinksldjump"/>
          </p:cNvPr>
          <p:cNvGraphicFramePr/>
          <p:nvPr>
            <p:extLst>
              <p:ext uri="{D42A27DB-BD31-4B8C-83A1-F6EECF244321}">
                <p14:modId xmlns:p14="http://schemas.microsoft.com/office/powerpoint/2010/main" val="480401658"/>
              </p:ext>
            </p:extLst>
          </p:nvPr>
        </p:nvGraphicFramePr>
        <p:xfrm>
          <a:off x="1720834" y="3068105"/>
          <a:ext cx="5348439" cy="55480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4" name="Diagram 23">
            <a:hlinkClick r:id="rId33" action="ppaction://hlinksldjump"/>
          </p:cNvPr>
          <p:cNvGraphicFramePr/>
          <p:nvPr>
            <p:extLst>
              <p:ext uri="{D42A27DB-BD31-4B8C-83A1-F6EECF244321}">
                <p14:modId xmlns:p14="http://schemas.microsoft.com/office/powerpoint/2010/main" val="363746340"/>
              </p:ext>
            </p:extLst>
          </p:nvPr>
        </p:nvGraphicFramePr>
        <p:xfrm>
          <a:off x="1720834" y="4487861"/>
          <a:ext cx="5348439" cy="554803"/>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pSp>
        <p:nvGrpSpPr>
          <p:cNvPr id="7" name="Group 6"/>
          <p:cNvGrpSpPr/>
          <p:nvPr/>
        </p:nvGrpSpPr>
        <p:grpSpPr>
          <a:xfrm>
            <a:off x="1720831" y="6758269"/>
            <a:ext cx="5348438" cy="554261"/>
            <a:chOff x="1720831" y="6758269"/>
            <a:chExt cx="5348438" cy="554261"/>
          </a:xfrm>
        </p:grpSpPr>
        <p:sp>
          <p:nvSpPr>
            <p:cNvPr id="4" name="Straight Connector 3"/>
            <p:cNvSpPr/>
            <p:nvPr/>
          </p:nvSpPr>
          <p:spPr>
            <a:xfrm>
              <a:off x="1720831" y="6758269"/>
              <a:ext cx="5348438" cy="0"/>
            </a:xfrm>
            <a:prstGeom prst="line">
              <a:avLst/>
            </a:prstGeom>
          </p:spPr>
          <p:style>
            <a:lnRef idx="1">
              <a:schemeClr val="accent4">
                <a:shade val="80000"/>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sp>
        <p:sp>
          <p:nvSpPr>
            <p:cNvPr id="6" name="Freeform: Shape 5">
              <a:hlinkClick r:id="rId39" action="ppaction://hlinksldjump"/>
            </p:cNvPr>
            <p:cNvSpPr/>
            <p:nvPr/>
          </p:nvSpPr>
          <p:spPr>
            <a:xfrm>
              <a:off x="1720831" y="6758269"/>
              <a:ext cx="5348438" cy="554261"/>
            </a:xfrm>
            <a:custGeom>
              <a:avLst/>
              <a:gdLst>
                <a:gd name="connsiteX0" fmla="*/ 0 w 5348438"/>
                <a:gd name="connsiteY0" fmla="*/ 0 h 554261"/>
                <a:gd name="connsiteX1" fmla="*/ 5348438 w 5348438"/>
                <a:gd name="connsiteY1" fmla="*/ 0 h 554261"/>
                <a:gd name="connsiteX2" fmla="*/ 5348438 w 5348438"/>
                <a:gd name="connsiteY2" fmla="*/ 554261 h 554261"/>
                <a:gd name="connsiteX3" fmla="*/ 0 w 5348438"/>
                <a:gd name="connsiteY3" fmla="*/ 554261 h 554261"/>
                <a:gd name="connsiteX4" fmla="*/ 0 w 5348438"/>
                <a:gd name="connsiteY4" fmla="*/ 0 h 55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8438" h="554261">
                  <a:moveTo>
                    <a:pt x="0" y="0"/>
                  </a:moveTo>
                  <a:lnTo>
                    <a:pt x="5348438" y="0"/>
                  </a:lnTo>
                  <a:lnTo>
                    <a:pt x="5348438" y="554261"/>
                  </a:lnTo>
                  <a:lnTo>
                    <a:pt x="0" y="5542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7. BrightSign Partners</a:t>
              </a:r>
              <a:endParaRPr lang="en-US" sz="3200" kern="1200" dirty="0">
                <a:solidFill>
                  <a:srgbClr val="26085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4041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BrightSign LS</a:t>
            </a:r>
          </a:p>
        </p:txBody>
      </p:sp>
      <p:sp>
        <p:nvSpPr>
          <p:cNvPr id="5" name="Text Placeholder 4"/>
          <p:cNvSpPr>
            <a:spLocks noGrp="1"/>
          </p:cNvSpPr>
          <p:nvPr>
            <p:ph type="body" sz="quarter" idx="10"/>
          </p:nvPr>
        </p:nvSpPr>
        <p:spPr>
          <a:xfrm>
            <a:off x="1914553" y="1588035"/>
            <a:ext cx="12385574" cy="769680"/>
          </a:xfrm>
        </p:spPr>
        <p:txBody>
          <a:bodyPr/>
          <a:lstStyle/>
          <a:p>
            <a:r>
              <a:rPr lang="en-US" sz="2844" dirty="0"/>
              <a:t>Signature BrightSign reliability. </a:t>
            </a:r>
          </a:p>
          <a:p>
            <a:r>
              <a:rPr lang="en-US" sz="2844" dirty="0"/>
              <a:t>Affordable, entry-level </a:t>
            </a:r>
            <a:r>
              <a:rPr lang="en-US" dirty="0"/>
              <a:t>performance</a:t>
            </a:r>
            <a:r>
              <a:rPr lang="en-US" sz="2844" dirty="0"/>
              <a:t>. </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80868" y="473032"/>
            <a:ext cx="2162133" cy="4930140"/>
          </a:xfrm>
          <a:prstGeom prst="rect">
            <a:avLst/>
          </a:prstGeom>
        </p:spPr>
      </p:pic>
      <p:pic>
        <p:nvPicPr>
          <p:cNvPr id="41"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94560" y="6279065"/>
            <a:ext cx="2060448" cy="2438401"/>
          </a:xfrm>
          <a:prstGeom prst="rect">
            <a:avLst/>
          </a:prstGeom>
        </p:spPr>
      </p:pic>
      <p:sp>
        <p:nvSpPr>
          <p:cNvPr id="6" name="Content Placeholder 5"/>
          <p:cNvSpPr>
            <a:spLocks noGrp="1"/>
          </p:cNvSpPr>
          <p:nvPr>
            <p:ph idx="14"/>
          </p:nvPr>
        </p:nvSpPr>
        <p:spPr>
          <a:xfrm>
            <a:off x="1914551" y="2580171"/>
            <a:ext cx="11683883" cy="2823001"/>
          </a:xfrm>
        </p:spPr>
        <p:txBody>
          <a:bodyPr/>
          <a:lstStyle/>
          <a:p>
            <a:pPr>
              <a:spcBef>
                <a:spcPts val="600"/>
              </a:spcBef>
            </a:pPr>
            <a:r>
              <a:rPr lang="en-US" sz="2100" dirty="0"/>
              <a:t>Commercial-grade, highly reliable and fully-featured digital signage media player in a very small form factor</a:t>
            </a:r>
          </a:p>
          <a:p>
            <a:pPr>
              <a:spcBef>
                <a:spcPts val="600"/>
              </a:spcBef>
            </a:pPr>
            <a:r>
              <a:rPr lang="en-US" sz="2100" dirty="0"/>
              <a:t>A superior alternative to consumer devices sometimes chosen for price-sensitive installations</a:t>
            </a:r>
          </a:p>
          <a:p>
            <a:pPr>
              <a:spcBef>
                <a:spcPts val="600"/>
              </a:spcBef>
            </a:pPr>
            <a:r>
              <a:rPr lang="en-US" sz="2100" dirty="0"/>
              <a:t>Offers networking, H.265, 1080p60 video playback, entry-level HTML5 performance and USB 2.0 interactivity</a:t>
            </a:r>
          </a:p>
          <a:p>
            <a:pPr>
              <a:spcBef>
                <a:spcPts val="600"/>
              </a:spcBef>
            </a:pPr>
            <a:r>
              <a:rPr lang="en-US" sz="2100" dirty="0"/>
              <a:t>Perfect for simple video and streaming applications, menu boards, video walls and large deployments of common content</a:t>
            </a:r>
          </a:p>
        </p:txBody>
      </p:sp>
      <p:pic>
        <p:nvPicPr>
          <p:cNvPr id="9" name="Picture 8"/>
          <p:cNvPicPr>
            <a:picLocks noChangeAspect="1"/>
          </p:cNvPicPr>
          <p:nvPr/>
        </p:nvPicPr>
        <p:blipFill>
          <a:blip r:embed="rId6"/>
          <a:stretch>
            <a:fillRect/>
          </a:stretch>
        </p:blipFill>
        <p:spPr>
          <a:xfrm>
            <a:off x="4255008" y="5634634"/>
            <a:ext cx="9527794" cy="3314293"/>
          </a:xfrm>
          <a:prstGeom prst="rect">
            <a:avLst/>
          </a:prstGeom>
        </p:spPr>
      </p:pic>
    </p:spTree>
    <p:extLst>
      <p:ext uri="{BB962C8B-B14F-4D97-AF65-F5344CB8AC3E}">
        <p14:creationId xmlns:p14="http://schemas.microsoft.com/office/powerpoint/2010/main" val="693173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BrightSign HD</a:t>
            </a:r>
          </a:p>
        </p:txBody>
      </p:sp>
      <p:sp>
        <p:nvSpPr>
          <p:cNvPr id="5" name="Text Placeholder 4"/>
          <p:cNvSpPr>
            <a:spLocks noGrp="1"/>
          </p:cNvSpPr>
          <p:nvPr>
            <p:ph type="body" sz="quarter" idx="10"/>
          </p:nvPr>
        </p:nvSpPr>
        <p:spPr>
          <a:xfrm>
            <a:off x="1913469" y="1378236"/>
            <a:ext cx="13529733" cy="659491"/>
          </a:xfrm>
        </p:spPr>
        <p:txBody>
          <a:bodyPr/>
          <a:lstStyle/>
          <a:p>
            <a:r>
              <a:rPr lang="en-US" dirty="0"/>
              <a:t>An affordable classic. Mainstream performance.</a:t>
            </a:r>
            <a:endParaRPr lang="en-US" sz="2400" dirty="0"/>
          </a:p>
        </p:txBody>
      </p:sp>
      <p:sp>
        <p:nvSpPr>
          <p:cNvPr id="6" name="Content Placeholder 5"/>
          <p:cNvSpPr>
            <a:spLocks noGrp="1"/>
          </p:cNvSpPr>
          <p:nvPr>
            <p:ph idx="14"/>
          </p:nvPr>
        </p:nvSpPr>
        <p:spPr>
          <a:xfrm>
            <a:off x="1914552" y="2301506"/>
            <a:ext cx="11161368" cy="2594344"/>
          </a:xfrm>
        </p:spPr>
        <p:txBody>
          <a:bodyPr/>
          <a:lstStyle/>
          <a:p>
            <a:r>
              <a:rPr lang="en-US" sz="2400" dirty="0"/>
              <a:t>Ideal for mainstream Full HD and HTML5 applications that require high reliability and ease of use</a:t>
            </a:r>
          </a:p>
          <a:p>
            <a:r>
              <a:rPr lang="en-US" sz="2400" dirty="0"/>
              <a:t>Offers H.265 decoding, mainstream performance HTML5 performance, and Gigabit Ethernet</a:t>
            </a:r>
          </a:p>
          <a:p>
            <a:r>
              <a:rPr lang="en-US" sz="2400" dirty="0"/>
              <a:t>Robust interactive controls, live content features, </a:t>
            </a:r>
            <a:r>
              <a:rPr lang="en-US" sz="2400" dirty="0" err="1"/>
              <a:t>BrightWall</a:t>
            </a:r>
            <a:r>
              <a:rPr lang="en-US" sz="2400" dirty="0"/>
              <a:t>™ and Mosaic Mode</a:t>
            </a:r>
            <a:endParaRPr lang="en-US" sz="2000" dirty="0"/>
          </a:p>
        </p:txBody>
      </p:sp>
      <p:pic>
        <p:nvPicPr>
          <p:cNvPr id="2" name="Picture 1"/>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075920" y="601572"/>
            <a:ext cx="2688383" cy="4412614"/>
          </a:xfrm>
          <a:prstGeom prst="rect">
            <a:avLst/>
          </a:prstGeom>
        </p:spPr>
      </p:pic>
      <p:pic>
        <p:nvPicPr>
          <p:cNvPr id="67"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14552" y="5062954"/>
            <a:ext cx="2377032" cy="3703094"/>
          </a:xfrm>
          <a:prstGeom prst="rect">
            <a:avLst/>
          </a:prstGeom>
        </p:spPr>
      </p:pic>
      <p:pic>
        <p:nvPicPr>
          <p:cNvPr id="9" name="Picture 8"/>
          <p:cNvPicPr>
            <a:picLocks noChangeAspect="1"/>
          </p:cNvPicPr>
          <p:nvPr/>
        </p:nvPicPr>
        <p:blipFill>
          <a:blip r:embed="rId7"/>
          <a:stretch>
            <a:fillRect/>
          </a:stretch>
        </p:blipFill>
        <p:spPr>
          <a:xfrm>
            <a:off x="4401311" y="5062954"/>
            <a:ext cx="11232007" cy="3465833"/>
          </a:xfrm>
          <a:prstGeom prst="rect">
            <a:avLst/>
          </a:prstGeom>
        </p:spPr>
      </p:pic>
    </p:spTree>
    <p:extLst>
      <p:ext uri="{BB962C8B-B14F-4D97-AF65-F5344CB8AC3E}">
        <p14:creationId xmlns:p14="http://schemas.microsoft.com/office/powerpoint/2010/main" val="230042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576377"/>
            <a:ext cx="13529733" cy="624495"/>
          </a:xfrm>
        </p:spPr>
        <p:txBody>
          <a:bodyPr/>
          <a:lstStyle/>
          <a:p>
            <a:r>
              <a:rPr lang="en-US" dirty="0"/>
              <a:t>BrightSign HD-OPS</a:t>
            </a:r>
          </a:p>
        </p:txBody>
      </p:sp>
      <p:sp>
        <p:nvSpPr>
          <p:cNvPr id="5" name="Text Placeholder 4"/>
          <p:cNvSpPr>
            <a:spLocks noGrp="1"/>
          </p:cNvSpPr>
          <p:nvPr>
            <p:ph type="body" sz="quarter" idx="10"/>
          </p:nvPr>
        </p:nvSpPr>
        <p:spPr>
          <a:xfrm>
            <a:off x="1913469" y="1260669"/>
            <a:ext cx="13529733" cy="768943"/>
          </a:xfrm>
        </p:spPr>
        <p:txBody>
          <a:bodyPr/>
          <a:lstStyle/>
          <a:p>
            <a:pPr>
              <a:spcBef>
                <a:spcPts val="0"/>
              </a:spcBef>
            </a:pPr>
            <a:r>
              <a:rPr lang="en-US" dirty="0"/>
              <a:t>OPS compatible player. </a:t>
            </a:r>
          </a:p>
          <a:p>
            <a:pPr>
              <a:spcBef>
                <a:spcPts val="0"/>
              </a:spcBef>
            </a:pPr>
            <a:r>
              <a:rPr lang="en-US" dirty="0"/>
              <a:t>Mainstream performance.</a:t>
            </a:r>
            <a:endParaRPr lang="en-US" sz="2400" dirty="0"/>
          </a:p>
        </p:txBody>
      </p:sp>
      <p:sp>
        <p:nvSpPr>
          <p:cNvPr id="6" name="Content Placeholder 5"/>
          <p:cNvSpPr>
            <a:spLocks noGrp="1"/>
          </p:cNvSpPr>
          <p:nvPr>
            <p:ph idx="14"/>
          </p:nvPr>
        </p:nvSpPr>
        <p:spPr>
          <a:xfrm>
            <a:off x="1914552" y="2206976"/>
            <a:ext cx="8052778" cy="3468823"/>
          </a:xfrm>
        </p:spPr>
        <p:txBody>
          <a:bodyPr/>
          <a:lstStyle/>
          <a:p>
            <a:pPr>
              <a:spcBef>
                <a:spcPts val="0"/>
              </a:spcBef>
              <a:spcAft>
                <a:spcPts val="1200"/>
              </a:spcAft>
            </a:pPr>
            <a:r>
              <a:rPr lang="en-US" sz="2100" dirty="0"/>
              <a:t>The HO523 is BrightSign’s first OPS compatible digital signage player based on the HD3 series </a:t>
            </a:r>
          </a:p>
          <a:p>
            <a:pPr>
              <a:spcBef>
                <a:spcPts val="0"/>
              </a:spcBef>
              <a:spcAft>
                <a:spcPts val="1200"/>
              </a:spcAft>
            </a:pPr>
            <a:r>
              <a:rPr lang="en-US" sz="2100" dirty="0"/>
              <a:t>The inside edge features a JAE TX25 plug for connecting to interior display components (video, USB, serial, etc.)</a:t>
            </a:r>
          </a:p>
          <a:p>
            <a:pPr>
              <a:spcBef>
                <a:spcPts val="0"/>
              </a:spcBef>
              <a:spcAft>
                <a:spcPts val="1200"/>
              </a:spcAft>
            </a:pPr>
            <a:r>
              <a:rPr lang="en-US" sz="2100" dirty="0"/>
              <a:t>The outside edge has industry-standard connectors, as well as specialized device control and feedback interfaces. </a:t>
            </a:r>
          </a:p>
          <a:p>
            <a:pPr>
              <a:spcBef>
                <a:spcPts val="0"/>
              </a:spcBef>
              <a:spcAft>
                <a:spcPts val="1200"/>
              </a:spcAft>
            </a:pPr>
            <a:r>
              <a:rPr lang="en-US" sz="2100" dirty="0"/>
              <a:t>BrightSign HO523 easily connects to an OPS display without the need for external video or power cables </a:t>
            </a:r>
          </a:p>
        </p:txBody>
      </p:sp>
      <p:pic>
        <p:nvPicPr>
          <p:cNvPr id="86"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48256" y="6010655"/>
            <a:ext cx="2572512" cy="1694689"/>
          </a:xfrm>
          <a:prstGeom prst="rect">
            <a:avLst/>
          </a:prstGeom>
        </p:spPr>
      </p:pic>
      <p:pic>
        <p:nvPicPr>
          <p:cNvPr id="17" name="Picture 16"/>
          <p:cNvPicPr>
            <a:picLocks noChangeAspect="1"/>
          </p:cNvPicPr>
          <p:nvPr/>
        </p:nvPicPr>
        <p:blipFill>
          <a:blip r:embed="rId6"/>
          <a:stretch>
            <a:fillRect/>
          </a:stretch>
        </p:blipFill>
        <p:spPr>
          <a:xfrm>
            <a:off x="4826000" y="5639224"/>
            <a:ext cx="10358392" cy="3199318"/>
          </a:xfrm>
          <a:prstGeom prst="rect">
            <a:avLst/>
          </a:prstGeom>
        </p:spPr>
      </p:pic>
      <p:pic>
        <p:nvPicPr>
          <p:cNvPr id="7" name="Picture 6"/>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366081" y="2394430"/>
            <a:ext cx="4948022" cy="1591368"/>
          </a:xfrm>
          <a:prstGeom prst="rect">
            <a:avLst/>
          </a:prstGeom>
        </p:spPr>
      </p:pic>
      <p:pic>
        <p:nvPicPr>
          <p:cNvPr id="9" name="Picture 8"/>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249247" y="3893389"/>
            <a:ext cx="5181691" cy="1500181"/>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4559" y="275420"/>
            <a:ext cx="5571066" cy="2154271"/>
          </a:xfrm>
          <a:prstGeom prst="rect">
            <a:avLst/>
          </a:prstGeom>
        </p:spPr>
      </p:pic>
      <p:pic>
        <p:nvPicPr>
          <p:cNvPr id="2050" name="Picture 2" descr="http://www.avnetwork.com/portals/0/DigiAwards2018logoWebI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64145" y="632075"/>
            <a:ext cx="825215" cy="125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34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3D1A21-40AB-4EF4-90DF-830A9044CF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630472" y="2188079"/>
            <a:ext cx="4371528" cy="2699157"/>
          </a:xfrm>
          <a:prstGeom prst="rect">
            <a:avLst/>
          </a:prstGeom>
        </p:spPr>
      </p:pic>
      <p:sp>
        <p:nvSpPr>
          <p:cNvPr id="4" name="Title 3"/>
          <p:cNvSpPr>
            <a:spLocks noGrp="1"/>
          </p:cNvSpPr>
          <p:nvPr>
            <p:ph type="title"/>
          </p:nvPr>
        </p:nvSpPr>
        <p:spPr/>
        <p:txBody>
          <a:bodyPr/>
          <a:lstStyle/>
          <a:p>
            <a:r>
              <a:rPr lang="en-US" dirty="0"/>
              <a:t>BrightSign XD</a:t>
            </a:r>
          </a:p>
        </p:txBody>
      </p:sp>
      <p:sp>
        <p:nvSpPr>
          <p:cNvPr id="5" name="Text Placeholder 4"/>
          <p:cNvSpPr>
            <a:spLocks noGrp="1"/>
          </p:cNvSpPr>
          <p:nvPr>
            <p:ph type="body" sz="quarter" idx="10"/>
          </p:nvPr>
        </p:nvSpPr>
        <p:spPr>
          <a:xfrm>
            <a:off x="1914552" y="1337938"/>
            <a:ext cx="13527384" cy="806746"/>
          </a:xfrm>
        </p:spPr>
        <p:txBody>
          <a:bodyPr/>
          <a:lstStyle/>
          <a:p>
            <a:pPr>
              <a:spcBef>
                <a:spcPts val="0"/>
              </a:spcBef>
            </a:pPr>
            <a:r>
              <a:rPr lang="en-US" dirty="0"/>
              <a:t>True 4K Dolby Vision™ &amp; HDR10+ playback. </a:t>
            </a:r>
          </a:p>
          <a:p>
            <a:pPr>
              <a:spcBef>
                <a:spcPts val="0"/>
              </a:spcBef>
            </a:pPr>
            <a:r>
              <a:rPr lang="en-US" dirty="0"/>
              <a:t>Advanced performance.</a:t>
            </a:r>
            <a:endParaRPr lang="en-US" sz="2000" dirty="0"/>
          </a:p>
        </p:txBody>
      </p:sp>
      <p:sp>
        <p:nvSpPr>
          <p:cNvPr id="6" name="Content Placeholder 5"/>
          <p:cNvSpPr>
            <a:spLocks noGrp="1"/>
          </p:cNvSpPr>
          <p:nvPr>
            <p:ph idx="14"/>
          </p:nvPr>
        </p:nvSpPr>
        <p:spPr>
          <a:xfrm>
            <a:off x="1914551" y="2414016"/>
            <a:ext cx="9540849" cy="2489979"/>
          </a:xfrm>
        </p:spPr>
        <p:txBody>
          <a:bodyPr/>
          <a:lstStyle/>
          <a:p>
            <a:r>
              <a:rPr lang="en-US" sz="2000" dirty="0"/>
              <a:t>Powerful 4K video engine that supports all the technology standards of the True 4K ecosystem:</a:t>
            </a:r>
          </a:p>
          <a:p>
            <a:pPr lvl="1">
              <a:spcBef>
                <a:spcPts val="711"/>
              </a:spcBef>
            </a:pPr>
            <a:r>
              <a:rPr lang="en-US" sz="2000" dirty="0"/>
              <a:t>H.265/H.264 encoded native 4K content at 60p, Dolby Vision &amp; HDR10+ via HDMI 2.0a for stunning playback quality  </a:t>
            </a:r>
          </a:p>
          <a:p>
            <a:pPr lvl="1">
              <a:spcBef>
                <a:spcPts val="711"/>
              </a:spcBef>
            </a:pPr>
            <a:r>
              <a:rPr lang="en-US" sz="2000" dirty="0"/>
              <a:t>4K upscaling &amp; dual video decoding of two 1080p60 videos at once</a:t>
            </a:r>
          </a:p>
          <a:p>
            <a:r>
              <a:rPr lang="en-US" sz="2000" dirty="0"/>
              <a:t>All models include Gigabit Ethernet and offer a hardware-accelerated HTML5 engine with advanced performance</a:t>
            </a:r>
          </a:p>
        </p:txBody>
      </p:sp>
      <p:pic>
        <p:nvPicPr>
          <p:cNvPr id="6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5849" y="5277556"/>
            <a:ext cx="2654550" cy="3245337"/>
          </a:xfrm>
          <a:prstGeom prst="rect">
            <a:avLst/>
          </a:prstGeom>
        </p:spPr>
      </p:pic>
      <p:pic>
        <p:nvPicPr>
          <p:cNvPr id="12" name="Picture 11">
            <a:extLst>
              <a:ext uri="{FF2B5EF4-FFF2-40B4-BE49-F238E27FC236}">
                <a16:creationId xmlns:a16="http://schemas.microsoft.com/office/drawing/2014/main" id="{37FAE677-8F71-45CE-9F43-531A7AE162CB}"/>
              </a:ext>
            </a:extLst>
          </p:cNvPr>
          <p:cNvPicPr>
            <a:picLocks noChangeAspect="1"/>
          </p:cNvPicPr>
          <p:nvPr/>
        </p:nvPicPr>
        <p:blipFill rotWithShape="1">
          <a:blip r:embed="rId7"/>
          <a:srcRect l="8282"/>
          <a:stretch/>
        </p:blipFill>
        <p:spPr>
          <a:xfrm>
            <a:off x="4590399" y="5713481"/>
            <a:ext cx="11411601" cy="2927525"/>
          </a:xfrm>
          <a:prstGeom prst="rect">
            <a:avLst/>
          </a:prstGeom>
        </p:spPr>
      </p:pic>
      <p:pic>
        <p:nvPicPr>
          <p:cNvPr id="7" name="Picture 6">
            <a:extLst>
              <a:ext uri="{FF2B5EF4-FFF2-40B4-BE49-F238E27FC236}">
                <a16:creationId xmlns:a16="http://schemas.microsoft.com/office/drawing/2014/main" id="{661817B1-2F87-4105-BC66-5357DB0EB3A3}"/>
              </a:ext>
            </a:extLst>
          </p:cNvPr>
          <p:cNvPicPr>
            <a:picLocks noChangeAspect="1"/>
          </p:cNvPicPr>
          <p:nvPr/>
        </p:nvPicPr>
        <p:blipFill>
          <a:blip r:embed="rId8"/>
          <a:stretch>
            <a:fillRect/>
          </a:stretch>
        </p:blipFill>
        <p:spPr>
          <a:xfrm>
            <a:off x="7032376" y="6871063"/>
            <a:ext cx="535578" cy="535578"/>
          </a:xfrm>
          <a:prstGeom prst="rect">
            <a:avLst/>
          </a:prstGeom>
        </p:spPr>
      </p:pic>
      <p:pic>
        <p:nvPicPr>
          <p:cNvPr id="14" name="A78567FE-70AB-4D56-97BE-997E208D6AF6" descr="165DA89F-9108-4A66-9658-536850B55F7E@attlocal">
            <a:extLst>
              <a:ext uri="{FF2B5EF4-FFF2-40B4-BE49-F238E27FC236}">
                <a16:creationId xmlns:a16="http://schemas.microsoft.com/office/drawing/2014/main" id="{634134EA-73A5-4A9F-BD2D-4766A78F71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01789" y="748606"/>
            <a:ext cx="952195" cy="128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85EB1CE6-1C54-4C7F-8E6F-F9DB905CD8CE}"/>
              </a:ext>
            </a:extLst>
          </p:cNvPr>
          <p:cNvGrpSpPr/>
          <p:nvPr/>
        </p:nvGrpSpPr>
        <p:grpSpPr>
          <a:xfrm>
            <a:off x="12694090" y="794058"/>
            <a:ext cx="1235919" cy="1318095"/>
            <a:chOff x="13771092" y="1006191"/>
            <a:chExt cx="1235919" cy="1318095"/>
          </a:xfrm>
        </p:grpSpPr>
        <p:sp>
          <p:nvSpPr>
            <p:cNvPr id="16" name="Rectangle 15">
              <a:extLst>
                <a:ext uri="{FF2B5EF4-FFF2-40B4-BE49-F238E27FC236}">
                  <a16:creationId xmlns:a16="http://schemas.microsoft.com/office/drawing/2014/main" id="{21881C5D-5DCA-45F2-8541-A175887601DC}"/>
                </a:ext>
              </a:extLst>
            </p:cNvPr>
            <p:cNvSpPr/>
            <p:nvPr/>
          </p:nvSpPr>
          <p:spPr>
            <a:xfrm>
              <a:off x="14342531" y="1503534"/>
              <a:ext cx="635000" cy="235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descr="http://2ley7l42nt9s3jvzio2zneqa.wpengine.netdna-cdn.com/wp-content/uploads/2018/03/BestofISE2018-logo-0318.jpg">
              <a:extLst>
                <a:ext uri="{FF2B5EF4-FFF2-40B4-BE49-F238E27FC236}">
                  <a16:creationId xmlns:a16="http://schemas.microsoft.com/office/drawing/2014/main" id="{AD6ECC6B-457E-4C7A-94FF-D4D32698240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23" r="50213"/>
            <a:stretch/>
          </p:blipFill>
          <p:spPr bwMode="auto">
            <a:xfrm>
              <a:off x="13771092" y="1006191"/>
              <a:ext cx="1235919" cy="13180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4028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78567FE-70AB-4D56-97BE-997E208D6AF6" descr="165DA89F-9108-4A66-9658-536850B55F7E@attlocal">
            <a:extLst>
              <a:ext uri="{FF2B5EF4-FFF2-40B4-BE49-F238E27FC236}">
                <a16:creationId xmlns:a16="http://schemas.microsoft.com/office/drawing/2014/main" id="{787AE445-79DF-411D-808A-62F4DD345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9009" y="463971"/>
            <a:ext cx="952195" cy="128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BrightSign XT</a:t>
            </a:r>
          </a:p>
        </p:txBody>
      </p:sp>
      <p:sp>
        <p:nvSpPr>
          <p:cNvPr id="5" name="Text Placeholder 4"/>
          <p:cNvSpPr>
            <a:spLocks noGrp="1"/>
          </p:cNvSpPr>
          <p:nvPr>
            <p:ph type="body" sz="quarter" idx="10"/>
          </p:nvPr>
        </p:nvSpPr>
        <p:spPr>
          <a:xfrm>
            <a:off x="1913469" y="1341027"/>
            <a:ext cx="13529733" cy="823735"/>
          </a:xfrm>
        </p:spPr>
        <p:txBody>
          <a:bodyPr/>
          <a:lstStyle/>
          <a:p>
            <a:pPr>
              <a:spcBef>
                <a:spcPts val="0"/>
              </a:spcBef>
            </a:pPr>
            <a:r>
              <a:rPr lang="en-US" dirty="0"/>
              <a:t>State-of-the-art technology, Dolby Vision™ and HDR10+.</a:t>
            </a:r>
          </a:p>
          <a:p>
            <a:pPr>
              <a:spcBef>
                <a:spcPts val="0"/>
              </a:spcBef>
            </a:pPr>
            <a:r>
              <a:rPr lang="en-US" dirty="0"/>
              <a:t>Enterprise performance. </a:t>
            </a:r>
            <a:endParaRPr lang="en-US" sz="1600" dirty="0"/>
          </a:p>
        </p:txBody>
      </p:sp>
      <p:pic>
        <p:nvPicPr>
          <p:cNvPr id="74"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1807755" y="5149206"/>
            <a:ext cx="2810739" cy="3415154"/>
          </a:xfrm>
          <a:prstGeom prst="rect">
            <a:avLst/>
          </a:prstGeom>
        </p:spPr>
      </p:pic>
      <p:sp>
        <p:nvSpPr>
          <p:cNvPr id="6" name="Content Placeholder 5"/>
          <p:cNvSpPr>
            <a:spLocks noGrp="1"/>
          </p:cNvSpPr>
          <p:nvPr>
            <p:ph idx="14"/>
          </p:nvPr>
        </p:nvSpPr>
        <p:spPr>
          <a:xfrm>
            <a:off x="1914552" y="2268799"/>
            <a:ext cx="8842348" cy="2780780"/>
          </a:xfrm>
        </p:spPr>
        <p:txBody>
          <a:bodyPr/>
          <a:lstStyle/>
          <a:p>
            <a:r>
              <a:rPr lang="en-US" sz="1900" dirty="0"/>
              <a:t>Includes a powerful 4K video engine with H.265/H.264 decoding, Dolby Vision and HDR10+</a:t>
            </a:r>
          </a:p>
          <a:p>
            <a:r>
              <a:rPr lang="en-US" sz="1900" dirty="0"/>
              <a:t>Supports 4K full resolution graphics, 4K upscaling &amp; dual decoding of two 4Kp60 videos at once</a:t>
            </a:r>
          </a:p>
          <a:p>
            <a:r>
              <a:rPr lang="en-US" sz="1900" dirty="0"/>
              <a:t>Offers our fastest HTML5 and graphics engine and most powerful CPU to deliver unsurpassed performance for enterprise applications </a:t>
            </a:r>
          </a:p>
          <a:p>
            <a:r>
              <a:rPr lang="en-US" sz="1900" dirty="0"/>
              <a:t>XT is the only product line offering 4K full resolution graphics, PoE+ and HDMI In for Live TV playback</a:t>
            </a:r>
          </a:p>
        </p:txBody>
      </p:sp>
      <p:pic>
        <p:nvPicPr>
          <p:cNvPr id="2" name="Picture 1">
            <a:extLst>
              <a:ext uri="{FF2B5EF4-FFF2-40B4-BE49-F238E27FC236}">
                <a16:creationId xmlns:a16="http://schemas.microsoft.com/office/drawing/2014/main" id="{148B97FF-A55B-4D9E-9294-1B9A4246B7E4}"/>
              </a:ext>
            </a:extLst>
          </p:cNvPr>
          <p:cNvPicPr>
            <a:picLocks noChangeAspect="1"/>
          </p:cNvPicPr>
          <p:nvPr/>
        </p:nvPicPr>
        <p:blipFill>
          <a:blip r:embed="rId7"/>
          <a:stretch>
            <a:fillRect/>
          </a:stretch>
        </p:blipFill>
        <p:spPr>
          <a:xfrm>
            <a:off x="11074720" y="2250177"/>
            <a:ext cx="4594378" cy="3159934"/>
          </a:xfrm>
          <a:prstGeom prst="rect">
            <a:avLst/>
          </a:prstGeom>
        </p:spPr>
      </p:pic>
      <p:grpSp>
        <p:nvGrpSpPr>
          <p:cNvPr id="9" name="Group 8">
            <a:extLst>
              <a:ext uri="{FF2B5EF4-FFF2-40B4-BE49-F238E27FC236}">
                <a16:creationId xmlns:a16="http://schemas.microsoft.com/office/drawing/2014/main" id="{C31E56A1-E367-4F9F-B232-67D6EED64630}"/>
              </a:ext>
            </a:extLst>
          </p:cNvPr>
          <p:cNvGrpSpPr/>
          <p:nvPr/>
        </p:nvGrpSpPr>
        <p:grpSpPr>
          <a:xfrm>
            <a:off x="13720292" y="904591"/>
            <a:ext cx="1235919" cy="1318095"/>
            <a:chOff x="13771092" y="1006191"/>
            <a:chExt cx="1235919" cy="1318095"/>
          </a:xfrm>
        </p:grpSpPr>
        <p:sp>
          <p:nvSpPr>
            <p:cNvPr id="8" name="Rectangle 7">
              <a:extLst>
                <a:ext uri="{FF2B5EF4-FFF2-40B4-BE49-F238E27FC236}">
                  <a16:creationId xmlns:a16="http://schemas.microsoft.com/office/drawing/2014/main" id="{97DA0529-6A72-4AD8-B52B-941F9C0EEA64}"/>
                </a:ext>
              </a:extLst>
            </p:cNvPr>
            <p:cNvSpPr/>
            <p:nvPr/>
          </p:nvSpPr>
          <p:spPr>
            <a:xfrm>
              <a:off x="14342531" y="1503534"/>
              <a:ext cx="635000" cy="235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descr="http://2ley7l42nt9s3jvzio2zneqa.wpengine.netdna-cdn.com/wp-content/uploads/2018/03/BestofISE2018-logo-0318.jpg">
              <a:extLst>
                <a:ext uri="{FF2B5EF4-FFF2-40B4-BE49-F238E27FC236}">
                  <a16:creationId xmlns:a16="http://schemas.microsoft.com/office/drawing/2014/main" id="{20EBACAB-D0EE-4344-A273-79A514C3B90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3" r="50213"/>
            <a:stretch/>
          </p:blipFill>
          <p:spPr bwMode="auto">
            <a:xfrm>
              <a:off x="13771092" y="1006191"/>
              <a:ext cx="1235919" cy="13180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BED88E14-4B1E-4D7D-A85E-0B9EE2E1DE90}"/>
              </a:ext>
            </a:extLst>
          </p:cNvPr>
          <p:cNvGrpSpPr/>
          <p:nvPr/>
        </p:nvGrpSpPr>
        <p:grpSpPr>
          <a:xfrm>
            <a:off x="4605794" y="5835984"/>
            <a:ext cx="11447006" cy="2943881"/>
            <a:chOff x="4605794" y="5835984"/>
            <a:chExt cx="11447006" cy="2943881"/>
          </a:xfrm>
        </p:grpSpPr>
        <p:pic>
          <p:nvPicPr>
            <p:cNvPr id="15" name="Picture 14">
              <a:extLst>
                <a:ext uri="{FF2B5EF4-FFF2-40B4-BE49-F238E27FC236}">
                  <a16:creationId xmlns:a16="http://schemas.microsoft.com/office/drawing/2014/main" id="{2D6583EF-712F-49D7-8A84-2A75D2B1B453}"/>
                </a:ext>
              </a:extLst>
            </p:cNvPr>
            <p:cNvPicPr>
              <a:picLocks noChangeAspect="1"/>
            </p:cNvPicPr>
            <p:nvPr/>
          </p:nvPicPr>
          <p:blipFill rotWithShape="1">
            <a:blip r:embed="rId9"/>
            <a:srcRect l="8508"/>
            <a:stretch/>
          </p:blipFill>
          <p:spPr>
            <a:xfrm>
              <a:off x="4605794" y="5835984"/>
              <a:ext cx="11447006" cy="2943881"/>
            </a:xfrm>
            <a:prstGeom prst="rect">
              <a:avLst/>
            </a:prstGeom>
          </p:spPr>
        </p:pic>
        <p:pic>
          <p:nvPicPr>
            <p:cNvPr id="13" name="Picture 12">
              <a:extLst>
                <a:ext uri="{FF2B5EF4-FFF2-40B4-BE49-F238E27FC236}">
                  <a16:creationId xmlns:a16="http://schemas.microsoft.com/office/drawing/2014/main" id="{610E8E53-DB3A-48BC-BD91-0230B5F490E0}"/>
                </a:ext>
              </a:extLst>
            </p:cNvPr>
            <p:cNvPicPr>
              <a:picLocks noChangeAspect="1"/>
            </p:cNvPicPr>
            <p:nvPr/>
          </p:nvPicPr>
          <p:blipFill>
            <a:blip r:embed="rId10"/>
            <a:stretch>
              <a:fillRect/>
            </a:stretch>
          </p:blipFill>
          <p:spPr>
            <a:xfrm>
              <a:off x="7886569" y="6918064"/>
              <a:ext cx="504956" cy="504956"/>
            </a:xfrm>
            <a:prstGeom prst="rect">
              <a:avLst/>
            </a:prstGeom>
          </p:spPr>
        </p:pic>
      </p:grpSp>
    </p:spTree>
    <p:extLst>
      <p:ext uri="{BB962C8B-B14F-4D97-AF65-F5344CB8AC3E}">
        <p14:creationId xmlns:p14="http://schemas.microsoft.com/office/powerpoint/2010/main" val="1458866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Product Compare Matrix</a:t>
            </a:r>
          </a:p>
        </p:txBody>
      </p:sp>
      <p:pic>
        <p:nvPicPr>
          <p:cNvPr id="9"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396EF01-30A4-478E-8EC8-A383B9919A7E}"/>
              </a:ext>
            </a:extLst>
          </p:cNvPr>
          <p:cNvPicPr>
            <a:picLocks noChangeAspect="1"/>
          </p:cNvPicPr>
          <p:nvPr/>
        </p:nvPicPr>
        <p:blipFill>
          <a:blip r:embed="rId4"/>
          <a:stretch>
            <a:fillRect/>
          </a:stretch>
        </p:blipFill>
        <p:spPr>
          <a:xfrm>
            <a:off x="1984377" y="1546349"/>
            <a:ext cx="13529733" cy="6903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351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503444"/>
            <a:ext cx="13529733" cy="624495"/>
          </a:xfrm>
        </p:spPr>
        <p:txBody>
          <a:bodyPr/>
          <a:lstStyle/>
          <a:p>
            <a:r>
              <a:rPr lang="en-US" dirty="0"/>
              <a:t>Product Compare Matrix Continued</a:t>
            </a:r>
          </a:p>
        </p:txBody>
      </p:sp>
      <p:pic>
        <p:nvPicPr>
          <p:cNvPr id="9"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E5EB9BCC-4CEE-4F78-BE68-38F87F520BFF}"/>
              </a:ext>
            </a:extLst>
          </p:cNvPr>
          <p:cNvGrpSpPr/>
          <p:nvPr/>
        </p:nvGrpSpPr>
        <p:grpSpPr>
          <a:xfrm>
            <a:off x="1981202" y="1546349"/>
            <a:ext cx="13532908" cy="6963463"/>
            <a:chOff x="1981202" y="1546349"/>
            <a:chExt cx="13532908" cy="6963463"/>
          </a:xfrm>
        </p:grpSpPr>
        <p:pic>
          <p:nvPicPr>
            <p:cNvPr id="5" name="Picture 4">
              <a:extLst>
                <a:ext uri="{FF2B5EF4-FFF2-40B4-BE49-F238E27FC236}">
                  <a16:creationId xmlns:a16="http://schemas.microsoft.com/office/drawing/2014/main" id="{3CDE144A-223A-45CC-92C1-7D8022BC6F34}"/>
                </a:ext>
              </a:extLst>
            </p:cNvPr>
            <p:cNvPicPr>
              <a:picLocks noChangeAspect="1"/>
            </p:cNvPicPr>
            <p:nvPr/>
          </p:nvPicPr>
          <p:blipFill rotWithShape="1">
            <a:blip r:embed="rId4"/>
            <a:srcRect b="94621"/>
            <a:stretch/>
          </p:blipFill>
          <p:spPr>
            <a:xfrm>
              <a:off x="1984377" y="1546349"/>
              <a:ext cx="13529733" cy="37135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CA1436F-8EE6-4CC7-B3FC-83EA9959DBEA}"/>
                </a:ext>
              </a:extLst>
            </p:cNvPr>
            <p:cNvPicPr>
              <a:picLocks noChangeAspect="1"/>
            </p:cNvPicPr>
            <p:nvPr/>
          </p:nvPicPr>
          <p:blipFill>
            <a:blip r:embed="rId5"/>
            <a:stretch>
              <a:fillRect/>
            </a:stretch>
          </p:blipFill>
          <p:spPr>
            <a:xfrm>
              <a:off x="1981202" y="1917700"/>
              <a:ext cx="13532908" cy="590631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F1157C2-23E6-4B8C-90E5-81EB5C0C3B05}"/>
                </a:ext>
              </a:extLst>
            </p:cNvPr>
            <p:cNvPicPr>
              <a:picLocks noChangeAspect="1"/>
            </p:cNvPicPr>
            <p:nvPr/>
          </p:nvPicPr>
          <p:blipFill>
            <a:blip r:embed="rId6"/>
            <a:stretch>
              <a:fillRect/>
            </a:stretch>
          </p:blipFill>
          <p:spPr>
            <a:xfrm>
              <a:off x="1981202" y="7821698"/>
              <a:ext cx="13532908" cy="68811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302830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401844"/>
            <a:ext cx="13529733" cy="624495"/>
          </a:xfrm>
        </p:spPr>
        <p:txBody>
          <a:bodyPr/>
          <a:lstStyle/>
          <a:p>
            <a:r>
              <a:rPr lang="en-US" dirty="0"/>
              <a:t>Product Compare Matrix Continued</a:t>
            </a:r>
          </a:p>
        </p:txBody>
      </p:sp>
      <p:pic>
        <p:nvPicPr>
          <p:cNvPr id="8"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071BDB84-1E49-4F20-8349-5D600386C83E}"/>
              </a:ext>
            </a:extLst>
          </p:cNvPr>
          <p:cNvGrpSpPr/>
          <p:nvPr/>
        </p:nvGrpSpPr>
        <p:grpSpPr>
          <a:xfrm>
            <a:off x="2022477" y="958791"/>
            <a:ext cx="13420725" cy="7708959"/>
            <a:chOff x="2022477" y="907991"/>
            <a:chExt cx="13420725" cy="7708959"/>
          </a:xfrm>
        </p:grpSpPr>
        <p:pic>
          <p:nvPicPr>
            <p:cNvPr id="6" name="Picture 5">
              <a:extLst>
                <a:ext uri="{FF2B5EF4-FFF2-40B4-BE49-F238E27FC236}">
                  <a16:creationId xmlns:a16="http://schemas.microsoft.com/office/drawing/2014/main" id="{E61B7367-7E59-4E8B-A4C7-736D34B58D3E}"/>
                </a:ext>
              </a:extLst>
            </p:cNvPr>
            <p:cNvPicPr>
              <a:picLocks noChangeAspect="1"/>
            </p:cNvPicPr>
            <p:nvPr/>
          </p:nvPicPr>
          <p:blipFill rotWithShape="1">
            <a:blip r:embed="rId4"/>
            <a:srcRect b="94621"/>
            <a:stretch/>
          </p:blipFill>
          <p:spPr>
            <a:xfrm>
              <a:off x="2022477" y="907991"/>
              <a:ext cx="13420725" cy="36835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B96288C-18F7-4616-95E2-5E80B04E9176}"/>
                </a:ext>
              </a:extLst>
            </p:cNvPr>
            <p:cNvPicPr>
              <a:picLocks noChangeAspect="1"/>
            </p:cNvPicPr>
            <p:nvPr/>
          </p:nvPicPr>
          <p:blipFill>
            <a:blip r:embed="rId5"/>
            <a:stretch>
              <a:fillRect/>
            </a:stretch>
          </p:blipFill>
          <p:spPr>
            <a:xfrm>
              <a:off x="2022477" y="1263650"/>
              <a:ext cx="13420725" cy="73533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748467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Product Compare Matrix Continued</a:t>
            </a:r>
          </a:p>
        </p:txBody>
      </p:sp>
      <p:pic>
        <p:nvPicPr>
          <p:cNvPr id="10"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EF47EFA-BD2E-4E22-B070-71A3528F018E}"/>
              </a:ext>
            </a:extLst>
          </p:cNvPr>
          <p:cNvGrpSpPr/>
          <p:nvPr/>
        </p:nvGrpSpPr>
        <p:grpSpPr>
          <a:xfrm>
            <a:off x="2022477" y="1948404"/>
            <a:ext cx="13458825" cy="4861971"/>
            <a:chOff x="2022477" y="1948404"/>
            <a:chExt cx="13458825" cy="4861971"/>
          </a:xfrm>
        </p:grpSpPr>
        <p:pic>
          <p:nvPicPr>
            <p:cNvPr id="5" name="Picture 4">
              <a:extLst>
                <a:ext uri="{FF2B5EF4-FFF2-40B4-BE49-F238E27FC236}">
                  <a16:creationId xmlns:a16="http://schemas.microsoft.com/office/drawing/2014/main" id="{DBA29D7B-3A31-4D5E-8924-6AF02CDD5DEC}"/>
                </a:ext>
              </a:extLst>
            </p:cNvPr>
            <p:cNvPicPr>
              <a:picLocks noChangeAspect="1"/>
            </p:cNvPicPr>
            <p:nvPr/>
          </p:nvPicPr>
          <p:blipFill rotWithShape="1">
            <a:blip r:embed="rId4"/>
            <a:srcRect b="94621"/>
            <a:stretch/>
          </p:blipFill>
          <p:spPr>
            <a:xfrm>
              <a:off x="2022477" y="1948404"/>
              <a:ext cx="13458825" cy="36940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FB08EF8-D875-4DB5-AEAC-27B35C91146A}"/>
                </a:ext>
              </a:extLst>
            </p:cNvPr>
            <p:cNvPicPr>
              <a:picLocks noChangeAspect="1"/>
            </p:cNvPicPr>
            <p:nvPr/>
          </p:nvPicPr>
          <p:blipFill>
            <a:blip r:embed="rId5"/>
            <a:stretch>
              <a:fillRect/>
            </a:stretch>
          </p:blipFill>
          <p:spPr>
            <a:xfrm>
              <a:off x="2022477" y="2333625"/>
              <a:ext cx="13458825" cy="447675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54694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Accessories</a:t>
            </a:r>
          </a:p>
        </p:txBody>
      </p:sp>
      <p:sp>
        <p:nvSpPr>
          <p:cNvPr id="5" name="Text Placeholder 4"/>
          <p:cNvSpPr>
            <a:spLocks noGrp="1"/>
          </p:cNvSpPr>
          <p:nvPr>
            <p:ph type="body" sz="quarter" idx="10"/>
          </p:nvPr>
        </p:nvSpPr>
        <p:spPr>
          <a:xfrm>
            <a:off x="1913469" y="1405156"/>
            <a:ext cx="13529733" cy="558665"/>
          </a:xfrm>
        </p:spPr>
        <p:txBody>
          <a:bodyPr/>
          <a:lstStyle/>
          <a:p>
            <a:r>
              <a:rPr lang="en-US" dirty="0"/>
              <a:t>Easily expand BrightSign functionality</a:t>
            </a:r>
          </a:p>
        </p:txBody>
      </p:sp>
      <p:sp>
        <p:nvSpPr>
          <p:cNvPr id="8" name="Content Placeholder 7"/>
          <p:cNvSpPr>
            <a:spLocks noGrp="1"/>
          </p:cNvSpPr>
          <p:nvPr>
            <p:ph idx="14"/>
          </p:nvPr>
        </p:nvSpPr>
        <p:spPr>
          <a:xfrm>
            <a:off x="1913468" y="2243328"/>
            <a:ext cx="10395699" cy="6563211"/>
          </a:xfrm>
        </p:spPr>
        <p:txBody>
          <a:bodyPr/>
          <a:lstStyle/>
          <a:p>
            <a:pPr marL="380990" indent="-380990">
              <a:lnSpc>
                <a:spcPct val="120000"/>
              </a:lnSpc>
              <a:spcBef>
                <a:spcPts val="0"/>
              </a:spcBef>
            </a:pPr>
            <a:r>
              <a:rPr lang="en-US" sz="2400" b="1" dirty="0"/>
              <a:t>USB Button Panels </a:t>
            </a:r>
            <a:r>
              <a:rPr lang="en-US" sz="2400" dirty="0">
                <a:cs typeface="Verdana"/>
              </a:rPr>
              <a:t>(BP200 / BP900)</a:t>
            </a:r>
          </a:p>
          <a:p>
            <a:pPr marL="781040" lvl="1" indent="-380990">
              <a:lnSpc>
                <a:spcPct val="120000"/>
              </a:lnSpc>
              <a:spcBef>
                <a:spcPts val="0"/>
              </a:spcBef>
            </a:pPr>
            <a:r>
              <a:rPr lang="en-US" sz="1800" dirty="0">
                <a:cs typeface="Verdana"/>
              </a:rPr>
              <a:t>Add interactivity with this thin, USB connected board design offering 4 or 11</a:t>
            </a:r>
            <a:br>
              <a:rPr lang="en-US" sz="1800" dirty="0">
                <a:cs typeface="Verdana"/>
              </a:rPr>
            </a:br>
            <a:r>
              <a:rPr lang="en-US" sz="1800" dirty="0">
                <a:cs typeface="Verdana"/>
              </a:rPr>
              <a:t>capacitive touch buttons with embedded LEDs</a:t>
            </a:r>
          </a:p>
          <a:p>
            <a:pPr marL="781040" lvl="1" indent="-380990">
              <a:lnSpc>
                <a:spcPct val="120000"/>
              </a:lnSpc>
              <a:spcBef>
                <a:spcPts val="0"/>
              </a:spcBef>
            </a:pPr>
            <a:r>
              <a:rPr lang="en-US" sz="1800" dirty="0">
                <a:cs typeface="Verdana"/>
              </a:rPr>
              <a:t>Easily programmed using BrightAuthor</a:t>
            </a:r>
          </a:p>
          <a:p>
            <a:pPr marL="781040" lvl="1" indent="-380990">
              <a:lnSpc>
                <a:spcPct val="120000"/>
              </a:lnSpc>
              <a:spcBef>
                <a:spcPts val="0"/>
              </a:spcBef>
            </a:pPr>
            <a:r>
              <a:rPr lang="en-US" sz="1800" dirty="0">
                <a:cs typeface="Verdana"/>
              </a:rPr>
              <a:t>Compatible with any BrightSign player that has a USB port</a:t>
            </a:r>
          </a:p>
          <a:p>
            <a:pPr marL="380990">
              <a:lnSpc>
                <a:spcPct val="120000"/>
              </a:lnSpc>
              <a:spcBef>
                <a:spcPts val="1800"/>
              </a:spcBef>
            </a:pPr>
            <a:r>
              <a:rPr lang="en-US" sz="2400" b="1" dirty="0"/>
              <a:t>Wireless/Bluetooth Module </a:t>
            </a:r>
            <a:r>
              <a:rPr lang="en-US" sz="2400" dirty="0">
                <a:cs typeface="Verdana"/>
              </a:rPr>
              <a:t> </a:t>
            </a:r>
            <a:endParaRPr lang="en-US" sz="2400" b="1" dirty="0"/>
          </a:p>
          <a:p>
            <a:pPr lvl="1">
              <a:lnSpc>
                <a:spcPct val="120000"/>
              </a:lnSpc>
              <a:spcBef>
                <a:spcPts val="0"/>
              </a:spcBef>
            </a:pPr>
            <a:r>
              <a:rPr lang="en-US" sz="1800" dirty="0"/>
              <a:t>Easy to implement wireless and Bluetooth 4.0 functions with this embedded module</a:t>
            </a:r>
          </a:p>
          <a:p>
            <a:pPr lvl="1">
              <a:lnSpc>
                <a:spcPct val="120000"/>
              </a:lnSpc>
              <a:spcBef>
                <a:spcPts val="0"/>
              </a:spcBef>
            </a:pPr>
            <a:r>
              <a:rPr lang="en-US" sz="1800" dirty="0"/>
              <a:t>Supports 802.11a/b/g/n protocols</a:t>
            </a:r>
          </a:p>
          <a:p>
            <a:pPr lvl="1">
              <a:lnSpc>
                <a:spcPct val="120000"/>
              </a:lnSpc>
              <a:spcBef>
                <a:spcPts val="0"/>
              </a:spcBef>
            </a:pPr>
            <a:r>
              <a:rPr lang="en-US" sz="1800" dirty="0"/>
              <a:t>M.2 Interface</a:t>
            </a:r>
          </a:p>
          <a:p>
            <a:pPr lvl="1">
              <a:lnSpc>
                <a:spcPct val="120000"/>
              </a:lnSpc>
              <a:spcBef>
                <a:spcPts val="0"/>
              </a:spcBef>
            </a:pPr>
            <a:r>
              <a:rPr lang="en-US" sz="1800" dirty="0"/>
              <a:t>Compatible with all Series 3/4 models </a:t>
            </a:r>
          </a:p>
          <a:p>
            <a:pPr marL="380990">
              <a:lnSpc>
                <a:spcPct val="120000"/>
              </a:lnSpc>
              <a:spcBef>
                <a:spcPts val="1800"/>
              </a:spcBef>
            </a:pPr>
            <a:r>
              <a:rPr lang="en-US" sz="2400" b="1" dirty="0"/>
              <a:t>Class 10 MicroSD Cards </a:t>
            </a:r>
            <a:r>
              <a:rPr lang="en-US" sz="2400" dirty="0">
                <a:cs typeface="Verdana"/>
              </a:rPr>
              <a:t> </a:t>
            </a:r>
            <a:endParaRPr lang="en-US" sz="2400" b="1" dirty="0"/>
          </a:p>
          <a:p>
            <a:pPr lvl="1">
              <a:lnSpc>
                <a:spcPct val="120000"/>
              </a:lnSpc>
              <a:spcBef>
                <a:spcPts val="0"/>
              </a:spcBef>
            </a:pPr>
            <a:r>
              <a:rPr lang="en-US" sz="1800" dirty="0"/>
              <a:t>Delivers reliable and quality performance on all Series 3/4 models</a:t>
            </a:r>
          </a:p>
          <a:p>
            <a:pPr lvl="1">
              <a:lnSpc>
                <a:spcPct val="120000"/>
              </a:lnSpc>
              <a:spcBef>
                <a:spcPts val="0"/>
              </a:spcBef>
            </a:pPr>
            <a:r>
              <a:rPr lang="en-US" sz="1800" dirty="0"/>
              <a:t>Capacities offered for each: 8GB, 16GB, 32GB</a:t>
            </a:r>
          </a:p>
          <a:p>
            <a:pPr>
              <a:lnSpc>
                <a:spcPct val="120000"/>
              </a:lnSpc>
              <a:spcBef>
                <a:spcPts val="1800"/>
              </a:spcBef>
            </a:pPr>
            <a:r>
              <a:rPr lang="en-US" sz="2400" b="1" dirty="0"/>
              <a:t>Specialty Cables</a:t>
            </a:r>
          </a:p>
          <a:p>
            <a:pPr lvl="1">
              <a:lnSpc>
                <a:spcPct val="120000"/>
              </a:lnSpc>
              <a:spcBef>
                <a:spcPts val="0"/>
              </a:spcBef>
            </a:pPr>
            <a:r>
              <a:rPr lang="en-US" sz="1800" dirty="0">
                <a:cs typeface="Verdana"/>
              </a:rPr>
              <a:t>Range of cable solutions for unique applications</a:t>
            </a:r>
          </a:p>
        </p:txBody>
      </p:sp>
      <p:pic>
        <p:nvPicPr>
          <p:cNvPr id="9"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AD59BD3-FCF4-4C30-847A-010A958D313C}"/>
              </a:ext>
            </a:extLst>
          </p:cNvPr>
          <p:cNvGrpSpPr/>
          <p:nvPr/>
        </p:nvGrpSpPr>
        <p:grpSpPr>
          <a:xfrm>
            <a:off x="11981544" y="1917961"/>
            <a:ext cx="3584302" cy="6888578"/>
            <a:chOff x="11981544" y="1917961"/>
            <a:chExt cx="3584302" cy="6888578"/>
          </a:xfrm>
        </p:grpSpPr>
        <p:pic>
          <p:nvPicPr>
            <p:cNvPr id="3" name="Picture 2">
              <a:extLst>
                <a:ext uri="{FF2B5EF4-FFF2-40B4-BE49-F238E27FC236}">
                  <a16:creationId xmlns:a16="http://schemas.microsoft.com/office/drawing/2014/main" id="{3121FE19-4604-4C06-AA8C-323CA2F3D920}"/>
                </a:ext>
              </a:extLst>
            </p:cNvPr>
            <p:cNvPicPr>
              <a:picLocks noChangeAspect="1"/>
            </p:cNvPicPr>
            <p:nvPr/>
          </p:nvPicPr>
          <p:blipFill rotWithShape="1">
            <a:blip r:embed="rId4">
              <a:clrChange>
                <a:clrFrom>
                  <a:srgbClr val="FFFFFF"/>
                </a:clrFrom>
                <a:clrTo>
                  <a:srgbClr val="FFFFFF">
                    <a:alpha val="0"/>
                  </a:srgbClr>
                </a:clrTo>
              </a:clrChange>
            </a:blip>
            <a:srcRect l="74170" t="23094" r="4536" b="1571"/>
            <a:stretch/>
          </p:blipFill>
          <p:spPr>
            <a:xfrm>
              <a:off x="11981544" y="1917961"/>
              <a:ext cx="3461658" cy="6888578"/>
            </a:xfrm>
            <a:prstGeom prst="rect">
              <a:avLst/>
            </a:prstGeom>
          </p:spPr>
        </p:pic>
        <p:sp>
          <p:nvSpPr>
            <p:cNvPr id="6" name="Rectangle 5">
              <a:extLst>
                <a:ext uri="{FF2B5EF4-FFF2-40B4-BE49-F238E27FC236}">
                  <a16:creationId xmlns:a16="http://schemas.microsoft.com/office/drawing/2014/main" id="{0955539C-8EAE-493D-97A7-30C4E94D8311}"/>
                </a:ext>
              </a:extLst>
            </p:cNvPr>
            <p:cNvSpPr/>
            <p:nvPr/>
          </p:nvSpPr>
          <p:spPr>
            <a:xfrm>
              <a:off x="15252337" y="8412480"/>
              <a:ext cx="313509" cy="394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523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The Bright Side of Signage</a:t>
            </a:r>
            <a:r>
              <a:rPr lang="en-US" sz="2400" baseline="40000" dirty="0"/>
              <a:t>®</a:t>
            </a:r>
            <a:endParaRPr lang="en-US" baseline="40000" dirty="0"/>
          </a:p>
        </p:txBody>
      </p:sp>
      <p:sp>
        <p:nvSpPr>
          <p:cNvPr id="5" name="Text Placeholder 4"/>
          <p:cNvSpPr>
            <a:spLocks noGrp="1"/>
          </p:cNvSpPr>
          <p:nvPr>
            <p:ph type="body" sz="quarter" idx="10"/>
          </p:nvPr>
        </p:nvSpPr>
        <p:spPr/>
        <p:txBody>
          <a:bodyPr/>
          <a:lstStyle/>
          <a:p>
            <a:r>
              <a:rPr lang="en-US" dirty="0"/>
              <a:t>Corporate Overview</a:t>
            </a:r>
          </a:p>
        </p:txBody>
      </p:sp>
      <p:pic>
        <p:nvPicPr>
          <p:cNvPr id="6"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609594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a:xfrm>
            <a:off x="795868" y="6248325"/>
            <a:ext cx="10334588" cy="1204383"/>
          </a:xfrm>
        </p:spPr>
        <p:txBody>
          <a:bodyPr/>
          <a:lstStyle/>
          <a:p>
            <a:r>
              <a:rPr lang="en-US" dirty="0"/>
              <a:t>BrightSign Features</a:t>
            </a:r>
          </a:p>
        </p:txBody>
      </p:sp>
      <p:pic>
        <p:nvPicPr>
          <p:cNvPr id="7"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96072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AD8C6-120C-4BED-A1AD-05B9076D0F80}"/>
              </a:ext>
            </a:extLst>
          </p:cNvPr>
          <p:cNvPicPr>
            <a:picLocks noChangeAspect="1"/>
          </p:cNvPicPr>
          <p:nvPr/>
        </p:nvPicPr>
        <p:blipFill>
          <a:blip r:embed="rId2"/>
          <a:stretch>
            <a:fillRect/>
          </a:stretch>
        </p:blipFill>
        <p:spPr>
          <a:xfrm>
            <a:off x="1913469" y="1414789"/>
            <a:ext cx="13305489" cy="7195825"/>
          </a:xfrm>
          <a:prstGeom prst="rect">
            <a:avLst/>
          </a:prstGeom>
        </p:spPr>
      </p:pic>
      <p:sp>
        <p:nvSpPr>
          <p:cNvPr id="62" name="Subtitle 83"/>
          <p:cNvSpPr>
            <a:spLocks noGrp="1"/>
          </p:cNvSpPr>
          <p:nvPr>
            <p:ph type="subTitle" idx="1"/>
          </p:nvPr>
        </p:nvSpPr>
        <p:spPr>
          <a:xfrm>
            <a:off x="505908" y="909064"/>
            <a:ext cx="15748681" cy="558557"/>
          </a:xfrm>
        </p:spPr>
        <p:txBody>
          <a:bodyPr anchor="ctr">
            <a:noAutofit/>
          </a:bodyPr>
          <a:lstStyle/>
          <a:p>
            <a:pPr algn="ctr">
              <a:lnSpc>
                <a:spcPct val="110000"/>
              </a:lnSpc>
            </a:pPr>
            <a:r>
              <a:rPr lang="en-US" sz="3200" dirty="0"/>
              <a:t>Sophisticated capabilities. Infinite possibilities.</a:t>
            </a:r>
          </a:p>
        </p:txBody>
      </p:sp>
      <p:sp>
        <p:nvSpPr>
          <p:cNvPr id="63" name="Text Placeholder 4"/>
          <p:cNvSpPr>
            <a:spLocks noGrp="1"/>
          </p:cNvSpPr>
          <p:nvPr>
            <p:ph type="body" sz="quarter" idx="10"/>
          </p:nvPr>
        </p:nvSpPr>
        <p:spPr>
          <a:xfrm>
            <a:off x="505908" y="90666"/>
            <a:ext cx="15748681" cy="888936"/>
          </a:xfrm>
        </p:spPr>
        <p:txBody>
          <a:bodyPr anchor="ctr"/>
          <a:lstStyle/>
          <a:p>
            <a:pPr algn="ctr">
              <a:lnSpc>
                <a:spcPct val="100000"/>
              </a:lnSpc>
            </a:pPr>
            <a:r>
              <a:rPr lang="en-US" sz="5333" dirty="0"/>
              <a:t>Features</a:t>
            </a:r>
          </a:p>
        </p:txBody>
      </p:sp>
      <p:pic>
        <p:nvPicPr>
          <p:cNvPr id="64" name="Picture 63">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859" y="1418854"/>
            <a:ext cx="818398" cy="818398"/>
          </a:xfrm>
          <a:prstGeom prst="rect">
            <a:avLst/>
          </a:prstGeom>
        </p:spPr>
      </p:pic>
      <p:pic>
        <p:nvPicPr>
          <p:cNvPr id="65"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80476" y="421713"/>
            <a:ext cx="877164" cy="87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100">
            <a:hlinkClick r:id="rId7" action="ppaction://hlinksldjump"/>
          </p:cNvPr>
          <p:cNvSpPr/>
          <p:nvPr/>
        </p:nvSpPr>
        <p:spPr>
          <a:xfrm>
            <a:off x="12641292" y="7633974"/>
            <a:ext cx="599220" cy="8001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8" action="ppaction://hlinksldjump"/>
          </p:cNvPr>
          <p:cNvSpPr/>
          <p:nvPr/>
        </p:nvSpPr>
        <p:spPr>
          <a:xfrm>
            <a:off x="4705145" y="6578796"/>
            <a:ext cx="662140" cy="8339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9" action="ppaction://hlinksldjump"/>
          </p:cNvPr>
          <p:cNvSpPr/>
          <p:nvPr/>
        </p:nvSpPr>
        <p:spPr>
          <a:xfrm>
            <a:off x="5841957" y="6583834"/>
            <a:ext cx="662140" cy="8289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10" action="ppaction://hlinksldjump"/>
          </p:cNvPr>
          <p:cNvSpPr/>
          <p:nvPr/>
        </p:nvSpPr>
        <p:spPr>
          <a:xfrm>
            <a:off x="6965869" y="6627657"/>
            <a:ext cx="662140" cy="6573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1" action="ppaction://hlinksldjump"/>
          </p:cNvPr>
          <p:cNvSpPr/>
          <p:nvPr/>
        </p:nvSpPr>
        <p:spPr>
          <a:xfrm>
            <a:off x="8112855" y="6583834"/>
            <a:ext cx="637107" cy="8289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hlinkClick r:id="rId10" action="ppaction://hlinksldjump"/>
          </p:cNvPr>
          <p:cNvSpPr/>
          <p:nvPr/>
        </p:nvSpPr>
        <p:spPr>
          <a:xfrm>
            <a:off x="10338296" y="5055217"/>
            <a:ext cx="662140" cy="7246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hlinkClick r:id="rId10" action="ppaction://hlinksldjump"/>
          </p:cNvPr>
          <p:cNvSpPr/>
          <p:nvPr/>
        </p:nvSpPr>
        <p:spPr>
          <a:xfrm>
            <a:off x="12608519" y="3350274"/>
            <a:ext cx="662140" cy="9503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hlinkClick r:id="rId10" action="ppaction://hlinksldjump"/>
          </p:cNvPr>
          <p:cNvSpPr/>
          <p:nvPr/>
        </p:nvSpPr>
        <p:spPr>
          <a:xfrm>
            <a:off x="13712082" y="1788587"/>
            <a:ext cx="679104" cy="9302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hlinkClick r:id="rId12" action="ppaction://hlinksldjump"/>
          </p:cNvPr>
          <p:cNvSpPr/>
          <p:nvPr/>
        </p:nvSpPr>
        <p:spPr>
          <a:xfrm>
            <a:off x="9235760" y="6637708"/>
            <a:ext cx="593254" cy="7750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hlinkClick r:id="rId13" action="ppaction://hlinksldjump"/>
          </p:cNvPr>
          <p:cNvSpPr/>
          <p:nvPr/>
        </p:nvSpPr>
        <p:spPr>
          <a:xfrm>
            <a:off x="10338296" y="6630097"/>
            <a:ext cx="662140" cy="7826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hlinkClick r:id="rId14" action="ppaction://hlinksldjump"/>
          </p:cNvPr>
          <p:cNvSpPr/>
          <p:nvPr/>
        </p:nvSpPr>
        <p:spPr>
          <a:xfrm>
            <a:off x="12560677" y="6637708"/>
            <a:ext cx="679835" cy="6027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hlinkClick r:id="rId15" action="ppaction://hlinksldjump"/>
          </p:cNvPr>
          <p:cNvSpPr/>
          <p:nvPr/>
        </p:nvSpPr>
        <p:spPr>
          <a:xfrm>
            <a:off x="11487460" y="7633974"/>
            <a:ext cx="669147" cy="8001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hlinkClick r:id="rId16" action="ppaction://hlinksldjump"/>
          </p:cNvPr>
          <p:cNvSpPr/>
          <p:nvPr/>
        </p:nvSpPr>
        <p:spPr>
          <a:xfrm>
            <a:off x="4717337" y="7621782"/>
            <a:ext cx="662140" cy="8001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hlinkClick r:id="rId17" action="ppaction://hlinksldjump"/>
          </p:cNvPr>
          <p:cNvSpPr/>
          <p:nvPr/>
        </p:nvSpPr>
        <p:spPr>
          <a:xfrm>
            <a:off x="5876088" y="7658229"/>
            <a:ext cx="628009" cy="7490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hlinkClick r:id="rId18" action="ppaction://hlinksldjump"/>
          </p:cNvPr>
          <p:cNvSpPr/>
          <p:nvPr/>
        </p:nvSpPr>
        <p:spPr>
          <a:xfrm>
            <a:off x="10362680" y="7658229"/>
            <a:ext cx="662140" cy="7490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hlinkClick r:id="rId19" action="ppaction://hlinksldjump"/>
          </p:cNvPr>
          <p:cNvSpPr/>
          <p:nvPr/>
        </p:nvSpPr>
        <p:spPr>
          <a:xfrm>
            <a:off x="6965869" y="7633974"/>
            <a:ext cx="647462" cy="7678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hlinkClick r:id="rId20" action="ppaction://hlinksldjump"/>
          </p:cNvPr>
          <p:cNvSpPr/>
          <p:nvPr/>
        </p:nvSpPr>
        <p:spPr>
          <a:xfrm>
            <a:off x="9225135" y="7640193"/>
            <a:ext cx="650521" cy="7939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hlinkClick r:id="rId21" action="ppaction://hlinksldjump"/>
          </p:cNvPr>
          <p:cNvSpPr/>
          <p:nvPr/>
        </p:nvSpPr>
        <p:spPr>
          <a:xfrm>
            <a:off x="13712082" y="6601745"/>
            <a:ext cx="679104" cy="8109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hlinkClick r:id="rId22" action="ppaction://hlinksldjump"/>
          </p:cNvPr>
          <p:cNvSpPr/>
          <p:nvPr/>
        </p:nvSpPr>
        <p:spPr>
          <a:xfrm>
            <a:off x="8100355" y="7633974"/>
            <a:ext cx="662140" cy="7732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hlinkClick r:id="rId23" action="ppaction://hlinksldjump"/>
          </p:cNvPr>
          <p:cNvSpPr/>
          <p:nvPr/>
        </p:nvSpPr>
        <p:spPr>
          <a:xfrm>
            <a:off x="13768411" y="7635880"/>
            <a:ext cx="622775" cy="7982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a:hlinkClick r:id="rId24" action="ppaction://hlinksldjump"/>
          </p:cNvPr>
          <p:cNvSpPr/>
          <p:nvPr/>
        </p:nvSpPr>
        <p:spPr>
          <a:xfrm>
            <a:off x="8112855" y="5041630"/>
            <a:ext cx="556831" cy="6348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hlinkClick r:id="rId25" action="ppaction://hlinksldjump"/>
          </p:cNvPr>
          <p:cNvSpPr/>
          <p:nvPr/>
        </p:nvSpPr>
        <p:spPr>
          <a:xfrm>
            <a:off x="9302665" y="5055217"/>
            <a:ext cx="556831" cy="6348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hlinkClick r:id="rId26" action="ppaction://hlinksldjump"/>
          </p:cNvPr>
          <p:cNvSpPr/>
          <p:nvPr/>
        </p:nvSpPr>
        <p:spPr>
          <a:xfrm>
            <a:off x="11466767" y="5048653"/>
            <a:ext cx="677648" cy="8400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hlinkClick r:id="rId7" action="ppaction://hlinksldjump"/>
          </p:cNvPr>
          <p:cNvSpPr/>
          <p:nvPr/>
        </p:nvSpPr>
        <p:spPr>
          <a:xfrm>
            <a:off x="12615801" y="5049638"/>
            <a:ext cx="556831" cy="8390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hlinkClick r:id="rId27" action="ppaction://hlinksldjump"/>
          </p:cNvPr>
          <p:cNvSpPr/>
          <p:nvPr/>
        </p:nvSpPr>
        <p:spPr>
          <a:xfrm>
            <a:off x="10390950" y="3325011"/>
            <a:ext cx="658254" cy="9665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hlinkClick r:id="rId9" action="ppaction://hlinksldjump"/>
          </p:cNvPr>
          <p:cNvSpPr/>
          <p:nvPr/>
        </p:nvSpPr>
        <p:spPr>
          <a:xfrm>
            <a:off x="11495777" y="3368028"/>
            <a:ext cx="648638" cy="9235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hlinkClick r:id="rId28" action="ppaction://hlinksldjump"/>
          </p:cNvPr>
          <p:cNvSpPr/>
          <p:nvPr/>
        </p:nvSpPr>
        <p:spPr>
          <a:xfrm>
            <a:off x="13757508" y="3325011"/>
            <a:ext cx="556831" cy="6348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hlinkClick r:id="rId29" action="ppaction://hlinksldjump"/>
          </p:cNvPr>
          <p:cNvSpPr/>
          <p:nvPr/>
        </p:nvSpPr>
        <p:spPr>
          <a:xfrm>
            <a:off x="11483585" y="1798000"/>
            <a:ext cx="612062" cy="8232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hlinkClick r:id="rId30" action="ppaction://hlinksldjump"/>
          </p:cNvPr>
          <p:cNvSpPr/>
          <p:nvPr/>
        </p:nvSpPr>
        <p:spPr>
          <a:xfrm>
            <a:off x="12566440" y="1798000"/>
            <a:ext cx="606192" cy="9208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31" action="ppaction://hlinksldjump"/>
          </p:cNvPr>
          <p:cNvSpPr/>
          <p:nvPr/>
        </p:nvSpPr>
        <p:spPr>
          <a:xfrm>
            <a:off x="13744912" y="4992765"/>
            <a:ext cx="613443" cy="7999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hlinkClick r:id="rId32" action="ppaction://hlinksldjump"/>
          </p:cNvPr>
          <p:cNvSpPr/>
          <p:nvPr/>
        </p:nvSpPr>
        <p:spPr>
          <a:xfrm>
            <a:off x="11551008" y="6627279"/>
            <a:ext cx="556831" cy="7854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a:hlinkClick r:id="rId33" action="ppaction://hlinksldjump"/>
            <a:extLst>
              <a:ext uri="{FF2B5EF4-FFF2-40B4-BE49-F238E27FC236}">
                <a16:creationId xmlns:a16="http://schemas.microsoft.com/office/drawing/2014/main" id="{5D1474F8-8F0C-4878-AE04-873B8DF94443}"/>
              </a:ext>
            </a:extLst>
          </p:cNvPr>
          <p:cNvSpPr/>
          <p:nvPr/>
        </p:nvSpPr>
        <p:spPr>
          <a:xfrm>
            <a:off x="9245847" y="3368028"/>
            <a:ext cx="658254" cy="9665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hlinkClick r:id="rId33" action="ppaction://hlinksldjump"/>
            <a:extLst>
              <a:ext uri="{FF2B5EF4-FFF2-40B4-BE49-F238E27FC236}">
                <a16:creationId xmlns:a16="http://schemas.microsoft.com/office/drawing/2014/main" id="{B94DDF1B-C0C1-40B7-9736-11198ECF2A60}"/>
              </a:ext>
            </a:extLst>
          </p:cNvPr>
          <p:cNvSpPr/>
          <p:nvPr/>
        </p:nvSpPr>
        <p:spPr>
          <a:xfrm>
            <a:off x="8088897" y="3368028"/>
            <a:ext cx="658254" cy="9665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hlinkClick r:id="rId27" action="ppaction://hlinksldjump"/>
            <a:extLst>
              <a:ext uri="{FF2B5EF4-FFF2-40B4-BE49-F238E27FC236}">
                <a16:creationId xmlns:a16="http://schemas.microsoft.com/office/drawing/2014/main" id="{44529816-05EE-447D-BCBA-2F5105A6E794}"/>
              </a:ext>
            </a:extLst>
          </p:cNvPr>
          <p:cNvSpPr/>
          <p:nvPr/>
        </p:nvSpPr>
        <p:spPr>
          <a:xfrm>
            <a:off x="10366566" y="3334093"/>
            <a:ext cx="658254" cy="9665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195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74868" y="423079"/>
            <a:ext cx="897840" cy="895930"/>
          </a:xfrm>
          <a:prstGeom prst="rect">
            <a:avLst/>
          </a:prstGeom>
        </p:spPr>
      </p:pic>
      <p:sp>
        <p:nvSpPr>
          <p:cNvPr id="2" name="Title 1"/>
          <p:cNvSpPr>
            <a:spLocks noGrp="1"/>
          </p:cNvSpPr>
          <p:nvPr>
            <p:ph type="title"/>
          </p:nvPr>
        </p:nvSpPr>
        <p:spPr/>
        <p:txBody>
          <a:bodyPr>
            <a:noAutofit/>
          </a:bodyPr>
          <a:lstStyle/>
          <a:p>
            <a:r>
              <a:rPr lang="en-US" dirty="0"/>
              <a:t>H.265 Decoding</a:t>
            </a:r>
          </a:p>
        </p:txBody>
      </p:sp>
      <p:sp>
        <p:nvSpPr>
          <p:cNvPr id="20" name="Text Placeholder 1"/>
          <p:cNvSpPr>
            <a:spLocks noGrp="1"/>
          </p:cNvSpPr>
          <p:nvPr>
            <p:ph type="body" sz="quarter" idx="10"/>
          </p:nvPr>
        </p:nvSpPr>
        <p:spPr/>
        <p:txBody>
          <a:bodyPr/>
          <a:lstStyle/>
          <a:p>
            <a:r>
              <a:rPr lang="en-US" sz="3199" dirty="0"/>
              <a:t>Get more efficient, stellar quality playback using H.265</a:t>
            </a:r>
          </a:p>
        </p:txBody>
      </p:sp>
      <p:sp>
        <p:nvSpPr>
          <p:cNvPr id="21" name="Content Placeholder 4"/>
          <p:cNvSpPr>
            <a:spLocks noGrp="1"/>
          </p:cNvSpPr>
          <p:nvPr>
            <p:ph idx="14"/>
          </p:nvPr>
        </p:nvSpPr>
        <p:spPr/>
        <p:txBody>
          <a:bodyPr/>
          <a:lstStyle/>
          <a:p>
            <a:pPr marL="0" indent="0">
              <a:lnSpc>
                <a:spcPct val="150000"/>
              </a:lnSpc>
              <a:buNone/>
            </a:pPr>
            <a:r>
              <a:rPr lang="en-US" b="1" dirty="0"/>
              <a:t>All BrightSign players </a:t>
            </a:r>
            <a:r>
              <a:rPr lang="en-US" dirty="0"/>
              <a:t>support H.265 decoding </a:t>
            </a:r>
          </a:p>
          <a:p>
            <a:pPr>
              <a:spcBef>
                <a:spcPts val="1600"/>
              </a:spcBef>
              <a:spcAft>
                <a:spcPts val="1600"/>
              </a:spcAft>
            </a:pPr>
            <a:r>
              <a:rPr lang="en-US" dirty="0"/>
              <a:t>Play both 4K and Full HD content encoded with H.265</a:t>
            </a:r>
          </a:p>
          <a:p>
            <a:pPr>
              <a:spcBef>
                <a:spcPts val="1600"/>
              </a:spcBef>
              <a:spcAft>
                <a:spcPts val="1600"/>
              </a:spcAft>
            </a:pPr>
            <a:r>
              <a:rPr lang="en-US" dirty="0"/>
              <a:t>Get half the file size and double the bandwidth and memory savings </a:t>
            </a:r>
          </a:p>
          <a:p>
            <a:pPr>
              <a:spcBef>
                <a:spcPts val="1600"/>
              </a:spcBef>
              <a:spcAft>
                <a:spcPts val="1600"/>
              </a:spcAft>
            </a:pPr>
            <a:r>
              <a:rPr lang="en-US" dirty="0"/>
              <a:t>Achieve better video quality with </a:t>
            </a:r>
            <a:br>
              <a:rPr lang="en-US" dirty="0"/>
            </a:br>
            <a:r>
              <a:rPr lang="en-US" dirty="0"/>
              <a:t>H.265 vs. H.264 at the same bit rate</a:t>
            </a:r>
          </a:p>
          <a:p>
            <a:pPr>
              <a:spcBef>
                <a:spcPts val="1600"/>
              </a:spcBef>
              <a:spcAft>
                <a:spcPts val="1600"/>
              </a:spcAft>
            </a:pPr>
            <a:r>
              <a:rPr lang="en-US" dirty="0"/>
              <a:t>Only H.265 supports 10-bit color and </a:t>
            </a:r>
            <a:br>
              <a:rPr lang="en-US" dirty="0"/>
            </a:br>
            <a:r>
              <a:rPr lang="en-US" dirty="0"/>
              <a:t>high dynamic range of color</a:t>
            </a:r>
          </a:p>
          <a:p>
            <a:pPr marL="457153" lvl="1" indent="0">
              <a:lnSpc>
                <a:spcPct val="150000"/>
              </a:lnSpc>
              <a:spcBef>
                <a:spcPts val="400"/>
              </a:spcBef>
              <a:buNone/>
            </a:pPr>
            <a:endParaRPr lang="en-US" dirty="0"/>
          </a:p>
        </p:txBody>
      </p:sp>
      <p:sp>
        <p:nvSpPr>
          <p:cNvPr id="13" name="TextBox 12"/>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1/3</a:t>
            </a:r>
          </a:p>
        </p:txBody>
      </p:sp>
      <p:grpSp>
        <p:nvGrpSpPr>
          <p:cNvPr id="10" name="Group 9"/>
          <p:cNvGrpSpPr/>
          <p:nvPr/>
        </p:nvGrpSpPr>
        <p:grpSpPr>
          <a:xfrm>
            <a:off x="9423118" y="4994499"/>
            <a:ext cx="5910580" cy="3883874"/>
            <a:chOff x="10755806" y="5343023"/>
            <a:chExt cx="6649402" cy="4369358"/>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5806" y="5343023"/>
              <a:ext cx="6649402" cy="4369358"/>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3788" y="5741800"/>
              <a:ext cx="5575323" cy="3165157"/>
            </a:xfrm>
            <a:prstGeom prst="rect">
              <a:avLst/>
            </a:prstGeom>
          </p:spPr>
        </p:pic>
      </p:grpSp>
      <p:pic>
        <p:nvPicPr>
          <p:cNvPr id="11"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047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H.265/HEVC – the new standard</a:t>
            </a:r>
          </a:p>
        </p:txBody>
      </p:sp>
      <p:sp>
        <p:nvSpPr>
          <p:cNvPr id="5" name="Text Placeholder 4"/>
          <p:cNvSpPr>
            <a:spLocks noGrp="1"/>
          </p:cNvSpPr>
          <p:nvPr>
            <p:ph type="body" sz="quarter" idx="10"/>
          </p:nvPr>
        </p:nvSpPr>
        <p:spPr>
          <a:xfrm>
            <a:off x="1913470" y="1361025"/>
            <a:ext cx="9902424" cy="1101375"/>
          </a:xfrm>
        </p:spPr>
        <p:txBody>
          <a:bodyPr/>
          <a:lstStyle/>
          <a:p>
            <a:r>
              <a:rPr lang="en-US" dirty="0"/>
              <a:t>The importance of proper video compression</a:t>
            </a:r>
          </a:p>
          <a:p>
            <a:endParaRPr lang="en-US" dirty="0"/>
          </a:p>
        </p:txBody>
      </p:sp>
      <p:sp>
        <p:nvSpPr>
          <p:cNvPr id="10" name="Content Placeholder 9"/>
          <p:cNvSpPr>
            <a:spLocks noGrp="1"/>
          </p:cNvSpPr>
          <p:nvPr>
            <p:ph idx="14"/>
          </p:nvPr>
        </p:nvSpPr>
        <p:spPr>
          <a:xfrm>
            <a:off x="1994091" y="2460161"/>
            <a:ext cx="7078116" cy="5765320"/>
          </a:xfrm>
        </p:spPr>
        <p:txBody>
          <a:bodyPr/>
          <a:lstStyle/>
          <a:p>
            <a:pPr marL="0" indent="0">
              <a:buNone/>
            </a:pPr>
            <a:r>
              <a:rPr lang="en-US" sz="36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Smaller File</a:t>
            </a:r>
          </a:p>
          <a:p>
            <a:pPr marL="514350" indent="-514350"/>
            <a:r>
              <a:rPr lang="en-US" dirty="0">
                <a:solidFill>
                  <a:srgbClr val="595959"/>
                </a:solidFill>
                <a:ea typeface="Times New Roman" panose="02020603050405020304" pitchFamily="18" charset="0"/>
                <a:cs typeface="Verdana"/>
              </a:rPr>
              <a:t>Advanced compression efficiencies from larger block sizes</a:t>
            </a:r>
          </a:p>
          <a:p>
            <a:pPr marL="514350" indent="-514350"/>
            <a:r>
              <a:rPr lang="en-US" dirty="0">
                <a:solidFill>
                  <a:srgbClr val="595959"/>
                </a:solidFill>
                <a:ea typeface="Times New Roman" panose="02020603050405020304" pitchFamily="18" charset="0"/>
                <a:cs typeface="Verdana"/>
              </a:rPr>
              <a:t>Up to 50% efficiency gain in coding translates to lower bitrates</a:t>
            </a:r>
          </a:p>
          <a:p>
            <a:pPr marL="0" indent="0">
              <a:buNone/>
            </a:pPr>
            <a:endParaRPr lang="en-US" dirty="0">
              <a:solidFill>
                <a:srgbClr val="595959"/>
              </a:solidFill>
              <a:ea typeface="Times New Roman" panose="02020603050405020304" pitchFamily="18" charset="0"/>
              <a:cs typeface="Verdana"/>
            </a:endParaRPr>
          </a:p>
          <a:p>
            <a:pPr marL="0" indent="0">
              <a:buNone/>
            </a:pPr>
            <a:r>
              <a:rPr lang="en-US" sz="36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Better Picture Quality</a:t>
            </a:r>
          </a:p>
          <a:p>
            <a:pPr marL="514350" indent="-514350"/>
            <a:r>
              <a:rPr lang="en-US" dirty="0">
                <a:solidFill>
                  <a:srgbClr val="595959"/>
                </a:solidFill>
                <a:ea typeface="Times New Roman" panose="02020603050405020304" pitchFamily="18" charset="0"/>
                <a:cs typeface="Verdana"/>
              </a:rPr>
              <a:t>Increased intra prediction modes and higher encoding computation allows for soft blur effect rather than macro-blocking</a:t>
            </a:r>
          </a:p>
        </p:txBody>
      </p:sp>
      <p:pic>
        <p:nvPicPr>
          <p:cNvPr id="2" name="Picture 1" descr="Screen Shot 2014-01-08 at 9.26.3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82649" y="2483564"/>
            <a:ext cx="6488108" cy="2992966"/>
          </a:xfrm>
          <a:prstGeom prst="rect">
            <a:avLst/>
          </a:prstGeom>
        </p:spPr>
      </p:pic>
      <p:pic>
        <p:nvPicPr>
          <p:cNvPr id="7" name="Picture 6" descr="Screen Shot 2014-01-08 at 9.27.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99017" y="6462889"/>
            <a:ext cx="6789386" cy="2065867"/>
          </a:xfrm>
          <a:prstGeom prst="rect">
            <a:avLst/>
          </a:prstGeom>
        </p:spPr>
      </p:pic>
      <p:pic>
        <p:nvPicPr>
          <p:cNvPr id="8" name="Picture 7" descr="Screen Shot 2014-01-08 at 9.28.33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18900" y="6225115"/>
            <a:ext cx="330200" cy="1435100"/>
          </a:xfrm>
          <a:prstGeom prst="rect">
            <a:avLst/>
          </a:prstGeom>
        </p:spPr>
      </p:pic>
      <p:pic>
        <p:nvPicPr>
          <p:cNvPr id="9" name="Picture 8" descr="Screen Shot 2014-01-08 at 9.28.48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29202" y="7486651"/>
            <a:ext cx="1102026" cy="420774"/>
          </a:xfrm>
          <a:prstGeom prst="rect">
            <a:avLst/>
          </a:prstGeom>
        </p:spPr>
      </p:pic>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2/3</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74868" y="423079"/>
            <a:ext cx="897840" cy="895930"/>
          </a:xfrm>
          <a:prstGeom prst="rect">
            <a:avLst/>
          </a:prstGeom>
        </p:spPr>
      </p:pic>
      <p:pic>
        <p:nvPicPr>
          <p:cNvPr id="14"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79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H.265 Compression Solutions</a:t>
            </a:r>
          </a:p>
        </p:txBody>
      </p:sp>
      <p:sp>
        <p:nvSpPr>
          <p:cNvPr id="5" name="Text Placeholder 4"/>
          <p:cNvSpPr>
            <a:spLocks noGrp="1"/>
          </p:cNvSpPr>
          <p:nvPr>
            <p:ph type="body" sz="quarter" idx="10"/>
          </p:nvPr>
        </p:nvSpPr>
        <p:spPr/>
        <p:txBody>
          <a:bodyPr/>
          <a:lstStyle/>
          <a:p>
            <a:r>
              <a:rPr lang="en-US" dirty="0"/>
              <a:t>Various encoding solutions are becoming available </a:t>
            </a:r>
          </a:p>
        </p:txBody>
      </p:sp>
      <p:sp>
        <p:nvSpPr>
          <p:cNvPr id="6" name="Content Placeholder 5"/>
          <p:cNvSpPr>
            <a:spLocks noGrp="1"/>
          </p:cNvSpPr>
          <p:nvPr>
            <p:ph idx="14"/>
          </p:nvPr>
        </p:nvSpPr>
        <p:spPr/>
        <p:txBody>
          <a:bodyPr/>
          <a:lstStyle/>
          <a:p>
            <a:r>
              <a:rPr lang="en-US" dirty="0">
                <a:solidFill>
                  <a:srgbClr val="595959"/>
                </a:solidFill>
              </a:rPr>
              <a:t>FFmpeg – a free command line tool to convert multimedia files between formats</a:t>
            </a:r>
          </a:p>
          <a:p>
            <a:r>
              <a:rPr lang="en-US" dirty="0">
                <a:solidFill>
                  <a:srgbClr val="595959"/>
                </a:solidFill>
              </a:rPr>
              <a:t>MainConcept – SDK, application and plug-in solutions</a:t>
            </a:r>
          </a:p>
          <a:p>
            <a:r>
              <a:rPr lang="en-US" dirty="0">
                <a:solidFill>
                  <a:srgbClr val="595959"/>
                </a:solidFill>
              </a:rPr>
              <a:t>VideoLAN – a free software library and application solution</a:t>
            </a:r>
          </a:p>
          <a:p>
            <a:r>
              <a:rPr lang="en-US" dirty="0">
                <a:solidFill>
                  <a:srgbClr val="595959"/>
                </a:solidFill>
              </a:rPr>
              <a:t>Avid – a very high-end solution</a:t>
            </a:r>
          </a:p>
          <a:p>
            <a:r>
              <a:rPr lang="en-US" dirty="0">
                <a:solidFill>
                  <a:srgbClr val="595959"/>
                </a:solidFill>
              </a:rPr>
              <a:t>Elemental – for broadcast streaming content</a:t>
            </a:r>
          </a:p>
          <a:p>
            <a:r>
              <a:rPr lang="en-US" dirty="0">
                <a:solidFill>
                  <a:srgbClr val="595959"/>
                </a:solidFill>
              </a:rPr>
              <a:t>V.265 from Vanguard Video – software-based encoder and decoder SDK </a:t>
            </a:r>
          </a:p>
          <a:p>
            <a:pPr marL="0" indent="0">
              <a:buNone/>
            </a:pPr>
            <a:endParaRPr lang="en-US" dirty="0">
              <a:solidFill>
                <a:srgbClr val="595959"/>
              </a:solidFill>
            </a:endParaRPr>
          </a:p>
          <a:p>
            <a:pPr marL="0" indent="0">
              <a:buNone/>
            </a:pPr>
            <a:r>
              <a:rPr lang="en-US" dirty="0">
                <a:solidFill>
                  <a:srgbClr val="595959"/>
                </a:solidFill>
              </a:rPr>
              <a:t>Note: H.265 is not limited to 4K content                                                    (i.e.: HD content, Netflix, other streaming video)</a:t>
            </a:r>
          </a:p>
          <a:p>
            <a:endParaRPr lang="en-US" dirty="0">
              <a:solidFill>
                <a:srgbClr val="595959"/>
              </a:solidFill>
            </a:endParaRPr>
          </a:p>
          <a:p>
            <a:pPr marL="0" indent="0">
              <a:buNone/>
            </a:pPr>
            <a:endParaRPr lang="en-US" dirty="0">
              <a:solidFill>
                <a:srgbClr val="595959"/>
              </a:solidFill>
            </a:endParaRPr>
          </a:p>
          <a:p>
            <a:endParaRPr lang="en-US" dirty="0">
              <a:solidFill>
                <a:srgbClr val="595959"/>
              </a:solidFill>
            </a:endParaRPr>
          </a:p>
        </p:txBody>
      </p:sp>
      <p:pic>
        <p:nvPicPr>
          <p:cNvPr id="1026" name="Picture 2" descr="http://media.bestofmicro.com/U/3/413211/original/netflix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26980" y="6591450"/>
            <a:ext cx="3242533" cy="224116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3/3</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74868" y="423079"/>
            <a:ext cx="897840" cy="895930"/>
          </a:xfrm>
          <a:prstGeom prst="rect">
            <a:avLst/>
          </a:prstGeom>
        </p:spPr>
      </p:pic>
      <p:pic>
        <p:nvPicPr>
          <p:cNvPr id="9"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271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13854" y="399635"/>
            <a:ext cx="869877" cy="869877"/>
          </a:xfrm>
          <a:prstGeom prst="rect">
            <a:avLst/>
          </a:prstGeom>
        </p:spPr>
      </p:pic>
      <p:sp>
        <p:nvSpPr>
          <p:cNvPr id="2" name="Title 1"/>
          <p:cNvSpPr>
            <a:spLocks noGrp="1"/>
          </p:cNvSpPr>
          <p:nvPr>
            <p:ph type="title"/>
          </p:nvPr>
        </p:nvSpPr>
        <p:spPr/>
        <p:txBody>
          <a:bodyPr>
            <a:noAutofit/>
          </a:bodyPr>
          <a:lstStyle/>
          <a:p>
            <a:r>
              <a:rPr lang="en-US" dirty="0"/>
              <a:t>Full HD Video</a:t>
            </a:r>
          </a:p>
        </p:txBody>
      </p:sp>
      <p:sp>
        <p:nvSpPr>
          <p:cNvPr id="14" name="Text Placeholder 2"/>
          <p:cNvSpPr>
            <a:spLocks noGrp="1"/>
          </p:cNvSpPr>
          <p:nvPr>
            <p:ph type="body" sz="quarter" idx="10"/>
          </p:nvPr>
        </p:nvSpPr>
        <p:spPr/>
        <p:txBody>
          <a:bodyPr/>
          <a:lstStyle/>
          <a:p>
            <a:r>
              <a:rPr lang="en-US" sz="3022" dirty="0"/>
              <a:t>Superior quality Full HD video with highly reliable playback</a:t>
            </a:r>
          </a:p>
        </p:txBody>
      </p:sp>
      <p:sp>
        <p:nvSpPr>
          <p:cNvPr id="5" name="Content Placeholder 4"/>
          <p:cNvSpPr>
            <a:spLocks noGrp="1"/>
          </p:cNvSpPr>
          <p:nvPr>
            <p:ph idx="14"/>
          </p:nvPr>
        </p:nvSpPr>
        <p:spPr>
          <a:xfrm>
            <a:off x="1914551" y="2580171"/>
            <a:ext cx="8670867" cy="5740091"/>
          </a:xfrm>
        </p:spPr>
        <p:txBody>
          <a:bodyPr/>
          <a:lstStyle/>
          <a:p>
            <a:pPr>
              <a:spcBef>
                <a:spcPts val="1600"/>
              </a:spcBef>
            </a:pPr>
            <a:r>
              <a:rPr lang="en-US" b="1" dirty="0"/>
              <a:t>All BrightSign players </a:t>
            </a:r>
            <a:r>
              <a:rPr lang="en-US" dirty="0"/>
              <a:t>offer robust hardware video decoding to play exceptional quality Full HD 1920x1080 video at 60fps</a:t>
            </a:r>
          </a:p>
          <a:p>
            <a:pPr>
              <a:spcBef>
                <a:spcPts val="1600"/>
              </a:spcBef>
            </a:pPr>
            <a:r>
              <a:rPr lang="en-US" b="1" dirty="0"/>
              <a:t>BrightSign XD &amp; XT </a:t>
            </a:r>
            <a:r>
              <a:rPr lang="en-US" dirty="0"/>
              <a:t>include support for</a:t>
            </a:r>
            <a:br>
              <a:rPr lang="en-US" dirty="0"/>
            </a:br>
            <a:r>
              <a:rPr lang="en-US" dirty="0"/>
              <a:t>dual video decoding of two Full HD 1920x1080p60 videos simultaneously</a:t>
            </a:r>
          </a:p>
          <a:p>
            <a:pPr>
              <a:spcBef>
                <a:spcPts val="1600"/>
              </a:spcBef>
            </a:pPr>
            <a:r>
              <a:rPr lang="en-US" dirty="0"/>
              <a:t>Supports Full HD content encoded with </a:t>
            </a:r>
            <a:br>
              <a:rPr lang="en-US" dirty="0"/>
            </a:br>
            <a:r>
              <a:rPr lang="en-US" dirty="0"/>
              <a:t>H.265, H.264, MPEG-1, MPEG-2 &amp; WMV </a:t>
            </a:r>
          </a:p>
          <a:p>
            <a:pPr>
              <a:spcBef>
                <a:spcPts val="1600"/>
              </a:spcBef>
            </a:pPr>
            <a:r>
              <a:rPr lang="en-US" dirty="0"/>
              <a:t>Offers highly reliable and flawless playback </a:t>
            </a:r>
          </a:p>
          <a:p>
            <a:pPr marL="0" indent="0">
              <a:spcBef>
                <a:spcPts val="1600"/>
              </a:spcBef>
              <a:buNone/>
            </a:pPr>
            <a:endParaRPr lang="en-US" b="1" dirty="0">
              <a:solidFill>
                <a:srgbClr val="FF0000"/>
              </a:solidFill>
              <a:latin typeface="Verdana" pitchFamily="34" charset="0"/>
              <a:ea typeface="Verdana" pitchFamily="34" charset="0"/>
              <a:cs typeface="Verdana" pitchFamily="34" charset="0"/>
            </a:endParaRPr>
          </a:p>
          <a:p>
            <a:pPr marL="0" indent="0">
              <a:spcBef>
                <a:spcPts val="1600"/>
              </a:spcBef>
              <a:buNone/>
            </a:pPr>
            <a:endParaRPr lang="en-US" sz="2000" b="1" dirty="0">
              <a:solidFill>
                <a:srgbClr val="FF0000"/>
              </a:solidFill>
              <a:latin typeface="Verdana" pitchFamily="34" charset="0"/>
              <a:ea typeface="Verdana" pitchFamily="34" charset="0"/>
              <a:cs typeface="Verdana" pitchFamily="34" charset="0"/>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88082" y="2407103"/>
            <a:ext cx="4373049" cy="2987774"/>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grpSp>
        <p:nvGrpSpPr>
          <p:cNvPr id="16" name="Group 15"/>
          <p:cNvGrpSpPr>
            <a:grpSpLocks noChangeAspect="1"/>
          </p:cNvGrpSpPr>
          <p:nvPr/>
        </p:nvGrpSpPr>
        <p:grpSpPr>
          <a:xfrm>
            <a:off x="10888084" y="5788120"/>
            <a:ext cx="4373049" cy="2905255"/>
            <a:chOff x="9034902" y="4108051"/>
            <a:chExt cx="6383869" cy="4241153"/>
          </a:xfrm>
        </p:grpSpPr>
        <p:grpSp>
          <p:nvGrpSpPr>
            <p:cNvPr id="17" name="Group 16"/>
            <p:cNvGrpSpPr>
              <a:grpSpLocks noChangeAspect="1"/>
            </p:cNvGrpSpPr>
            <p:nvPr/>
          </p:nvGrpSpPr>
          <p:grpSpPr>
            <a:xfrm>
              <a:off x="9034902" y="4108051"/>
              <a:ext cx="6383869" cy="3584251"/>
              <a:chOff x="9034902" y="4108051"/>
              <a:chExt cx="6383869" cy="3584251"/>
            </a:xfrm>
          </p:grpSpPr>
          <p:pic>
            <p:nvPicPr>
              <p:cNvPr id="23" name="Content Placeholder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34903" y="4108051"/>
                <a:ext cx="6372000" cy="3584250"/>
              </a:xfrm>
              <a:prstGeom prst="rect">
                <a:avLst/>
              </a:prstGeom>
            </p:spPr>
          </p:pic>
          <p:sp>
            <p:nvSpPr>
              <p:cNvPr id="24" name="Rectangle 23"/>
              <p:cNvSpPr/>
              <p:nvPr/>
            </p:nvSpPr>
            <p:spPr>
              <a:xfrm>
                <a:off x="9034902" y="4108052"/>
                <a:ext cx="6383869" cy="3584250"/>
              </a:xfrm>
              <a:prstGeom prst="rect">
                <a:avLst/>
              </a:prstGeom>
              <a:no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5" name="Picture 24"/>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660586" y="4393581"/>
                <a:ext cx="1647363" cy="2928646"/>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3230164" y="4393581"/>
                <a:ext cx="1642263" cy="2919579"/>
              </a:xfrm>
              <a:prstGeom prst="rect">
                <a:avLst/>
              </a:prstGeom>
              <a:effectLst>
                <a:outerShdw blurRad="50800" dist="38100" dir="2700000" algn="tl" rotWithShape="0">
                  <a:prstClr val="black">
                    <a:alpha val="40000"/>
                  </a:prstClr>
                </a:outerShdw>
              </a:effectLst>
            </p:spPr>
          </p:pic>
        </p:grpSp>
        <p:cxnSp>
          <p:nvCxnSpPr>
            <p:cNvPr id="18" name="Straight Arrow Connector 17"/>
            <p:cNvCxnSpPr/>
            <p:nvPr/>
          </p:nvCxnSpPr>
          <p:spPr>
            <a:xfrm flipH="1" flipV="1">
              <a:off x="10916015" y="7095454"/>
              <a:ext cx="1445596" cy="895376"/>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sp>
          <p:nvSpPr>
            <p:cNvPr id="19" name="Content Placeholder 3"/>
            <p:cNvSpPr txBox="1">
              <a:spLocks/>
            </p:cNvSpPr>
            <p:nvPr/>
          </p:nvSpPr>
          <p:spPr>
            <a:xfrm>
              <a:off x="9397942" y="8002142"/>
              <a:ext cx="5660627" cy="347062"/>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900"/>
                </a:spcAft>
                <a:buNone/>
              </a:pPr>
              <a:r>
                <a:rPr lang="en-US" sz="1401" b="1" dirty="0">
                  <a:solidFill>
                    <a:srgbClr val="28A6BA"/>
                  </a:solidFill>
                </a:rPr>
                <a:t>BrightSign XD &amp; XT Dual video decode</a:t>
              </a:r>
            </a:p>
          </p:txBody>
        </p:sp>
        <p:cxnSp>
          <p:nvCxnSpPr>
            <p:cNvPr id="22" name="Straight Arrow Connector 21"/>
            <p:cNvCxnSpPr/>
            <p:nvPr/>
          </p:nvCxnSpPr>
          <p:spPr>
            <a:xfrm flipV="1">
              <a:off x="12375472" y="6926302"/>
              <a:ext cx="1152432" cy="1064528"/>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grpSp>
      <p:pic>
        <p:nvPicPr>
          <p:cNvPr id="21" name="Image 28" descr="icon_home.png">
            <a:hlinkClick r:id="rId9" action="ppaction://hlinksldjump"/>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279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Powerful 4K Video Engine</a:t>
            </a:r>
          </a:p>
        </p:txBody>
      </p:sp>
      <p:sp>
        <p:nvSpPr>
          <p:cNvPr id="3" name="Text Placeholder 2"/>
          <p:cNvSpPr>
            <a:spLocks noGrp="1"/>
          </p:cNvSpPr>
          <p:nvPr>
            <p:ph type="body" sz="quarter" idx="10"/>
          </p:nvPr>
        </p:nvSpPr>
        <p:spPr/>
        <p:txBody>
          <a:bodyPr/>
          <a:lstStyle/>
          <a:p>
            <a:r>
              <a:rPr lang="en-US" sz="2845" dirty="0"/>
              <a:t>True 4K, Dolby Vision, HDR 10+, dual decoding &amp; superior scaling</a:t>
            </a:r>
          </a:p>
        </p:txBody>
      </p:sp>
      <p:sp>
        <p:nvSpPr>
          <p:cNvPr id="8" name="Content Placeholder 7"/>
          <p:cNvSpPr>
            <a:spLocks noGrp="1"/>
          </p:cNvSpPr>
          <p:nvPr>
            <p:ph idx="14"/>
          </p:nvPr>
        </p:nvSpPr>
        <p:spPr>
          <a:xfrm>
            <a:off x="1913469" y="2434086"/>
            <a:ext cx="13748144" cy="6220422"/>
          </a:xfrm>
        </p:spPr>
        <p:txBody>
          <a:bodyPr/>
          <a:lstStyle/>
          <a:p>
            <a:pPr>
              <a:spcBef>
                <a:spcPts val="800"/>
              </a:spcBef>
              <a:buFont typeface="Wingdings" panose="05000000000000000000" pitchFamily="2" charset="2"/>
              <a:buChar char="§"/>
            </a:pPr>
            <a:r>
              <a:rPr lang="en-US" sz="2133" dirty="0">
                <a:solidFill>
                  <a:srgbClr val="333333"/>
                </a:solidFill>
              </a:rPr>
              <a:t>True 4K via HDMI 2.0a at 60fps for stellar video playback</a:t>
            </a:r>
          </a:p>
          <a:p>
            <a:pPr lvl="1">
              <a:spcBef>
                <a:spcPts val="800"/>
              </a:spcBef>
              <a:buFont typeface="Wingdings" panose="05000000000000000000" pitchFamily="2" charset="2"/>
              <a:buChar char="§"/>
            </a:pPr>
            <a:r>
              <a:rPr lang="en-US" sz="2133" dirty="0">
                <a:solidFill>
                  <a:srgbClr val="333333"/>
                </a:solidFill>
              </a:rPr>
              <a:t>XT4 &amp; XD4 players also support </a:t>
            </a: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4K Dolby Vision, HDR10+ &amp; </a:t>
            </a:r>
            <a:r>
              <a:rPr lang="en-US" sz="2133" dirty="0">
                <a:solidFill>
                  <a:srgbClr val="333333"/>
                </a:solidFill>
              </a:rPr>
              <a:t>H.264 decoding of 4K video  </a:t>
            </a:r>
            <a:endPar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pPr>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Dual video decoding:</a:t>
            </a:r>
          </a:p>
          <a:p>
            <a:pPr lvl="1">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XT4 players: two 4K (3840x2160p60) videos simultaneously</a:t>
            </a:r>
          </a:p>
          <a:p>
            <a:pPr lvl="1">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XT3 players: one 4K (3840x2160p60) video &amp; one Full HD (1080p60) video simultaneously</a:t>
            </a:r>
          </a:p>
          <a:p>
            <a:pPr lvl="1">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XD4/XD3 players: two Full HD 1080p60 videos simultaneously</a:t>
            </a:r>
          </a:p>
          <a:p>
            <a:pPr>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Superior scaling technology delivering pristine video quality for any screen or zone size including upscaling of Full HD video to 4K</a:t>
            </a:r>
          </a:p>
          <a:p>
            <a:pPr>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NEW </a:t>
            </a: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hlinkClick r:id="rId3"/>
              </a:rPr>
              <a:t>4K </a:t>
            </a:r>
            <a:r>
              <a:rPr lang="en-US" sz="2133" dirty="0">
                <a:solidFill>
                  <a:srgbClr val="F26522"/>
                </a:solidFill>
                <a:latin typeface="Verdana" panose="020B0604030504040204" pitchFamily="34" charset="0"/>
                <a:ea typeface="Verdana" panose="020B0604030504040204" pitchFamily="34" charset="0"/>
                <a:cs typeface="Verdana" panose="020B0604030504040204" pitchFamily="34" charset="0"/>
                <a:hlinkClick r:id="rId3"/>
              </a:rPr>
              <a:t>Full-resolution graphics</a:t>
            </a: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 XT4 models can render graphics at resolutions up to 3840x2160x60p and XT3 models support graphics up to 3840x2160x30p</a:t>
            </a:r>
          </a:p>
          <a:p>
            <a:pPr>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Accelerated JPEG decompression for instant image display </a:t>
            </a:r>
            <a:b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b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and high-speed transitions</a:t>
            </a:r>
          </a:p>
          <a:p>
            <a:pPr>
              <a:spcBef>
                <a:spcPts val="800"/>
              </a:spcBef>
              <a:buFont typeface="Wingdings" panose="05000000000000000000" pitchFamily="2" charset="2"/>
              <a:buChar char="§"/>
            </a:pP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Simultaneous playback of content from local, streaming </a:t>
            </a:r>
            <a:b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br>
            <a:r>
              <a:rPr lang="en-US" sz="2133" dirty="0">
                <a:solidFill>
                  <a:srgbClr val="333333"/>
                </a:solidFill>
                <a:latin typeface="Verdana" panose="020B0604030504040204" pitchFamily="34" charset="0"/>
                <a:ea typeface="Verdana" panose="020B0604030504040204" pitchFamily="34" charset="0"/>
                <a:cs typeface="Verdana" panose="020B0604030504040204" pitchFamily="34" charset="0"/>
              </a:rPr>
              <a:t>and live content sources</a:t>
            </a:r>
          </a:p>
        </p:txBody>
      </p:sp>
      <p:sp>
        <p:nvSpPr>
          <p:cNvPr id="17" name="TextBox 16"/>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26" name="Picture 25"/>
          <p:cNvPicPr>
            <a:picLocks noChangeAspect="1"/>
          </p:cNvPicPr>
          <p:nvPr/>
        </p:nvPicPr>
        <p:blipFill>
          <a:blip r:embed="rId4"/>
          <a:stretch>
            <a:fillRect/>
          </a:stretch>
        </p:blipFill>
        <p:spPr>
          <a:xfrm>
            <a:off x="14795663" y="534457"/>
            <a:ext cx="867032" cy="867032"/>
          </a:xfrm>
          <a:prstGeom prst="rect">
            <a:avLst/>
          </a:prstGeom>
        </p:spPr>
      </p:pic>
      <p:pic>
        <p:nvPicPr>
          <p:cNvPr id="10" name="Picture 9">
            <a:extLst>
              <a:ext uri="{FF2B5EF4-FFF2-40B4-BE49-F238E27FC236}">
                <a16:creationId xmlns:a16="http://schemas.microsoft.com/office/drawing/2014/main" id="{AEBB1FC7-73F4-44F0-AB6B-176EE5AEA2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984481" y="6456978"/>
            <a:ext cx="3976425" cy="2513401"/>
          </a:xfrm>
          <a:prstGeom prst="rect">
            <a:avLst/>
          </a:prstGeom>
        </p:spPr>
      </p:pic>
      <p:pic>
        <p:nvPicPr>
          <p:cNvPr id="9" name="Image 28" descr="icon_home.png">
            <a:hlinkClick r:id="rId6" action="ppaction://hlinksldjump"/>
            <a:extLst>
              <a:ext uri="{FF2B5EF4-FFF2-40B4-BE49-F238E27FC236}">
                <a16:creationId xmlns:a16="http://schemas.microsoft.com/office/drawing/2014/main" id="{61EDE6E3-7AE4-40B0-9A7E-D944A735D88A}"/>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0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4K Playback – standards </a:t>
            </a:r>
          </a:p>
        </p:txBody>
      </p:sp>
      <p:sp>
        <p:nvSpPr>
          <p:cNvPr id="5" name="Text Placeholder 4"/>
          <p:cNvSpPr>
            <a:spLocks noGrp="1"/>
          </p:cNvSpPr>
          <p:nvPr>
            <p:ph type="body" sz="quarter" idx="10"/>
          </p:nvPr>
        </p:nvSpPr>
        <p:spPr>
          <a:xfrm>
            <a:off x="1914550" y="1531751"/>
            <a:ext cx="13223910" cy="479643"/>
          </a:xfrm>
        </p:spPr>
        <p:txBody>
          <a:bodyPr/>
          <a:lstStyle/>
          <a:p>
            <a:r>
              <a:rPr lang="en-US" sz="2845" dirty="0"/>
              <a:t>Optimal playback of native 4K content</a:t>
            </a:r>
          </a:p>
        </p:txBody>
      </p:sp>
      <p:sp>
        <p:nvSpPr>
          <p:cNvPr id="6" name="Content Placeholder 5"/>
          <p:cNvSpPr>
            <a:spLocks noGrp="1"/>
          </p:cNvSpPr>
          <p:nvPr>
            <p:ph idx="14"/>
          </p:nvPr>
        </p:nvSpPr>
        <p:spPr>
          <a:xfrm>
            <a:off x="1914548" y="2172925"/>
            <a:ext cx="11441007" cy="6292507"/>
          </a:xfrm>
        </p:spPr>
        <p:txBody>
          <a:bodyPr/>
          <a:lstStyle/>
          <a:p>
            <a:pPr marL="0" indent="0">
              <a:buNone/>
            </a:pPr>
            <a:r>
              <a:rPr lang="en-US" sz="2400" b="1" dirty="0">
                <a:solidFill>
                  <a:srgbClr val="595959"/>
                </a:solidFill>
                <a:latin typeface="Verdana" panose="020B0604030504040204" pitchFamily="34" charset="0"/>
                <a:ea typeface="Verdana" panose="020B0604030504040204" pitchFamily="34" charset="0"/>
                <a:cs typeface="Verdana" panose="020B0604030504040204" pitchFamily="34" charset="0"/>
              </a:rPr>
              <a:t>New 4K Standards</a:t>
            </a:r>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514272" indent="-514272">
              <a:spcBef>
                <a:spcPts val="600"/>
              </a:spcBef>
              <a:spcAft>
                <a:spcPts val="600"/>
              </a:spcAft>
            </a:pPr>
            <a:r>
              <a:rPr lang="en-US" sz="2200" b="1" dirty="0">
                <a:solidFill>
                  <a:srgbClr val="595959"/>
                </a:solidFill>
                <a:latin typeface="Verdana" panose="020B0604030504040204" pitchFamily="34" charset="0"/>
                <a:ea typeface="Verdana" panose="020B0604030504040204" pitchFamily="34" charset="0"/>
                <a:cs typeface="Verdana" panose="020B0604030504040204" pitchFamily="34" charset="0"/>
              </a:rPr>
              <a:t>True 4K</a:t>
            </a:r>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 3840x2160 resolution @ 60fps frame rate</a:t>
            </a:r>
          </a:p>
          <a:p>
            <a:pPr marL="514272" indent="-514272">
              <a:spcBef>
                <a:spcPts val="600"/>
              </a:spcBef>
              <a:spcAft>
                <a:spcPts val="600"/>
              </a:spcAft>
            </a:pPr>
            <a:r>
              <a:rPr lang="en-US" sz="2200" b="1" dirty="0">
                <a:solidFill>
                  <a:srgbClr val="595959"/>
                </a:solidFill>
                <a:latin typeface="Verdana" panose="020B0604030504040204" pitchFamily="34" charset="0"/>
                <a:ea typeface="Verdana" panose="020B0604030504040204" pitchFamily="34" charset="0"/>
                <a:cs typeface="Verdana" panose="020B0604030504040204" pitchFamily="34" charset="0"/>
              </a:rPr>
              <a:t>H.265 HEVC (high efficiency video coding)</a:t>
            </a:r>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 enables delivery of high-quality 4K content at about the same file size and data rate as HD content at H.264</a:t>
            </a:r>
          </a:p>
          <a:p>
            <a:pPr marL="514272" indent="-514272">
              <a:spcBef>
                <a:spcPts val="600"/>
              </a:spcBef>
              <a:spcAft>
                <a:spcPts val="600"/>
              </a:spcAft>
            </a:pPr>
            <a:r>
              <a:rPr lang="en-US" sz="2200" b="1" dirty="0">
                <a:latin typeface="Verdana" panose="020B0604030504040204" pitchFamily="34" charset="0"/>
                <a:ea typeface="Verdana" panose="020B0604030504040204" pitchFamily="34" charset="0"/>
                <a:cs typeface="Verdana" panose="020B0604030504040204" pitchFamily="34" charset="0"/>
              </a:rPr>
              <a:t>HDMI 2.0a</a:t>
            </a:r>
            <a:r>
              <a:rPr lang="en-US" sz="2200" dirty="0">
                <a:latin typeface="Verdana" panose="020B0604030504040204" pitchFamily="34" charset="0"/>
                <a:ea typeface="Verdana" panose="020B0604030504040204" pitchFamily="34" charset="0"/>
                <a:cs typeface="Verdana" panose="020B0604030504040204" pitchFamily="34" charset="0"/>
              </a:rPr>
              <a:t>: only the HDMI 2.0a standard supports 60 fps playback, </a:t>
            </a:r>
            <a:r>
              <a:rPr lang="en-US" sz="2200" b="1" dirty="0">
                <a:latin typeface="Verdana" panose="020B0604030504040204" pitchFamily="34" charset="0"/>
                <a:ea typeface="Verdana" panose="020B0604030504040204" pitchFamily="34" charset="0"/>
                <a:cs typeface="Verdana" panose="020B0604030504040204" pitchFamily="34" charset="0"/>
              </a:rPr>
              <a:t>Dolby Vision</a:t>
            </a:r>
            <a:r>
              <a:rPr lang="en-US" sz="2200" dirty="0">
                <a:latin typeface="Verdana" panose="020B0604030504040204" pitchFamily="34" charset="0"/>
                <a:ea typeface="Verdana" panose="020B0604030504040204" pitchFamily="34" charset="0"/>
                <a:cs typeface="Verdana" panose="020B0604030504040204" pitchFamily="34" charset="0"/>
              </a:rPr>
              <a:t> and </a:t>
            </a:r>
            <a:r>
              <a:rPr lang="en-US" sz="2200" b="1" dirty="0"/>
              <a:t>HDR10+ </a:t>
            </a:r>
            <a:r>
              <a:rPr lang="en-US" sz="2200" dirty="0"/>
              <a:t>encoded video</a:t>
            </a:r>
            <a:endParaRPr lang="en-US" sz="2200" dirty="0">
              <a:latin typeface="Verdana" panose="020B0604030504040204" pitchFamily="34" charset="0"/>
              <a:ea typeface="Verdana" panose="020B0604030504040204" pitchFamily="34" charset="0"/>
              <a:cs typeface="Verdana" panose="020B0604030504040204" pitchFamily="34" charset="0"/>
            </a:endParaRPr>
          </a:p>
          <a:p>
            <a:pPr lvl="0"/>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Screen Shot 2013-12-19 at 11.33.58 AM.png"/>
          <p:cNvPicPr>
            <a:picLocks noChangeAspect="1"/>
          </p:cNvPicPr>
          <p:nvPr/>
        </p:nvPicPr>
        <p:blipFill rotWithShape="1">
          <a:blip r:embed="rId3">
            <a:extLst>
              <a:ext uri="{28A0092B-C50C-407E-A947-70E740481C1C}">
                <a14:useLocalDpi xmlns:a14="http://schemas.microsoft.com/office/drawing/2010/main"/>
              </a:ext>
            </a:extLst>
          </a:blip>
          <a:srcRect t="61926"/>
          <a:stretch/>
        </p:blipFill>
        <p:spPr>
          <a:xfrm>
            <a:off x="13355556" y="6191007"/>
            <a:ext cx="2628443" cy="2470491"/>
          </a:xfrm>
          <a:prstGeom prst="rect">
            <a:avLst/>
          </a:prstGeom>
        </p:spPr>
      </p:pic>
      <p:pic>
        <p:nvPicPr>
          <p:cNvPr id="9" name="Picture 8" descr="Screen Shot 2013-12-20 at 9.26.0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5009" y="5490035"/>
            <a:ext cx="10386797" cy="3098262"/>
          </a:xfrm>
          <a:prstGeom prst="rect">
            <a:avLst/>
          </a:prstGeom>
        </p:spPr>
      </p:pic>
      <p:sp>
        <p:nvSpPr>
          <p:cNvPr id="10" name="TextBox 9"/>
          <p:cNvSpPr txBox="1"/>
          <p:nvPr/>
        </p:nvSpPr>
        <p:spPr>
          <a:xfrm>
            <a:off x="15332448" y="8692664"/>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94505" y="535157"/>
            <a:ext cx="866882" cy="866882"/>
          </a:xfrm>
          <a:prstGeom prst="rect">
            <a:avLst/>
          </a:prstGeom>
        </p:spPr>
      </p:pic>
      <p:pic>
        <p:nvPicPr>
          <p:cNvPr id="13" name="Picture 1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88407" y="4869089"/>
            <a:ext cx="2784393" cy="727039"/>
          </a:xfrm>
          <a:prstGeom prst="rect">
            <a:avLst/>
          </a:prstGeom>
        </p:spPr>
      </p:pic>
      <p:pic>
        <p:nvPicPr>
          <p:cNvPr id="14" name="Picture 13">
            <a:extLst>
              <a:ext uri="{FF2B5EF4-FFF2-40B4-BE49-F238E27FC236}">
                <a16:creationId xmlns:a16="http://schemas.microsoft.com/office/drawing/2014/main" id="{F4AC269C-71C9-4913-BC83-FBC9B4BE44D0}"/>
              </a:ext>
            </a:extLst>
          </p:cNvPr>
          <p:cNvPicPr>
            <a:picLocks noChangeAspect="1"/>
          </p:cNvPicPr>
          <p:nvPr/>
        </p:nvPicPr>
        <p:blipFill rotWithShape="1">
          <a:blip r:embed="rId7">
            <a:clrChange>
              <a:clrFrom>
                <a:srgbClr val="FFFFFF"/>
              </a:clrFrom>
              <a:clrTo>
                <a:srgbClr val="FFFFFF">
                  <a:alpha val="0"/>
                </a:srgbClr>
              </a:clrTo>
            </a:clrChange>
          </a:blip>
          <a:srcRect l="52116" t="31247" r="22942" b="15868"/>
          <a:stretch/>
        </p:blipFill>
        <p:spPr>
          <a:xfrm>
            <a:off x="13476755" y="5510894"/>
            <a:ext cx="692005" cy="798645"/>
          </a:xfrm>
          <a:prstGeom prst="rect">
            <a:avLst/>
          </a:prstGeom>
        </p:spPr>
      </p:pic>
      <p:pic>
        <p:nvPicPr>
          <p:cNvPr id="15" name="Picture 2" descr="Image result for HDR10+">
            <a:extLst>
              <a:ext uri="{FF2B5EF4-FFF2-40B4-BE49-F238E27FC236}">
                <a16:creationId xmlns:a16="http://schemas.microsoft.com/office/drawing/2014/main" id="{A6F12AAD-B973-4BB0-B557-F4871EAC7A4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63" t="31229" r="5781" b="34028"/>
          <a:stretch/>
        </p:blipFill>
        <p:spPr bwMode="auto">
          <a:xfrm>
            <a:off x="14331198" y="5712440"/>
            <a:ext cx="1368289" cy="2966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Screen Shot 2013-12-19 at 11.33.58 AM.png">
            <a:extLst>
              <a:ext uri="{FF2B5EF4-FFF2-40B4-BE49-F238E27FC236}">
                <a16:creationId xmlns:a16="http://schemas.microsoft.com/office/drawing/2014/main" id="{CF9921B3-DFE1-4DF2-B131-000A771CFDD8}"/>
              </a:ext>
            </a:extLst>
          </p:cNvPr>
          <p:cNvPicPr>
            <a:picLocks noChangeAspect="1"/>
          </p:cNvPicPr>
          <p:nvPr/>
        </p:nvPicPr>
        <p:blipFill rotWithShape="1">
          <a:blip r:embed="rId3">
            <a:extLst>
              <a:ext uri="{28A0092B-C50C-407E-A947-70E740481C1C}">
                <a14:useLocalDpi xmlns:a14="http://schemas.microsoft.com/office/drawing/2010/main"/>
              </a:ext>
            </a:extLst>
          </a:blip>
          <a:srcRect b="37813"/>
          <a:stretch/>
        </p:blipFill>
        <p:spPr>
          <a:xfrm>
            <a:off x="13258962" y="1548916"/>
            <a:ext cx="2628443" cy="4035014"/>
          </a:xfrm>
          <a:prstGeom prst="rect">
            <a:avLst/>
          </a:prstGeom>
        </p:spPr>
      </p:pic>
      <p:pic>
        <p:nvPicPr>
          <p:cNvPr id="17" name="Image 28" descr="icon_home.png">
            <a:hlinkClick r:id="rId9" action="ppaction://hlinksldjump"/>
            <a:extLst>
              <a:ext uri="{FF2B5EF4-FFF2-40B4-BE49-F238E27FC236}">
                <a16:creationId xmlns:a16="http://schemas.microsoft.com/office/drawing/2014/main" id="{9ACA0E68-D794-40B9-B24C-264085423FB2}"/>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71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4"/>
          </p:nvPr>
        </p:nvSpPr>
        <p:spPr>
          <a:xfrm>
            <a:off x="1913473" y="2295102"/>
            <a:ext cx="8450984" cy="3313218"/>
          </a:xfrm>
        </p:spPr>
        <p:txBody>
          <a:bodyPr/>
          <a:lstStyle/>
          <a:p>
            <a:r>
              <a:rPr lang="en-US" sz="2133" dirty="0"/>
              <a:t>4K HDR provides bright, detailed and vibrant colors in highlights and shadows using a much wider brightness range and color palette</a:t>
            </a:r>
          </a:p>
          <a:p>
            <a:r>
              <a:rPr lang="en-US" sz="2133" dirty="0"/>
              <a:t>There are 2 main HDR standards:</a:t>
            </a:r>
          </a:p>
          <a:p>
            <a:pPr lvl="1"/>
            <a:r>
              <a:rPr lang="en-US" sz="1867" dirty="0"/>
              <a:t>HDR10+ (High Dynamic Range) with 10-bit color depth is an open standard approach for delivering HDR content with dynamic metadata</a:t>
            </a:r>
          </a:p>
          <a:p>
            <a:pPr lvl="1"/>
            <a:r>
              <a:rPr lang="en-US" sz="1867" dirty="0"/>
              <a:t>Dolby Vision with up to 12-bit color depth is Dolby’s proprietary approach to delivering HDR content with dynamic metadata</a:t>
            </a:r>
          </a:p>
          <a:p>
            <a:pPr lvl="1"/>
            <a:endParaRPr lang="en-US" sz="1867" dirty="0"/>
          </a:p>
          <a:p>
            <a:pPr lvl="1"/>
            <a:endParaRPr lang="en-US" sz="2044" dirty="0"/>
          </a:p>
        </p:txBody>
      </p:sp>
      <p:grpSp>
        <p:nvGrpSpPr>
          <p:cNvPr id="17" name="Group 16"/>
          <p:cNvGrpSpPr/>
          <p:nvPr/>
        </p:nvGrpSpPr>
        <p:grpSpPr>
          <a:xfrm>
            <a:off x="10690885" y="5426541"/>
            <a:ext cx="4836167" cy="2743277"/>
            <a:chOff x="15910559" y="3874067"/>
            <a:chExt cx="7254250" cy="3892419"/>
          </a:xfrm>
        </p:grpSpPr>
        <p:pic>
          <p:nvPicPr>
            <p:cNvPr id="2" name="Picture 1"/>
            <p:cNvPicPr>
              <a:picLocks noChangeAspect="1"/>
            </p:cNvPicPr>
            <p:nvPr/>
          </p:nvPicPr>
          <p:blipFill>
            <a:blip r:embed="rId2"/>
            <a:stretch>
              <a:fillRect/>
            </a:stretch>
          </p:blipFill>
          <p:spPr>
            <a:xfrm>
              <a:off x="15910559" y="3874067"/>
              <a:ext cx="7254249" cy="3879090"/>
            </a:xfrm>
            <a:prstGeom prst="rect">
              <a:avLst/>
            </a:prstGeom>
            <a:ln w="38100">
              <a:solidFill>
                <a:schemeClr val="tx1"/>
              </a:solidFill>
            </a:ln>
          </p:spPr>
        </p:pic>
        <p:sp>
          <p:nvSpPr>
            <p:cNvPr id="15" name="TextBox 14"/>
            <p:cNvSpPr txBox="1"/>
            <p:nvPr/>
          </p:nvSpPr>
          <p:spPr>
            <a:xfrm>
              <a:off x="15910559" y="7193132"/>
              <a:ext cx="7254250" cy="573354"/>
            </a:xfrm>
            <a:prstGeom prst="rect">
              <a:avLst/>
            </a:prstGeom>
            <a:noFill/>
          </p:spPr>
          <p:txBody>
            <a:bodyPr wrap="square" rtlCol="0">
              <a:spAutoFit/>
            </a:bodyPr>
            <a:lstStyle/>
            <a:p>
              <a:r>
                <a:rPr lang="en-US" sz="2026"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Dolby Vision                                    SDR</a:t>
              </a:r>
            </a:p>
          </p:txBody>
        </p:sp>
      </p:grpSp>
      <p:sp>
        <p:nvSpPr>
          <p:cNvPr id="4" name="Title 3"/>
          <p:cNvSpPr>
            <a:spLocks noGrp="1"/>
          </p:cNvSpPr>
          <p:nvPr>
            <p:ph type="title"/>
          </p:nvPr>
        </p:nvSpPr>
        <p:spPr/>
        <p:txBody>
          <a:bodyPr/>
          <a:lstStyle/>
          <a:p>
            <a:r>
              <a:rPr lang="en-US" dirty="0"/>
              <a:t>4K Dolby Vision &amp; HDR10+</a:t>
            </a:r>
          </a:p>
        </p:txBody>
      </p:sp>
      <p:sp>
        <p:nvSpPr>
          <p:cNvPr id="5" name="Text Placeholder 4"/>
          <p:cNvSpPr>
            <a:spLocks noGrp="1"/>
          </p:cNvSpPr>
          <p:nvPr>
            <p:ph type="body" sz="quarter" idx="10"/>
          </p:nvPr>
        </p:nvSpPr>
        <p:spPr>
          <a:xfrm>
            <a:off x="1914553" y="1588036"/>
            <a:ext cx="13746835" cy="437469"/>
          </a:xfrm>
        </p:spPr>
        <p:txBody>
          <a:bodyPr/>
          <a:lstStyle/>
          <a:p>
            <a:r>
              <a:rPr lang="en-US" sz="2845" dirty="0"/>
              <a:t>High Dynamic Range (HDR)</a:t>
            </a:r>
          </a:p>
        </p:txBody>
      </p:sp>
      <p:grpSp>
        <p:nvGrpSpPr>
          <p:cNvPr id="11" name="Group 10"/>
          <p:cNvGrpSpPr/>
          <p:nvPr/>
        </p:nvGrpSpPr>
        <p:grpSpPr>
          <a:xfrm>
            <a:off x="10690886" y="2290348"/>
            <a:ext cx="4866615" cy="2750271"/>
            <a:chOff x="9867901" y="5136589"/>
            <a:chExt cx="5904341" cy="3406129"/>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7901" y="5136589"/>
              <a:ext cx="5867401" cy="3300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9867902" y="8042271"/>
              <a:ext cx="5904340" cy="500447"/>
            </a:xfrm>
            <a:prstGeom prst="rect">
              <a:avLst/>
            </a:prstGeom>
            <a:noFill/>
          </p:spPr>
          <p:txBody>
            <a:bodyPr wrap="square" rtlCol="0">
              <a:spAutoFit/>
            </a:bodyPr>
            <a:lstStyle/>
            <a:p>
              <a:r>
                <a:rPr lang="en-US" sz="2026"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SDR                                            HDR10+</a:t>
              </a:r>
            </a:p>
          </p:txBody>
        </p:sp>
      </p:grpSp>
      <p:sp>
        <p:nvSpPr>
          <p:cNvPr id="8" name="TextBox 7"/>
          <p:cNvSpPr txBox="1"/>
          <p:nvPr/>
        </p:nvSpPr>
        <p:spPr>
          <a:xfrm>
            <a:off x="15332448" y="8692664"/>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cxnSp>
        <p:nvCxnSpPr>
          <p:cNvPr id="7" name="Straight Connector 6"/>
          <p:cNvCxnSpPr>
            <a:stCxn id="2" idx="0"/>
          </p:cNvCxnSpPr>
          <p:nvPr/>
        </p:nvCxnSpPr>
        <p:spPr>
          <a:xfrm flipH="1">
            <a:off x="13104902" y="5426541"/>
            <a:ext cx="4067" cy="2586060"/>
          </a:xfrm>
          <a:prstGeom prst="line">
            <a:avLst/>
          </a:prstGeom>
          <a:ln w="57150"/>
        </p:spPr>
        <p:style>
          <a:lnRef idx="2">
            <a:schemeClr val="dk1"/>
          </a:lnRef>
          <a:fillRef idx="0">
            <a:schemeClr val="dk1"/>
          </a:fillRef>
          <a:effectRef idx="1">
            <a:schemeClr val="dk1"/>
          </a:effectRef>
          <a:fontRef idx="minor">
            <a:schemeClr val="tx1"/>
          </a:fontRef>
        </p:style>
      </p:cxnSp>
      <p:graphicFrame>
        <p:nvGraphicFramePr>
          <p:cNvPr id="14" name="Table 13"/>
          <p:cNvGraphicFramePr>
            <a:graphicFrameLocks noGrp="1"/>
          </p:cNvGraphicFramePr>
          <p:nvPr>
            <p:extLst/>
          </p:nvPr>
        </p:nvGraphicFramePr>
        <p:xfrm>
          <a:off x="2152477" y="5910105"/>
          <a:ext cx="7972975" cy="2255399"/>
        </p:xfrm>
        <a:graphic>
          <a:graphicData uri="http://schemas.openxmlformats.org/drawingml/2006/table">
            <a:tbl>
              <a:tblPr firstRow="1" bandRow="1">
                <a:tableStyleId>{00A15C55-8517-42AA-B614-E9B94910E393}</a:tableStyleId>
              </a:tblPr>
              <a:tblGrid>
                <a:gridCol w="3850059">
                  <a:extLst>
                    <a:ext uri="{9D8B030D-6E8A-4147-A177-3AD203B41FA5}">
                      <a16:colId xmlns:a16="http://schemas.microsoft.com/office/drawing/2014/main" val="2906700387"/>
                    </a:ext>
                  </a:extLst>
                </a:gridCol>
                <a:gridCol w="4122916">
                  <a:extLst>
                    <a:ext uri="{9D8B030D-6E8A-4147-A177-3AD203B41FA5}">
                      <a16:colId xmlns:a16="http://schemas.microsoft.com/office/drawing/2014/main" val="2401388371"/>
                    </a:ext>
                  </a:extLst>
                </a:gridCol>
              </a:tblGrid>
              <a:tr h="345440">
                <a:tc>
                  <a:txBody>
                    <a:bodyPr/>
                    <a:lstStyle/>
                    <a:p>
                      <a:pPr algn="ctr"/>
                      <a:r>
                        <a:rPr lang="en-US" sz="1900" dirty="0">
                          <a:latin typeface="Verdana" panose="020B0604030504040204" pitchFamily="34" charset="0"/>
                          <a:ea typeface="Verdana" panose="020B0604030504040204" pitchFamily="34" charset="0"/>
                          <a:cs typeface="Verdana" panose="020B0604030504040204" pitchFamily="34" charset="0"/>
                        </a:rPr>
                        <a:t>HDR10+</a:t>
                      </a:r>
                    </a:p>
                  </a:txBody>
                  <a:tcPr marL="60960" marR="60960" marT="30480" marB="30480">
                    <a:solidFill>
                      <a:srgbClr val="260859"/>
                    </a:solidFill>
                  </a:tcPr>
                </a:tc>
                <a:tc>
                  <a:txBody>
                    <a:bodyPr/>
                    <a:lstStyle/>
                    <a:p>
                      <a:pPr algn="ctr"/>
                      <a:r>
                        <a:rPr lang="en-US" sz="1900" dirty="0">
                          <a:latin typeface="Verdana" panose="020B0604030504040204" pitchFamily="34" charset="0"/>
                          <a:ea typeface="Verdana" panose="020B0604030504040204" pitchFamily="34" charset="0"/>
                          <a:cs typeface="Verdana" panose="020B0604030504040204" pitchFamily="34" charset="0"/>
                        </a:rPr>
                        <a:t>Dolby Vision</a:t>
                      </a:r>
                    </a:p>
                  </a:txBody>
                  <a:tcPr marL="60960" marR="60960" marT="30480" marB="30480">
                    <a:solidFill>
                      <a:srgbClr val="260859"/>
                    </a:solidFill>
                  </a:tcPr>
                </a:tc>
                <a:extLst>
                  <a:ext uri="{0D108BD9-81ED-4DB2-BD59-A6C34878D82A}">
                    <a16:rowId xmlns:a16="http://schemas.microsoft.com/office/drawing/2014/main" val="2025514093"/>
                  </a:ext>
                </a:extLst>
              </a:tr>
              <a:tr h="934805">
                <a:tc>
                  <a:txBody>
                    <a:bodyPr/>
                    <a:lstStyle/>
                    <a:p>
                      <a:pPr marL="0" marR="0" lvl="0" indent="0" algn="ctr" defTabSz="685670" rtl="0" eaLnBrk="1" fontAlgn="auto" latinLnBrk="0" hangingPunct="1">
                        <a:lnSpc>
                          <a:spcPct val="114000"/>
                        </a:lnSpc>
                        <a:spcBef>
                          <a:spcPts val="0"/>
                        </a:spcBef>
                        <a:spcAft>
                          <a:spcPts val="0"/>
                        </a:spcAft>
                        <a:buClrTx/>
                        <a:buSzTx/>
                        <a:buFontTx/>
                        <a:buNone/>
                        <a:tabLst/>
                        <a:defRPr/>
                      </a:pPr>
                      <a:r>
                        <a:rPr lang="en-US" sz="1700" b="0" dirty="0">
                          <a:latin typeface="Verdana" panose="020B0604030504040204" pitchFamily="34" charset="0"/>
                          <a:ea typeface="Verdana" panose="020B0604030504040204" pitchFamily="34" charset="0"/>
                          <a:cs typeface="Verdana" panose="020B0604030504040204" pitchFamily="34" charset="0"/>
                        </a:rPr>
                        <a:t>supports up to 4,000 nits peak brightness, with a current 1,000 nit peak brightness target</a:t>
                      </a:r>
                    </a:p>
                  </a:txBody>
                  <a:tcPr marL="60960" marR="60960" marT="30480" marB="30480"/>
                </a:tc>
                <a:tc>
                  <a:txBody>
                    <a:bodyPr/>
                    <a:lstStyle/>
                    <a:p>
                      <a:pPr algn="ctr">
                        <a:lnSpc>
                          <a:spcPct val="114000"/>
                        </a:lnSpc>
                        <a:spcBef>
                          <a:spcPts val="0"/>
                        </a:spcBef>
                        <a:spcAft>
                          <a:spcPts val="0"/>
                        </a:spcAft>
                      </a:pPr>
                      <a:r>
                        <a:rPr lang="en-US" sz="1700" b="0" dirty="0">
                          <a:latin typeface="Verdana" panose="020B0604030504040204" pitchFamily="34" charset="0"/>
                          <a:ea typeface="Verdana" panose="020B0604030504040204" pitchFamily="34" charset="0"/>
                          <a:cs typeface="Verdana" panose="020B0604030504040204" pitchFamily="34" charset="0"/>
                        </a:rPr>
                        <a:t>supports up to 10,000 nits peak brightness, with a current 4,000 nit peak brightness target</a:t>
                      </a:r>
                    </a:p>
                  </a:txBody>
                  <a:tcPr marL="60960" marR="60960" marT="30480" marB="30480"/>
                </a:tc>
                <a:extLst>
                  <a:ext uri="{0D108BD9-81ED-4DB2-BD59-A6C34878D82A}">
                    <a16:rowId xmlns:a16="http://schemas.microsoft.com/office/drawing/2014/main" val="1070534973"/>
                  </a:ext>
                </a:extLst>
              </a:tr>
              <a:tr h="336429">
                <a:tc>
                  <a:txBody>
                    <a:bodyPr/>
                    <a:lstStyle/>
                    <a:p>
                      <a:pPr algn="ctr">
                        <a:lnSpc>
                          <a:spcPct val="114000"/>
                        </a:lnSpc>
                        <a:spcBef>
                          <a:spcPts val="0"/>
                        </a:spcBef>
                        <a:spcAft>
                          <a:spcPts val="0"/>
                        </a:spcAft>
                      </a:pPr>
                      <a:r>
                        <a:rPr lang="en-US" sz="1700" b="0" dirty="0">
                          <a:latin typeface="Verdana" panose="020B0604030504040204" pitchFamily="34" charset="0"/>
                          <a:ea typeface="Verdana" panose="020B0604030504040204" pitchFamily="34" charset="0"/>
                          <a:cs typeface="Verdana" panose="020B0604030504040204" pitchFamily="34" charset="0"/>
                        </a:rPr>
                        <a:t>Supports up to 10-bit color depth</a:t>
                      </a:r>
                    </a:p>
                  </a:txBody>
                  <a:tcPr marL="60960" marR="60960" marT="30480" marB="30480"/>
                </a:tc>
                <a:tc>
                  <a:txBody>
                    <a:bodyPr/>
                    <a:lstStyle/>
                    <a:p>
                      <a:pPr algn="ctr">
                        <a:lnSpc>
                          <a:spcPct val="114000"/>
                        </a:lnSpc>
                        <a:spcBef>
                          <a:spcPts val="0"/>
                        </a:spcBef>
                        <a:spcAft>
                          <a:spcPts val="0"/>
                        </a:spcAft>
                      </a:pPr>
                      <a:r>
                        <a:rPr lang="en-US" sz="1700" b="0" dirty="0">
                          <a:latin typeface="Verdana" panose="020B0604030504040204" pitchFamily="34" charset="0"/>
                          <a:ea typeface="Verdana" panose="020B0604030504040204" pitchFamily="34" charset="0"/>
                          <a:cs typeface="Verdana" panose="020B0604030504040204" pitchFamily="34" charset="0"/>
                        </a:rPr>
                        <a:t>supports up to 12-bit color depth</a:t>
                      </a:r>
                    </a:p>
                  </a:txBody>
                  <a:tcPr marL="60960" marR="60960" marT="30480" marB="30480"/>
                </a:tc>
                <a:extLst>
                  <a:ext uri="{0D108BD9-81ED-4DB2-BD59-A6C34878D82A}">
                    <a16:rowId xmlns:a16="http://schemas.microsoft.com/office/drawing/2014/main" val="442174817"/>
                  </a:ext>
                </a:extLst>
              </a:tr>
              <a:tr h="633645">
                <a:tc>
                  <a:txBody>
                    <a:bodyPr/>
                    <a:lstStyle/>
                    <a:p>
                      <a:pPr algn="ctr">
                        <a:lnSpc>
                          <a:spcPct val="114000"/>
                        </a:lnSpc>
                        <a:spcBef>
                          <a:spcPts val="0"/>
                        </a:spcBef>
                        <a:spcAft>
                          <a:spcPts val="0"/>
                        </a:spcAft>
                      </a:pPr>
                      <a:r>
                        <a:rPr lang="en-US" sz="17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uses the wide-gamut Rec. 2020 color space</a:t>
                      </a:r>
                      <a:endParaRPr lang="en-US" sz="1700" b="0" dirty="0">
                        <a:latin typeface="Verdana" panose="020B0604030504040204" pitchFamily="34" charset="0"/>
                        <a:ea typeface="Verdana" panose="020B0604030504040204" pitchFamily="34" charset="0"/>
                        <a:cs typeface="Verdana" panose="020B0604030504040204" pitchFamily="34" charset="0"/>
                      </a:endParaRPr>
                    </a:p>
                  </a:txBody>
                  <a:tcPr marL="60960" marR="60960" marT="30480" marB="30480"/>
                </a:tc>
                <a:tc>
                  <a:txBody>
                    <a:bodyPr/>
                    <a:lstStyle/>
                    <a:p>
                      <a:pPr algn="ctr">
                        <a:lnSpc>
                          <a:spcPct val="114000"/>
                        </a:lnSpc>
                        <a:spcBef>
                          <a:spcPts val="0"/>
                        </a:spcBef>
                        <a:spcAft>
                          <a:spcPts val="0"/>
                        </a:spcAft>
                      </a:pPr>
                      <a:r>
                        <a:rPr lang="en-US" sz="17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uses the wide-gamut Rec. 2020 color space</a:t>
                      </a:r>
                      <a:endParaRPr lang="en-US" sz="1700" b="0" dirty="0">
                        <a:latin typeface="Verdana" panose="020B0604030504040204" pitchFamily="34" charset="0"/>
                        <a:ea typeface="Verdana" panose="020B0604030504040204" pitchFamily="34" charset="0"/>
                        <a:cs typeface="Verdana" panose="020B0604030504040204" pitchFamily="34" charset="0"/>
                      </a:endParaRPr>
                    </a:p>
                  </a:txBody>
                  <a:tcPr marL="60960" marR="60960" marT="30480" marB="30480"/>
                </a:tc>
                <a:extLst>
                  <a:ext uri="{0D108BD9-81ED-4DB2-BD59-A6C34878D82A}">
                    <a16:rowId xmlns:a16="http://schemas.microsoft.com/office/drawing/2014/main" val="4223048935"/>
                  </a:ext>
                </a:extLst>
              </a:tr>
            </a:tbl>
          </a:graphicData>
        </a:graphic>
      </p:graphicFrame>
      <p:pic>
        <p:nvPicPr>
          <p:cNvPr id="13" name="Picture 12">
            <a:extLst>
              <a:ext uri="{FF2B5EF4-FFF2-40B4-BE49-F238E27FC236}">
                <a16:creationId xmlns:a16="http://schemas.microsoft.com/office/drawing/2014/main" id="{1989B8DA-3005-4B83-8FF7-9E1601D1DF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982207" y="633878"/>
            <a:ext cx="1095096" cy="1093975"/>
          </a:xfrm>
          <a:prstGeom prst="rect">
            <a:avLst/>
          </a:prstGeom>
        </p:spPr>
      </p:pic>
      <p:pic>
        <p:nvPicPr>
          <p:cNvPr id="19" name="Picture 18">
            <a:extLst>
              <a:ext uri="{FF2B5EF4-FFF2-40B4-BE49-F238E27FC236}">
                <a16:creationId xmlns:a16="http://schemas.microsoft.com/office/drawing/2014/main" id="{15592C77-8419-4634-9E5B-70DB9E0A3DF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348110" y="633878"/>
            <a:ext cx="1095096" cy="1093975"/>
          </a:xfrm>
          <a:prstGeom prst="rect">
            <a:avLst/>
          </a:prstGeom>
        </p:spPr>
      </p:pic>
      <p:pic>
        <p:nvPicPr>
          <p:cNvPr id="16" name="Image 28" descr="icon_home.png">
            <a:hlinkClick r:id="rId6" action="ppaction://hlinksldjump"/>
            <a:extLst>
              <a:ext uri="{FF2B5EF4-FFF2-40B4-BE49-F238E27FC236}">
                <a16:creationId xmlns:a16="http://schemas.microsoft.com/office/drawing/2014/main" id="{B3B4D2DB-5395-4DFD-B348-FF300E670120}"/>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29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6" descr="Icon_liveTV.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76780" y="423080"/>
            <a:ext cx="895930" cy="895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dirty="0"/>
              <a:t>Live TV</a:t>
            </a:r>
          </a:p>
        </p:txBody>
      </p:sp>
      <p:sp>
        <p:nvSpPr>
          <p:cNvPr id="14" name="Text Placeholder 2"/>
          <p:cNvSpPr>
            <a:spLocks noGrp="1"/>
          </p:cNvSpPr>
          <p:nvPr>
            <p:ph type="body" sz="quarter" idx="10"/>
          </p:nvPr>
        </p:nvSpPr>
        <p:spPr/>
        <p:txBody>
          <a:bodyPr/>
          <a:lstStyle/>
          <a:p>
            <a:r>
              <a:rPr lang="en-US" dirty="0"/>
              <a:t>Engage your audience with Live TV</a:t>
            </a:r>
          </a:p>
        </p:txBody>
      </p:sp>
      <p:sp>
        <p:nvSpPr>
          <p:cNvPr id="4" name="Content Placeholder 3"/>
          <p:cNvSpPr>
            <a:spLocks noGrp="1"/>
          </p:cNvSpPr>
          <p:nvPr>
            <p:ph idx="14"/>
          </p:nvPr>
        </p:nvSpPr>
        <p:spPr>
          <a:xfrm>
            <a:off x="1914551" y="2580171"/>
            <a:ext cx="6083155" cy="5740091"/>
          </a:xfrm>
        </p:spPr>
        <p:txBody>
          <a:bodyPr/>
          <a:lstStyle/>
          <a:p>
            <a:pPr>
              <a:spcBef>
                <a:spcPts val="1801"/>
              </a:spcBef>
            </a:pPr>
            <a:r>
              <a:rPr lang="en-US" dirty="0">
                <a:solidFill>
                  <a:srgbClr val="595959"/>
                </a:solidFill>
              </a:rPr>
              <a:t>Play any broadcast content, even protected HDCP content via the HDMI Input</a:t>
            </a:r>
          </a:p>
          <a:p>
            <a:pPr lvl="1">
              <a:spcBef>
                <a:spcPts val="1801"/>
              </a:spcBef>
            </a:pPr>
            <a:r>
              <a:rPr lang="en-US" dirty="0">
                <a:solidFill>
                  <a:srgbClr val="595959"/>
                </a:solidFill>
              </a:rPr>
              <a:t>BrightSign XT1144 includes an HDMI 2.0a input to play Live HD or 4K content</a:t>
            </a:r>
          </a:p>
          <a:p>
            <a:pPr>
              <a:spcBef>
                <a:spcPts val="3001"/>
              </a:spcBef>
              <a:spcAft>
                <a:spcPts val="1801"/>
              </a:spcAft>
            </a:pPr>
            <a:r>
              <a:rPr lang="en-US" dirty="0">
                <a:solidFill>
                  <a:srgbClr val="595959"/>
                </a:solidFill>
              </a:rPr>
              <a:t>Automatically scale the playback from any zone size to full screen with pristine quality</a:t>
            </a:r>
          </a:p>
          <a:p>
            <a:pPr marL="0" indent="0">
              <a:spcBef>
                <a:spcPts val="800"/>
              </a:spcBef>
              <a:spcAft>
                <a:spcPts val="800"/>
              </a:spcAft>
              <a:buNone/>
            </a:pPr>
            <a:endParaRPr lang="en-US" dirty="0">
              <a:solidFill>
                <a:srgbClr val="595959"/>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8241" y="3201900"/>
            <a:ext cx="7038262" cy="3959021"/>
          </a:xfrm>
          <a:prstGeom prst="rect">
            <a:avLst/>
          </a:prstGeom>
          <a:ln w="127000" cap="sq">
            <a:solidFill>
              <a:schemeClr val="bg1">
                <a:lumMod val="75000"/>
              </a:schemeClr>
            </a:solidFill>
            <a:miter lim="800000"/>
          </a:ln>
          <a:effectLst>
            <a:outerShdw blurRad="50800" dist="38100" dir="2700000" algn="tl" rotWithShape="0">
              <a:prstClr val="black">
                <a:alpha val="40000"/>
              </a:prstClr>
            </a:outerShdw>
          </a:effectLst>
        </p:spPr>
      </p:pic>
      <p:sp>
        <p:nvSpPr>
          <p:cNvPr id="21" name="Content Placeholder 3"/>
          <p:cNvSpPr txBox="1">
            <a:spLocks/>
          </p:cNvSpPr>
          <p:nvPr/>
        </p:nvSpPr>
        <p:spPr>
          <a:xfrm>
            <a:off x="13987368" y="7792296"/>
            <a:ext cx="2890845"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L-shaped Video</a:t>
            </a:r>
          </a:p>
        </p:txBody>
      </p:sp>
      <p:sp>
        <p:nvSpPr>
          <p:cNvPr id="13" name="Content Placeholder 3"/>
          <p:cNvSpPr txBox="1">
            <a:spLocks/>
          </p:cNvSpPr>
          <p:nvPr/>
        </p:nvSpPr>
        <p:spPr>
          <a:xfrm>
            <a:off x="10542850" y="7733473"/>
            <a:ext cx="2636431"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Live Text Feed</a:t>
            </a:r>
          </a:p>
        </p:txBody>
      </p:sp>
      <p:sp>
        <p:nvSpPr>
          <p:cNvPr id="16" name="Content Placeholder 3"/>
          <p:cNvSpPr txBox="1">
            <a:spLocks/>
          </p:cNvSpPr>
          <p:nvPr/>
        </p:nvSpPr>
        <p:spPr>
          <a:xfrm>
            <a:off x="10772410" y="2200061"/>
            <a:ext cx="1953389"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Live TV</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8243" y="3205865"/>
            <a:ext cx="7031216" cy="3955059"/>
          </a:xfrm>
          <a:prstGeom prst="rect">
            <a:avLst/>
          </a:prstGeom>
        </p:spPr>
      </p:pic>
      <p:cxnSp>
        <p:nvCxnSpPr>
          <p:cNvPr id="6" name="Straight Arrow Connector 5"/>
          <p:cNvCxnSpPr/>
          <p:nvPr/>
        </p:nvCxnSpPr>
        <p:spPr>
          <a:xfrm flipH="1">
            <a:off x="11221150" y="2559681"/>
            <a:ext cx="108328" cy="1008449"/>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V="1">
            <a:off x="11518135" y="6949232"/>
            <a:ext cx="0" cy="790295"/>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V="1">
            <a:off x="15038566" y="6360634"/>
            <a:ext cx="169731" cy="1435161"/>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sp>
        <p:nvSpPr>
          <p:cNvPr id="18" name="Content Placeholder 3"/>
          <p:cNvSpPr txBox="1">
            <a:spLocks/>
          </p:cNvSpPr>
          <p:nvPr/>
        </p:nvSpPr>
        <p:spPr>
          <a:xfrm>
            <a:off x="13621728" y="2016313"/>
            <a:ext cx="1953389"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HTML5 animating logo</a:t>
            </a:r>
          </a:p>
        </p:txBody>
      </p:sp>
      <p:cxnSp>
        <p:nvCxnSpPr>
          <p:cNvPr id="23" name="Straight Arrow Connector 22"/>
          <p:cNvCxnSpPr/>
          <p:nvPr/>
        </p:nvCxnSpPr>
        <p:spPr>
          <a:xfrm>
            <a:off x="14598423" y="2734757"/>
            <a:ext cx="222154" cy="489954"/>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02350" y="6903202"/>
            <a:ext cx="2312153" cy="1790178"/>
          </a:xfrm>
          <a:prstGeom prst="rect">
            <a:avLst/>
          </a:prstGeom>
        </p:spPr>
      </p:pic>
      <p:pic>
        <p:nvPicPr>
          <p:cNvPr id="25"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254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corporate overview</a:t>
            </a:r>
          </a:p>
        </p:txBody>
      </p:sp>
      <p:sp>
        <p:nvSpPr>
          <p:cNvPr id="3" name="Text Placeholder 2"/>
          <p:cNvSpPr>
            <a:spLocks noGrp="1"/>
          </p:cNvSpPr>
          <p:nvPr>
            <p:ph type="body" sz="quarter" idx="10"/>
          </p:nvPr>
        </p:nvSpPr>
        <p:spPr>
          <a:xfrm>
            <a:off x="1913467" y="1411516"/>
            <a:ext cx="13529733" cy="498029"/>
          </a:xfrm>
        </p:spPr>
        <p:txBody>
          <a:bodyPr/>
          <a:lstStyle/>
          <a:p>
            <a:r>
              <a:rPr lang="en-US" dirty="0"/>
              <a:t>The worldwide market leader in digital signage</a:t>
            </a:r>
          </a:p>
        </p:txBody>
      </p:sp>
      <p:sp>
        <p:nvSpPr>
          <p:cNvPr id="13" name="Content Placeholder 12"/>
          <p:cNvSpPr>
            <a:spLocks noGrp="1"/>
          </p:cNvSpPr>
          <p:nvPr>
            <p:ph idx="14"/>
          </p:nvPr>
        </p:nvSpPr>
        <p:spPr>
          <a:xfrm>
            <a:off x="1913469" y="2105221"/>
            <a:ext cx="13865090" cy="6215039"/>
          </a:xfrm>
        </p:spPr>
        <p:txBody>
          <a:bodyPr/>
          <a:lstStyle/>
          <a:p>
            <a:pPr marL="0" indent="0">
              <a:spcBef>
                <a:spcPts val="600"/>
              </a:spcBef>
              <a:spcAft>
                <a:spcPts val="800"/>
              </a:spcAft>
              <a:buNone/>
            </a:pPr>
            <a:r>
              <a:rPr lang="en-US" dirty="0">
                <a:solidFill>
                  <a:srgbClr val="38A4D4"/>
                </a:solidFill>
              </a:rPr>
              <a:t>What We Do</a:t>
            </a:r>
          </a:p>
          <a:p>
            <a:pPr>
              <a:spcBef>
                <a:spcPts val="600"/>
              </a:spcBef>
              <a:spcAft>
                <a:spcPts val="800"/>
              </a:spcAft>
            </a:pPr>
            <a:r>
              <a:rPr lang="en-US" sz="2200" dirty="0"/>
              <a:t>BrightSign manufactures media players, and provides free software and networking solutions for the commercial digital signage market worldwide </a:t>
            </a:r>
          </a:p>
          <a:p>
            <a:pPr>
              <a:spcBef>
                <a:spcPts val="600"/>
              </a:spcBef>
              <a:spcAft>
                <a:spcPts val="800"/>
              </a:spcAft>
            </a:pPr>
            <a:r>
              <a:rPr lang="en-US" sz="2200" dirty="0"/>
              <a:t>BrightSign is known for its signature reliability, affordability, ease-of-use, highest quality output and most powerful video engine</a:t>
            </a:r>
          </a:p>
          <a:p>
            <a:pPr marL="0" indent="0">
              <a:spcBef>
                <a:spcPts val="600"/>
              </a:spcBef>
              <a:spcAft>
                <a:spcPts val="800"/>
              </a:spcAft>
              <a:buNone/>
            </a:pPr>
            <a:r>
              <a:rPr lang="en-US" dirty="0">
                <a:solidFill>
                  <a:srgbClr val="38A4D4"/>
                </a:solidFill>
              </a:rPr>
              <a:t>Who We Are</a:t>
            </a:r>
          </a:p>
          <a:p>
            <a:pPr>
              <a:spcBef>
                <a:spcPts val="600"/>
              </a:spcBef>
              <a:spcAft>
                <a:spcPts val="800"/>
              </a:spcAft>
            </a:pPr>
            <a:r>
              <a:rPr lang="en-US" sz="2200" dirty="0"/>
              <a:t>Founded in 2002 by Anthony Wood, inventor of the digital video recorder (DVR) &amp; Roku</a:t>
            </a:r>
          </a:p>
          <a:p>
            <a:pPr>
              <a:spcBef>
                <a:spcPts val="600"/>
              </a:spcBef>
              <a:spcAft>
                <a:spcPts val="800"/>
              </a:spcAft>
            </a:pPr>
            <a:r>
              <a:rPr lang="en-US" sz="2200" dirty="0"/>
              <a:t>Jeff Hastings, CEO</a:t>
            </a:r>
          </a:p>
        </p:txBody>
      </p:sp>
      <p:grpSp>
        <p:nvGrpSpPr>
          <p:cNvPr id="7" name="Group 6"/>
          <p:cNvGrpSpPr/>
          <p:nvPr/>
        </p:nvGrpSpPr>
        <p:grpSpPr>
          <a:xfrm>
            <a:off x="4620769" y="5302972"/>
            <a:ext cx="11330448" cy="3519026"/>
            <a:chOff x="5177060" y="5604271"/>
            <a:chExt cx="10875739" cy="3238940"/>
          </a:xfrm>
        </p:grpSpPr>
        <p:pic>
          <p:nvPicPr>
            <p:cNvPr id="5" name="Picture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77060" y="5604271"/>
              <a:ext cx="10875739" cy="323894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77061" y="8122127"/>
              <a:ext cx="4652740" cy="721083"/>
            </a:xfrm>
            <a:prstGeom prst="rect">
              <a:avLst/>
            </a:prstGeom>
          </p:spPr>
        </p:pic>
      </p:grpSp>
      <p:grpSp>
        <p:nvGrpSpPr>
          <p:cNvPr id="17" name="Group 16"/>
          <p:cNvGrpSpPr>
            <a:grpSpLocks noChangeAspect="1"/>
          </p:cNvGrpSpPr>
          <p:nvPr/>
        </p:nvGrpSpPr>
        <p:grpSpPr>
          <a:xfrm>
            <a:off x="13088419" y="1742392"/>
            <a:ext cx="2672453" cy="828253"/>
            <a:chOff x="12100888" y="1253462"/>
            <a:chExt cx="3709944" cy="1149795"/>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15169" y="1253462"/>
              <a:ext cx="1395663" cy="1149795"/>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00888" y="1304262"/>
              <a:ext cx="2162258" cy="1086702"/>
            </a:xfrm>
            <a:prstGeom prst="rect">
              <a:avLst/>
            </a:prstGeom>
          </p:spPr>
        </p:pic>
      </p:grpSp>
      <p:pic>
        <p:nvPicPr>
          <p:cNvPr id="15"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9"/>
          <a:stretch>
            <a:fillRect/>
          </a:stretch>
        </p:blipFill>
        <p:spPr>
          <a:xfrm>
            <a:off x="2052847" y="6041346"/>
            <a:ext cx="2395264" cy="2042278"/>
          </a:xfrm>
          <a:prstGeom prst="rect">
            <a:avLst/>
          </a:prstGeom>
        </p:spPr>
      </p:pic>
      <p:grpSp>
        <p:nvGrpSpPr>
          <p:cNvPr id="9" name="Group 8"/>
          <p:cNvGrpSpPr>
            <a:grpSpLocks noChangeAspect="1"/>
          </p:cNvGrpSpPr>
          <p:nvPr/>
        </p:nvGrpSpPr>
        <p:grpSpPr>
          <a:xfrm>
            <a:off x="13356230" y="65364"/>
            <a:ext cx="2136833" cy="1688828"/>
            <a:chOff x="11982878" y="-437917"/>
            <a:chExt cx="4273666" cy="3377655"/>
          </a:xfrm>
        </p:grpSpPr>
        <p:pic>
          <p:nvPicPr>
            <p:cNvPr id="21" name="Picture 10" descr="Related imag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2482643" y="-437917"/>
              <a:ext cx="3274136" cy="32468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Related imag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89598" y="142731"/>
              <a:ext cx="2060227" cy="2060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982878" y="2025259"/>
              <a:ext cx="4273666" cy="914479"/>
            </a:xfrm>
            <a:prstGeom prst="rect">
              <a:avLst/>
            </a:prstGeom>
          </p:spPr>
        </p:pic>
      </p:grpSp>
    </p:spTree>
    <p:extLst>
      <p:ext uri="{BB962C8B-B14F-4D97-AF65-F5344CB8AC3E}">
        <p14:creationId xmlns:p14="http://schemas.microsoft.com/office/powerpoint/2010/main" val="1710029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552" y="612665"/>
            <a:ext cx="13527384" cy="624494"/>
          </a:xfrm>
        </p:spPr>
        <p:txBody>
          <a:bodyPr>
            <a:noAutofit/>
          </a:bodyPr>
          <a:lstStyle/>
          <a:p>
            <a:r>
              <a:rPr lang="en-US" dirty="0"/>
              <a:t>HTML5 </a:t>
            </a:r>
          </a:p>
        </p:txBody>
      </p:sp>
      <p:sp>
        <p:nvSpPr>
          <p:cNvPr id="2" name="Text Placeholder 1"/>
          <p:cNvSpPr>
            <a:spLocks noGrp="1"/>
          </p:cNvSpPr>
          <p:nvPr>
            <p:ph type="body" sz="quarter" idx="10"/>
          </p:nvPr>
        </p:nvSpPr>
        <p:spPr>
          <a:xfrm>
            <a:off x="1914552" y="1375299"/>
            <a:ext cx="13527384" cy="453501"/>
          </a:xfrm>
        </p:spPr>
        <p:txBody>
          <a:bodyPr/>
          <a:lstStyle/>
          <a:p>
            <a:pPr>
              <a:spcAft>
                <a:spcPts val="900"/>
              </a:spcAft>
            </a:pPr>
            <a:r>
              <a:rPr lang="en-US" dirty="0"/>
              <a:t>Hardware-accelerated HTML5 rendering engine</a:t>
            </a:r>
          </a:p>
        </p:txBody>
      </p:sp>
      <p:sp>
        <p:nvSpPr>
          <p:cNvPr id="3" name="Content Placeholder 2"/>
          <p:cNvSpPr>
            <a:spLocks noGrp="1"/>
          </p:cNvSpPr>
          <p:nvPr>
            <p:ph idx="14"/>
          </p:nvPr>
        </p:nvSpPr>
        <p:spPr>
          <a:xfrm>
            <a:off x="1914551" y="2073076"/>
            <a:ext cx="10211127" cy="6540947"/>
          </a:xfrm>
        </p:spPr>
        <p:txBody>
          <a:bodyPr/>
          <a:lstStyle/>
          <a:p>
            <a:pPr marL="0" indent="0">
              <a:spcBef>
                <a:spcPts val="0"/>
              </a:spcBef>
              <a:spcAft>
                <a:spcPts val="1200"/>
              </a:spcAft>
              <a:buNone/>
            </a:pPr>
            <a:r>
              <a:rPr lang="en-US" sz="2300" dirty="0"/>
              <a:t>Play industry standard HTML5 content including JavaScript, CCS animations, transitions, WebGL video support, dedicated GL compositor &amp; JavaScript API supporting many BrightScript functions</a:t>
            </a:r>
          </a:p>
          <a:p>
            <a:pPr marL="0" indent="0">
              <a:spcBef>
                <a:spcPts val="400"/>
              </a:spcBef>
              <a:spcAft>
                <a:spcPts val="400"/>
              </a:spcAft>
              <a:buNone/>
            </a:pPr>
            <a:r>
              <a:rPr lang="en-US" sz="2489" b="1" dirty="0"/>
              <a:t>BrightSign XT Enterprise HTML5 Engine</a:t>
            </a:r>
          </a:p>
          <a:p>
            <a:pPr>
              <a:spcBef>
                <a:spcPts val="0"/>
              </a:spcBef>
              <a:spcAft>
                <a:spcPts val="400"/>
              </a:spcAft>
            </a:pPr>
            <a:r>
              <a:rPr lang="en-US" sz="2133" dirty="0"/>
              <a:t>Play highly complex &amp; memory intensive HTML5 content such as swipe/pinch/zoom interactive, streaming social media, multiple modular HTML5 assets layered with live TV and video &amp; 4K full resolution graphics</a:t>
            </a:r>
          </a:p>
          <a:p>
            <a:pPr marL="0" indent="0">
              <a:spcBef>
                <a:spcPts val="1067"/>
              </a:spcBef>
              <a:spcAft>
                <a:spcPts val="400"/>
              </a:spcAft>
              <a:buNone/>
            </a:pPr>
            <a:r>
              <a:rPr lang="en-US" sz="2489" b="1" dirty="0"/>
              <a:t>BrightSign XD Advanced HTML5 Engine</a:t>
            </a:r>
          </a:p>
          <a:p>
            <a:pPr>
              <a:spcBef>
                <a:spcPts val="0"/>
              </a:spcBef>
              <a:spcAft>
                <a:spcPts val="400"/>
              </a:spcAft>
            </a:pPr>
            <a:r>
              <a:rPr lang="en-US" sz="2133" dirty="0"/>
              <a:t>Play advanced HTML5 content such as swipe/pinch/zoom interactive, streaming social media &amp; multiple modular HTML5 assets alongside video</a:t>
            </a:r>
          </a:p>
          <a:p>
            <a:pPr marL="0" indent="0">
              <a:spcBef>
                <a:spcPts val="1067"/>
              </a:spcBef>
              <a:spcAft>
                <a:spcPts val="400"/>
              </a:spcAft>
              <a:buNone/>
            </a:pPr>
            <a:r>
              <a:rPr lang="en-US" sz="2489" b="1" dirty="0"/>
              <a:t>BrightSign HD Mainstream HTML5 Engine</a:t>
            </a:r>
          </a:p>
          <a:p>
            <a:pPr>
              <a:spcBef>
                <a:spcPts val="0"/>
              </a:spcBef>
              <a:spcAft>
                <a:spcPts val="400"/>
              </a:spcAft>
            </a:pPr>
            <a:r>
              <a:rPr lang="en-US" sz="2133" dirty="0"/>
              <a:t>Play mainstream HTML5 content in full screen and several modular HTML5 assets alongside video playback </a:t>
            </a:r>
          </a:p>
          <a:p>
            <a:pPr marL="0" indent="0">
              <a:spcBef>
                <a:spcPts val="1067"/>
              </a:spcBef>
              <a:spcAft>
                <a:spcPts val="400"/>
              </a:spcAft>
              <a:buNone/>
            </a:pPr>
            <a:r>
              <a:rPr lang="en-US" sz="2489" b="1" dirty="0"/>
              <a:t>BrightSign LS Entry-Level HTML5 Engine</a:t>
            </a:r>
          </a:p>
          <a:p>
            <a:pPr>
              <a:spcBef>
                <a:spcPts val="0"/>
              </a:spcBef>
              <a:spcAft>
                <a:spcPts val="400"/>
              </a:spcAft>
            </a:pPr>
            <a:r>
              <a:rPr lang="en-US" sz="2133" dirty="0"/>
              <a:t>Play entry-level HTML5 content in full screen or as a modular asset alongside video playback </a:t>
            </a:r>
          </a:p>
        </p:txBody>
      </p:sp>
      <p:pic>
        <p:nvPicPr>
          <p:cNvPr id="10" name="Image 34" descr="Icon_html5.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28600" y="592815"/>
            <a:ext cx="888607" cy="888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2"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41D4698-7DAA-40FE-A639-19A26043394D}"/>
              </a:ext>
            </a:extLst>
          </p:cNvPr>
          <p:cNvGrpSpPr/>
          <p:nvPr/>
        </p:nvGrpSpPr>
        <p:grpSpPr>
          <a:xfrm>
            <a:off x="11901195" y="1930400"/>
            <a:ext cx="3754732" cy="6683623"/>
            <a:chOff x="11901195" y="1930400"/>
            <a:chExt cx="3754732" cy="6683623"/>
          </a:xfrm>
        </p:grpSpPr>
        <p:pic>
          <p:nvPicPr>
            <p:cNvPr id="18" name="Picture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901195" y="1930400"/>
              <a:ext cx="3197840" cy="1821922"/>
            </a:xfrm>
            <a:prstGeom prst="rect">
              <a:avLst/>
            </a:prstGeom>
          </p:spPr>
        </p:pic>
        <p:pic>
          <p:nvPicPr>
            <p:cNvPr id="13" name="Picture 12">
              <a:extLst>
                <a:ext uri="{FF2B5EF4-FFF2-40B4-BE49-F238E27FC236}">
                  <a16:creationId xmlns:a16="http://schemas.microsoft.com/office/drawing/2014/main" id="{8BA67DD5-ECE9-4FB0-8F3B-01253EF46AEC}"/>
                </a:ext>
              </a:extLst>
            </p:cNvPr>
            <p:cNvPicPr>
              <a:picLocks noChangeAspect="1"/>
            </p:cNvPicPr>
            <p:nvPr/>
          </p:nvPicPr>
          <p:blipFill>
            <a:blip r:embed="rId6"/>
            <a:stretch>
              <a:fillRect/>
            </a:stretch>
          </p:blipFill>
          <p:spPr>
            <a:xfrm>
              <a:off x="12559311" y="3674189"/>
              <a:ext cx="3087527" cy="1736734"/>
            </a:xfrm>
            <a:prstGeom prst="rect">
              <a:avLst/>
            </a:prstGeom>
            <a:ln w="19050">
              <a:solidFill>
                <a:schemeClr val="tx1"/>
              </a:solidFill>
            </a:ln>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a:ext>
              </a:extLst>
            </a:blip>
            <a:srcRect b="-4"/>
            <a:stretch/>
          </p:blipFill>
          <p:spPr>
            <a:xfrm>
              <a:off x="11988685" y="5320894"/>
              <a:ext cx="3046850" cy="1746132"/>
            </a:xfrm>
            <a:prstGeom prst="rect">
              <a:avLst/>
            </a:prstGeom>
          </p:spPr>
        </p:pic>
        <p:pic>
          <p:nvPicPr>
            <p:cNvPr id="21" name="Picture 2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592151" y="6877290"/>
              <a:ext cx="3063776" cy="1736733"/>
            </a:xfrm>
            <a:prstGeom prst="rect">
              <a:avLst/>
            </a:prstGeom>
          </p:spPr>
        </p:pic>
      </p:grpSp>
    </p:spTree>
    <p:extLst>
      <p:ext uri="{BB962C8B-B14F-4D97-AF65-F5344CB8AC3E}">
        <p14:creationId xmlns:p14="http://schemas.microsoft.com/office/powerpoint/2010/main" val="4193322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Mosaic Mode</a:t>
            </a:r>
          </a:p>
        </p:txBody>
      </p:sp>
      <p:sp>
        <p:nvSpPr>
          <p:cNvPr id="5" name="Text Placeholder 4"/>
          <p:cNvSpPr>
            <a:spLocks noGrp="1"/>
          </p:cNvSpPr>
          <p:nvPr>
            <p:ph type="body" sz="quarter" idx="10"/>
          </p:nvPr>
        </p:nvSpPr>
        <p:spPr>
          <a:xfrm>
            <a:off x="1914553" y="1461555"/>
            <a:ext cx="13527384" cy="659378"/>
          </a:xfrm>
        </p:spPr>
        <p:txBody>
          <a:bodyPr/>
          <a:lstStyle/>
          <a:p>
            <a:r>
              <a:rPr lang="en-US" dirty="0"/>
              <a:t>Create highly dynamic displays</a:t>
            </a:r>
          </a:p>
        </p:txBody>
      </p:sp>
      <p:sp>
        <p:nvSpPr>
          <p:cNvPr id="6" name="Content Placeholder 5"/>
          <p:cNvSpPr>
            <a:spLocks noGrp="1"/>
          </p:cNvSpPr>
          <p:nvPr>
            <p:ph idx="14"/>
          </p:nvPr>
        </p:nvSpPr>
        <p:spPr>
          <a:xfrm>
            <a:off x="1914553" y="2427098"/>
            <a:ext cx="13646180" cy="2440297"/>
          </a:xfrm>
        </p:spPr>
        <p:txBody>
          <a:bodyPr/>
          <a:lstStyle/>
          <a:p>
            <a:pPr>
              <a:spcAft>
                <a:spcPts val="452"/>
              </a:spcAft>
            </a:pPr>
            <a:r>
              <a:rPr lang="en-US" sz="2400" dirty="0"/>
              <a:t>Play a multitude of smaller resolution videos simultaneously that add up to the maximum video resolution of the player</a:t>
            </a:r>
          </a:p>
          <a:p>
            <a:pPr lvl="1">
              <a:spcBef>
                <a:spcPts val="600"/>
              </a:spcBef>
              <a:spcAft>
                <a:spcPts val="452"/>
              </a:spcAft>
            </a:pPr>
            <a:r>
              <a:rPr lang="en-US" sz="2000" dirty="0"/>
              <a:t>BrightSign XT supports simultaneous decode of 4 Full HD videos (via BrightScript)</a:t>
            </a:r>
          </a:p>
          <a:p>
            <a:pPr>
              <a:spcAft>
                <a:spcPts val="452"/>
              </a:spcAft>
            </a:pPr>
            <a:r>
              <a:rPr lang="en-US" sz="2400" dirty="0"/>
              <a:t>Play an HTML feed containing multiple videos in a single zone as long as the HTML feed resolution matches the player's maximum resolution </a:t>
            </a:r>
          </a:p>
          <a:p>
            <a:pPr>
              <a:spcBef>
                <a:spcPts val="1801"/>
              </a:spcBef>
              <a:spcAft>
                <a:spcPts val="1801"/>
              </a:spcAft>
            </a:pPr>
            <a:endParaRPr lang="en-US" sz="2400" dirty="0"/>
          </a:p>
          <a:p>
            <a:pPr>
              <a:spcBef>
                <a:spcPts val="1801"/>
              </a:spcBef>
              <a:spcAft>
                <a:spcPts val="1801"/>
              </a:spcAft>
            </a:pPr>
            <a:endParaRPr lang="en-US" sz="2400" dirty="0"/>
          </a:p>
        </p:txBody>
      </p:sp>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68067" y="444374"/>
            <a:ext cx="892659" cy="892659"/>
          </a:xfrm>
          <a:prstGeom prst="rect">
            <a:avLst/>
          </a:prstGeom>
        </p:spPr>
      </p:pic>
      <p:grpSp>
        <p:nvGrpSpPr>
          <p:cNvPr id="20" name="Group 19"/>
          <p:cNvGrpSpPr>
            <a:grpSpLocks noChangeAspect="1"/>
          </p:cNvGrpSpPr>
          <p:nvPr/>
        </p:nvGrpSpPr>
        <p:grpSpPr>
          <a:xfrm>
            <a:off x="8552131" y="4810248"/>
            <a:ext cx="7008602" cy="3613864"/>
            <a:chOff x="7601404" y="6270614"/>
            <a:chExt cx="6209845" cy="3201999"/>
          </a:xfrm>
        </p:grpSpPr>
        <p:sp>
          <p:nvSpPr>
            <p:cNvPr id="16" name="Rectangle 15"/>
            <p:cNvSpPr/>
            <p:nvPr/>
          </p:nvSpPr>
          <p:spPr>
            <a:xfrm>
              <a:off x="7601404" y="6270614"/>
              <a:ext cx="6209845" cy="3201999"/>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9" name="Picture 18"/>
            <p:cNvPicPr>
              <a:picLocks noChangeAspect="1"/>
            </p:cNvPicPr>
            <p:nvPr/>
          </p:nvPicPr>
          <p:blipFill>
            <a:blip r:embed="rId3"/>
            <a:stretch>
              <a:fillRect/>
            </a:stretch>
          </p:blipFill>
          <p:spPr>
            <a:xfrm>
              <a:off x="7673976" y="8848000"/>
              <a:ext cx="3835854" cy="552425"/>
            </a:xfrm>
            <a:prstGeom prst="rect">
              <a:avLst/>
            </a:prstGeom>
          </p:spPr>
        </p:pic>
        <p:pic>
          <p:nvPicPr>
            <p:cNvPr id="4098" name="Picture 2" descr="https://cbcdn1.gp-static.com/media_library/image/2039/HomePage_Buckets_VR.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673975" y="6357256"/>
              <a:ext cx="3835854" cy="24053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ytimg.com/vi/IyTv_SR2uUo/maxresdefaul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77756" y="6357256"/>
              <a:ext cx="2166711" cy="12193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blogs-images.forbes.com/briansolomon/files/2014/07/GoProCam-e1404319350178.jpg"/>
            <p:cNvPicPr>
              <a:picLocks noChangeAspect="1" noChangeArrowheads="1"/>
            </p:cNvPicPr>
            <p:nvPr/>
          </p:nvPicPr>
          <p:blipFill rotWithShape="1">
            <a:blip r:embed="rId6" cstate="print">
              <a:clrChange>
                <a:clrFrom>
                  <a:srgbClr val="010101"/>
                </a:clrFrom>
                <a:clrTo>
                  <a:srgbClr val="010101">
                    <a:alpha val="0"/>
                  </a:srgbClr>
                </a:clrTo>
              </a:clrChange>
              <a:extLst>
                <a:ext uri="{28A0092B-C50C-407E-A947-70E740481C1C}">
                  <a14:useLocalDpi xmlns:a14="http://schemas.microsoft.com/office/drawing/2010/main"/>
                </a:ext>
              </a:extLst>
            </a:blip>
            <a:srcRect r="-679"/>
            <a:stretch/>
          </p:blipFill>
          <p:spPr bwMode="auto">
            <a:xfrm>
              <a:off x="11620743" y="8269558"/>
              <a:ext cx="2034297" cy="10888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77756" y="7649507"/>
              <a:ext cx="2166711" cy="695586"/>
            </a:xfrm>
            <a:prstGeom prst="rect">
              <a:avLst/>
            </a:prstGeom>
          </p:spPr>
        </p:pic>
      </p:grpSp>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50019" y="4810247"/>
            <a:ext cx="5461132" cy="3312747"/>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82005" y="6284269"/>
            <a:ext cx="2464510" cy="2682240"/>
          </a:xfrm>
          <a:prstGeom prst="rect">
            <a:avLst/>
          </a:prstGeom>
        </p:spPr>
      </p:pic>
      <p:pic>
        <p:nvPicPr>
          <p:cNvPr id="17" name="Image 28" descr="icon_home.png">
            <a:hlinkClick r:id="rId10" action="ppaction://hlinksldjump"/>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047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39" descr="icon_synchro.png">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36194" y="425072"/>
            <a:ext cx="896298" cy="896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dirty="0"/>
              <a:t>BrightWall™</a:t>
            </a:r>
            <a:endParaRPr lang="en-US" baseline="46000" dirty="0"/>
          </a:p>
        </p:txBody>
      </p:sp>
      <p:sp>
        <p:nvSpPr>
          <p:cNvPr id="3" name="Text Placeholder 2"/>
          <p:cNvSpPr>
            <a:spLocks noGrp="1"/>
          </p:cNvSpPr>
          <p:nvPr>
            <p:ph type="body" sz="quarter" idx="10"/>
          </p:nvPr>
        </p:nvSpPr>
        <p:spPr>
          <a:xfrm>
            <a:off x="1914552" y="1355202"/>
            <a:ext cx="13527384" cy="659492"/>
          </a:xfrm>
        </p:spPr>
        <p:txBody>
          <a:bodyPr/>
          <a:lstStyle/>
          <a:p>
            <a:r>
              <a:rPr lang="en-US" sz="3000" dirty="0"/>
              <a:t>Create impressive video walls with perfect synchronization</a:t>
            </a:r>
          </a:p>
        </p:txBody>
      </p:sp>
      <p:sp>
        <p:nvSpPr>
          <p:cNvPr id="4" name="Content Placeholder 3"/>
          <p:cNvSpPr>
            <a:spLocks noGrp="1"/>
          </p:cNvSpPr>
          <p:nvPr>
            <p:ph idx="14"/>
          </p:nvPr>
        </p:nvSpPr>
        <p:spPr>
          <a:xfrm>
            <a:off x="1914552" y="2298700"/>
            <a:ext cx="13527384" cy="5953829"/>
          </a:xfrm>
        </p:spPr>
        <p:txBody>
          <a:bodyPr/>
          <a:lstStyle/>
          <a:p>
            <a:r>
              <a:rPr lang="en-US" sz="2200" b="1" dirty="0"/>
              <a:t>BrightWall</a:t>
            </a:r>
            <a:r>
              <a:rPr lang="en-US" sz="2200" dirty="0"/>
              <a:t> is a powerful drag-and-drop BrightAuthor tool that makes building looping video walls in any size and layout very simple.</a:t>
            </a:r>
          </a:p>
          <a:p>
            <a:pPr lvl="1">
              <a:spcBef>
                <a:spcPts val="600"/>
              </a:spcBef>
            </a:pPr>
            <a:r>
              <a:rPr lang="en-US" sz="2000" dirty="0"/>
              <a:t>Perfectly synchronize separate videos per display or stretch a single video across all displays using the BrightSign player’s Ethernet port and a common clock</a:t>
            </a:r>
          </a:p>
          <a:p>
            <a:pPr lvl="1"/>
            <a:r>
              <a:rPr lang="en-US" sz="2000" dirty="0"/>
              <a:t>Build video walls by simply choosing the number of displays, specifying the configuration of the video wall and dragging the video(s) into BrightAuthor</a:t>
            </a:r>
          </a:p>
          <a:p>
            <a:pPr>
              <a:spcBef>
                <a:spcPts val="1800"/>
              </a:spcBef>
            </a:pPr>
            <a:r>
              <a:rPr lang="en-US" sz="2200" dirty="0"/>
              <a:t>The </a:t>
            </a:r>
            <a:r>
              <a:rPr lang="en-US" sz="2200" b="1" dirty="0"/>
              <a:t>Synchronization</a:t>
            </a:r>
            <a:r>
              <a:rPr lang="en-US" sz="2200" dirty="0"/>
              <a:t> event tool in BrightAuthor is used to synchronize the playback of multiple screens for basic video walls and also can be used in conjunction with interactive events for creating interactive video walls. </a:t>
            </a:r>
          </a:p>
          <a:p>
            <a:pPr lvl="1">
              <a:spcBef>
                <a:spcPts val="600"/>
              </a:spcBef>
            </a:pPr>
            <a:r>
              <a:rPr lang="en-US" sz="2000" dirty="0"/>
              <a:t>Achieve perfect video wall synchronization and edge blending in projection mapping with </a:t>
            </a:r>
            <a:r>
              <a:rPr lang="en-US" sz="2000" dirty="0">
                <a:hlinkClick r:id="rId3"/>
              </a:rPr>
              <a:t>genlock</a:t>
            </a:r>
            <a:r>
              <a:rPr lang="en-US" sz="2000" dirty="0"/>
              <a:t> frame-accurate synchronization (via BrightScript)</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0414" y="6515101"/>
            <a:ext cx="8382253" cy="2565400"/>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512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36194" y="403860"/>
            <a:ext cx="914579" cy="914579"/>
          </a:xfrm>
          <a:prstGeom prst="rect">
            <a:avLst/>
          </a:prstGeom>
        </p:spPr>
      </p:pic>
      <p:sp>
        <p:nvSpPr>
          <p:cNvPr id="2" name="Title 1"/>
          <p:cNvSpPr>
            <a:spLocks noGrp="1"/>
          </p:cNvSpPr>
          <p:nvPr>
            <p:ph type="title"/>
          </p:nvPr>
        </p:nvSpPr>
        <p:spPr/>
        <p:txBody>
          <a:bodyPr>
            <a:noAutofit/>
          </a:bodyPr>
          <a:lstStyle/>
          <a:p>
            <a:r>
              <a:rPr lang="en-US" dirty="0"/>
              <a:t>AutoWall™</a:t>
            </a:r>
            <a:endParaRPr lang="en-US" baseline="46000" dirty="0"/>
          </a:p>
        </p:txBody>
      </p:sp>
      <p:sp>
        <p:nvSpPr>
          <p:cNvPr id="3" name="Text Placeholder 2"/>
          <p:cNvSpPr>
            <a:spLocks noGrp="1"/>
          </p:cNvSpPr>
          <p:nvPr>
            <p:ph type="body" sz="quarter" idx="10"/>
          </p:nvPr>
        </p:nvSpPr>
        <p:spPr>
          <a:xfrm>
            <a:off x="1914552" y="1495671"/>
            <a:ext cx="13527384" cy="659492"/>
          </a:xfrm>
        </p:spPr>
        <p:txBody>
          <a:bodyPr/>
          <a:lstStyle/>
          <a:p>
            <a:r>
              <a:rPr lang="en-US" sz="3022" dirty="0"/>
              <a:t>HTML-based video walls that supports more than just video</a:t>
            </a:r>
          </a:p>
        </p:txBody>
      </p:sp>
      <p:sp>
        <p:nvSpPr>
          <p:cNvPr id="4" name="Content Placeholder 3"/>
          <p:cNvSpPr>
            <a:spLocks noGrp="1"/>
          </p:cNvSpPr>
          <p:nvPr>
            <p:ph idx="14"/>
          </p:nvPr>
        </p:nvSpPr>
        <p:spPr>
          <a:xfrm>
            <a:off x="1914552" y="2332394"/>
            <a:ext cx="13527384" cy="5920135"/>
          </a:xfrm>
        </p:spPr>
        <p:txBody>
          <a:bodyPr/>
          <a:lstStyle/>
          <a:p>
            <a:pPr marL="0" indent="0">
              <a:spcBef>
                <a:spcPts val="1067"/>
              </a:spcBef>
              <a:buNone/>
            </a:pPr>
            <a:r>
              <a:rPr lang="en-US" sz="2667" dirty="0">
                <a:solidFill>
                  <a:srgbClr val="595959"/>
                </a:solidFill>
              </a:rPr>
              <a:t>Powerful BrightAuthor Plugin Kit using HTML5 to create unique multimedia video walls supporting video, images, tickers, live feeds &amp; virtually any HTML5 content</a:t>
            </a:r>
          </a:p>
          <a:p>
            <a:pPr>
              <a:spcBef>
                <a:spcPts val="1067"/>
              </a:spcBef>
            </a:pPr>
            <a:r>
              <a:rPr lang="en-US" sz="2489" dirty="0"/>
              <a:t>Landscape multimedia video walls with HTML-based layouts</a:t>
            </a:r>
          </a:p>
          <a:p>
            <a:pPr lvl="1">
              <a:spcBef>
                <a:spcPts val="1067"/>
              </a:spcBef>
            </a:pPr>
            <a:r>
              <a:rPr lang="en-US" sz="2133" dirty="0"/>
              <a:t>automatically scales based on the number of players/screens in the wall</a:t>
            </a:r>
          </a:p>
          <a:p>
            <a:pPr lvl="1">
              <a:spcBef>
                <a:spcPts val="1067"/>
              </a:spcBef>
            </a:pPr>
            <a:r>
              <a:rPr lang="en-US" sz="2133" dirty="0"/>
              <a:t>frame accurate synchronization &amp; support for interactivity via HTML</a:t>
            </a:r>
          </a:p>
          <a:p>
            <a:pPr>
              <a:spcBef>
                <a:spcPts val="1067"/>
              </a:spcBef>
            </a:pPr>
            <a:r>
              <a:rPr lang="en-US" sz="2489" dirty="0"/>
              <a:t>Video content populated from BrightSign Network Dynamic Playlists or MRSS feeds</a:t>
            </a:r>
          </a:p>
          <a:p>
            <a:pPr>
              <a:spcBef>
                <a:spcPts val="1067"/>
              </a:spcBef>
            </a:pPr>
            <a:r>
              <a:rPr lang="en-US" sz="2489" dirty="0"/>
              <a:t>Multiscreen ticker option with content populated from BSN or RSS feeds</a:t>
            </a:r>
          </a:p>
          <a:p>
            <a:pPr>
              <a:spcBef>
                <a:spcPts val="1067"/>
              </a:spcBef>
            </a:pPr>
            <a:r>
              <a:rPr lang="en-US" sz="2489" dirty="0"/>
              <a:t>Support for any publishing method (Local File Networking, BrightSign Network, etc.)</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3999" y="6410329"/>
            <a:ext cx="4043850" cy="2283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1330" y="6410329"/>
            <a:ext cx="4043850" cy="2283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TextBox 31"/>
          <p:cNvSpPr txBox="1"/>
          <p:nvPr/>
        </p:nvSpPr>
        <p:spPr>
          <a:xfrm>
            <a:off x="4964022" y="6737557"/>
            <a:ext cx="2400016" cy="1323439"/>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A-1                    A-2</a:t>
            </a:r>
          </a:p>
          <a:p>
            <a:endPar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B-1                    B-2</a:t>
            </a:r>
          </a:p>
        </p:txBody>
      </p:sp>
      <p:sp>
        <p:nvSpPr>
          <p:cNvPr id="33" name="TextBox 32"/>
          <p:cNvSpPr txBox="1"/>
          <p:nvPr/>
        </p:nvSpPr>
        <p:spPr>
          <a:xfrm>
            <a:off x="9401551" y="6453692"/>
            <a:ext cx="3139001" cy="1851789"/>
          </a:xfrm>
          <a:prstGeom prst="rect">
            <a:avLst/>
          </a:prstGeom>
          <a:noFill/>
        </p:spPr>
        <p:txBody>
          <a:bodyPr wrap="none" rtlCol="0">
            <a:spAutoFit/>
          </a:bodyPr>
          <a:lstStyle/>
          <a:p>
            <a:pPr>
              <a:lnSpc>
                <a:spcPct val="200000"/>
              </a:lnSpc>
              <a:spcAft>
                <a:spcPts val="1067"/>
              </a:spcAft>
            </a:pPr>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A-1           A-2	          A-3</a:t>
            </a:r>
          </a:p>
          <a:p>
            <a:pPr>
              <a:lnSpc>
                <a:spcPct val="200000"/>
              </a:lnSpc>
              <a:spcAft>
                <a:spcPts val="1067"/>
              </a:spcAft>
            </a:pPr>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B-1           B-2           B-3</a:t>
            </a:r>
          </a:p>
          <a:p>
            <a:pPr>
              <a:lnSpc>
                <a:spcPct val="200000"/>
              </a:lnSpc>
              <a:spcAft>
                <a:spcPts val="1067"/>
              </a:spcAft>
            </a:pPr>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C-1           C-2           C-3</a:t>
            </a:r>
          </a:p>
        </p:txBody>
      </p:sp>
      <p:pic>
        <p:nvPicPr>
          <p:cNvPr id="11"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846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Zones</a:t>
            </a:r>
          </a:p>
        </p:txBody>
      </p:sp>
      <p:sp>
        <p:nvSpPr>
          <p:cNvPr id="3" name="Text Placeholder 2"/>
          <p:cNvSpPr>
            <a:spLocks noGrp="1"/>
          </p:cNvSpPr>
          <p:nvPr>
            <p:ph type="body" sz="quarter" idx="10"/>
          </p:nvPr>
        </p:nvSpPr>
        <p:spPr/>
        <p:txBody>
          <a:bodyPr/>
          <a:lstStyle/>
          <a:p>
            <a:r>
              <a:rPr lang="en-US" dirty="0"/>
              <a:t>Multiply your content delivery with multi-zone layouts </a:t>
            </a:r>
          </a:p>
        </p:txBody>
      </p:sp>
      <p:sp>
        <p:nvSpPr>
          <p:cNvPr id="4" name="Content Placeholder 3"/>
          <p:cNvSpPr>
            <a:spLocks noGrp="1"/>
          </p:cNvSpPr>
          <p:nvPr>
            <p:ph idx="14"/>
          </p:nvPr>
        </p:nvSpPr>
        <p:spPr/>
        <p:txBody>
          <a:bodyPr/>
          <a:lstStyle/>
          <a:p>
            <a:pPr>
              <a:spcAft>
                <a:spcPts val="601"/>
              </a:spcAft>
            </a:pPr>
            <a:r>
              <a:rPr lang="en-US" dirty="0">
                <a:solidFill>
                  <a:srgbClr val="595959"/>
                </a:solidFill>
              </a:rPr>
              <a:t>Playback multiple content files on a single screen with zones – even dual videos on BrightSign XD and XT</a:t>
            </a:r>
          </a:p>
          <a:p>
            <a:pPr>
              <a:spcAft>
                <a:spcPts val="601"/>
              </a:spcAft>
            </a:pPr>
            <a:r>
              <a:rPr lang="en-US" dirty="0">
                <a:solidFill>
                  <a:srgbClr val="595959"/>
                </a:solidFill>
              </a:rPr>
              <a:t>Abundant content support including Full HD video, images, HTML5, Live TV, audio, text tickers, Live Text, RSS feeds, </a:t>
            </a:r>
            <a:br>
              <a:rPr lang="en-US" dirty="0">
                <a:solidFill>
                  <a:srgbClr val="595959"/>
                </a:solidFill>
              </a:rPr>
            </a:br>
            <a:r>
              <a:rPr lang="en-US" dirty="0">
                <a:solidFill>
                  <a:srgbClr val="595959"/>
                </a:solidFill>
              </a:rPr>
              <a:t>date/time widgets and more!</a:t>
            </a:r>
          </a:p>
          <a:p>
            <a:pPr marL="331435" indent="-365722">
              <a:spcAft>
                <a:spcPts val="601"/>
              </a:spcAft>
            </a:pPr>
            <a:r>
              <a:rPr lang="en-US" dirty="0">
                <a:solidFill>
                  <a:srgbClr val="595959"/>
                </a:solidFill>
              </a:rPr>
              <a:t>Control each zone with its own playlist</a:t>
            </a:r>
          </a:p>
          <a:p>
            <a:pPr marL="331435" indent="-365722">
              <a:spcAft>
                <a:spcPts val="601"/>
              </a:spcAft>
            </a:pPr>
            <a:r>
              <a:rPr lang="en-US" dirty="0">
                <a:solidFill>
                  <a:srgbClr val="595959"/>
                </a:solidFill>
              </a:rPr>
              <a:t>Play video and audio independently from a </a:t>
            </a:r>
            <a:br>
              <a:rPr lang="en-US" dirty="0">
                <a:solidFill>
                  <a:srgbClr val="595959"/>
                </a:solidFill>
              </a:rPr>
            </a:br>
            <a:r>
              <a:rPr lang="en-US" dirty="0">
                <a:solidFill>
                  <a:srgbClr val="595959"/>
                </a:solidFill>
              </a:rPr>
              <a:t>single player</a:t>
            </a:r>
          </a:p>
          <a:p>
            <a:pPr marL="331435" indent="-365722">
              <a:spcAft>
                <a:spcPts val="601"/>
              </a:spcAft>
            </a:pPr>
            <a:r>
              <a:rPr lang="en-US" dirty="0">
                <a:solidFill>
                  <a:srgbClr val="595959"/>
                </a:solidFill>
              </a:rPr>
              <a:t>Synchronize zones together and link </a:t>
            </a:r>
            <a:br>
              <a:rPr lang="en-US" dirty="0">
                <a:solidFill>
                  <a:srgbClr val="595959"/>
                </a:solidFill>
              </a:rPr>
            </a:br>
            <a:r>
              <a:rPr lang="en-US" dirty="0">
                <a:solidFill>
                  <a:srgbClr val="595959"/>
                </a:solidFill>
              </a:rPr>
              <a:t>to lighting and other displays to create an </a:t>
            </a:r>
            <a:br>
              <a:rPr lang="en-US" dirty="0">
                <a:solidFill>
                  <a:srgbClr val="595959"/>
                </a:solidFill>
              </a:rPr>
            </a:br>
            <a:r>
              <a:rPr lang="en-US" dirty="0">
                <a:solidFill>
                  <a:srgbClr val="595959"/>
                </a:solidFill>
              </a:rPr>
              <a:t>immersive experience</a:t>
            </a:r>
          </a:p>
          <a:p>
            <a:pPr marL="331435" indent="-365722">
              <a:spcAft>
                <a:spcPts val="601"/>
              </a:spcAft>
            </a:pPr>
            <a:endParaRPr lang="en-US" dirty="0">
              <a:solidFill>
                <a:srgbClr val="595959"/>
              </a:solidFill>
            </a:endParaRPr>
          </a:p>
          <a:p>
            <a:pPr>
              <a:spcAft>
                <a:spcPts val="601"/>
              </a:spcAft>
            </a:pPr>
            <a:endParaRPr lang="en-US" dirty="0">
              <a:solidFill>
                <a:srgbClr val="595959"/>
              </a:solidFill>
            </a:endParaRPr>
          </a:p>
        </p:txBody>
      </p:sp>
      <p:pic>
        <p:nvPicPr>
          <p:cNvPr id="15" name="Picture 14"/>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0542027" y="4679200"/>
            <a:ext cx="4899908" cy="3973707"/>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85126" y="666852"/>
            <a:ext cx="877420" cy="868281"/>
          </a:xfrm>
          <a:prstGeom prst="rect">
            <a:avLst/>
          </a:prstGeom>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105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99625" y="540980"/>
            <a:ext cx="926342" cy="926342"/>
          </a:xfrm>
          <a:prstGeom prst="rect">
            <a:avLst/>
          </a:prstGeom>
        </p:spPr>
      </p:pic>
      <p:sp>
        <p:nvSpPr>
          <p:cNvPr id="2" name="Title 1"/>
          <p:cNvSpPr>
            <a:spLocks noGrp="1"/>
          </p:cNvSpPr>
          <p:nvPr>
            <p:ph type="title"/>
          </p:nvPr>
        </p:nvSpPr>
        <p:spPr/>
        <p:txBody>
          <a:bodyPr>
            <a:noAutofit/>
          </a:bodyPr>
          <a:lstStyle/>
          <a:p>
            <a:r>
              <a:rPr lang="en-US" dirty="0"/>
              <a:t>Interactivity</a:t>
            </a:r>
          </a:p>
        </p:txBody>
      </p:sp>
      <p:sp>
        <p:nvSpPr>
          <p:cNvPr id="3" name="Text Placeholder 2"/>
          <p:cNvSpPr>
            <a:spLocks noGrp="1"/>
          </p:cNvSpPr>
          <p:nvPr>
            <p:ph type="body" sz="quarter" idx="10"/>
          </p:nvPr>
        </p:nvSpPr>
        <p:spPr>
          <a:xfrm>
            <a:off x="1914552" y="1506755"/>
            <a:ext cx="13527384" cy="659492"/>
          </a:xfrm>
        </p:spPr>
        <p:txBody>
          <a:bodyPr/>
          <a:lstStyle/>
          <a:p>
            <a:r>
              <a:rPr lang="en-US" sz="3022" dirty="0"/>
              <a:t>Engage your audience with interactive devices and controls</a:t>
            </a:r>
          </a:p>
        </p:txBody>
      </p:sp>
      <p:sp>
        <p:nvSpPr>
          <p:cNvPr id="4" name="Content Placeholder 3"/>
          <p:cNvSpPr>
            <a:spLocks noGrp="1"/>
          </p:cNvSpPr>
          <p:nvPr>
            <p:ph idx="14"/>
          </p:nvPr>
        </p:nvSpPr>
        <p:spPr>
          <a:xfrm>
            <a:off x="1914551" y="2368241"/>
            <a:ext cx="13733260" cy="5952021"/>
          </a:xfrm>
        </p:spPr>
        <p:txBody>
          <a:bodyPr/>
          <a:lstStyle/>
          <a:p>
            <a:pPr>
              <a:spcBef>
                <a:spcPts val="1067"/>
              </a:spcBef>
            </a:pPr>
            <a:r>
              <a:rPr lang="en-US" sz="2667" dirty="0">
                <a:solidFill>
                  <a:srgbClr val="595959"/>
                </a:solidFill>
              </a:rPr>
              <a:t>Trigger playback from virtually any type of interactive device you can dream up using Interactive Playlists in BrightAuthor or HTML5:</a:t>
            </a:r>
          </a:p>
          <a:p>
            <a:pPr lvl="1">
              <a:spcBef>
                <a:spcPts val="1067"/>
              </a:spcBef>
            </a:pPr>
            <a:r>
              <a:rPr lang="en-US" dirty="0">
                <a:solidFill>
                  <a:srgbClr val="595959"/>
                </a:solidFill>
              </a:rPr>
              <a:t>Touch screens, barcode scans, motion sensors, RFID, UDP controls, GPIO and USB button controls, IR remote controls, serial devices, keyboards, mice and much more </a:t>
            </a:r>
          </a:p>
          <a:p>
            <a:pPr lvl="1">
              <a:spcBef>
                <a:spcPts val="1067"/>
              </a:spcBef>
            </a:pPr>
            <a:endParaRPr lang="en-US" dirty="0">
              <a:solidFill>
                <a:srgbClr val="595959"/>
              </a:solidFill>
            </a:endParaRPr>
          </a:p>
          <a:p>
            <a:pPr lvl="1">
              <a:spcBef>
                <a:spcPts val="1067"/>
              </a:spcBef>
            </a:pPr>
            <a:endParaRPr lang="en-US" dirty="0">
              <a:solidFill>
                <a:srgbClr val="595959"/>
              </a:solidFill>
            </a:endParaRPr>
          </a:p>
          <a:p>
            <a:pPr>
              <a:spcBef>
                <a:spcPts val="1067"/>
              </a:spcBef>
            </a:pPr>
            <a:endParaRPr lang="en-US" sz="2667" dirty="0">
              <a:solidFill>
                <a:srgbClr val="595959"/>
              </a:solidFill>
            </a:endParaRPr>
          </a:p>
          <a:p>
            <a:pPr>
              <a:spcBef>
                <a:spcPts val="1067"/>
              </a:spcBef>
            </a:pPr>
            <a:r>
              <a:rPr lang="en-US" sz="2667" dirty="0">
                <a:solidFill>
                  <a:srgbClr val="595959"/>
                </a:solidFill>
              </a:rPr>
              <a:t>Grab attention, demo product operations, deliver </a:t>
            </a:r>
            <a:br>
              <a:rPr lang="en-US" sz="2667" dirty="0">
                <a:solidFill>
                  <a:srgbClr val="595959"/>
                </a:solidFill>
              </a:rPr>
            </a:br>
            <a:r>
              <a:rPr lang="en-US" sz="2667" dirty="0">
                <a:solidFill>
                  <a:srgbClr val="595959"/>
                </a:solidFill>
              </a:rPr>
              <a:t>coupons &amp; pricing on demand</a:t>
            </a:r>
          </a:p>
          <a:p>
            <a:pPr>
              <a:spcBef>
                <a:spcPts val="1067"/>
              </a:spcBef>
            </a:pPr>
            <a:r>
              <a:rPr lang="en-US" sz="2667" dirty="0">
                <a:solidFill>
                  <a:srgbClr val="595959"/>
                </a:solidFill>
                <a:latin typeface="Verdana" pitchFamily="34" charset="0"/>
                <a:ea typeface="Verdana" pitchFamily="34" charset="0"/>
                <a:cs typeface="Verdana" pitchFamily="34" charset="0"/>
              </a:rPr>
              <a:t>Control the show with UDP or serial controls to power </a:t>
            </a:r>
            <a:br>
              <a:rPr lang="en-US" sz="2667" dirty="0">
                <a:solidFill>
                  <a:srgbClr val="595959"/>
                </a:solidFill>
                <a:latin typeface="Verdana" pitchFamily="34" charset="0"/>
                <a:ea typeface="Verdana" pitchFamily="34" charset="0"/>
                <a:cs typeface="Verdana" pitchFamily="34" charset="0"/>
              </a:rPr>
            </a:br>
            <a:r>
              <a:rPr lang="en-US" sz="2667" dirty="0">
                <a:solidFill>
                  <a:srgbClr val="595959"/>
                </a:solidFill>
                <a:latin typeface="Verdana" pitchFamily="34" charset="0"/>
                <a:ea typeface="Verdana" pitchFamily="34" charset="0"/>
                <a:cs typeface="Verdana" pitchFamily="34" charset="0"/>
              </a:rPr>
              <a:t>and manage media playback, control AV devices such </a:t>
            </a:r>
            <a:br>
              <a:rPr lang="en-US" sz="2667" dirty="0">
                <a:solidFill>
                  <a:srgbClr val="595959"/>
                </a:solidFill>
                <a:latin typeface="Verdana" pitchFamily="34" charset="0"/>
                <a:ea typeface="Verdana" pitchFamily="34" charset="0"/>
                <a:cs typeface="Verdana" pitchFamily="34" charset="0"/>
              </a:rPr>
            </a:br>
            <a:r>
              <a:rPr lang="en-US" sz="2667" dirty="0">
                <a:solidFill>
                  <a:srgbClr val="595959"/>
                </a:solidFill>
                <a:latin typeface="Verdana" pitchFamily="34" charset="0"/>
                <a:ea typeface="Verdana" pitchFamily="34" charset="0"/>
                <a:cs typeface="Verdana" pitchFamily="34" charset="0"/>
              </a:rPr>
              <a:t>as projectors, lighting, audio systems and integrate </a:t>
            </a:r>
            <a:br>
              <a:rPr lang="en-US" sz="2667" dirty="0">
                <a:solidFill>
                  <a:srgbClr val="595959"/>
                </a:solidFill>
                <a:latin typeface="Verdana" pitchFamily="34" charset="0"/>
                <a:ea typeface="Verdana" pitchFamily="34" charset="0"/>
                <a:cs typeface="Verdana" pitchFamily="34" charset="0"/>
              </a:rPr>
            </a:br>
            <a:r>
              <a:rPr lang="en-US" sz="2667" dirty="0">
                <a:solidFill>
                  <a:srgbClr val="595959"/>
                </a:solidFill>
                <a:latin typeface="Verdana" pitchFamily="34" charset="0"/>
                <a:ea typeface="Verdana" pitchFamily="34" charset="0"/>
                <a:cs typeface="Verdana" pitchFamily="34" charset="0"/>
              </a:rPr>
              <a:t>with other show controllers (AMX, Crestron, Alcorn, etc</a:t>
            </a:r>
            <a:r>
              <a:rPr lang="en-US" dirty="0">
                <a:solidFill>
                  <a:srgbClr val="595959"/>
                </a:solidFill>
                <a:latin typeface="Verdana" pitchFamily="34" charset="0"/>
                <a:ea typeface="Verdana" pitchFamily="34" charset="0"/>
                <a:cs typeface="Verdana" pitchFamily="34" charset="0"/>
              </a:rPr>
              <a:t>.) </a:t>
            </a:r>
          </a:p>
        </p:txBody>
      </p:sp>
      <p:pic>
        <p:nvPicPr>
          <p:cNvPr id="17" name="Picture 16"/>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35495" y="5770881"/>
            <a:ext cx="3712316" cy="2735940"/>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2288899" y="4294792"/>
            <a:ext cx="13260100" cy="1274095"/>
            <a:chOff x="2399036" y="4333489"/>
            <a:chExt cx="13262401" cy="1274317"/>
          </a:xfrm>
        </p:grpSpPr>
        <p:pic>
          <p:nvPicPr>
            <p:cNvPr id="22" name="Picture 21"/>
            <p:cNvPicPr preferRelativeResize="0">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6959569" y="4338756"/>
              <a:ext cx="1835540" cy="1263782"/>
            </a:xfrm>
            <a:prstGeom prst="rect">
              <a:avLst/>
            </a:prstGeom>
            <a:ln>
              <a:noFill/>
            </a:ln>
            <a:effectLst>
              <a:outerShdw blurRad="292100" dist="139700" dir="2700000" algn="tl" rotWithShape="0">
                <a:srgbClr val="333333">
                  <a:alpha val="65000"/>
                </a:srgbClr>
              </a:outerShdw>
            </a:effectLst>
          </p:spPr>
        </p:pic>
        <p:pic>
          <p:nvPicPr>
            <p:cNvPr id="23" name="Picture 5"/>
            <p:cNvPicPr preferRelativeResize="0">
              <a:picLocks noChangeAspect="1" noChangeArrowheads="1"/>
            </p:cNvPicPr>
            <p:nvPr/>
          </p:nvPicPr>
          <p:blipFill rotWithShape="1">
            <a:blip r:embed="rId7" cstate="email">
              <a:extLst>
                <a:ext uri="{BEBA8EAE-BF5A-486C-A8C5-ECC9F3942E4B}">
                  <a14:imgProps xmlns:a14="http://schemas.microsoft.com/office/drawing/2010/main">
                    <a14:imgLayer r:embed="rId8">
                      <a14:imgEffect>
                        <a14:sharpenSoften amount="65000"/>
                      </a14:imgEffect>
                    </a14:imgLayer>
                  </a14:imgProps>
                </a:ext>
                <a:ext uri="{28A0092B-C50C-407E-A947-70E740481C1C}">
                  <a14:useLocalDpi xmlns:a14="http://schemas.microsoft.com/office/drawing/2010/main"/>
                </a:ext>
              </a:extLst>
            </a:blip>
            <a:srcRect/>
            <a:stretch/>
          </p:blipFill>
          <p:spPr bwMode="auto">
            <a:xfrm>
              <a:off x="2399036" y="4333489"/>
              <a:ext cx="1809073" cy="1274316"/>
            </a:xfrm>
            <a:prstGeom prst="rect">
              <a:avLst/>
            </a:prstGeom>
            <a:ln>
              <a:noFill/>
            </a:ln>
            <a:effectLst>
              <a:outerShdw blurRad="292100" dist="139700" dir="2700000" algn="tl" rotWithShape="0">
                <a:srgbClr val="333333">
                  <a:alpha val="65000"/>
                </a:srgbClr>
              </a:outerShdw>
            </a:effectLst>
          </p:spPr>
        </p:pic>
        <p:pic>
          <p:nvPicPr>
            <p:cNvPr id="24" name="Picture 2" descr="Intel® deploys gesture controlled digital signage to promote new Ultrabook™ in top retail stores"/>
            <p:cNvPicPr preferRelativeResize="0">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335931" y="4333489"/>
              <a:ext cx="1906557" cy="1274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5" name="Picture 24"/>
            <p:cNvPicPr preferRelativeResize="0">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93866" y="4338756"/>
              <a:ext cx="1779946" cy="1263782"/>
            </a:xfrm>
            <a:prstGeom prst="rect">
              <a:avLst/>
            </a:prstGeom>
            <a:ln>
              <a:noFill/>
            </a:ln>
            <a:effectLst>
              <a:outerShdw blurRad="292100" dist="139700" dir="2700000" algn="tl" rotWithShape="0">
                <a:srgbClr val="333333">
                  <a:alpha val="65000"/>
                </a:srgbClr>
              </a:outerShdw>
            </a:effectLst>
          </p:spPr>
        </p:pic>
        <p:pic>
          <p:nvPicPr>
            <p:cNvPr id="26" name="Picture 25" descr="Brightsign868_sm.jpg"/>
            <p:cNvPicPr preferRelativeResize="0">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3728244" y="4333489"/>
              <a:ext cx="1933193" cy="127431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6000" contrast="32000"/>
                      </a14:imgEffect>
                    </a14:imgLayer>
                  </a14:imgProps>
                </a:ext>
                <a:ext uri="{28A0092B-C50C-407E-A947-70E740481C1C}">
                  <a14:useLocalDpi xmlns:a14="http://schemas.microsoft.com/office/drawing/2010/main"/>
                </a:ext>
              </a:extLst>
            </a:blip>
            <a:srcRect/>
            <a:stretch/>
          </p:blipFill>
          <p:spPr>
            <a:xfrm>
              <a:off x="9280866" y="4338756"/>
              <a:ext cx="1569308" cy="1263782"/>
            </a:xfrm>
            <a:prstGeom prst="rect">
              <a:avLst/>
            </a:prstGeom>
            <a:ln>
              <a:noFill/>
            </a:ln>
            <a:effectLst>
              <a:outerShdw blurRad="292100" dist="139700" dir="2700000" algn="tl" rotWithShape="0">
                <a:srgbClr val="333333">
                  <a:alpha val="65000"/>
                </a:srgbClr>
              </a:outerShdw>
            </a:effectLst>
          </p:spPr>
        </p:pic>
      </p:grpSp>
      <p:sp>
        <p:nvSpPr>
          <p:cNvPr id="15" name="TextBox 14"/>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6"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17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Autofit/>
          </a:bodyPr>
          <a:lstStyle/>
          <a:p>
            <a:r>
              <a:rPr lang="en-US" dirty="0">
                <a:latin typeface="Arial" pitchFamily="34" charset="0"/>
                <a:cs typeface="Arial" pitchFamily="34" charset="0"/>
              </a:rPr>
              <a:t>Live Feeds</a:t>
            </a:r>
          </a:p>
        </p:txBody>
      </p:sp>
      <p:sp>
        <p:nvSpPr>
          <p:cNvPr id="10" name="Text Placeholder 9"/>
          <p:cNvSpPr>
            <a:spLocks noGrp="1"/>
          </p:cNvSpPr>
          <p:nvPr>
            <p:ph type="body" sz="quarter" idx="10"/>
          </p:nvPr>
        </p:nvSpPr>
        <p:spPr>
          <a:xfrm>
            <a:off x="1914551" y="1502117"/>
            <a:ext cx="13849750" cy="659378"/>
          </a:xfrm>
        </p:spPr>
        <p:txBody>
          <a:bodyPr/>
          <a:lstStyle/>
          <a:p>
            <a:r>
              <a:rPr lang="en-US" sz="3022" dirty="0"/>
              <a:t>Link to virtually any live media feed to display in your signage.</a:t>
            </a:r>
          </a:p>
        </p:txBody>
      </p:sp>
      <p:sp>
        <p:nvSpPr>
          <p:cNvPr id="20" name="Text Placeholder 1"/>
          <p:cNvSpPr txBox="1">
            <a:spLocks/>
          </p:cNvSpPr>
          <p:nvPr/>
        </p:nvSpPr>
        <p:spPr>
          <a:xfrm>
            <a:off x="5110115" y="2424947"/>
            <a:ext cx="10334562" cy="106444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89" b="1" dirty="0">
                <a:solidFill>
                  <a:srgbClr val="28A6BA"/>
                </a:solidFill>
                <a:latin typeface="Verdana" pitchFamily="34" charset="0"/>
                <a:ea typeface="Verdana" pitchFamily="34" charset="0"/>
                <a:cs typeface="Verdana" pitchFamily="34" charset="0"/>
              </a:rPr>
              <a:t>Live Text  </a:t>
            </a:r>
          </a:p>
          <a:p>
            <a:pPr marL="0" indent="0">
              <a:spcBef>
                <a:spcPts val="0"/>
              </a:spcBef>
              <a:buNone/>
            </a:pPr>
            <a:r>
              <a:rPr lang="en-US" sz="2133" dirty="0">
                <a:solidFill>
                  <a:srgbClr val="595959"/>
                </a:solidFill>
                <a:latin typeface="Verdana" panose="020B0604030504040204" pitchFamily="34" charset="0"/>
                <a:ea typeface="Verdana" panose="020B0604030504040204" pitchFamily="34" charset="0"/>
                <a:cs typeface="Verdana" panose="020B0604030504040204" pitchFamily="34" charset="0"/>
              </a:rPr>
              <a:t>Integrate these real-time text fields to your signage and instantly update messaging without republishing the presentation. Perfect for menu board pricing, waitlists, transportation schedules and more</a:t>
            </a:r>
          </a:p>
        </p:txBody>
      </p:sp>
      <p:sp>
        <p:nvSpPr>
          <p:cNvPr id="21" name="Text Placeholder 8"/>
          <p:cNvSpPr txBox="1">
            <a:spLocks/>
          </p:cNvSpPr>
          <p:nvPr/>
        </p:nvSpPr>
        <p:spPr>
          <a:xfrm>
            <a:off x="5110117" y="5625254"/>
            <a:ext cx="10331818" cy="1305702"/>
          </a:xfrm>
          <a:prstGeom prst="rect">
            <a:avLst/>
          </a:prstGeom>
        </p:spPr>
        <p:txBody>
          <a:bodyPr vert="horz" lIns="0" tIns="0" rIns="0" bIns="0"/>
          <a:lstStyle>
            <a:lvl1pPr marL="0" indent="0" algn="l" defTabSz="457200" rtl="0" eaLnBrk="1" latinLnBrk="0" hangingPunct="1">
              <a:lnSpc>
                <a:spcPts val="1800"/>
              </a:lnSpc>
              <a:spcBef>
                <a:spcPts val="500"/>
              </a:spcBef>
              <a:buFont typeface="Arial"/>
              <a:buNone/>
              <a:defRPr sz="1200" kern="1200" baseline="0">
                <a:solidFill>
                  <a:schemeClr val="tx1">
                    <a:lumMod val="65000"/>
                    <a:lumOff val="35000"/>
                  </a:schemeClr>
                </a:solidFill>
                <a:latin typeface="Verdana"/>
                <a:ea typeface="+mn-ea"/>
                <a:cs typeface="Verdana"/>
              </a:defRPr>
            </a:lvl1pPr>
            <a:lvl2pPr marL="4572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2pPr>
            <a:lvl3pPr marL="9144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3pPr>
            <a:lvl4pPr marL="13716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4pPr>
            <a:lvl5pPr marL="18288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201"/>
              </a:spcBef>
              <a:spcAft>
                <a:spcPts val="201"/>
              </a:spcAft>
            </a:pPr>
            <a:r>
              <a:rPr lang="en-US" sz="2489" b="1" dirty="0">
                <a:solidFill>
                  <a:srgbClr val="28A6BA"/>
                </a:solidFill>
              </a:rPr>
              <a:t>Social media feeds </a:t>
            </a:r>
          </a:p>
          <a:p>
            <a:pPr>
              <a:lnSpc>
                <a:spcPct val="100000"/>
              </a:lnSpc>
              <a:spcBef>
                <a:spcPts val="201"/>
              </a:spcBef>
              <a:spcAft>
                <a:spcPts val="201"/>
              </a:spcAft>
            </a:pPr>
            <a:r>
              <a:rPr lang="en-US" sz="2133" dirty="0">
                <a:solidFill>
                  <a:srgbClr val="595959"/>
                </a:solidFill>
              </a:rPr>
              <a:t>Link to social media feeds such as twitter and Flickr or playback animating, aggregated social media feeds to keep your signage relevant and fresh </a:t>
            </a:r>
          </a:p>
        </p:txBody>
      </p:sp>
      <p:pic>
        <p:nvPicPr>
          <p:cNvPr id="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2240" y="7232267"/>
            <a:ext cx="2278612" cy="1139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18" name="Image 25" descr="icon_live.png">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26251" y="543891"/>
            <a:ext cx="924603" cy="924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2234" y="2530609"/>
            <a:ext cx="2278616" cy="1176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1"/>
          <p:cNvSpPr txBox="1">
            <a:spLocks/>
          </p:cNvSpPr>
          <p:nvPr/>
        </p:nvSpPr>
        <p:spPr>
          <a:xfrm>
            <a:off x="5110117" y="4037036"/>
            <a:ext cx="10331817" cy="711225"/>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1"/>
              </a:spcBef>
              <a:spcAft>
                <a:spcPts val="201"/>
              </a:spcAft>
              <a:buNone/>
            </a:pPr>
            <a:r>
              <a:rPr lang="en-US" sz="2489" b="1" dirty="0">
                <a:solidFill>
                  <a:srgbClr val="28A6BA"/>
                </a:solidFill>
                <a:latin typeface="Verdana" pitchFamily="34" charset="0"/>
                <a:ea typeface="Verdana" pitchFamily="34" charset="0"/>
                <a:cs typeface="Verdana" pitchFamily="34" charset="0"/>
              </a:rPr>
              <a:t>MRSS feeds keep your signage up to date </a:t>
            </a:r>
          </a:p>
          <a:p>
            <a:pPr marL="0" indent="0">
              <a:spcBef>
                <a:spcPts val="201"/>
              </a:spcBef>
              <a:spcAft>
                <a:spcPts val="201"/>
              </a:spcAft>
              <a:buNone/>
            </a:pPr>
            <a:r>
              <a:rPr lang="en-US" sz="2133" dirty="0">
                <a:solidFill>
                  <a:srgbClr val="595959"/>
                </a:solidFill>
                <a:latin typeface="Verdana" pitchFamily="34" charset="0"/>
                <a:ea typeface="Verdana" pitchFamily="34" charset="0"/>
                <a:cs typeface="Verdana" pitchFamily="34" charset="0"/>
              </a:rPr>
              <a:t>Link to and display popular news, finance, weather, sports feeds and more </a:t>
            </a:r>
          </a:p>
        </p:txBody>
      </p:sp>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2238" y="4127811"/>
            <a:ext cx="2278614" cy="1138140"/>
          </a:xfrm>
          <a:prstGeom prst="rect">
            <a:avLst/>
          </a:prstGeom>
          <a:ln w="762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16" name="Text Placeholder 8"/>
          <p:cNvSpPr txBox="1">
            <a:spLocks/>
          </p:cNvSpPr>
          <p:nvPr/>
        </p:nvSpPr>
        <p:spPr>
          <a:xfrm>
            <a:off x="5110114" y="7213384"/>
            <a:ext cx="10331818" cy="1016988"/>
          </a:xfrm>
          <a:prstGeom prst="rect">
            <a:avLst/>
          </a:prstGeom>
        </p:spPr>
        <p:txBody>
          <a:bodyPr vert="horz" lIns="0" tIns="0" rIns="0" bIns="0"/>
          <a:lstStyle>
            <a:lvl1pPr marL="0" indent="0" algn="l" defTabSz="457200" rtl="0" eaLnBrk="1" latinLnBrk="0" hangingPunct="1">
              <a:lnSpc>
                <a:spcPts val="1800"/>
              </a:lnSpc>
              <a:spcBef>
                <a:spcPts val="500"/>
              </a:spcBef>
              <a:buFont typeface="Arial"/>
              <a:buNone/>
              <a:defRPr sz="1200" kern="1200" baseline="0">
                <a:solidFill>
                  <a:schemeClr val="tx1">
                    <a:lumMod val="65000"/>
                    <a:lumOff val="35000"/>
                  </a:schemeClr>
                </a:solidFill>
                <a:latin typeface="Verdana"/>
                <a:ea typeface="+mn-ea"/>
                <a:cs typeface="Verdana"/>
              </a:defRPr>
            </a:lvl1pPr>
            <a:lvl2pPr marL="4572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2pPr>
            <a:lvl3pPr marL="9144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3pPr>
            <a:lvl4pPr marL="13716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4pPr>
            <a:lvl5pPr marL="18288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en-US" sz="2489" b="1" dirty="0">
                <a:solidFill>
                  <a:srgbClr val="28A6BA"/>
                </a:solidFill>
              </a:rPr>
              <a:t>3</a:t>
            </a:r>
            <a:r>
              <a:rPr lang="en-US" sz="2489" b="1" baseline="30000" dirty="0">
                <a:solidFill>
                  <a:srgbClr val="28A6BA"/>
                </a:solidFill>
              </a:rPr>
              <a:t>rd</a:t>
            </a:r>
            <a:r>
              <a:rPr lang="en-US" sz="2489" b="1" dirty="0">
                <a:solidFill>
                  <a:srgbClr val="28A6BA"/>
                </a:solidFill>
              </a:rPr>
              <a:t> party schedule and data feeds </a:t>
            </a:r>
          </a:p>
          <a:p>
            <a:pPr>
              <a:lnSpc>
                <a:spcPct val="100000"/>
              </a:lnSpc>
              <a:spcBef>
                <a:spcPts val="0"/>
              </a:spcBef>
            </a:pPr>
            <a:r>
              <a:rPr lang="en-US" sz="2133" dirty="0">
                <a:solidFill>
                  <a:srgbClr val="595959"/>
                </a:solidFill>
              </a:rPr>
              <a:t>Connect to virtually any database to display up to the minute details. Perfect for flight timetables, event schedules, corporate statistics and more</a:t>
            </a:r>
          </a:p>
        </p:txBody>
      </p:sp>
      <p:grpSp>
        <p:nvGrpSpPr>
          <p:cNvPr id="6" name="Group 5"/>
          <p:cNvGrpSpPr>
            <a:grpSpLocks noChangeAspect="1"/>
          </p:cNvGrpSpPr>
          <p:nvPr/>
        </p:nvGrpSpPr>
        <p:grpSpPr>
          <a:xfrm>
            <a:off x="8488591" y="5322819"/>
            <a:ext cx="1354315" cy="664914"/>
            <a:chOff x="1958579" y="7166919"/>
            <a:chExt cx="2321602" cy="1139811"/>
          </a:xfrm>
        </p:grpSpPr>
        <p:pic>
          <p:nvPicPr>
            <p:cNvPr id="28" name="Picture 2" descr="http://www.communitymusicworks.org/images/MediaButtons/flickr-logo-alexleite.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58579" y="7206431"/>
              <a:ext cx="1169922" cy="1049489"/>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6" descr="http://x.pac-12.com/sites/default/files/social_twitter_box_blu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0370" y="7166919"/>
              <a:ext cx="1139811" cy="113981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02233" y="5642175"/>
            <a:ext cx="2350851" cy="1213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descr="https://pbs.twimg.com/profile_images/458749052562055168/-kIq-EEv.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69999" y="5361138"/>
            <a:ext cx="573134" cy="5731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8" name="Picture 4" descr="https://pbs.twimg.com/profile_images/671375223824879616/p7wpzQLb.png"/>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39139" y="5282362"/>
            <a:ext cx="633934" cy="633934"/>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prst="coolSlant"/>
          </a:sp3d>
          <a:extLst/>
        </p:spPr>
      </p:pic>
      <p:pic>
        <p:nvPicPr>
          <p:cNvPr id="19" name="Image 28" descr="icon_home.png">
            <a:hlinkClick r:id="rId11" action="ppaction://hlinksldjump"/>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429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IP Streaming</a:t>
            </a:r>
          </a:p>
        </p:txBody>
      </p:sp>
      <p:sp>
        <p:nvSpPr>
          <p:cNvPr id="5" name="Text Placeholder 4"/>
          <p:cNvSpPr>
            <a:spLocks noGrp="1"/>
          </p:cNvSpPr>
          <p:nvPr>
            <p:ph type="body" sz="quarter" idx="10"/>
          </p:nvPr>
        </p:nvSpPr>
        <p:spPr>
          <a:xfrm>
            <a:off x="1913469" y="1473737"/>
            <a:ext cx="13529733" cy="431264"/>
          </a:xfrm>
        </p:spPr>
        <p:txBody>
          <a:bodyPr/>
          <a:lstStyle/>
          <a:p>
            <a:r>
              <a:rPr lang="en-US" dirty="0"/>
              <a:t>IP streaming on all BrightSign players </a:t>
            </a:r>
          </a:p>
        </p:txBody>
      </p:sp>
      <p:sp>
        <p:nvSpPr>
          <p:cNvPr id="6" name="Content Placeholder 5"/>
          <p:cNvSpPr>
            <a:spLocks noGrp="1"/>
          </p:cNvSpPr>
          <p:nvPr>
            <p:ph idx="14"/>
          </p:nvPr>
        </p:nvSpPr>
        <p:spPr>
          <a:xfrm>
            <a:off x="1913469" y="2197101"/>
            <a:ext cx="8043332" cy="6123160"/>
          </a:xfrm>
        </p:spPr>
        <p:txBody>
          <a:bodyPr/>
          <a:lstStyle/>
          <a:p>
            <a:pPr lvl="0"/>
            <a:r>
              <a:rPr lang="en-US" sz="2000" dirty="0">
                <a:solidFill>
                  <a:srgbClr val="595959"/>
                </a:solidFill>
              </a:rPr>
              <a:t>All BrightSign players support Full HD, BrightSign XD/XT support 4K video streams</a:t>
            </a:r>
          </a:p>
          <a:p>
            <a:pPr lvl="0"/>
            <a:r>
              <a:rPr lang="en-US" sz="2000" dirty="0">
                <a:solidFill>
                  <a:srgbClr val="595959"/>
                </a:solidFill>
              </a:rPr>
              <a:t>MJPEG and audio streaming including these formats:</a:t>
            </a:r>
          </a:p>
          <a:p>
            <a:pPr lvl="1">
              <a:spcBef>
                <a:spcPts val="400"/>
              </a:spcBef>
            </a:pPr>
            <a:r>
              <a:rPr lang="en-US" sz="1600" dirty="0">
                <a:solidFill>
                  <a:srgbClr val="595959"/>
                </a:solidFill>
              </a:rPr>
              <a:t>HLS (the standard for public internet streaming: i.e. YouTube)</a:t>
            </a:r>
          </a:p>
          <a:p>
            <a:pPr lvl="1">
              <a:spcBef>
                <a:spcPts val="400"/>
              </a:spcBef>
            </a:pPr>
            <a:r>
              <a:rPr lang="en-US" sz="1600" dirty="0">
                <a:solidFill>
                  <a:srgbClr val="595959"/>
                </a:solidFill>
              </a:rPr>
              <a:t>UDP/RTP/RTSP streaming from head-end real-time encoders </a:t>
            </a:r>
          </a:p>
          <a:p>
            <a:pPr lvl="1">
              <a:spcBef>
                <a:spcPts val="400"/>
              </a:spcBef>
            </a:pPr>
            <a:r>
              <a:rPr lang="en-US" sz="1600" dirty="0">
                <a:solidFill>
                  <a:srgbClr val="595959"/>
                </a:solidFill>
              </a:rPr>
              <a:t>HTTP including SHOUTcast</a:t>
            </a:r>
          </a:p>
          <a:p>
            <a:r>
              <a:rPr lang="en-US" sz="2000" dirty="0">
                <a:solidFill>
                  <a:srgbClr val="595959"/>
                </a:solidFill>
              </a:rPr>
              <a:t>BrightSign XD/XT players support multiple video streams simultaneously </a:t>
            </a:r>
          </a:p>
          <a:p>
            <a:r>
              <a:rPr lang="en-US" sz="2000" dirty="0">
                <a:solidFill>
                  <a:schemeClr val="bg2">
                    <a:lumMod val="25000"/>
                  </a:schemeClr>
                </a:solidFill>
              </a:rPr>
              <a:t>BrightSign supports SRT (Secure Reliable Transport) technology on both 1080p &amp; 4K content which </a:t>
            </a:r>
            <a:r>
              <a:rPr lang="en-US" sz="2000" dirty="0"/>
              <a:t>optimizes streaming performance even across unpredictable networks</a:t>
            </a:r>
            <a:endParaRPr lang="en-US" sz="2000" b="1" dirty="0">
              <a:solidFill>
                <a:srgbClr val="595959"/>
              </a:solidFill>
            </a:endParaRPr>
          </a:p>
          <a:p>
            <a:r>
              <a:rPr lang="en-US" sz="2000" dirty="0"/>
              <a:t>Customize buffering and latency to improve media streaming performance</a:t>
            </a:r>
            <a:endParaRPr lang="en-US" sz="2000" dirty="0">
              <a:solidFill>
                <a:srgbClr val="595959"/>
              </a:solidFill>
            </a:endParaRPr>
          </a:p>
          <a:p>
            <a:pPr lvl="0"/>
            <a:r>
              <a:rPr lang="en-US" sz="2000" dirty="0">
                <a:solidFill>
                  <a:srgbClr val="595959"/>
                </a:solidFill>
              </a:rPr>
              <a:t>Play streaming media in HTML5 assets or in BrightAuthor’s video, audio or MJPEG stream states</a:t>
            </a:r>
          </a:p>
          <a:p>
            <a:pPr lvl="0"/>
            <a:r>
              <a:rPr lang="en-US" sz="2000" dirty="0">
                <a:solidFill>
                  <a:srgbClr val="595959"/>
                </a:solidFill>
              </a:rPr>
              <a:t>Stream, buffer and play back content from IP cameras supporting the RTSP unicast streaming protocol</a:t>
            </a:r>
          </a:p>
          <a:p>
            <a:endParaRPr lang="en-US" sz="1867" dirty="0">
              <a:solidFill>
                <a:srgbClr val="595959"/>
              </a:solidFill>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81124" y="2128102"/>
            <a:ext cx="5214986" cy="2920727"/>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1" name="Picture 10"/>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564080" y="358162"/>
            <a:ext cx="932030" cy="923513"/>
          </a:xfrm>
          <a:prstGeom prst="rect">
            <a:avLst/>
          </a:prstGeom>
        </p:spPr>
      </p:pic>
      <p:pic>
        <p:nvPicPr>
          <p:cNvPr id="30" name="Image 28" descr="icon_home.png">
            <a:hlinkClick r:id="rId4" action="ppaction://hlinksldjump"/>
            <a:extLst>
              <a:ext uri="{FF2B5EF4-FFF2-40B4-BE49-F238E27FC236}">
                <a16:creationId xmlns:a16="http://schemas.microsoft.com/office/drawing/2014/main" id="{41B89427-A027-4FE5-9B27-B90D5E332F9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0D07655C-979F-41D9-BCA2-A5D4F551217C}"/>
              </a:ext>
            </a:extLst>
          </p:cNvPr>
          <p:cNvGrpSpPr/>
          <p:nvPr/>
        </p:nvGrpSpPr>
        <p:grpSpPr>
          <a:xfrm>
            <a:off x="10292415" y="5395024"/>
            <a:ext cx="5192404" cy="3335120"/>
            <a:chOff x="10546187" y="4931556"/>
            <a:chExt cx="5192404" cy="3335120"/>
          </a:xfrm>
        </p:grpSpPr>
        <p:sp>
          <p:nvSpPr>
            <p:cNvPr id="33" name="TextBox 32">
              <a:extLst>
                <a:ext uri="{FF2B5EF4-FFF2-40B4-BE49-F238E27FC236}">
                  <a16:creationId xmlns:a16="http://schemas.microsoft.com/office/drawing/2014/main" id="{B87729F9-559E-4234-B41C-4450E9F8C714}"/>
                </a:ext>
              </a:extLst>
            </p:cNvPr>
            <p:cNvSpPr txBox="1"/>
            <p:nvPr/>
          </p:nvSpPr>
          <p:spPr>
            <a:xfrm>
              <a:off x="11607364" y="7928122"/>
              <a:ext cx="3070051" cy="338554"/>
            </a:xfrm>
            <a:prstGeom prst="rect">
              <a:avLst/>
            </a:prstGeom>
            <a:noFill/>
          </p:spPr>
          <p:txBody>
            <a:bodyPr wrap="square" rtlCol="0">
              <a:spAutoFit/>
            </a:bodyPr>
            <a:lstStyle/>
            <a:p>
              <a:pPr algn="ctr"/>
              <a:r>
                <a:rPr lang="en-US" sz="1600" dirty="0">
                  <a:solidFill>
                    <a:srgbClr val="3D3D3D"/>
                  </a:solidFill>
                  <a:latin typeface="Arial Rounded MT Bold" panose="020F0704030504030204" pitchFamily="34" charset="0"/>
                  <a:ea typeface="Verdana" panose="020B0604030504040204" pitchFamily="34" charset="0"/>
                  <a:cs typeface="Verdana" panose="020B0604030504040204" pitchFamily="34" charset="0"/>
                </a:rPr>
                <a:t>Value of SRT Technology</a:t>
              </a:r>
            </a:p>
          </p:txBody>
        </p:sp>
        <p:pic>
          <p:nvPicPr>
            <p:cNvPr id="3" name="Picture 2">
              <a:extLst>
                <a:ext uri="{FF2B5EF4-FFF2-40B4-BE49-F238E27FC236}">
                  <a16:creationId xmlns:a16="http://schemas.microsoft.com/office/drawing/2014/main" id="{2FA7E6DD-1384-4EEE-8912-E64887F95B15}"/>
                </a:ext>
              </a:extLst>
            </p:cNvPr>
            <p:cNvPicPr>
              <a:picLocks noChangeAspect="1"/>
            </p:cNvPicPr>
            <p:nvPr/>
          </p:nvPicPr>
          <p:blipFill>
            <a:blip r:embed="rId6"/>
            <a:stretch>
              <a:fillRect/>
            </a:stretch>
          </p:blipFill>
          <p:spPr>
            <a:xfrm>
              <a:off x="10546187" y="4931556"/>
              <a:ext cx="5192404" cy="2920727"/>
            </a:xfrm>
            <a:prstGeom prst="rect">
              <a:avLst/>
            </a:prstGeom>
            <a:ln w="7620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465628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IP Streaming Server</a:t>
            </a:r>
          </a:p>
        </p:txBody>
      </p:sp>
      <p:sp>
        <p:nvSpPr>
          <p:cNvPr id="5" name="Text Placeholder 4"/>
          <p:cNvSpPr>
            <a:spLocks noGrp="1"/>
          </p:cNvSpPr>
          <p:nvPr>
            <p:ph type="body" sz="quarter" idx="10"/>
          </p:nvPr>
        </p:nvSpPr>
        <p:spPr>
          <a:xfrm>
            <a:off x="1914553" y="1588035"/>
            <a:ext cx="13417895" cy="659492"/>
          </a:xfrm>
        </p:spPr>
        <p:txBody>
          <a:bodyPr/>
          <a:lstStyle/>
          <a:p>
            <a:r>
              <a:rPr lang="en-US" dirty="0"/>
              <a:t>Securely serve IP video streams from BrightSign players</a:t>
            </a:r>
          </a:p>
        </p:txBody>
      </p:sp>
      <p:sp>
        <p:nvSpPr>
          <p:cNvPr id="6" name="Content Placeholder 5"/>
          <p:cNvSpPr>
            <a:spLocks noGrp="1"/>
          </p:cNvSpPr>
          <p:nvPr>
            <p:ph idx="14"/>
          </p:nvPr>
        </p:nvSpPr>
        <p:spPr>
          <a:xfrm>
            <a:off x="4774289" y="2763396"/>
            <a:ext cx="10667643" cy="5739094"/>
          </a:xfrm>
        </p:spPr>
        <p:txBody>
          <a:bodyPr/>
          <a:lstStyle/>
          <a:p>
            <a:pPr>
              <a:spcBef>
                <a:spcPts val="5399"/>
              </a:spcBef>
              <a:spcAft>
                <a:spcPts val="5399"/>
              </a:spcAft>
            </a:pPr>
            <a:r>
              <a:rPr lang="en-US" sz="2667" b="1" dirty="0">
                <a:solidFill>
                  <a:srgbClr val="595959"/>
                </a:solidFill>
              </a:rPr>
              <a:t>BrightSign HD</a:t>
            </a:r>
            <a:r>
              <a:rPr lang="en-US" sz="2667" dirty="0">
                <a:solidFill>
                  <a:srgbClr val="595959"/>
                </a:solidFill>
              </a:rPr>
              <a:t>: streams files on local storage</a:t>
            </a:r>
          </a:p>
          <a:p>
            <a:pPr>
              <a:spcBef>
                <a:spcPts val="5399"/>
              </a:spcBef>
              <a:spcAft>
                <a:spcPts val="5399"/>
              </a:spcAft>
            </a:pPr>
            <a:r>
              <a:rPr lang="en-US" sz="2667" b="1" dirty="0">
                <a:solidFill>
                  <a:srgbClr val="595959"/>
                </a:solidFill>
              </a:rPr>
              <a:t>BrightSign XD</a:t>
            </a:r>
            <a:r>
              <a:rPr lang="en-US" sz="2667" dirty="0">
                <a:solidFill>
                  <a:srgbClr val="595959"/>
                </a:solidFill>
              </a:rPr>
              <a:t>: transcodes (decodes &amp; re-encodes) files on local storage allowing you to change the bitrate or resize content</a:t>
            </a:r>
          </a:p>
          <a:p>
            <a:pPr>
              <a:spcBef>
                <a:spcPts val="1800"/>
              </a:spcBef>
              <a:spcAft>
                <a:spcPts val="5399"/>
              </a:spcAft>
            </a:pPr>
            <a:r>
              <a:rPr lang="en-US" sz="2667" b="1" dirty="0">
                <a:solidFill>
                  <a:srgbClr val="595959"/>
                </a:solidFill>
              </a:rPr>
              <a:t>BrightSign XT</a:t>
            </a:r>
            <a:r>
              <a:rPr lang="en-US" sz="2667" dirty="0">
                <a:solidFill>
                  <a:srgbClr val="595959"/>
                </a:solidFill>
              </a:rPr>
              <a:t>: transcodes files on local storage and from the HDMI Input</a:t>
            </a:r>
          </a:p>
        </p:txBody>
      </p:sp>
      <p:pic>
        <p:nvPicPr>
          <p:cNvPr id="8" name="Picture 7"/>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597313" y="506809"/>
            <a:ext cx="897350" cy="894028"/>
          </a:xfrm>
          <a:prstGeom prst="rect">
            <a:avLst/>
          </a:prstGeom>
        </p:spPr>
      </p:pic>
      <p:sp>
        <p:nvSpPr>
          <p:cNvPr id="10" name="TextBox 9"/>
          <p:cNvSpPr txBox="1"/>
          <p:nvPr/>
        </p:nvSpPr>
        <p:spPr>
          <a:xfrm>
            <a:off x="15332447" y="8692665"/>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11"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0322" y="4016977"/>
            <a:ext cx="2758447" cy="145015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50321" y="6080833"/>
            <a:ext cx="2758447" cy="145015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30933" y="2617605"/>
            <a:ext cx="1997227" cy="1153275"/>
          </a:xfrm>
          <a:prstGeom prst="rect">
            <a:avLst/>
          </a:prstGeom>
        </p:spPr>
      </p:pic>
    </p:spTree>
    <p:extLst>
      <p:ext uri="{BB962C8B-B14F-4D97-AF65-F5344CB8AC3E}">
        <p14:creationId xmlns:p14="http://schemas.microsoft.com/office/powerpoint/2010/main" val="1601131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4"/>
          </p:nvPr>
        </p:nvSpPr>
        <p:spPr>
          <a:xfrm>
            <a:off x="1914552" y="2210212"/>
            <a:ext cx="13527384" cy="6109399"/>
          </a:xfrm>
        </p:spPr>
        <p:txBody>
          <a:bodyPr/>
          <a:lstStyle/>
          <a:p>
            <a:r>
              <a:rPr lang="en-US" sz="2667" dirty="0">
                <a:solidFill>
                  <a:srgbClr val="595959"/>
                </a:solidFill>
              </a:rPr>
              <a:t>Securely distribute video to a set of displays without downloading the content to display</a:t>
            </a:r>
          </a:p>
          <a:p>
            <a:pPr lvl="0"/>
            <a:r>
              <a:rPr lang="en-US" sz="2667" dirty="0">
                <a:solidFill>
                  <a:srgbClr val="595959"/>
                </a:solidFill>
              </a:rPr>
              <a:t>Serve IP video streams from a BrightSign player’s local storage to distribute video to a network of clients</a:t>
            </a:r>
          </a:p>
          <a:p>
            <a:pPr lvl="1"/>
            <a:r>
              <a:rPr lang="en-US" dirty="0">
                <a:solidFill>
                  <a:srgbClr val="595959"/>
                </a:solidFill>
              </a:rPr>
              <a:t>Supports MPEG transport stream (*.</a:t>
            </a:r>
            <a:r>
              <a:rPr lang="en-US" dirty="0" err="1">
                <a:solidFill>
                  <a:srgbClr val="595959"/>
                </a:solidFill>
              </a:rPr>
              <a:t>ts</a:t>
            </a:r>
            <a:r>
              <a:rPr lang="en-US" dirty="0">
                <a:solidFill>
                  <a:srgbClr val="595959"/>
                </a:solidFill>
              </a:rPr>
              <a:t>) video files</a:t>
            </a:r>
          </a:p>
          <a:p>
            <a:pPr lvl="1"/>
            <a:r>
              <a:rPr lang="en-US" dirty="0">
                <a:solidFill>
                  <a:srgbClr val="595959"/>
                </a:solidFill>
              </a:rPr>
              <a:t>Clients can be networked </a:t>
            </a:r>
            <a:br>
              <a:rPr lang="en-US" dirty="0">
                <a:solidFill>
                  <a:srgbClr val="595959"/>
                </a:solidFill>
              </a:rPr>
            </a:br>
            <a:r>
              <a:rPr lang="en-US" dirty="0">
                <a:solidFill>
                  <a:srgbClr val="595959"/>
                </a:solidFill>
              </a:rPr>
              <a:t>BrightSign players, PCs, Macs, </a:t>
            </a:r>
            <a:br>
              <a:rPr lang="en-US" dirty="0">
                <a:solidFill>
                  <a:srgbClr val="595959"/>
                </a:solidFill>
              </a:rPr>
            </a:br>
            <a:r>
              <a:rPr lang="en-US" dirty="0">
                <a:solidFill>
                  <a:srgbClr val="595959"/>
                </a:solidFill>
              </a:rPr>
              <a:t>mobile devices, etc. </a:t>
            </a:r>
          </a:p>
          <a:p>
            <a:pPr lvl="1"/>
            <a:r>
              <a:rPr lang="en-US" dirty="0">
                <a:solidFill>
                  <a:srgbClr val="595959"/>
                </a:solidFill>
              </a:rPr>
              <a:t>Supports RTP unicast &amp; UDP </a:t>
            </a:r>
            <a:br>
              <a:rPr lang="en-US" dirty="0">
                <a:solidFill>
                  <a:srgbClr val="595959"/>
                </a:solidFill>
              </a:rPr>
            </a:br>
            <a:r>
              <a:rPr lang="en-US" dirty="0">
                <a:solidFill>
                  <a:srgbClr val="595959"/>
                </a:solidFill>
              </a:rPr>
              <a:t>multicast</a:t>
            </a:r>
          </a:p>
          <a:p>
            <a:pPr lvl="1"/>
            <a:r>
              <a:rPr lang="en-US" dirty="0">
                <a:solidFill>
                  <a:srgbClr val="595959"/>
                </a:solidFill>
              </a:rPr>
              <a:t>Stream two separate videos at </a:t>
            </a:r>
            <a:br>
              <a:rPr lang="en-US" dirty="0">
                <a:solidFill>
                  <a:srgbClr val="595959"/>
                </a:solidFill>
              </a:rPr>
            </a:br>
            <a:r>
              <a:rPr lang="en-US" dirty="0">
                <a:solidFill>
                  <a:srgbClr val="595959"/>
                </a:solidFill>
              </a:rPr>
              <a:t>once as long as BrightSign is not </a:t>
            </a:r>
            <a:br>
              <a:rPr lang="en-US" dirty="0">
                <a:solidFill>
                  <a:srgbClr val="595959"/>
                </a:solidFill>
              </a:rPr>
            </a:br>
            <a:r>
              <a:rPr lang="en-US" dirty="0">
                <a:solidFill>
                  <a:srgbClr val="595959"/>
                </a:solidFill>
              </a:rPr>
              <a:t>playing video on the screen</a:t>
            </a:r>
          </a:p>
        </p:txBody>
      </p:sp>
      <p:sp>
        <p:nvSpPr>
          <p:cNvPr id="4" name="Title 3"/>
          <p:cNvSpPr>
            <a:spLocks noGrp="1"/>
          </p:cNvSpPr>
          <p:nvPr>
            <p:ph type="title"/>
          </p:nvPr>
        </p:nvSpPr>
        <p:spPr/>
        <p:txBody>
          <a:bodyPr>
            <a:noAutofit/>
          </a:bodyPr>
          <a:lstStyle/>
          <a:p>
            <a:r>
              <a:rPr lang="en-US" dirty="0"/>
              <a:t>IP Streaming Server</a:t>
            </a:r>
          </a:p>
        </p:txBody>
      </p:sp>
      <p:sp>
        <p:nvSpPr>
          <p:cNvPr id="5" name="Text Placeholder 4"/>
          <p:cNvSpPr>
            <a:spLocks noGrp="1"/>
          </p:cNvSpPr>
          <p:nvPr>
            <p:ph type="body" sz="quarter" idx="10"/>
          </p:nvPr>
        </p:nvSpPr>
        <p:spPr>
          <a:xfrm>
            <a:off x="1914553" y="1473742"/>
            <a:ext cx="13527384" cy="454977"/>
          </a:xfrm>
        </p:spPr>
        <p:txBody>
          <a:bodyPr/>
          <a:lstStyle/>
          <a:p>
            <a:r>
              <a:rPr lang="en-US" dirty="0"/>
              <a:t>Serve IP video streams from BrightSign HD, XD &amp; XT</a:t>
            </a:r>
          </a:p>
        </p:txBody>
      </p:sp>
      <p:pic>
        <p:nvPicPr>
          <p:cNvPr id="8" name="Picture 7"/>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598436" y="506102"/>
            <a:ext cx="897506" cy="894183"/>
          </a:xfrm>
          <a:prstGeom prst="rect">
            <a:avLst/>
          </a:prstGeom>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2"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87713" y="4830199"/>
            <a:ext cx="5608230" cy="3611668"/>
          </a:xfrm>
          <a:prstGeom prst="rect">
            <a:avLst/>
          </a:prstGeom>
        </p:spPr>
      </p:pic>
    </p:spTree>
    <p:extLst>
      <p:ext uri="{BB962C8B-B14F-4D97-AF65-F5344CB8AC3E}">
        <p14:creationId xmlns:p14="http://schemas.microsoft.com/office/powerpoint/2010/main" val="2714533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405846"/>
            <a:ext cx="13529733" cy="624495"/>
          </a:xfrm>
        </p:spPr>
        <p:txBody>
          <a:bodyPr>
            <a:noAutofit/>
          </a:bodyPr>
          <a:lstStyle/>
          <a:p>
            <a:pPr>
              <a:lnSpc>
                <a:spcPts val="4599"/>
              </a:lnSpc>
            </a:pPr>
            <a:r>
              <a:rPr lang="en-US" dirty="0"/>
              <a:t>BrightSign is the Market Leader</a:t>
            </a:r>
          </a:p>
        </p:txBody>
      </p:sp>
      <p:sp>
        <p:nvSpPr>
          <p:cNvPr id="5" name="Text Placeholder 4"/>
          <p:cNvSpPr>
            <a:spLocks noGrp="1"/>
          </p:cNvSpPr>
          <p:nvPr>
            <p:ph type="body" sz="quarter" idx="10"/>
          </p:nvPr>
        </p:nvSpPr>
        <p:spPr>
          <a:xfrm>
            <a:off x="1914548" y="1142113"/>
            <a:ext cx="14461657" cy="548979"/>
          </a:xfrm>
        </p:spPr>
        <p:txBody>
          <a:bodyPr/>
          <a:lstStyle/>
          <a:p>
            <a:r>
              <a:rPr lang="en-US" sz="2844" dirty="0"/>
              <a:t>2017 worldwide market share for media players &amp; PC solutions</a:t>
            </a:r>
          </a:p>
        </p:txBody>
      </p:sp>
      <p:pic>
        <p:nvPicPr>
          <p:cNvPr id="9"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2388242" y="7441126"/>
            <a:ext cx="3519814" cy="1438855"/>
          </a:xfrm>
          <a:prstGeom prst="rect">
            <a:avLst/>
          </a:prstGeom>
        </p:spPr>
        <p:txBody>
          <a:bodyPr wrap="square">
            <a:spAutoFit/>
          </a:bodyPr>
          <a:lstStyle/>
          <a:p>
            <a:pPr>
              <a:lnSpc>
                <a:spcPts val="1500"/>
              </a:lnSpc>
            </a:pPr>
            <a:r>
              <a:rPr lang="en-US" sz="1000" b="1" dirty="0">
                <a:solidFill>
                  <a:srgbClr val="FF670D"/>
                </a:solidFill>
                <a:latin typeface="Verdana" panose="020B0604030504040204" pitchFamily="34" charset="0"/>
                <a:ea typeface="Verdana" panose="020B0604030504040204" pitchFamily="34" charset="0"/>
                <a:cs typeface="Verdana" panose="020B0604030504040204" pitchFamily="34" charset="0"/>
              </a:rPr>
              <a:t>Data provided by the IHS “Digital Signage Industry Market Tracker” report</a:t>
            </a:r>
          </a:p>
          <a:p>
            <a:pPr>
              <a:lnSpc>
                <a:spcPts val="1500"/>
              </a:lnSpc>
            </a:pPr>
            <a:r>
              <a:rPr lang="en-US" sz="900" dirty="0">
                <a:solidFill>
                  <a:srgbClr val="595959"/>
                </a:solidFill>
                <a:latin typeface="Verdana" panose="020B0604030504040204" pitchFamily="34" charset="0"/>
                <a:ea typeface="Verdana" panose="020B0604030504040204" pitchFamily="34" charset="0"/>
                <a:cs typeface="Verdana" panose="020B0604030504040204" pitchFamily="34" charset="0"/>
              </a:rPr>
              <a:t>IHS (NYSE: IHS) is the leading source of information, insight and analytics in critical areas that shape today's business landscape. IHS has been in business since 1959 and became a publicly traded company on the New York Stock Exchange in 2005. </a:t>
            </a:r>
          </a:p>
        </p:txBody>
      </p:sp>
      <p:sp>
        <p:nvSpPr>
          <p:cNvPr id="17" name="Content Placeholder 6"/>
          <p:cNvSpPr>
            <a:spLocks noGrp="1"/>
          </p:cNvSpPr>
          <p:nvPr>
            <p:ph idx="14"/>
          </p:nvPr>
        </p:nvSpPr>
        <p:spPr>
          <a:xfrm>
            <a:off x="2166571" y="7925984"/>
            <a:ext cx="10046306" cy="697707"/>
          </a:xfrm>
        </p:spPr>
        <p:txBody>
          <a:bodyPr/>
          <a:lstStyle/>
          <a:p>
            <a:pPr>
              <a:spcBef>
                <a:spcPts val="600"/>
              </a:spcBef>
            </a:pPr>
            <a:r>
              <a:rPr lang="en-US" sz="1800" dirty="0"/>
              <a:t>BrightSign has been the market leader in digital signage media players since 2011</a:t>
            </a:r>
          </a:p>
          <a:p>
            <a:pPr>
              <a:spcBef>
                <a:spcPts val="600"/>
              </a:spcBef>
            </a:pPr>
            <a:r>
              <a:rPr lang="en-US" sz="1800" dirty="0"/>
              <a:t>BrightSign’s closest competitors are PCs</a:t>
            </a:r>
          </a:p>
        </p:txBody>
      </p:sp>
      <p:pic>
        <p:nvPicPr>
          <p:cNvPr id="3" name="Picture 2">
            <a:extLst>
              <a:ext uri="{FF2B5EF4-FFF2-40B4-BE49-F238E27FC236}">
                <a16:creationId xmlns:a16="http://schemas.microsoft.com/office/drawing/2014/main" id="{D3660D22-1C95-46E1-B8DA-D650BE3C3567}"/>
              </a:ext>
            </a:extLst>
          </p:cNvPr>
          <p:cNvPicPr>
            <a:picLocks noChangeAspect="1"/>
          </p:cNvPicPr>
          <p:nvPr/>
        </p:nvPicPr>
        <p:blipFill rotWithShape="1">
          <a:blip r:embed="rId5">
            <a:clrChange>
              <a:clrFrom>
                <a:srgbClr val="FFFFFF"/>
              </a:clrFrom>
              <a:clrTo>
                <a:srgbClr val="FFFFFF">
                  <a:alpha val="0"/>
                </a:srgbClr>
              </a:clrTo>
            </a:clrChange>
          </a:blip>
          <a:srcRect t="7260"/>
          <a:stretch/>
        </p:blipFill>
        <p:spPr>
          <a:xfrm>
            <a:off x="1913469" y="1733582"/>
            <a:ext cx="13862979" cy="6358869"/>
          </a:xfrm>
          <a:prstGeom prst="rect">
            <a:avLst/>
          </a:prstGeom>
        </p:spPr>
      </p:pic>
    </p:spTree>
    <p:extLst>
      <p:ext uri="{BB962C8B-B14F-4D97-AF65-F5344CB8AC3E}">
        <p14:creationId xmlns:p14="http://schemas.microsoft.com/office/powerpoint/2010/main" val="1863782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9311" y="480821"/>
            <a:ext cx="938100" cy="938098"/>
          </a:xfrm>
          <a:prstGeom prst="rect">
            <a:avLst/>
          </a:prstGeom>
        </p:spPr>
      </p:pic>
      <p:sp>
        <p:nvSpPr>
          <p:cNvPr id="2" name="Title 1"/>
          <p:cNvSpPr>
            <a:spLocks noGrp="1"/>
          </p:cNvSpPr>
          <p:nvPr>
            <p:ph type="title"/>
          </p:nvPr>
        </p:nvSpPr>
        <p:spPr>
          <a:xfrm>
            <a:off x="1923017" y="694620"/>
            <a:ext cx="13527384" cy="624386"/>
          </a:xfrm>
        </p:spPr>
        <p:txBody>
          <a:bodyPr>
            <a:noAutofit/>
          </a:bodyPr>
          <a:lstStyle/>
          <a:p>
            <a:r>
              <a:rPr lang="en-US" dirty="0"/>
              <a:t>Digital Audio</a:t>
            </a:r>
          </a:p>
        </p:txBody>
      </p:sp>
      <p:sp>
        <p:nvSpPr>
          <p:cNvPr id="3" name="Text Placeholder 2"/>
          <p:cNvSpPr>
            <a:spLocks noGrp="1"/>
          </p:cNvSpPr>
          <p:nvPr>
            <p:ph type="body" sz="quarter" idx="10"/>
          </p:nvPr>
        </p:nvSpPr>
        <p:spPr>
          <a:xfrm>
            <a:off x="1914553" y="1588556"/>
            <a:ext cx="13527384" cy="500169"/>
          </a:xfrm>
        </p:spPr>
        <p:txBody>
          <a:bodyPr/>
          <a:lstStyle/>
          <a:p>
            <a:r>
              <a:rPr lang="en-US" dirty="0"/>
              <a:t>Crystal clear digital sound </a:t>
            </a:r>
          </a:p>
        </p:txBody>
      </p:sp>
      <p:sp>
        <p:nvSpPr>
          <p:cNvPr id="4" name="Content Placeholder 3"/>
          <p:cNvSpPr>
            <a:spLocks noGrp="1"/>
          </p:cNvSpPr>
          <p:nvPr>
            <p:ph idx="14"/>
          </p:nvPr>
        </p:nvSpPr>
        <p:spPr>
          <a:xfrm>
            <a:off x="1914552" y="2358277"/>
            <a:ext cx="13527384" cy="5961335"/>
          </a:xfrm>
        </p:spPr>
        <p:txBody>
          <a:bodyPr/>
          <a:lstStyle/>
          <a:p>
            <a:pPr lvl="0"/>
            <a:r>
              <a:rPr lang="en-US" dirty="0">
                <a:solidFill>
                  <a:srgbClr val="595959"/>
                </a:solidFill>
              </a:rPr>
              <a:t>Playback high-quality digital audio on BrightSign HD, XD &amp; XT</a:t>
            </a:r>
          </a:p>
          <a:p>
            <a:pPr lvl="0"/>
            <a:r>
              <a:rPr lang="en-US" dirty="0">
                <a:solidFill>
                  <a:srgbClr val="595959"/>
                </a:solidFill>
              </a:rPr>
              <a:t>Easily add audio playlists to your presentations</a:t>
            </a:r>
          </a:p>
          <a:p>
            <a:pPr lvl="0"/>
            <a:r>
              <a:rPr lang="en-US" dirty="0">
                <a:solidFill>
                  <a:srgbClr val="595959"/>
                </a:solidFill>
              </a:rPr>
              <a:t>Synchronize audio with video playback</a:t>
            </a:r>
          </a:p>
          <a:p>
            <a:pPr lvl="0"/>
            <a:r>
              <a:rPr lang="en-US" dirty="0">
                <a:solidFill>
                  <a:srgbClr val="595959"/>
                </a:solidFill>
              </a:rPr>
              <a:t>Create and play interactive retail audio product demonstrations</a:t>
            </a:r>
          </a:p>
          <a:p>
            <a:pPr lvl="0"/>
            <a:r>
              <a:rPr lang="en-US" dirty="0">
                <a:solidFill>
                  <a:srgbClr val="595959"/>
                </a:solidFill>
              </a:rPr>
              <a:t>Advanced audio routing </a:t>
            </a:r>
            <a:r>
              <a:rPr lang="en-US" dirty="0"/>
              <a:t>with quality support for mixing of PCM sources with audio outputs including sample rate mixing &amp; volume leveling (via BrightScript)</a:t>
            </a:r>
            <a:endParaRPr lang="en-US" dirty="0">
              <a:solidFill>
                <a:srgbClr val="595959"/>
              </a:solidFill>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08627" y="6130496"/>
            <a:ext cx="3147178" cy="256288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85680" y="6186718"/>
            <a:ext cx="3825408" cy="240244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1"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848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76372" y="468342"/>
            <a:ext cx="871340" cy="871340"/>
          </a:xfrm>
          <a:prstGeom prst="rect">
            <a:avLst/>
          </a:prstGeom>
        </p:spPr>
      </p:pic>
      <p:sp>
        <p:nvSpPr>
          <p:cNvPr id="4" name="Title 3"/>
          <p:cNvSpPr>
            <a:spLocks noGrp="1"/>
          </p:cNvSpPr>
          <p:nvPr>
            <p:ph type="title"/>
          </p:nvPr>
        </p:nvSpPr>
        <p:spPr/>
        <p:txBody>
          <a:bodyPr>
            <a:noAutofit/>
          </a:bodyPr>
          <a:lstStyle/>
          <a:p>
            <a:r>
              <a:rPr lang="en-US" dirty="0"/>
              <a:t>Extended Thermal Operation</a:t>
            </a:r>
          </a:p>
        </p:txBody>
      </p:sp>
      <p:sp>
        <p:nvSpPr>
          <p:cNvPr id="5" name="Text Placeholder 4"/>
          <p:cNvSpPr>
            <a:spLocks noGrp="1"/>
          </p:cNvSpPr>
          <p:nvPr>
            <p:ph type="body" sz="quarter" idx="10"/>
          </p:nvPr>
        </p:nvSpPr>
        <p:spPr/>
        <p:txBody>
          <a:bodyPr/>
          <a:lstStyle/>
          <a:p>
            <a:r>
              <a:rPr lang="en-US" sz="2999" dirty="0"/>
              <a:t>Safely operate at extended thermal temperatures</a:t>
            </a:r>
          </a:p>
        </p:txBody>
      </p:sp>
      <p:sp>
        <p:nvSpPr>
          <p:cNvPr id="6" name="Content Placeholder 5"/>
          <p:cNvSpPr>
            <a:spLocks noGrp="1"/>
          </p:cNvSpPr>
          <p:nvPr>
            <p:ph idx="14"/>
          </p:nvPr>
        </p:nvSpPr>
        <p:spPr>
          <a:xfrm>
            <a:off x="1914552" y="2689986"/>
            <a:ext cx="8386370" cy="5630276"/>
          </a:xfrm>
        </p:spPr>
        <p:txBody>
          <a:bodyPr>
            <a:noAutofit/>
          </a:bodyPr>
          <a:lstStyle/>
          <a:p>
            <a:pPr>
              <a:lnSpc>
                <a:spcPct val="110000"/>
              </a:lnSpc>
              <a:spcAft>
                <a:spcPts val="675"/>
              </a:spcAft>
            </a:pPr>
            <a:r>
              <a:rPr lang="en-US" dirty="0">
                <a:latin typeface="Verdana" panose="020B0604030504040204" pitchFamily="34" charset="0"/>
                <a:ea typeface="Verdana" panose="020B0604030504040204" pitchFamily="34" charset="0"/>
                <a:cs typeface="Verdana" panose="020B0604030504040204" pitchFamily="34" charset="0"/>
              </a:rPr>
              <a:t>BrightSign HD, XD &amp; XT players are designed for </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ambient</a:t>
            </a:r>
            <a:r>
              <a:rPr lang="en-US" dirty="0">
                <a:latin typeface="Verdana" panose="020B0604030504040204" pitchFamily="34" charset="0"/>
                <a:ea typeface="Verdana" panose="020B0604030504040204" pitchFamily="34" charset="0"/>
                <a:cs typeface="Verdana" panose="020B0604030504040204" pitchFamily="34" charset="0"/>
              </a:rPr>
              <a:t> temperatures between 0° and 70° C at </a:t>
            </a:r>
            <a:r>
              <a:rPr lang="en-US" altLang="en-US" dirty="0">
                <a:solidFill>
                  <a:srgbClr val="595959"/>
                </a:solidFill>
                <a:latin typeface="Verdana" panose="020B0604030504040204" pitchFamily="34" charset="0"/>
                <a:ea typeface="Verdana" panose="020B0604030504040204" pitchFamily="34" charset="0"/>
                <a:cs typeface="Verdana" panose="020B0604030504040204" pitchFamily="34" charset="0"/>
              </a:rPr>
              <a:t>90% maximum relative humidity, non-condensing</a:t>
            </a:r>
          </a:p>
          <a:p>
            <a:pPr>
              <a:lnSpc>
                <a:spcPct val="110000"/>
              </a:lnSpc>
              <a:spcAft>
                <a:spcPts val="675"/>
              </a:spcAft>
            </a:pPr>
            <a:r>
              <a:rPr lang="en-US" dirty="0">
                <a:latin typeface="Verdana" panose="020B0604030504040204" pitchFamily="34" charset="0"/>
                <a:ea typeface="Verdana" panose="020B0604030504040204" pitchFamily="34" charset="0"/>
                <a:cs typeface="Verdana" panose="020B0604030504040204" pitchFamily="34" charset="0"/>
              </a:rPr>
              <a:t>Players have low power consumption and are designed to efficiently dissipate heat, allowing them to be installed in virtually any environment with confidence</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4862" y="3274524"/>
            <a:ext cx="4777074" cy="4461200"/>
          </a:xfrm>
          <a:prstGeom prst="rect">
            <a:avLst/>
          </a:prstGeom>
        </p:spPr>
      </p:pic>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304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73748" y="438676"/>
            <a:ext cx="929771" cy="897684"/>
          </a:xfrm>
          <a:prstGeom prst="rect">
            <a:avLst/>
          </a:prstGeom>
        </p:spPr>
      </p:pic>
      <p:sp>
        <p:nvSpPr>
          <p:cNvPr id="2" name="Title 1"/>
          <p:cNvSpPr>
            <a:spLocks noGrp="1"/>
          </p:cNvSpPr>
          <p:nvPr>
            <p:ph type="title"/>
          </p:nvPr>
        </p:nvSpPr>
        <p:spPr/>
        <p:txBody>
          <a:bodyPr>
            <a:noAutofit/>
          </a:bodyPr>
          <a:lstStyle/>
          <a:p>
            <a:r>
              <a:rPr lang="en-US" cap="none" dirty="0"/>
              <a:t>M.2 </a:t>
            </a:r>
            <a:r>
              <a:rPr lang="en-US" dirty="0"/>
              <a:t>interface</a:t>
            </a:r>
          </a:p>
        </p:txBody>
      </p:sp>
      <p:sp>
        <p:nvSpPr>
          <p:cNvPr id="20" name="Text Placeholder 1"/>
          <p:cNvSpPr>
            <a:spLocks noGrp="1"/>
          </p:cNvSpPr>
          <p:nvPr>
            <p:ph type="body" sz="quarter" idx="10"/>
          </p:nvPr>
        </p:nvSpPr>
        <p:spPr/>
        <p:txBody>
          <a:bodyPr/>
          <a:lstStyle/>
          <a:p>
            <a:r>
              <a:rPr lang="en-US" sz="3021" dirty="0"/>
              <a:t>New expansion slot for add-on peripherals</a:t>
            </a:r>
          </a:p>
        </p:txBody>
      </p:sp>
      <p:sp>
        <p:nvSpPr>
          <p:cNvPr id="21" name="Content Placeholder 4"/>
          <p:cNvSpPr>
            <a:spLocks noGrp="1"/>
          </p:cNvSpPr>
          <p:nvPr>
            <p:ph idx="14"/>
          </p:nvPr>
        </p:nvSpPr>
        <p:spPr/>
        <p:txBody>
          <a:bodyPr/>
          <a:lstStyle/>
          <a:p>
            <a:pPr>
              <a:spcAft>
                <a:spcPts val="800"/>
              </a:spcAft>
            </a:pPr>
            <a:r>
              <a:rPr lang="en-US" dirty="0">
                <a:solidFill>
                  <a:srgbClr val="595959"/>
                </a:solidFill>
              </a:rPr>
              <a:t>All models have an M.2 interface to support a Wireless/Bluetooth module</a:t>
            </a:r>
          </a:p>
          <a:p>
            <a:pPr>
              <a:spcAft>
                <a:spcPts val="800"/>
              </a:spcAft>
            </a:pPr>
            <a:r>
              <a:rPr lang="en-US" dirty="0">
                <a:solidFill>
                  <a:srgbClr val="595959"/>
                </a:solidFill>
              </a:rPr>
              <a:t>BrightSign XD4 &amp; XT4 offer an additional low-profile M.2 SSD PCIe interface connector for added internal storage</a:t>
            </a:r>
          </a:p>
          <a:p>
            <a:pPr lvl="1">
              <a:spcAft>
                <a:spcPts val="800"/>
              </a:spcAft>
            </a:pPr>
            <a:r>
              <a:rPr lang="en-US" dirty="0">
                <a:solidFill>
                  <a:srgbClr val="595959"/>
                </a:solidFill>
              </a:rPr>
              <a:t>Supports small form factor solid-state drives with faster transfer rates</a:t>
            </a:r>
          </a:p>
          <a:p>
            <a:pPr lvl="1">
              <a:spcAft>
                <a:spcPts val="800"/>
              </a:spcAft>
            </a:pPr>
            <a:r>
              <a:rPr lang="en-US" dirty="0">
                <a:solidFill>
                  <a:srgbClr val="595959"/>
                </a:solidFill>
              </a:rPr>
              <a:t>Offers additional content storage in place of microSD cards</a:t>
            </a:r>
          </a:p>
          <a:p>
            <a:pPr marL="0" indent="0">
              <a:spcAft>
                <a:spcPts val="800"/>
              </a:spcAft>
              <a:buNone/>
            </a:pPr>
            <a:endParaRPr lang="en-US" dirty="0">
              <a:solidFill>
                <a:srgbClr val="595959"/>
              </a:solidFill>
            </a:endParaRPr>
          </a:p>
          <a:p>
            <a:pPr marL="0" indent="0">
              <a:spcAft>
                <a:spcPts val="800"/>
              </a:spcAft>
              <a:buNone/>
            </a:pPr>
            <a:endParaRPr lang="en-US" dirty="0">
              <a:solidFill>
                <a:srgbClr val="595959"/>
              </a:solidFill>
            </a:endParaRPr>
          </a:p>
          <a:p>
            <a:pPr marL="457078" lvl="1" indent="0">
              <a:spcAft>
                <a:spcPts val="800"/>
              </a:spcAft>
              <a:buNone/>
            </a:pPr>
            <a:endParaRPr lang="en-US" dirty="0"/>
          </a:p>
        </p:txBody>
      </p:sp>
      <p:sp>
        <p:nvSpPr>
          <p:cNvPr id="13" name="TextBox 12"/>
          <p:cNvSpPr txBox="1"/>
          <p:nvPr/>
        </p:nvSpPr>
        <p:spPr>
          <a:xfrm>
            <a:off x="15332447" y="8692665"/>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grpSp>
        <p:nvGrpSpPr>
          <p:cNvPr id="4" name="Group 3"/>
          <p:cNvGrpSpPr/>
          <p:nvPr/>
        </p:nvGrpSpPr>
        <p:grpSpPr>
          <a:xfrm>
            <a:off x="2786115" y="6723393"/>
            <a:ext cx="10422351" cy="1929509"/>
            <a:chOff x="3181559" y="7518216"/>
            <a:chExt cx="11725145" cy="2170697"/>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1431" y="7653169"/>
              <a:ext cx="5145273" cy="1545749"/>
            </a:xfrm>
            <a:prstGeom prst="rect">
              <a:avLst/>
            </a:prstGeom>
          </p:spPr>
        </p:pic>
        <p:pic>
          <p:nvPicPr>
            <p:cNvPr id="5122" name="Picture 2" descr="Image result for gum stick"/>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81559" y="7518216"/>
              <a:ext cx="5828289" cy="1837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77823" y="9277237"/>
              <a:ext cx="1836200" cy="411676"/>
            </a:xfrm>
            <a:prstGeom prst="rect">
              <a:avLst/>
            </a:prstGeom>
            <a:noFill/>
          </p:spPr>
          <p:txBody>
            <a:bodyPr wrap="none" rtlCol="0">
              <a:spAutoFit/>
            </a:bodyPr>
            <a:lstStyle/>
            <a:p>
              <a:r>
                <a:rPr lang="en-US" sz="1778" dirty="0">
                  <a:solidFill>
                    <a:srgbClr val="3D3D3D"/>
                  </a:solidFill>
                  <a:latin typeface="Verdana" panose="020B0604030504040204" pitchFamily="34" charset="0"/>
                  <a:ea typeface="Verdana" panose="020B0604030504040204" pitchFamily="34" charset="0"/>
                  <a:cs typeface="Verdana" panose="020B0604030504040204" pitchFamily="34" charset="0"/>
                </a:rPr>
                <a:t>Stick of gum</a:t>
              </a:r>
            </a:p>
          </p:txBody>
        </p:sp>
        <p:sp>
          <p:nvSpPr>
            <p:cNvPr id="10" name="TextBox 9"/>
            <p:cNvSpPr txBox="1"/>
            <p:nvPr/>
          </p:nvSpPr>
          <p:spPr>
            <a:xfrm>
              <a:off x="11962018" y="9277237"/>
              <a:ext cx="753235" cy="411676"/>
            </a:xfrm>
            <a:prstGeom prst="rect">
              <a:avLst/>
            </a:prstGeom>
            <a:noFill/>
          </p:spPr>
          <p:txBody>
            <a:bodyPr wrap="none" rtlCol="0">
              <a:spAutoFit/>
            </a:bodyPr>
            <a:lstStyle/>
            <a:p>
              <a:r>
                <a:rPr lang="en-US" sz="1778" dirty="0">
                  <a:solidFill>
                    <a:srgbClr val="3D3D3D"/>
                  </a:solidFill>
                  <a:latin typeface="Verdana" panose="020B0604030504040204" pitchFamily="34" charset="0"/>
                  <a:ea typeface="Verdana" panose="020B0604030504040204" pitchFamily="34" charset="0"/>
                  <a:cs typeface="Verdana" panose="020B0604030504040204" pitchFamily="34" charset="0"/>
                </a:rPr>
                <a:t>SSD</a:t>
              </a:r>
            </a:p>
          </p:txBody>
        </p:sp>
      </p:grpSp>
      <p:pic>
        <p:nvPicPr>
          <p:cNvPr id="12"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710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14688330" y="546989"/>
            <a:ext cx="893371" cy="893371"/>
          </a:xfrm>
          <a:prstGeom prst="rect">
            <a:avLst/>
          </a:prstGeom>
        </p:spPr>
      </p:pic>
      <p:sp>
        <p:nvSpPr>
          <p:cNvPr id="4" name="Title 3"/>
          <p:cNvSpPr>
            <a:spLocks noGrp="1"/>
          </p:cNvSpPr>
          <p:nvPr>
            <p:ph type="title"/>
          </p:nvPr>
        </p:nvSpPr>
        <p:spPr/>
        <p:txBody>
          <a:bodyPr>
            <a:noAutofit/>
          </a:bodyPr>
          <a:lstStyle/>
          <a:p>
            <a:r>
              <a:rPr lang="en-US" dirty="0"/>
              <a:t>Power over Ethernet</a:t>
            </a:r>
          </a:p>
        </p:txBody>
      </p:sp>
      <p:sp>
        <p:nvSpPr>
          <p:cNvPr id="5" name="Text Placeholder 4"/>
          <p:cNvSpPr>
            <a:spLocks noGrp="1"/>
          </p:cNvSpPr>
          <p:nvPr>
            <p:ph type="body" sz="quarter" idx="10"/>
          </p:nvPr>
        </p:nvSpPr>
        <p:spPr/>
        <p:txBody>
          <a:bodyPr/>
          <a:lstStyle/>
          <a:p>
            <a:r>
              <a:rPr lang="en-US" dirty="0"/>
              <a:t>More convenience with PoE+</a:t>
            </a:r>
          </a:p>
        </p:txBody>
      </p:sp>
      <p:sp>
        <p:nvSpPr>
          <p:cNvPr id="6" name="Content Placeholder 5"/>
          <p:cNvSpPr>
            <a:spLocks noGrp="1"/>
          </p:cNvSpPr>
          <p:nvPr>
            <p:ph idx="14"/>
          </p:nvPr>
        </p:nvSpPr>
        <p:spPr/>
        <p:txBody>
          <a:bodyPr/>
          <a:lstStyle/>
          <a:p>
            <a:pPr>
              <a:spcAft>
                <a:spcPts val="600"/>
              </a:spcAft>
            </a:pPr>
            <a:r>
              <a:rPr lang="en-US" dirty="0">
                <a:solidFill>
                  <a:schemeClr val="tx1">
                    <a:lumMod val="75000"/>
                    <a:lumOff val="25000"/>
                  </a:schemeClr>
                </a:solidFill>
              </a:rPr>
              <a:t>Use PoE+ (Type 2) to power your XT players </a:t>
            </a:r>
          </a:p>
          <a:p>
            <a:pPr>
              <a:spcAft>
                <a:spcPts val="600"/>
              </a:spcAft>
            </a:pPr>
            <a:r>
              <a:rPr lang="en-US" dirty="0">
                <a:solidFill>
                  <a:schemeClr val="tx1">
                    <a:lumMod val="75000"/>
                    <a:lumOff val="25000"/>
                  </a:schemeClr>
                </a:solidFill>
              </a:rPr>
              <a:t>Eliminates the power cord with support up to 25 watts of power</a:t>
            </a:r>
          </a:p>
          <a:p>
            <a:pPr lvl="1">
              <a:spcAft>
                <a:spcPts val="600"/>
              </a:spcAft>
            </a:pPr>
            <a:r>
              <a:rPr lang="en-US" sz="2800" dirty="0">
                <a:solidFill>
                  <a:schemeClr val="tx1">
                    <a:lumMod val="75000"/>
                    <a:lumOff val="25000"/>
                  </a:schemeClr>
                </a:solidFill>
              </a:rPr>
              <a:t>XT players will not exceed 25 watts when running a standard presentation, an HDMI cable and 1-2 other outputs at most</a:t>
            </a:r>
          </a:p>
          <a:p>
            <a:pPr lvl="1">
              <a:spcAft>
                <a:spcPts val="600"/>
              </a:spcAft>
            </a:pPr>
            <a:r>
              <a:rPr lang="en-US" sz="2800" dirty="0">
                <a:solidFill>
                  <a:schemeClr val="tx1">
                    <a:lumMod val="75000"/>
                    <a:lumOff val="25000"/>
                  </a:schemeClr>
                </a:solidFill>
              </a:rPr>
              <a:t>When XT is powered by PoE+, there is approximately 1A available for all other connectors</a:t>
            </a:r>
          </a:p>
          <a:p>
            <a:pPr>
              <a:spcAft>
                <a:spcPts val="600"/>
              </a:spcAft>
            </a:pPr>
            <a:endParaRPr lang="en-US" dirty="0"/>
          </a:p>
        </p:txBody>
      </p:sp>
      <p:sp>
        <p:nvSpPr>
          <p:cNvPr id="10" name="TextBox 9"/>
          <p:cNvSpPr txBox="1"/>
          <p:nvPr/>
        </p:nvSpPr>
        <p:spPr>
          <a:xfrm>
            <a:off x="15333698" y="8693376"/>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grpSp>
        <p:nvGrpSpPr>
          <p:cNvPr id="12" name="Group 11"/>
          <p:cNvGrpSpPr/>
          <p:nvPr/>
        </p:nvGrpSpPr>
        <p:grpSpPr>
          <a:xfrm>
            <a:off x="3284323" y="5896879"/>
            <a:ext cx="9838074" cy="2850299"/>
            <a:chOff x="4926484" y="8845319"/>
            <a:chExt cx="14757111" cy="4275448"/>
          </a:xfrm>
        </p:grpSpPr>
        <p:pic>
          <p:nvPicPr>
            <p:cNvPr id="1026" name="Picture 2" descr="http://www.cae-groupe.fr/images/nouveautes/mk6a/entete_POE.jpg"/>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800082" y="8845319"/>
              <a:ext cx="3009915" cy="427544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70347" y="9560137"/>
              <a:ext cx="5413248" cy="284581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26484" y="9560137"/>
              <a:ext cx="5413248" cy="2845812"/>
            </a:xfrm>
            <a:prstGeom prst="rect">
              <a:avLst/>
            </a:prstGeom>
          </p:spPr>
        </p:pic>
      </p:grpSp>
      <p:pic>
        <p:nvPicPr>
          <p:cNvPr id="14"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47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29" descr="icon_gps.png">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07532" y="485820"/>
            <a:ext cx="914470" cy="914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dirty="0"/>
              <a:t>Geo-Fencing</a:t>
            </a:r>
          </a:p>
        </p:txBody>
      </p:sp>
      <p:sp>
        <p:nvSpPr>
          <p:cNvPr id="3" name="Text Placeholder 2"/>
          <p:cNvSpPr>
            <a:spLocks noGrp="1"/>
          </p:cNvSpPr>
          <p:nvPr>
            <p:ph type="body" sz="quarter" idx="10"/>
          </p:nvPr>
        </p:nvSpPr>
        <p:spPr>
          <a:xfrm>
            <a:off x="1913469" y="1417348"/>
            <a:ext cx="13529733" cy="659491"/>
          </a:xfrm>
        </p:spPr>
        <p:txBody>
          <a:bodyPr/>
          <a:lstStyle/>
          <a:p>
            <a:r>
              <a:rPr lang="en-US" sz="3022" dirty="0"/>
              <a:t>Moving signage to play content based on current location</a:t>
            </a:r>
          </a:p>
        </p:txBody>
      </p:sp>
      <p:sp>
        <p:nvSpPr>
          <p:cNvPr id="4" name="Content Placeholder 3"/>
          <p:cNvSpPr>
            <a:spLocks noGrp="1"/>
          </p:cNvSpPr>
          <p:nvPr>
            <p:ph idx="14"/>
          </p:nvPr>
        </p:nvSpPr>
        <p:spPr>
          <a:xfrm>
            <a:off x="1913468" y="2409481"/>
            <a:ext cx="13529733" cy="5740091"/>
          </a:xfrm>
        </p:spPr>
        <p:txBody>
          <a:bodyPr/>
          <a:lstStyle/>
          <a:p>
            <a:r>
              <a:rPr lang="en-US" dirty="0">
                <a:solidFill>
                  <a:srgbClr val="595959"/>
                </a:solidFill>
              </a:rPr>
              <a:t>BrightSign plays specific audio and/or video content when located within a defined geographical radius</a:t>
            </a:r>
            <a:r>
              <a:rPr lang="en-US" baseline="30000" dirty="0">
                <a:solidFill>
                  <a:srgbClr val="595959"/>
                </a:solidFill>
              </a:rPr>
              <a:t>*</a:t>
            </a:r>
          </a:p>
          <a:p>
            <a:r>
              <a:rPr lang="en-US" dirty="0">
                <a:solidFill>
                  <a:srgbClr val="595959"/>
                </a:solidFill>
              </a:rPr>
              <a:t>Applications: </a:t>
            </a:r>
          </a:p>
          <a:p>
            <a:pPr lvl="1"/>
            <a:r>
              <a:rPr lang="en-US" sz="2300" dirty="0">
                <a:solidFill>
                  <a:srgbClr val="595959"/>
                </a:solidFill>
              </a:rPr>
              <a:t>Shuttles, taxis, public transportation and moving billboards: Advertise and promote local businesses </a:t>
            </a:r>
          </a:p>
          <a:p>
            <a:pPr lvl="1"/>
            <a:r>
              <a:rPr lang="en-US" sz="2300" dirty="0">
                <a:solidFill>
                  <a:srgbClr val="595959"/>
                </a:solidFill>
              </a:rPr>
              <a:t>Tour buses and boats: Inform and educate riders with video and audio relevant to the area</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8866" y="5802229"/>
            <a:ext cx="3163851" cy="183589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57572" y="5794293"/>
            <a:ext cx="2798348" cy="185176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060448" y="8406044"/>
            <a:ext cx="3934623" cy="338554"/>
          </a:xfrm>
          <a:prstGeom prst="rect">
            <a:avLst/>
          </a:prstGeom>
        </p:spPr>
        <p:txBody>
          <a:bodyPr wrap="square">
            <a:spAutoFit/>
          </a:bodyPr>
          <a:lstStyle/>
          <a:p>
            <a:pPr marL="0" lvl="1"/>
            <a:r>
              <a:rPr lang="en-US" sz="1600" baseline="30000" dirty="0">
                <a:solidFill>
                  <a:srgbClr val="72727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727272"/>
                </a:solidFill>
                <a:latin typeface="Verdana" panose="020B0604030504040204" pitchFamily="34" charset="0"/>
                <a:ea typeface="Verdana" panose="020B0604030504040204" pitchFamily="34" charset="0"/>
                <a:cs typeface="Verdana" panose="020B0604030504040204" pitchFamily="34" charset="0"/>
              </a:rPr>
              <a:t>Requires a USB GPS device</a:t>
            </a:r>
          </a:p>
        </p:txBody>
      </p:sp>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2"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6822467" y="5707274"/>
            <a:ext cx="4565354" cy="2025802"/>
            <a:chOff x="6968846" y="5707274"/>
            <a:chExt cx="4565354" cy="2025802"/>
          </a:xfrm>
        </p:grpSpPr>
        <p:pic>
          <p:nvPicPr>
            <p:cNvPr id="1026" name="Picture 2" descr="https://www.brightsign.biz/application/files/3514/5433/8061/718c43508bd91c9c6a3a8d90bd562302_f2508.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968846" y="5707274"/>
              <a:ext cx="4308907" cy="1851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https://www.brightsign.biz/application/files/8814/5433/5828/movieBus-logo.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53000" y="7018701"/>
              <a:ext cx="1981200" cy="71437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6822467" y="7716233"/>
            <a:ext cx="4308907" cy="1077218"/>
          </a:xfrm>
          <a:prstGeom prst="rect">
            <a:avLst/>
          </a:prstGeom>
        </p:spPr>
        <p:txBody>
          <a:bodyPr wrap="square">
            <a:spAutoFit/>
          </a:bodyPr>
          <a:lstStyle/>
          <a:p>
            <a:pPr algn="ctr"/>
            <a:r>
              <a:rPr lang="en-US" sz="1600" dirty="0">
                <a:solidFill>
                  <a:srgbClr val="727272"/>
                </a:solidFill>
                <a:latin typeface="Verdana" panose="020B0604030504040204" pitchFamily="34" charset="0"/>
                <a:ea typeface="Verdana" panose="020B0604030504040204" pitchFamily="34" charset="0"/>
                <a:cs typeface="Verdana" panose="020B0604030504040204" pitchFamily="34" charset="0"/>
              </a:rPr>
              <a:t>An on-board entertainment solution that also provides relevant and timely content specific to upcoming stops using BrightSign's geo-fencing feature</a:t>
            </a:r>
          </a:p>
        </p:txBody>
      </p:sp>
    </p:spTree>
    <p:extLst>
      <p:ext uri="{BB962C8B-B14F-4D97-AF65-F5344CB8AC3E}">
        <p14:creationId xmlns:p14="http://schemas.microsoft.com/office/powerpoint/2010/main" val="1712259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85615" y="399632"/>
            <a:ext cx="919374" cy="919374"/>
          </a:xfrm>
          <a:prstGeom prst="rect">
            <a:avLst/>
          </a:prstGeom>
        </p:spPr>
      </p:pic>
      <p:sp>
        <p:nvSpPr>
          <p:cNvPr id="2" name="Title 1"/>
          <p:cNvSpPr>
            <a:spLocks noGrp="1"/>
          </p:cNvSpPr>
          <p:nvPr>
            <p:ph type="title"/>
          </p:nvPr>
        </p:nvSpPr>
        <p:spPr/>
        <p:txBody>
          <a:bodyPr>
            <a:normAutofit/>
          </a:bodyPr>
          <a:lstStyle/>
          <a:p>
            <a:r>
              <a:rPr lang="en-US" dirty="0"/>
              <a:t>Sign Preview</a:t>
            </a:r>
          </a:p>
        </p:txBody>
      </p:sp>
      <p:sp>
        <p:nvSpPr>
          <p:cNvPr id="3" name="Text Placeholder 2"/>
          <p:cNvSpPr>
            <a:spLocks noGrp="1"/>
          </p:cNvSpPr>
          <p:nvPr>
            <p:ph type="body" sz="quarter" idx="10"/>
          </p:nvPr>
        </p:nvSpPr>
        <p:spPr/>
        <p:txBody>
          <a:bodyPr/>
          <a:lstStyle/>
          <a:p>
            <a:r>
              <a:rPr lang="en-US" dirty="0"/>
              <a:t>Get a sneak peek at how your signage will display</a:t>
            </a:r>
          </a:p>
        </p:txBody>
      </p:sp>
      <p:sp>
        <p:nvSpPr>
          <p:cNvPr id="4" name="Content Placeholder 3"/>
          <p:cNvSpPr>
            <a:spLocks noGrp="1"/>
          </p:cNvSpPr>
          <p:nvPr>
            <p:ph idx="14"/>
          </p:nvPr>
        </p:nvSpPr>
        <p:spPr/>
        <p:txBody>
          <a:bodyPr/>
          <a:lstStyle/>
          <a:p>
            <a:pPr>
              <a:lnSpc>
                <a:spcPct val="150000"/>
              </a:lnSpc>
              <a:spcBef>
                <a:spcPts val="500"/>
              </a:spcBef>
              <a:spcAft>
                <a:spcPts val="500"/>
              </a:spcAft>
            </a:pPr>
            <a:r>
              <a:rPr lang="en-US" dirty="0">
                <a:solidFill>
                  <a:srgbClr val="595959"/>
                </a:solidFill>
                <a:latin typeface="Verdana" pitchFamily="34" charset="0"/>
                <a:ea typeface="Verdana" pitchFamily="34" charset="0"/>
                <a:cs typeface="Verdana" pitchFamily="34" charset="0"/>
              </a:rPr>
              <a:t>Preview your presentation playback in BrightAuthor before publishing</a:t>
            </a:r>
          </a:p>
          <a:p>
            <a:pPr>
              <a:lnSpc>
                <a:spcPct val="150000"/>
              </a:lnSpc>
              <a:spcBef>
                <a:spcPts val="500"/>
              </a:spcBef>
              <a:spcAft>
                <a:spcPts val="500"/>
              </a:spcAft>
            </a:pPr>
            <a:r>
              <a:rPr lang="en-US" dirty="0">
                <a:solidFill>
                  <a:srgbClr val="595959"/>
                </a:solidFill>
                <a:latin typeface="Verdana" pitchFamily="34" charset="0"/>
                <a:ea typeface="Verdana" pitchFamily="34" charset="0"/>
                <a:cs typeface="Verdana" pitchFamily="34" charset="0"/>
              </a:rPr>
              <a:t>Speed up presentation authoring by reviewing the final look of your digital signage </a:t>
            </a:r>
          </a:p>
          <a:p>
            <a:pPr>
              <a:lnSpc>
                <a:spcPct val="150000"/>
              </a:lnSpc>
              <a:spcBef>
                <a:spcPts val="500"/>
              </a:spcBef>
              <a:spcAft>
                <a:spcPts val="500"/>
              </a:spcAft>
            </a:pPr>
            <a:endParaRPr lang="en-US" dirty="0">
              <a:solidFill>
                <a:srgbClr val="595959"/>
              </a:solidFill>
              <a:latin typeface="Verdana" pitchFamily="34" charset="0"/>
              <a:ea typeface="Verdana" pitchFamily="34" charset="0"/>
              <a:cs typeface="Verdana" pitchFamily="34" charset="0"/>
            </a:endParaRPr>
          </a:p>
          <a:p>
            <a:pPr>
              <a:lnSpc>
                <a:spcPct val="150000"/>
              </a:lnSpc>
              <a:spcBef>
                <a:spcPts val="0"/>
              </a:spcBef>
            </a:pPr>
            <a:endParaRPr lang="en-US" dirty="0">
              <a:solidFill>
                <a:srgbClr val="595959"/>
              </a:solidFill>
              <a:latin typeface="Verdana" pitchFamily="34" charset="0"/>
              <a:ea typeface="Verdana" pitchFamily="34" charset="0"/>
              <a:cs typeface="Verdana"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7865" y="4563718"/>
            <a:ext cx="7846357" cy="4129662"/>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239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BrightSign App</a:t>
            </a:r>
          </a:p>
        </p:txBody>
      </p:sp>
      <p:sp>
        <p:nvSpPr>
          <p:cNvPr id="3" name="Text Placeholder 2"/>
          <p:cNvSpPr>
            <a:spLocks noGrp="1"/>
          </p:cNvSpPr>
          <p:nvPr>
            <p:ph type="body" sz="quarter" idx="10"/>
          </p:nvPr>
        </p:nvSpPr>
        <p:spPr>
          <a:xfrm>
            <a:off x="1914553" y="1439877"/>
            <a:ext cx="13527384" cy="609494"/>
          </a:xfrm>
        </p:spPr>
        <p:txBody>
          <a:bodyPr/>
          <a:lstStyle/>
          <a:p>
            <a:r>
              <a:rPr lang="en-US" dirty="0"/>
              <a:t>Signage updates have never been so easy</a:t>
            </a:r>
          </a:p>
        </p:txBody>
      </p:sp>
      <p:sp>
        <p:nvSpPr>
          <p:cNvPr id="4" name="Content Placeholder 3"/>
          <p:cNvSpPr>
            <a:spLocks noGrp="1"/>
          </p:cNvSpPr>
          <p:nvPr>
            <p:ph idx="14"/>
          </p:nvPr>
        </p:nvSpPr>
        <p:spPr>
          <a:xfrm>
            <a:off x="1914547" y="2318924"/>
            <a:ext cx="8029084" cy="6000688"/>
          </a:xfrm>
        </p:spPr>
        <p:txBody>
          <a:bodyPr/>
          <a:lstStyle/>
          <a:p>
            <a:pPr marL="0" indent="0">
              <a:spcAft>
                <a:spcPts val="601"/>
              </a:spcAft>
              <a:buNone/>
            </a:pPr>
            <a:r>
              <a:rPr lang="en-US" sz="2667" dirty="0">
                <a:solidFill>
                  <a:srgbClr val="595959"/>
                </a:solidFill>
              </a:rPr>
              <a:t>BrightSign App offers a simple and secure interface on your iPad or iPhone to select any BrightSign player connected to a local network</a:t>
            </a:r>
          </a:p>
          <a:p>
            <a:pPr>
              <a:spcBef>
                <a:spcPts val="1067"/>
              </a:spcBef>
            </a:pPr>
            <a:r>
              <a:rPr lang="en-US" sz="2400" dirty="0">
                <a:solidFill>
                  <a:srgbClr val="595959"/>
                </a:solidFill>
              </a:rPr>
              <a:t>easily update on-screen text instantly</a:t>
            </a:r>
          </a:p>
          <a:p>
            <a:pPr>
              <a:spcBef>
                <a:spcPts val="1067"/>
              </a:spcBef>
            </a:pPr>
            <a:r>
              <a:rPr lang="en-US" sz="2400" dirty="0">
                <a:solidFill>
                  <a:srgbClr val="595959"/>
                </a:solidFill>
              </a:rPr>
              <a:t>trigger video playback &amp; change images </a:t>
            </a:r>
            <a:br>
              <a:rPr lang="en-US" sz="2400" dirty="0">
                <a:solidFill>
                  <a:srgbClr val="595959"/>
                </a:solidFill>
              </a:rPr>
            </a:br>
            <a:r>
              <a:rPr lang="en-US" sz="2400" dirty="0">
                <a:solidFill>
                  <a:srgbClr val="595959"/>
                </a:solidFill>
              </a:rPr>
              <a:t>via UDP commands</a:t>
            </a:r>
          </a:p>
          <a:p>
            <a:pPr>
              <a:spcBef>
                <a:spcPts val="1067"/>
              </a:spcBef>
            </a:pPr>
            <a:r>
              <a:rPr lang="en-US" sz="2400" dirty="0">
                <a:solidFill>
                  <a:srgbClr val="595959"/>
                </a:solidFill>
              </a:rPr>
              <a:t>Customize the app’s user interface to match </a:t>
            </a:r>
            <a:br>
              <a:rPr lang="en-US" sz="2400" dirty="0">
                <a:solidFill>
                  <a:srgbClr val="595959"/>
                </a:solidFill>
              </a:rPr>
            </a:br>
            <a:r>
              <a:rPr lang="en-US" sz="2400" dirty="0">
                <a:solidFill>
                  <a:srgbClr val="595959"/>
                </a:solidFill>
              </a:rPr>
              <a:t>your presentation</a:t>
            </a:r>
          </a:p>
          <a:p>
            <a:pPr>
              <a:spcBef>
                <a:spcPts val="1067"/>
              </a:spcBef>
            </a:pPr>
            <a:r>
              <a:rPr lang="en-US" sz="2400" dirty="0">
                <a:solidFill>
                  <a:srgbClr val="595959"/>
                </a:solidFill>
              </a:rPr>
              <a:t>Access diagnostic tools &amp; Remote Snapshot</a:t>
            </a:r>
            <a:br>
              <a:rPr lang="en-US" sz="2400" dirty="0">
                <a:solidFill>
                  <a:srgbClr val="595959"/>
                </a:solidFill>
              </a:rPr>
            </a:br>
            <a:r>
              <a:rPr lang="en-US" sz="2400" dirty="0">
                <a:solidFill>
                  <a:srgbClr val="595959"/>
                </a:solidFill>
              </a:rPr>
              <a:t>of your player</a:t>
            </a:r>
          </a:p>
          <a:p>
            <a:pPr>
              <a:spcBef>
                <a:spcPts val="1067"/>
              </a:spcBef>
            </a:pPr>
            <a:r>
              <a:rPr lang="en-US" sz="2400" dirty="0">
                <a:solidFill>
                  <a:srgbClr val="595959"/>
                </a:solidFill>
              </a:rPr>
              <a:t>Secure your displays with a password</a:t>
            </a:r>
          </a:p>
          <a:p>
            <a:pPr>
              <a:spcAft>
                <a:spcPts val="601"/>
              </a:spcAft>
            </a:pPr>
            <a:r>
              <a:rPr lang="en-US" sz="2400" dirty="0">
                <a:solidFill>
                  <a:srgbClr val="595959"/>
                </a:solidFill>
              </a:rPr>
              <a:t>Perfect for: menu boards, retail merchandising, emergency messaging and more!</a:t>
            </a:r>
          </a:p>
          <a:p>
            <a:pPr>
              <a:spcAft>
                <a:spcPts val="601"/>
              </a:spcAft>
            </a:pPr>
            <a:endParaRPr lang="en-US" dirty="0">
              <a:solidFill>
                <a:srgbClr val="595959"/>
              </a:solidFill>
            </a:endParaRPr>
          </a:p>
        </p:txBody>
      </p:sp>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1/3</a:t>
            </a:r>
          </a:p>
        </p:txBody>
      </p:sp>
      <p:pic>
        <p:nvPicPr>
          <p:cNvPr id="14" name="Picture 13"/>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14705342" y="538536"/>
            <a:ext cx="843658" cy="84062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6129" y="2542059"/>
            <a:ext cx="5324684" cy="2995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2179232" y="5319268"/>
            <a:ext cx="1865454" cy="3460604"/>
            <a:chOff x="13088743" y="3779520"/>
            <a:chExt cx="3339977" cy="6300614"/>
          </a:xfrm>
          <a:effectLst/>
        </p:grpSpPr>
        <p:pic>
          <p:nvPicPr>
            <p:cNvPr id="7172" name="Picture 4" descr="http://remdevice.ru/wp-content/uploads/2015/01/iphone6plus_gold_portrait.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088743" y="3779520"/>
              <a:ext cx="3339977" cy="63006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21237" y="4573058"/>
              <a:ext cx="2696623" cy="4786506"/>
            </a:xfrm>
            <a:prstGeom prst="rect">
              <a:avLst/>
            </a:prstGeom>
            <a:ln>
              <a:solidFill>
                <a:schemeClr val="tx1">
                  <a:lumMod val="50000"/>
                  <a:lumOff val="50000"/>
                </a:schemeClr>
              </a:solidFill>
            </a:ln>
          </p:spPr>
        </p:pic>
      </p:grpSp>
      <p:pic>
        <p:nvPicPr>
          <p:cNvPr id="12"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1653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pad_mock_with_styl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95776" y="5328553"/>
            <a:ext cx="3611528" cy="2807398"/>
          </a:xfrm>
          <a:prstGeom prst="rect">
            <a:avLst/>
          </a:prstGeom>
        </p:spPr>
      </p:pic>
      <p:sp>
        <p:nvSpPr>
          <p:cNvPr id="2" name="Title 1"/>
          <p:cNvSpPr>
            <a:spLocks noGrp="1"/>
          </p:cNvSpPr>
          <p:nvPr>
            <p:ph type="title"/>
          </p:nvPr>
        </p:nvSpPr>
        <p:spPr/>
        <p:txBody>
          <a:bodyPr>
            <a:normAutofit/>
          </a:bodyPr>
          <a:lstStyle/>
          <a:p>
            <a:r>
              <a:rPr lang="en-US" dirty="0"/>
              <a:t>How it works…</a:t>
            </a:r>
          </a:p>
        </p:txBody>
      </p:sp>
      <p:sp>
        <p:nvSpPr>
          <p:cNvPr id="3" name="Text Placeholder 2"/>
          <p:cNvSpPr>
            <a:spLocks noGrp="1"/>
          </p:cNvSpPr>
          <p:nvPr>
            <p:ph type="body" sz="quarter" idx="10"/>
          </p:nvPr>
        </p:nvSpPr>
        <p:spPr/>
        <p:txBody>
          <a:bodyPr/>
          <a:lstStyle/>
          <a:p>
            <a:r>
              <a:rPr lang="en-US" dirty="0"/>
              <a:t>Edit a user variable</a:t>
            </a:r>
          </a:p>
        </p:txBody>
      </p:sp>
      <p:sp>
        <p:nvSpPr>
          <p:cNvPr id="5" name="Content Placeholder 4"/>
          <p:cNvSpPr>
            <a:spLocks noGrp="1"/>
          </p:cNvSpPr>
          <p:nvPr>
            <p:ph idx="14"/>
          </p:nvPr>
        </p:nvSpPr>
        <p:spPr>
          <a:xfrm>
            <a:off x="1914548" y="2580520"/>
            <a:ext cx="5782864" cy="5739094"/>
          </a:xfrm>
        </p:spPr>
        <p:txBody>
          <a:bodyPr/>
          <a:lstStyle/>
          <a:p>
            <a:r>
              <a:rPr lang="en-US" dirty="0"/>
              <a:t>User variables such as a menu item or price can be updated</a:t>
            </a:r>
          </a:p>
          <a:p>
            <a:endParaRPr lang="en-US" dirty="0"/>
          </a:p>
          <a:p>
            <a:r>
              <a:rPr lang="en-US" dirty="0"/>
              <a:t>Change a user variable, press ‘Set Values’, and the display instantly updates</a:t>
            </a:r>
          </a:p>
        </p:txBody>
      </p:sp>
      <p:sp>
        <p:nvSpPr>
          <p:cNvPr id="10" name="Rectangular Callout 9"/>
          <p:cNvSpPr/>
          <p:nvPr/>
        </p:nvSpPr>
        <p:spPr>
          <a:xfrm>
            <a:off x="11055089" y="7815710"/>
            <a:ext cx="2127601" cy="730629"/>
          </a:xfrm>
          <a:prstGeom prst="wedgeRectCallout">
            <a:avLst>
              <a:gd name="adj1" fmla="val 74547"/>
              <a:gd name="adj2" fmla="val -189134"/>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Edit values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406547" y="2077853"/>
            <a:ext cx="6775164" cy="38110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0090" y="5450062"/>
            <a:ext cx="3799552" cy="1920884"/>
          </a:xfrm>
          <a:prstGeom prst="rect">
            <a:avLst/>
          </a:prstGeom>
        </p:spPr>
      </p:pic>
      <p:sp>
        <p:nvSpPr>
          <p:cNvPr id="16" name="Rectangular Callout 15"/>
          <p:cNvSpPr/>
          <p:nvPr/>
        </p:nvSpPr>
        <p:spPr>
          <a:xfrm>
            <a:off x="7303770" y="8005261"/>
            <a:ext cx="2430262" cy="790770"/>
          </a:xfrm>
          <a:prstGeom prst="wedgeRectCallout">
            <a:avLst>
              <a:gd name="adj1" fmla="val 84174"/>
              <a:gd name="adj2" fmla="val -18443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Price changes instantly</a:t>
            </a:r>
          </a:p>
        </p:txBody>
      </p:sp>
      <p:sp>
        <p:nvSpPr>
          <p:cNvPr id="20" name="TextBox 1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2/3</a:t>
            </a:r>
          </a:p>
        </p:txBody>
      </p:sp>
      <p:pic>
        <p:nvPicPr>
          <p:cNvPr id="18" name="Picture 17"/>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14705342" y="538536"/>
            <a:ext cx="843658" cy="840622"/>
          </a:xfrm>
          <a:prstGeom prst="rect">
            <a:avLst/>
          </a:prstGeom>
        </p:spPr>
      </p:pic>
      <p:pic>
        <p:nvPicPr>
          <p:cNvPr id="13"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08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1500"/>
                                        <p:tgtEl>
                                          <p:spTgt spid="10"/>
                                        </p:tgtEl>
                                      </p:cBhvr>
                                    </p:animEffect>
                                  </p:childTnLst>
                                </p:cTn>
                              </p:par>
                            </p:childTnLst>
                          </p:cTn>
                        </p:par>
                        <p:par>
                          <p:cTn id="8" fill="hold">
                            <p:stCondLst>
                              <p:cond delay="3000"/>
                            </p:stCondLst>
                            <p:childTnLst>
                              <p:par>
                                <p:cTn id="9" presetID="6" presetClass="entr" presetSubtype="32" fill="hold" grpId="0" nodeType="afterEffect">
                                  <p:stCondLst>
                                    <p:cond delay="1500"/>
                                  </p:stCondLst>
                                  <p:childTnLst>
                                    <p:set>
                                      <p:cBhvr>
                                        <p:cTn id="10" dur="1" fill="hold">
                                          <p:stCondLst>
                                            <p:cond delay="0"/>
                                          </p:stCondLst>
                                        </p:cTn>
                                        <p:tgtEl>
                                          <p:spTgt spid="16"/>
                                        </p:tgtEl>
                                        <p:attrNameLst>
                                          <p:attrName>style.visibility</p:attrName>
                                        </p:attrNameLst>
                                      </p:cBhvr>
                                      <p:to>
                                        <p:strVal val="visible"/>
                                      </p:to>
                                    </p:set>
                                    <p:animEffect transition="in" filter="circle(out)">
                                      <p:cBhvr>
                                        <p:cTn id="11" dur="2000"/>
                                        <p:tgtEl>
                                          <p:spTgt spid="16"/>
                                        </p:tgtEl>
                                      </p:cBhvr>
                                    </p:animEffect>
                                  </p:childTnLst>
                                </p:cTn>
                              </p:par>
                            </p:childTnLst>
                          </p:cTn>
                        </p:par>
                        <p:par>
                          <p:cTn id="12" fill="hold">
                            <p:stCondLst>
                              <p:cond delay="6500"/>
                            </p:stCondLst>
                            <p:childTnLst>
                              <p:par>
                                <p:cTn id="13" presetID="14" presetClass="entr" presetSubtype="10" fill="hold" nodeType="afterEffect">
                                  <p:stCondLst>
                                    <p:cond delay="150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it works…</a:t>
            </a:r>
          </a:p>
        </p:txBody>
      </p:sp>
      <p:sp>
        <p:nvSpPr>
          <p:cNvPr id="3" name="Text Placeholder 2"/>
          <p:cNvSpPr>
            <a:spLocks noGrp="1"/>
          </p:cNvSpPr>
          <p:nvPr>
            <p:ph type="body" sz="quarter" idx="10"/>
          </p:nvPr>
        </p:nvSpPr>
        <p:spPr/>
        <p:txBody>
          <a:bodyPr/>
          <a:lstStyle/>
          <a:p>
            <a:r>
              <a:rPr lang="en-US" dirty="0"/>
              <a:t>Trigger UDP Events</a:t>
            </a:r>
          </a:p>
        </p:txBody>
      </p:sp>
      <p:sp>
        <p:nvSpPr>
          <p:cNvPr id="5" name="Content Placeholder 4"/>
          <p:cNvSpPr>
            <a:spLocks noGrp="1"/>
          </p:cNvSpPr>
          <p:nvPr>
            <p:ph idx="14"/>
          </p:nvPr>
        </p:nvSpPr>
        <p:spPr>
          <a:xfrm>
            <a:off x="1914548" y="2580520"/>
            <a:ext cx="5782864" cy="5739094"/>
          </a:xfrm>
        </p:spPr>
        <p:txBody>
          <a:bodyPr/>
          <a:lstStyle/>
          <a:p>
            <a:r>
              <a:rPr lang="en-US" dirty="0"/>
              <a:t>UDP controls can be used to:</a:t>
            </a:r>
          </a:p>
          <a:p>
            <a:pPr lvl="1"/>
            <a:r>
              <a:rPr lang="en-US" dirty="0"/>
              <a:t>Change a daily special </a:t>
            </a:r>
          </a:p>
          <a:p>
            <a:pPr lvl="1"/>
            <a:r>
              <a:rPr lang="en-US" dirty="0"/>
              <a:t>Switch menus from breakfast to lunch to dinner</a:t>
            </a:r>
          </a:p>
          <a:p>
            <a:pPr lvl="1"/>
            <a:r>
              <a:rPr lang="en-US" dirty="0"/>
              <a:t>Offer a promotion</a:t>
            </a:r>
          </a:p>
          <a:p>
            <a:pPr lvl="1"/>
            <a:r>
              <a:rPr lang="en-US" dirty="0"/>
              <a:t>Etc…</a:t>
            </a:r>
          </a:p>
          <a:p>
            <a:pPr lvl="1"/>
            <a:endParaRPr lang="en-US" dirty="0"/>
          </a:p>
          <a:p>
            <a:pPr marL="457153" lvl="1" indent="0">
              <a:buNone/>
            </a:pPr>
            <a:endParaRPr lang="en-US" dirty="0"/>
          </a:p>
        </p:txBody>
      </p:sp>
      <p:pic>
        <p:nvPicPr>
          <p:cNvPr id="9" name="Picture 8" descr="ipad_mock_with_styli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95776" y="5328553"/>
            <a:ext cx="3611528" cy="2807398"/>
          </a:xfrm>
          <a:prstGeom prst="rect">
            <a:avLst/>
          </a:prstGeom>
        </p:spPr>
      </p:pic>
      <p:sp>
        <p:nvSpPr>
          <p:cNvPr id="11" name="Rectangular Callout 10"/>
          <p:cNvSpPr/>
          <p:nvPr/>
        </p:nvSpPr>
        <p:spPr>
          <a:xfrm>
            <a:off x="13044515" y="8311803"/>
            <a:ext cx="1812729" cy="675417"/>
          </a:xfrm>
          <a:prstGeom prst="wedgeRectCallout">
            <a:avLst>
              <a:gd name="adj1" fmla="val 62807"/>
              <a:gd name="adj2" fmla="val -246838"/>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Tap UDP Event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951759" y="1974698"/>
            <a:ext cx="6089667" cy="34254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951759" y="1974698"/>
            <a:ext cx="6089667" cy="34254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5" name="Rectangular Callout 14"/>
          <p:cNvSpPr/>
          <p:nvPr/>
        </p:nvSpPr>
        <p:spPr>
          <a:xfrm>
            <a:off x="6956590" y="7644192"/>
            <a:ext cx="3040004" cy="816227"/>
          </a:xfrm>
          <a:prstGeom prst="wedgeRectCallout">
            <a:avLst>
              <a:gd name="adj1" fmla="val 41350"/>
              <a:gd name="adj2" fmla="val -21428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Special image changes instantly</a:t>
            </a:r>
          </a:p>
        </p:txBody>
      </p:sp>
      <p:sp>
        <p:nvSpPr>
          <p:cNvPr id="20" name="TextBox 1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3/3</a:t>
            </a:r>
          </a:p>
        </p:txBody>
      </p:sp>
      <p:pic>
        <p:nvPicPr>
          <p:cNvPr id="17" name="Picture 16"/>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14705342" y="538536"/>
            <a:ext cx="843658" cy="840622"/>
          </a:xfrm>
          <a:prstGeom prst="rect">
            <a:avLst/>
          </a:prstGeom>
        </p:spPr>
      </p:pic>
      <p:pic>
        <p:nvPicPr>
          <p:cNvPr id="12"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2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par>
                          <p:cTn id="8" fill="hold">
                            <p:stCondLst>
                              <p:cond delay="3500"/>
                            </p:stCondLst>
                            <p:childTnLst>
                              <p:par>
                                <p:cTn id="9" presetID="6" presetClass="entr" presetSubtype="32" fill="hold" grpId="0" nodeType="afterEffect">
                                  <p:stCondLst>
                                    <p:cond delay="1500"/>
                                  </p:stCondLst>
                                  <p:childTnLst>
                                    <p:set>
                                      <p:cBhvr>
                                        <p:cTn id="10" dur="1" fill="hold">
                                          <p:stCondLst>
                                            <p:cond delay="0"/>
                                          </p:stCondLst>
                                        </p:cTn>
                                        <p:tgtEl>
                                          <p:spTgt spid="15"/>
                                        </p:tgtEl>
                                        <p:attrNameLst>
                                          <p:attrName>style.visibility</p:attrName>
                                        </p:attrNameLst>
                                      </p:cBhvr>
                                      <p:to>
                                        <p:strVal val="visible"/>
                                      </p:to>
                                    </p:set>
                                    <p:animEffect transition="in" filter="circle(out)">
                                      <p:cBhvr>
                                        <p:cTn id="11" dur="2000"/>
                                        <p:tgtEl>
                                          <p:spTgt spid="15"/>
                                        </p:tgtEl>
                                      </p:cBhvr>
                                    </p:animEffect>
                                  </p:childTnLst>
                                </p:cTn>
                              </p:par>
                            </p:childTnLst>
                          </p:cTn>
                        </p:par>
                        <p:par>
                          <p:cTn id="12" fill="hold">
                            <p:stCondLst>
                              <p:cond delay="7000"/>
                            </p:stCondLst>
                            <p:childTnLst>
                              <p:par>
                                <p:cTn id="13" presetID="14" presetClass="entr" presetSubtype="10" fill="hold" nodeType="afterEffect">
                                  <p:stCondLst>
                                    <p:cond delay="150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76814" y="1496673"/>
            <a:ext cx="10598798" cy="7442884"/>
          </a:xfrm>
          <a:prstGeom prst="rect">
            <a:avLst/>
          </a:prstGeom>
        </p:spPr>
      </p:pic>
      <p:sp>
        <p:nvSpPr>
          <p:cNvPr id="20482" name="Title 1"/>
          <p:cNvSpPr>
            <a:spLocks noGrp="1"/>
          </p:cNvSpPr>
          <p:nvPr>
            <p:ph type="title"/>
          </p:nvPr>
        </p:nvSpPr>
        <p:spPr/>
        <p:txBody>
          <a:bodyPr lIns="145118" tIns="72558" rIns="145118" bIns="72558" anchor="t" anchorCtr="0">
            <a:noAutofit/>
          </a:bodyPr>
          <a:lstStyle/>
          <a:p>
            <a:r>
              <a:rPr lang="en-US" dirty="0"/>
              <a:t>Network Solutions Overview</a:t>
            </a:r>
          </a:p>
        </p:txBody>
      </p:sp>
      <p:sp>
        <p:nvSpPr>
          <p:cNvPr id="2" name="Text Placeholder 1"/>
          <p:cNvSpPr>
            <a:spLocks noGrp="1"/>
          </p:cNvSpPr>
          <p:nvPr>
            <p:ph type="body" sz="quarter" idx="10"/>
          </p:nvPr>
        </p:nvSpPr>
        <p:spPr>
          <a:xfrm>
            <a:off x="1914552" y="1588035"/>
            <a:ext cx="4819553" cy="1270312"/>
          </a:xfrm>
        </p:spPr>
        <p:txBody>
          <a:bodyPr/>
          <a:lstStyle/>
          <a:p>
            <a:r>
              <a:rPr lang="en-US" sz="3199" dirty="0"/>
              <a:t>Versatile solutions to meet any need</a:t>
            </a:r>
          </a:p>
        </p:txBody>
      </p:sp>
      <p:pic>
        <p:nvPicPr>
          <p:cNvPr id="8" name="Image 42" descr="icon_update.png">
            <a:hlinkClick r:id="" action="ppaction://noaction"/>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72956" y="605328"/>
            <a:ext cx="891344" cy="89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38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B37D18F-3362-4109-A547-551BBDE57AED}"/>
              </a:ext>
            </a:extLst>
          </p:cNvPr>
          <p:cNvPicPr>
            <a:picLocks noChangeAspect="1"/>
          </p:cNvPicPr>
          <p:nvPr/>
        </p:nvPicPr>
        <p:blipFill>
          <a:blip r:embed="rId3"/>
          <a:stretch>
            <a:fillRect/>
          </a:stretch>
        </p:blipFill>
        <p:spPr>
          <a:xfrm>
            <a:off x="5663291" y="1986490"/>
            <a:ext cx="9335409" cy="6808676"/>
          </a:xfrm>
          <a:prstGeom prst="rect">
            <a:avLst/>
          </a:prstGeom>
        </p:spPr>
      </p:pic>
      <p:sp>
        <p:nvSpPr>
          <p:cNvPr id="4" name="Title 3"/>
          <p:cNvSpPr>
            <a:spLocks noGrp="1"/>
          </p:cNvSpPr>
          <p:nvPr>
            <p:ph type="title"/>
          </p:nvPr>
        </p:nvSpPr>
        <p:spPr>
          <a:xfrm>
            <a:off x="1913469" y="482600"/>
            <a:ext cx="13796431" cy="595369"/>
          </a:xfrm>
        </p:spPr>
        <p:txBody>
          <a:bodyPr>
            <a:noAutofit/>
          </a:bodyPr>
          <a:lstStyle/>
          <a:p>
            <a:pPr>
              <a:lnSpc>
                <a:spcPct val="100000"/>
              </a:lnSpc>
            </a:pPr>
            <a:r>
              <a:rPr lang="en-US" sz="3400" dirty="0"/>
              <a:t>BrightSign Brand reigns supreme for digital signage</a:t>
            </a:r>
          </a:p>
        </p:txBody>
      </p:sp>
      <p:sp>
        <p:nvSpPr>
          <p:cNvPr id="5" name="Text Placeholder 4"/>
          <p:cNvSpPr>
            <a:spLocks noGrp="1"/>
          </p:cNvSpPr>
          <p:nvPr>
            <p:ph type="body" sz="quarter" idx="10"/>
          </p:nvPr>
        </p:nvSpPr>
        <p:spPr>
          <a:xfrm>
            <a:off x="1913469" y="1393070"/>
            <a:ext cx="13959512" cy="428406"/>
          </a:xfrm>
        </p:spPr>
        <p:txBody>
          <a:bodyPr/>
          <a:lstStyle/>
          <a:p>
            <a:r>
              <a:rPr lang="en-US" sz="2500" dirty="0"/>
              <a:t>The clear choice among CI readers for majority of their digital signage needs</a:t>
            </a:r>
          </a:p>
        </p:txBody>
      </p:sp>
      <p:sp>
        <p:nvSpPr>
          <p:cNvPr id="17" name="Content Placeholder 6"/>
          <p:cNvSpPr>
            <a:spLocks noGrp="1"/>
          </p:cNvSpPr>
          <p:nvPr>
            <p:ph idx="14"/>
          </p:nvPr>
        </p:nvSpPr>
        <p:spPr>
          <a:xfrm>
            <a:off x="2000069" y="3099932"/>
            <a:ext cx="3674532" cy="4322024"/>
          </a:xfrm>
        </p:spPr>
        <p:txBody>
          <a:bodyPr/>
          <a:lstStyle/>
          <a:p>
            <a:r>
              <a:rPr lang="en-US" sz="2400" i="1" dirty="0"/>
              <a:t>Commercial Integrator</a:t>
            </a:r>
            <a:r>
              <a:rPr lang="en-US" sz="2400" dirty="0"/>
              <a:t> surveyed readers on which companies they recognize &amp; embrace</a:t>
            </a:r>
          </a:p>
          <a:p>
            <a:pPr>
              <a:spcBef>
                <a:spcPts val="2400"/>
              </a:spcBef>
            </a:pPr>
            <a:r>
              <a:rPr lang="en-US" sz="2400" dirty="0"/>
              <a:t>BrightSign stands out as the clear leader in both digital signage hardware and software</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0EC43CB4-A8E4-457B-BD07-D8492B3CC650}"/>
              </a:ext>
            </a:extLst>
          </p:cNvPr>
          <p:cNvGrpSpPr/>
          <p:nvPr/>
        </p:nvGrpSpPr>
        <p:grpSpPr>
          <a:xfrm>
            <a:off x="12872606" y="5845263"/>
            <a:ext cx="3025775" cy="2949903"/>
            <a:chOff x="12785724" y="5704833"/>
            <a:chExt cx="3025775" cy="2949903"/>
          </a:xfrm>
        </p:grpSpPr>
        <p:pic>
          <p:nvPicPr>
            <p:cNvPr id="2052" name="Picture 4" descr="Image result for commercial integrator logo">
              <a:extLst>
                <a:ext uri="{FF2B5EF4-FFF2-40B4-BE49-F238E27FC236}">
                  <a16:creationId xmlns:a16="http://schemas.microsoft.com/office/drawing/2014/main" id="{EECE9FBC-830F-40A7-B272-84E0CF698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85724" y="7747510"/>
              <a:ext cx="3025775" cy="9072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0B99E34-A2D4-49B4-B44D-156E28CE1D83}"/>
                </a:ext>
              </a:extLst>
            </p:cNvPr>
            <p:cNvPicPr>
              <a:picLocks noChangeAspect="1"/>
            </p:cNvPicPr>
            <p:nvPr/>
          </p:nvPicPr>
          <p:blipFill>
            <a:blip r:embed="rId7"/>
            <a:stretch>
              <a:fillRect/>
            </a:stretch>
          </p:blipFill>
          <p:spPr>
            <a:xfrm>
              <a:off x="13209952" y="5704833"/>
              <a:ext cx="2177317" cy="2058245"/>
            </a:xfrm>
            <a:prstGeom prst="rect">
              <a:avLst/>
            </a:prstGeom>
          </p:spPr>
        </p:pic>
      </p:grpSp>
    </p:spTree>
    <p:extLst>
      <p:ext uri="{BB962C8B-B14F-4D97-AF65-F5344CB8AC3E}">
        <p14:creationId xmlns:p14="http://schemas.microsoft.com/office/powerpoint/2010/main" val="728214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76373" y="476511"/>
            <a:ext cx="871340" cy="871340"/>
          </a:xfrm>
          <a:prstGeom prst="rect">
            <a:avLst/>
          </a:prstGeom>
        </p:spPr>
      </p:pic>
      <p:sp>
        <p:nvSpPr>
          <p:cNvPr id="4" name="Title 3"/>
          <p:cNvSpPr>
            <a:spLocks noGrp="1"/>
          </p:cNvSpPr>
          <p:nvPr>
            <p:ph type="title"/>
          </p:nvPr>
        </p:nvSpPr>
        <p:spPr/>
        <p:txBody>
          <a:bodyPr>
            <a:noAutofit/>
          </a:bodyPr>
          <a:lstStyle/>
          <a:p>
            <a:r>
              <a:rPr lang="en-US" dirty="0"/>
              <a:t>B-Deploy</a:t>
            </a:r>
          </a:p>
        </p:txBody>
      </p:sp>
      <p:sp>
        <p:nvSpPr>
          <p:cNvPr id="5" name="Text Placeholder 4"/>
          <p:cNvSpPr>
            <a:spLocks noGrp="1"/>
          </p:cNvSpPr>
          <p:nvPr>
            <p:ph type="body" sz="quarter" idx="10"/>
          </p:nvPr>
        </p:nvSpPr>
        <p:spPr>
          <a:xfrm>
            <a:off x="1915631" y="1534378"/>
            <a:ext cx="13525036" cy="501695"/>
          </a:xfrm>
        </p:spPr>
        <p:txBody>
          <a:bodyPr/>
          <a:lstStyle/>
          <a:p>
            <a:r>
              <a:rPr lang="en-US" sz="2999" dirty="0"/>
              <a:t>Setup and deploy a multitude of players at once</a:t>
            </a:r>
          </a:p>
        </p:txBody>
      </p:sp>
      <p:sp>
        <p:nvSpPr>
          <p:cNvPr id="6" name="Content Placeholder 5"/>
          <p:cNvSpPr>
            <a:spLocks noGrp="1"/>
          </p:cNvSpPr>
          <p:nvPr>
            <p:ph idx="14"/>
          </p:nvPr>
        </p:nvSpPr>
        <p:spPr>
          <a:xfrm>
            <a:off x="1915632" y="2252012"/>
            <a:ext cx="7798740" cy="6299626"/>
          </a:xfrm>
        </p:spPr>
        <p:txBody>
          <a:bodyPr>
            <a:noAutofit/>
          </a:bodyPr>
          <a:lstStyle/>
          <a:p>
            <a:pPr>
              <a:spcBef>
                <a:spcPts val="533"/>
              </a:spcBef>
            </a:pPr>
            <a:r>
              <a:rPr lang="en-US" sz="2133" dirty="0"/>
              <a:t>B-Deploy is a powerful setup and provisioning feature that allows customers to setup and deploy a multitude of players all at once.</a:t>
            </a:r>
          </a:p>
          <a:p>
            <a:pPr>
              <a:spcBef>
                <a:spcPts val="533"/>
              </a:spcBef>
            </a:pPr>
            <a:r>
              <a:rPr lang="en-US" sz="2133" dirty="0"/>
              <a:t>Eliminates the need to save setup files to an SD card and duplicate the SD card for every player in the network</a:t>
            </a:r>
          </a:p>
          <a:p>
            <a:pPr>
              <a:spcBef>
                <a:spcPts val="533"/>
              </a:spcBef>
            </a:pPr>
            <a:r>
              <a:rPr lang="en-US" sz="2133" dirty="0"/>
              <a:t>B-Deploy can be used with BrightSign Network, BrightSign Partner CMS, or on premise secure corporate LAN</a:t>
            </a:r>
            <a:endParaRPr lang="en-US" sz="1867" dirty="0"/>
          </a:p>
          <a:p>
            <a:pPr marL="0" indent="0">
              <a:spcBef>
                <a:spcPts val="1067"/>
              </a:spcBef>
              <a:buNone/>
            </a:pPr>
            <a:r>
              <a:rPr lang="en-US" sz="2133" dirty="0">
                <a:solidFill>
                  <a:srgbClr val="3A88BB"/>
                </a:solidFill>
              </a:rPr>
              <a:t>How It Works:</a:t>
            </a:r>
          </a:p>
          <a:p>
            <a:pPr marL="457121" indent="-457121">
              <a:spcBef>
                <a:spcPts val="533"/>
              </a:spcBef>
              <a:spcAft>
                <a:spcPts val="533"/>
              </a:spcAft>
              <a:buFont typeface="+mj-lt"/>
              <a:buAutoNum type="arabicPeriod"/>
            </a:pPr>
            <a:r>
              <a:rPr lang="en-US" sz="2133" dirty="0"/>
              <a:t>Upload a batch of player serial numbers </a:t>
            </a:r>
            <a:br>
              <a:rPr lang="en-US" sz="2133" dirty="0"/>
            </a:br>
            <a:r>
              <a:rPr lang="en-US" sz="2133" dirty="0"/>
              <a:t>and player setup instructions using B-Deploy</a:t>
            </a:r>
          </a:p>
          <a:p>
            <a:pPr marL="457121" indent="-457121">
              <a:spcBef>
                <a:spcPts val="533"/>
              </a:spcBef>
              <a:spcAft>
                <a:spcPts val="533"/>
              </a:spcAft>
              <a:buFont typeface="+mj-lt"/>
              <a:buAutoNum type="arabicPeriod"/>
            </a:pPr>
            <a:r>
              <a:rPr lang="en-US" sz="2133" dirty="0"/>
              <a:t>Power up players for automatic setup:</a:t>
            </a:r>
          </a:p>
          <a:p>
            <a:pPr lvl="1">
              <a:spcBef>
                <a:spcPts val="533"/>
              </a:spcBef>
            </a:pPr>
            <a:r>
              <a:rPr lang="en-US" sz="2133" dirty="0"/>
              <a:t>Players connect to B-Deploy for instructions</a:t>
            </a:r>
          </a:p>
          <a:p>
            <a:pPr lvl="1">
              <a:spcBef>
                <a:spcPts val="533"/>
              </a:spcBef>
            </a:pPr>
            <a:r>
              <a:rPr lang="en-US" sz="2133" dirty="0"/>
              <a:t>B-Deploy applies the assigned setup to the players</a:t>
            </a:r>
          </a:p>
          <a:p>
            <a:pPr lvl="1">
              <a:spcBef>
                <a:spcPts val="533"/>
              </a:spcBef>
            </a:pPr>
            <a:r>
              <a:rPr lang="en-US" sz="2133" dirty="0"/>
              <a:t>Assigned presentation is downloaded &amp; playback begins</a:t>
            </a:r>
          </a:p>
          <a:p>
            <a:pPr>
              <a:spcBef>
                <a:spcPts val="533"/>
              </a:spcBef>
            </a:pPr>
            <a:endParaRPr lang="en-US" sz="2133" dirty="0"/>
          </a:p>
          <a:p>
            <a:pPr>
              <a:lnSpc>
                <a:spcPct val="110000"/>
              </a:lnSpc>
              <a:spcAft>
                <a:spcPts val="600"/>
              </a:spcAft>
            </a:pPr>
            <a:endParaRPr lang="en-US" sz="2133"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60800" y="3182455"/>
            <a:ext cx="5486913" cy="436454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047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Network Tagging</a:t>
            </a:r>
          </a:p>
        </p:txBody>
      </p:sp>
      <p:sp>
        <p:nvSpPr>
          <p:cNvPr id="5" name="Text Placeholder 4"/>
          <p:cNvSpPr>
            <a:spLocks noGrp="1"/>
          </p:cNvSpPr>
          <p:nvPr>
            <p:ph type="body" sz="quarter" idx="10"/>
          </p:nvPr>
        </p:nvSpPr>
        <p:spPr>
          <a:xfrm>
            <a:off x="1914552" y="1588035"/>
            <a:ext cx="13527384" cy="353896"/>
          </a:xfrm>
        </p:spPr>
        <p:txBody>
          <a:bodyPr/>
          <a:lstStyle/>
          <a:p>
            <a:r>
              <a:rPr lang="en-US" sz="2756" dirty="0"/>
              <a:t>Tagging is incorporated throughout the BrightSign Network service</a:t>
            </a:r>
          </a:p>
        </p:txBody>
      </p:sp>
      <p:sp>
        <p:nvSpPr>
          <p:cNvPr id="12" name="Content Placeholder 11"/>
          <p:cNvSpPr>
            <a:spLocks noGrp="1"/>
          </p:cNvSpPr>
          <p:nvPr>
            <p:ph idx="14"/>
          </p:nvPr>
        </p:nvSpPr>
        <p:spPr>
          <a:xfrm>
            <a:off x="5127028" y="2464203"/>
            <a:ext cx="10314907" cy="5856059"/>
          </a:xfrm>
        </p:spPr>
        <p:txBody>
          <a:bodyPr/>
          <a:lstStyle/>
          <a:p>
            <a:pPr fontAlgn="t">
              <a:spcBef>
                <a:spcPts val="5999"/>
              </a:spcBef>
            </a:pPr>
            <a:r>
              <a:rPr lang="en-US" sz="2489" b="1" dirty="0"/>
              <a:t>Media Tags</a:t>
            </a:r>
            <a:r>
              <a:rPr lang="en-US" sz="2489" dirty="0"/>
              <a:t>: tags assigned to individual and groups of content</a:t>
            </a:r>
          </a:p>
          <a:p>
            <a:pPr>
              <a:spcBef>
                <a:spcPts val="8533"/>
              </a:spcBef>
            </a:pPr>
            <a:r>
              <a:rPr lang="en-US" sz="2489" b="1" dirty="0"/>
              <a:t>Tagged Playlists</a:t>
            </a:r>
            <a:r>
              <a:rPr lang="en-US" sz="2489" dirty="0"/>
              <a:t>: playlists that are automatically created by setting media tag criteria </a:t>
            </a:r>
          </a:p>
          <a:p>
            <a:pPr>
              <a:spcBef>
                <a:spcPts val="7467"/>
              </a:spcBef>
            </a:pPr>
            <a:r>
              <a:rPr lang="en-US" sz="2489" b="1" dirty="0"/>
              <a:t>Player Tags</a:t>
            </a:r>
            <a:r>
              <a:rPr lang="en-US" sz="2489" dirty="0"/>
              <a:t>: tags assigned to individual or groups of players for media playback and network management</a:t>
            </a:r>
          </a:p>
          <a:p>
            <a:pPr>
              <a:spcBef>
                <a:spcPts val="8000"/>
              </a:spcBef>
            </a:pPr>
            <a:r>
              <a:rPr lang="en-US" sz="2489" b="1" dirty="0"/>
              <a:t>Matching Tags</a:t>
            </a:r>
            <a:r>
              <a:rPr lang="en-US" sz="2489" dirty="0"/>
              <a:t>: the ability to match media &amp; player tags to enable playback of a subset of content from a single playlist</a:t>
            </a:r>
          </a:p>
          <a:p>
            <a:pPr>
              <a:spcBef>
                <a:spcPts val="5999"/>
              </a:spcBef>
            </a:pPr>
            <a:endParaRPr lang="en-US" sz="2489" dirty="0"/>
          </a:p>
        </p:txBody>
      </p:sp>
      <p:pic>
        <p:nvPicPr>
          <p:cNvPr id="48" name="Picture 4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8215" y="3915721"/>
            <a:ext cx="2038692" cy="1222118"/>
          </a:xfrm>
          <a:prstGeom prst="rect">
            <a:avLst/>
          </a:prstGeom>
          <a:ln w="6350">
            <a:solidFill>
              <a:schemeClr val="tx1"/>
            </a:solidFill>
          </a:ln>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34810" y="615262"/>
            <a:ext cx="781860" cy="781860"/>
          </a:xfrm>
          <a:prstGeom prst="rect">
            <a:avLst/>
          </a:prstGeom>
        </p:spPr>
      </p:pic>
      <p:sp>
        <p:nvSpPr>
          <p:cNvPr id="35" name="TextBox 34"/>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553" y="5035521"/>
            <a:ext cx="3006191" cy="2138927"/>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9403" y="6936695"/>
            <a:ext cx="3649331" cy="2036609"/>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75848" y="2161857"/>
            <a:ext cx="2460497" cy="1671188"/>
          </a:xfrm>
          <a:prstGeom prst="rect">
            <a:avLst/>
          </a:prstGeom>
        </p:spPr>
      </p:pic>
      <p:pic>
        <p:nvPicPr>
          <p:cNvPr id="11"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235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BrightPlates™</a:t>
            </a:r>
            <a:endParaRPr lang="en-US" baseline="56000" dirty="0"/>
          </a:p>
        </p:txBody>
      </p:sp>
      <p:sp>
        <p:nvSpPr>
          <p:cNvPr id="5" name="Text Placeholder 4"/>
          <p:cNvSpPr>
            <a:spLocks noGrp="1"/>
          </p:cNvSpPr>
          <p:nvPr>
            <p:ph type="body" sz="quarter" idx="10"/>
          </p:nvPr>
        </p:nvSpPr>
        <p:spPr>
          <a:xfrm>
            <a:off x="1913469" y="1439752"/>
            <a:ext cx="13529733" cy="659491"/>
          </a:xfrm>
        </p:spPr>
        <p:txBody>
          <a:bodyPr/>
          <a:lstStyle/>
          <a:p>
            <a:r>
              <a:rPr lang="en-US" sz="2844" dirty="0"/>
              <a:t>Turnkey deployment of signage presentations</a:t>
            </a:r>
            <a:endParaRPr lang="en-US" sz="2932" dirty="0"/>
          </a:p>
        </p:txBody>
      </p:sp>
      <p:sp>
        <p:nvSpPr>
          <p:cNvPr id="6" name="Content Placeholder 5"/>
          <p:cNvSpPr>
            <a:spLocks noGrp="1"/>
          </p:cNvSpPr>
          <p:nvPr>
            <p:ph idx="14"/>
          </p:nvPr>
        </p:nvSpPr>
        <p:spPr>
          <a:xfrm>
            <a:off x="1914551" y="2368838"/>
            <a:ext cx="13723067" cy="5803140"/>
          </a:xfrm>
        </p:spPr>
        <p:txBody>
          <a:bodyPr/>
          <a:lstStyle/>
          <a:p>
            <a:pPr>
              <a:spcBef>
                <a:spcPts val="1067"/>
              </a:spcBef>
              <a:spcAft>
                <a:spcPts val="1067"/>
              </a:spcAft>
              <a:buFont typeface="Arial" panose="020B0604020202020204" pitchFamily="34" charset="0"/>
              <a:buChar char="•"/>
            </a:pPr>
            <a:r>
              <a:rPr lang="en-US" sz="2222" dirty="0"/>
              <a:t>Online, template-based sign creation service accessible from any PC or Mac</a:t>
            </a:r>
            <a:endParaRPr lang="en-US" sz="2222" dirty="0">
              <a:latin typeface="Verdana" panose="020B0604030504040204" pitchFamily="34" charset="0"/>
              <a:ea typeface="Verdana" panose="020B0604030504040204" pitchFamily="34" charset="0"/>
              <a:cs typeface="Verdana" panose="020B0604030504040204" pitchFamily="34" charset="0"/>
            </a:endParaRPr>
          </a:p>
          <a:p>
            <a:pPr>
              <a:spcBef>
                <a:spcPts val="1067"/>
              </a:spcBef>
              <a:spcAft>
                <a:spcPts val="1067"/>
              </a:spcAft>
              <a:buFont typeface="Arial" panose="020B0604020202020204" pitchFamily="34" charset="0"/>
              <a:buChar char="•"/>
            </a:pPr>
            <a:r>
              <a:rPr lang="en-US" sz="2222" dirty="0">
                <a:latin typeface="Verdana" panose="020B0604030504040204" pitchFamily="34" charset="0"/>
                <a:ea typeface="Verdana" panose="020B0604030504040204" pitchFamily="34" charset="0"/>
                <a:cs typeface="Verdana" panose="020B0604030504040204" pitchFamily="34" charset="0"/>
              </a:rPr>
              <a:t>Ready to use templates in landscape or portrait orientation for a </a:t>
            </a:r>
            <a:br>
              <a:rPr lang="en-US" sz="2222" dirty="0">
                <a:latin typeface="Verdana" panose="020B0604030504040204" pitchFamily="34" charset="0"/>
                <a:ea typeface="Verdana" panose="020B0604030504040204" pitchFamily="34" charset="0"/>
                <a:cs typeface="Verdana" panose="020B0604030504040204" pitchFamily="34" charset="0"/>
              </a:rPr>
            </a:br>
            <a:r>
              <a:rPr lang="en-US" sz="2222" dirty="0">
                <a:latin typeface="Verdana" panose="020B0604030504040204" pitchFamily="34" charset="0"/>
                <a:ea typeface="Verdana" panose="020B0604030504040204" pitchFamily="34" charset="0"/>
                <a:cs typeface="Verdana" panose="020B0604030504040204" pitchFamily="34" charset="0"/>
              </a:rPr>
              <a:t>variety of verticals: menus, education, retail &amp; corporate</a:t>
            </a:r>
          </a:p>
          <a:p>
            <a:pPr>
              <a:spcBef>
                <a:spcPts val="1067"/>
              </a:spcBef>
              <a:spcAft>
                <a:spcPts val="1067"/>
              </a:spcAft>
              <a:buFont typeface="Arial" panose="020B0604020202020204" pitchFamily="34" charset="0"/>
              <a:buChar char="•"/>
            </a:pPr>
            <a:r>
              <a:rPr lang="en-US" sz="2222" dirty="0">
                <a:latin typeface="Verdana" panose="020B0604030504040204" pitchFamily="34" charset="0"/>
                <a:ea typeface="Verdana" panose="020B0604030504040204" pitchFamily="34" charset="0"/>
                <a:cs typeface="Verdana" panose="020B0604030504040204" pitchFamily="34" charset="0"/>
              </a:rPr>
              <a:t>Easily customizable to match your brand</a:t>
            </a:r>
          </a:p>
          <a:p>
            <a:pPr>
              <a:spcBef>
                <a:spcPts val="1067"/>
              </a:spcBef>
              <a:spcAft>
                <a:spcPts val="1067"/>
              </a:spcAft>
              <a:buFont typeface="Arial" panose="020B0604020202020204" pitchFamily="34" charset="0"/>
              <a:buChar char="•"/>
            </a:pPr>
            <a:r>
              <a:rPr lang="en-US" sz="2222" dirty="0">
                <a:latin typeface="Verdana" panose="020B0604030504040204" pitchFamily="34" charset="0"/>
                <a:ea typeface="Verdana" panose="020B0604030504040204" pitchFamily="34" charset="0"/>
                <a:cs typeface="Verdana" panose="020B0604030504040204" pitchFamily="34" charset="0"/>
              </a:rPr>
              <a:t>Deliver finished presentations and content updates to any </a:t>
            </a:r>
            <a:br>
              <a:rPr lang="en-US" sz="2222" dirty="0">
                <a:latin typeface="Verdana" panose="020B0604030504040204" pitchFamily="34" charset="0"/>
                <a:ea typeface="Verdana" panose="020B0604030504040204" pitchFamily="34" charset="0"/>
                <a:cs typeface="Verdana" panose="020B0604030504040204" pitchFamily="34" charset="0"/>
              </a:rPr>
            </a:br>
            <a:r>
              <a:rPr lang="en-US" sz="2222" dirty="0">
                <a:latin typeface="Verdana" panose="020B0604030504040204" pitchFamily="34" charset="0"/>
                <a:ea typeface="Verdana" panose="020B0604030504040204" pitchFamily="34" charset="0"/>
                <a:cs typeface="Verdana" panose="020B0604030504040204" pitchFamily="34" charset="0"/>
              </a:rPr>
              <a:t>networked BrightSign player on your BrightPlates account</a:t>
            </a:r>
          </a:p>
          <a:p>
            <a:pPr>
              <a:spcBef>
                <a:spcPts val="1067"/>
              </a:spcBef>
              <a:spcAft>
                <a:spcPts val="1067"/>
              </a:spcAft>
              <a:buFont typeface="Arial" panose="020B0604020202020204" pitchFamily="34" charset="0"/>
              <a:buChar char="•"/>
            </a:pPr>
            <a:r>
              <a:rPr lang="en-US" sz="2222" dirty="0">
                <a:latin typeface="Verdana" panose="020B0604030504040204" pitchFamily="34" charset="0"/>
                <a:ea typeface="Verdana" panose="020B0604030504040204" pitchFamily="34" charset="0"/>
                <a:cs typeface="Verdana" panose="020B0604030504040204" pitchFamily="34" charset="0"/>
              </a:rPr>
              <a:t>Connect with content designers to create, upload and deploy </a:t>
            </a:r>
            <a:br>
              <a:rPr lang="en-US" sz="2222" dirty="0">
                <a:latin typeface="Verdana" panose="020B0604030504040204" pitchFamily="34" charset="0"/>
                <a:ea typeface="Verdana" panose="020B0604030504040204" pitchFamily="34" charset="0"/>
                <a:cs typeface="Verdana" panose="020B0604030504040204" pitchFamily="34" charset="0"/>
              </a:rPr>
            </a:br>
            <a:r>
              <a:rPr lang="en-US" sz="2222" dirty="0">
                <a:latin typeface="Verdana" panose="020B0604030504040204" pitchFamily="34" charset="0"/>
                <a:ea typeface="Verdana" panose="020B0604030504040204" pitchFamily="34" charset="0"/>
                <a:cs typeface="Verdana" panose="020B0604030504040204" pitchFamily="34" charset="0"/>
              </a:rPr>
              <a:t>original HTML templates</a:t>
            </a:r>
          </a:p>
          <a:p>
            <a:pPr>
              <a:spcBef>
                <a:spcPts val="1067"/>
              </a:spcBef>
              <a:spcAft>
                <a:spcPts val="1067"/>
              </a:spcAft>
              <a:buFont typeface="Arial" panose="020B0604020202020204" pitchFamily="34" charset="0"/>
              <a:buChar char="•"/>
            </a:pPr>
            <a:r>
              <a:rPr lang="en-US" sz="2222" dirty="0"/>
              <a:t>Can be linked to a BrightSign Network account to access content and publish to network groups</a:t>
            </a:r>
          </a:p>
        </p:txBody>
      </p:sp>
      <p:pic>
        <p:nvPicPr>
          <p:cNvPr id="7" name="Picture 6"/>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3451"/>
          <a:stretch/>
        </p:blipFill>
        <p:spPr>
          <a:xfrm>
            <a:off x="11709518" y="2981961"/>
            <a:ext cx="3990061" cy="3408784"/>
          </a:xfrm>
          <a:prstGeom prst="rect">
            <a:avLst/>
          </a:prstGeom>
        </p:spPr>
      </p:pic>
      <p:sp>
        <p:nvSpPr>
          <p:cNvPr id="14" name="TextBox 13"/>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52744" y="444374"/>
            <a:ext cx="894563" cy="892659"/>
          </a:xfrm>
          <a:prstGeom prst="rect">
            <a:avLst/>
          </a:prstGeom>
        </p:spPr>
      </p:pic>
      <p:pic>
        <p:nvPicPr>
          <p:cNvPr id="9"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4718844" y="7008860"/>
            <a:ext cx="8985704" cy="1961519"/>
          </a:xfrm>
          <a:prstGeom prst="rect">
            <a:avLst/>
          </a:prstGeom>
        </p:spPr>
      </p:pic>
    </p:spTree>
    <p:extLst>
      <p:ext uri="{BB962C8B-B14F-4D97-AF65-F5344CB8AC3E}">
        <p14:creationId xmlns:p14="http://schemas.microsoft.com/office/powerpoint/2010/main" val="937750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BrightPlates™</a:t>
            </a:r>
            <a:endParaRPr lang="en-US" baseline="56000" dirty="0"/>
          </a:p>
        </p:txBody>
      </p:sp>
      <p:sp>
        <p:nvSpPr>
          <p:cNvPr id="5" name="Text Placeholder 4"/>
          <p:cNvSpPr>
            <a:spLocks noGrp="1"/>
          </p:cNvSpPr>
          <p:nvPr>
            <p:ph type="body" sz="quarter" idx="10"/>
          </p:nvPr>
        </p:nvSpPr>
        <p:spPr>
          <a:xfrm>
            <a:off x="1914553" y="1432345"/>
            <a:ext cx="13527384" cy="659378"/>
          </a:xfrm>
        </p:spPr>
        <p:txBody>
          <a:bodyPr/>
          <a:lstStyle/>
          <a:p>
            <a:r>
              <a:rPr lang="en-US" sz="3022" dirty="0"/>
              <a:t>Simple steps to build your BrightPlates presentation online</a:t>
            </a:r>
          </a:p>
        </p:txBody>
      </p:sp>
      <p:sp>
        <p:nvSpPr>
          <p:cNvPr id="6" name="Content Placeholder 5"/>
          <p:cNvSpPr>
            <a:spLocks noGrp="1"/>
          </p:cNvSpPr>
          <p:nvPr>
            <p:ph idx="14"/>
          </p:nvPr>
        </p:nvSpPr>
        <p:spPr>
          <a:xfrm>
            <a:off x="1914549" y="2573012"/>
            <a:ext cx="3766830" cy="694618"/>
          </a:xfrm>
        </p:spPr>
        <p:txBody>
          <a:bodyPr/>
          <a:lstStyle/>
          <a:p>
            <a:pPr marL="457153" indent="-457153">
              <a:spcBef>
                <a:spcPts val="601"/>
              </a:spcBef>
              <a:spcAft>
                <a:spcPts val="1200"/>
              </a:spcAft>
              <a:buClr>
                <a:srgbClr val="38A4D4"/>
              </a:buClr>
              <a:buFont typeface="+mj-lt"/>
              <a:buAutoNum type="arabicPeriod"/>
            </a:pPr>
            <a:r>
              <a:rPr lang="en-US" sz="2500" dirty="0">
                <a:solidFill>
                  <a:srgbClr val="595959"/>
                </a:solidFill>
                <a:latin typeface="Verdana" pitchFamily="34" charset="0"/>
                <a:ea typeface="Verdana" pitchFamily="34" charset="0"/>
                <a:cs typeface="Verdana" pitchFamily="34" charset="0"/>
              </a:rPr>
              <a:t>Select from an array of templates</a:t>
            </a:r>
          </a:p>
        </p:txBody>
      </p:sp>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sp>
        <p:nvSpPr>
          <p:cNvPr id="13" name="Content Placeholder 5"/>
          <p:cNvSpPr txBox="1">
            <a:spLocks/>
          </p:cNvSpPr>
          <p:nvPr/>
        </p:nvSpPr>
        <p:spPr>
          <a:xfrm>
            <a:off x="6519362" y="2573015"/>
            <a:ext cx="4513171" cy="1198389"/>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chemeClr val="tx1">
                    <a:lumMod val="65000"/>
                    <a:lumOff val="35000"/>
                  </a:schemeClr>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53" indent="-457153">
              <a:spcBef>
                <a:spcPts val="601"/>
              </a:spcBef>
              <a:spcAft>
                <a:spcPts val="1200"/>
              </a:spcAft>
              <a:buFont typeface="+mj-lt"/>
              <a:buAutoNum type="arabicPeriod" startAt="2"/>
            </a:pPr>
            <a:r>
              <a:rPr lang="en-US" sz="2500" dirty="0">
                <a:solidFill>
                  <a:srgbClr val="595959"/>
                </a:solidFill>
                <a:latin typeface="Verdana" pitchFamily="34" charset="0"/>
                <a:ea typeface="Verdana" pitchFamily="34" charset="0"/>
                <a:cs typeface="Verdana" pitchFamily="34" charset="0"/>
              </a:rPr>
              <a:t>Customize with your images, video, text, live media feeds, etc.</a:t>
            </a:r>
          </a:p>
        </p:txBody>
      </p:sp>
      <p:sp>
        <p:nvSpPr>
          <p:cNvPr id="17" name="Content Placeholder 5"/>
          <p:cNvSpPr txBox="1">
            <a:spLocks/>
          </p:cNvSpPr>
          <p:nvPr/>
        </p:nvSpPr>
        <p:spPr>
          <a:xfrm>
            <a:off x="11544699" y="2573013"/>
            <a:ext cx="4396756" cy="1005499"/>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chemeClr val="tx1">
                    <a:lumMod val="65000"/>
                    <a:lumOff val="35000"/>
                  </a:schemeClr>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53" indent="-457153">
              <a:spcBef>
                <a:spcPts val="601"/>
              </a:spcBef>
              <a:spcAft>
                <a:spcPts val="1200"/>
              </a:spcAft>
              <a:buFont typeface="+mj-lt"/>
              <a:buAutoNum type="arabicPeriod" startAt="3"/>
            </a:pPr>
            <a:r>
              <a:rPr lang="en-US" sz="2500" dirty="0">
                <a:solidFill>
                  <a:srgbClr val="595959"/>
                </a:solidFill>
                <a:latin typeface="Verdana" pitchFamily="34" charset="0"/>
                <a:ea typeface="Verdana" pitchFamily="34" charset="0"/>
                <a:cs typeface="Verdana" pitchFamily="34" charset="0"/>
              </a:rPr>
              <a:t>Network publish the presentation with ease</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4547" y="4219956"/>
            <a:ext cx="4123814" cy="2920780"/>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6768256" y="4140246"/>
            <a:ext cx="4890721" cy="4306648"/>
            <a:chOff x="6653719" y="3835370"/>
            <a:chExt cx="4891570" cy="4307396"/>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3719" y="3835370"/>
              <a:ext cx="4701575" cy="4307396"/>
            </a:xfrm>
            <a:prstGeom prst="rect">
              <a:avLst/>
            </a:prstGeom>
          </p:spPr>
        </p:pic>
        <p:sp>
          <p:nvSpPr>
            <p:cNvPr id="11" name="Rectangle 10"/>
            <p:cNvSpPr/>
            <p:nvPr/>
          </p:nvSpPr>
          <p:spPr>
            <a:xfrm>
              <a:off x="10758791" y="3835370"/>
              <a:ext cx="596503" cy="1899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a:endParaRPr lang="en-US" sz="2700"/>
            </a:p>
          </p:txBody>
        </p:sp>
        <p:sp>
          <p:nvSpPr>
            <p:cNvPr id="16" name="Rectangle 15"/>
            <p:cNvSpPr/>
            <p:nvPr/>
          </p:nvSpPr>
          <p:spPr>
            <a:xfrm>
              <a:off x="11241062" y="5734870"/>
              <a:ext cx="304227" cy="1441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a:endParaRPr lang="en-US" sz="2700"/>
            </a:p>
          </p:txBody>
        </p:sp>
      </p:gr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52744" y="444374"/>
            <a:ext cx="894563" cy="892659"/>
          </a:xfrm>
          <a:prstGeom prst="rect">
            <a:avLst/>
          </a:prstGeom>
        </p:spPr>
      </p:pic>
      <p:pic>
        <p:nvPicPr>
          <p:cNvPr id="18"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11759767" y="4140246"/>
            <a:ext cx="4024695" cy="4089354"/>
            <a:chOff x="17967097" y="6210369"/>
            <a:chExt cx="5617263" cy="5896445"/>
          </a:xfrm>
        </p:grpSpPr>
        <p:graphicFrame>
          <p:nvGraphicFramePr>
            <p:cNvPr id="21" name="Object 20"/>
            <p:cNvGraphicFramePr>
              <a:graphicFrameLocks noChangeAspect="1"/>
            </p:cNvGraphicFramePr>
            <p:nvPr>
              <p:extLst>
                <p:ext uri="{D42A27DB-BD31-4B8C-83A1-F6EECF244321}">
                  <p14:modId xmlns:p14="http://schemas.microsoft.com/office/powerpoint/2010/main" val="2309048272"/>
                </p:ext>
              </p:extLst>
            </p:nvPr>
          </p:nvGraphicFramePr>
          <p:xfrm>
            <a:off x="17967097" y="6210369"/>
            <a:ext cx="5617263" cy="4822735"/>
          </p:xfrm>
          <a:graphic>
            <a:graphicData uri="http://schemas.openxmlformats.org/presentationml/2006/ole">
              <mc:AlternateContent xmlns:mc="http://schemas.openxmlformats.org/markup-compatibility/2006">
                <mc:Choice xmlns:v="urn:schemas-microsoft-com:vml" Requires="v">
                  <p:oleObj spid="_x0000_s1165" name="Image" r:id="rId9" imgW="7542720" imgH="6476040" progId="Photoshop.Image.7">
                    <p:embed/>
                  </p:oleObj>
                </mc:Choice>
                <mc:Fallback>
                  <p:oleObj name="Image" r:id="rId9" imgW="7542720" imgH="6476040" progId="Photoshop.Image.7">
                    <p:embed/>
                    <p:pic>
                      <p:nvPicPr>
                        <p:cNvPr id="14" name="Object 13"/>
                        <p:cNvPicPr/>
                        <p:nvPr/>
                      </p:nvPicPr>
                      <p:blipFill>
                        <a:blip r:embed="rId10"/>
                        <a:stretch>
                          <a:fillRect/>
                        </a:stretch>
                      </p:blipFill>
                      <p:spPr>
                        <a:xfrm>
                          <a:off x="17967097" y="6210369"/>
                          <a:ext cx="5617263" cy="4822735"/>
                        </a:xfrm>
                        <a:prstGeom prst="rect">
                          <a:avLst/>
                        </a:prstGeom>
                      </p:spPr>
                    </p:pic>
                  </p:oleObj>
                </mc:Fallback>
              </mc:AlternateContent>
            </a:graphicData>
          </a:graphic>
        </p:graphicFrame>
        <p:sp>
          <p:nvSpPr>
            <p:cNvPr id="22" name="Arrow: Down 21"/>
            <p:cNvSpPr/>
            <p:nvPr/>
          </p:nvSpPr>
          <p:spPr>
            <a:xfrm>
              <a:off x="20775728" y="10598398"/>
              <a:ext cx="348737" cy="434706"/>
            </a:xfrm>
            <a:prstGeom prst="downArrow">
              <a:avLst>
                <a:gd name="adj1" fmla="val 50000"/>
                <a:gd name="adj2" fmla="val 89113"/>
              </a:avLst>
            </a:prstGeom>
            <a:solidFill>
              <a:srgbClr val="4646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1">
                <a:effectLst>
                  <a:outerShdw blurRad="38100" dist="38100" dir="2700000" algn="tl">
                    <a:srgbClr val="000000">
                      <a:alpha val="43137"/>
                    </a:srgbClr>
                  </a:outerShdw>
                </a:effectLst>
              </a:endParaRPr>
            </a:p>
          </p:txBody>
        </p:sp>
        <p:pic>
          <p:nvPicPr>
            <p:cNvPr id="23" name="Picture 22"/>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8252040" y="10994551"/>
              <a:ext cx="5332320" cy="1112263"/>
            </a:xfrm>
            <a:prstGeom prst="rect">
              <a:avLst/>
            </a:prstGeom>
          </p:spPr>
        </p:pic>
      </p:grpSp>
    </p:spTree>
    <p:extLst>
      <p:ext uri="{BB962C8B-B14F-4D97-AF65-F5344CB8AC3E}">
        <p14:creationId xmlns:p14="http://schemas.microsoft.com/office/powerpoint/2010/main" val="2625242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Remote Snapshot</a:t>
            </a:r>
          </a:p>
        </p:txBody>
      </p:sp>
      <p:sp>
        <p:nvSpPr>
          <p:cNvPr id="5" name="Text Placeholder 4"/>
          <p:cNvSpPr>
            <a:spLocks noGrp="1"/>
          </p:cNvSpPr>
          <p:nvPr>
            <p:ph type="body" sz="quarter" idx="10"/>
          </p:nvPr>
        </p:nvSpPr>
        <p:spPr>
          <a:xfrm>
            <a:off x="1914553" y="1588557"/>
            <a:ext cx="13527384" cy="422160"/>
          </a:xfrm>
        </p:spPr>
        <p:txBody>
          <a:bodyPr/>
          <a:lstStyle/>
          <a:p>
            <a:r>
              <a:rPr lang="en-US" dirty="0"/>
              <a:t>Get a glimpse of what your sign is playing</a:t>
            </a:r>
          </a:p>
        </p:txBody>
      </p:sp>
      <p:sp>
        <p:nvSpPr>
          <p:cNvPr id="6" name="Content Placeholder 5"/>
          <p:cNvSpPr>
            <a:spLocks noGrp="1"/>
          </p:cNvSpPr>
          <p:nvPr>
            <p:ph idx="14"/>
          </p:nvPr>
        </p:nvSpPr>
        <p:spPr>
          <a:xfrm>
            <a:off x="1914553" y="2280269"/>
            <a:ext cx="13527384" cy="6039347"/>
          </a:xfrm>
        </p:spPr>
        <p:txBody>
          <a:bodyPr/>
          <a:lstStyle/>
          <a:p>
            <a:r>
              <a:rPr lang="en-US" dirty="0"/>
              <a:t>Remotely view an image of your running presentation</a:t>
            </a:r>
          </a:p>
          <a:p>
            <a:r>
              <a:rPr lang="en-US" dirty="0"/>
              <a:t>View snapshots using: </a:t>
            </a:r>
          </a:p>
          <a:p>
            <a:pPr lvl="1"/>
            <a:r>
              <a:rPr lang="en-US" dirty="0"/>
              <a:t> Local networking via the BrightSign App and Diagnostic Web Server</a:t>
            </a:r>
          </a:p>
          <a:p>
            <a:pPr lvl="1"/>
            <a:r>
              <a:rPr lang="en-US" dirty="0"/>
              <a:t> BrightSign Network via BrightAuthor or the Web UI</a:t>
            </a:r>
          </a:p>
          <a:p>
            <a:endParaRPr lang="en-US" dirty="0"/>
          </a:p>
        </p:txBody>
      </p:sp>
      <p:pic>
        <p:nvPicPr>
          <p:cNvPr id="7" name="Picture 6">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91763" y="577574"/>
            <a:ext cx="857236" cy="85723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70" y="4877288"/>
            <a:ext cx="4571160" cy="3047441"/>
          </a:xfrm>
          <a:prstGeom prst="rect">
            <a:avLst/>
          </a:prstGeom>
        </p:spPr>
      </p:pic>
      <p:grpSp>
        <p:nvGrpSpPr>
          <p:cNvPr id="32" name="Group 31"/>
          <p:cNvGrpSpPr/>
          <p:nvPr/>
        </p:nvGrpSpPr>
        <p:grpSpPr>
          <a:xfrm rot="2327444">
            <a:off x="6392037" y="5881512"/>
            <a:ext cx="1486938" cy="1461678"/>
            <a:chOff x="6810136" y="5450214"/>
            <a:chExt cx="1487197" cy="1461933"/>
          </a:xfrm>
        </p:grpSpPr>
        <p:sp>
          <p:nvSpPr>
            <p:cNvPr id="29" name="Arc 28"/>
            <p:cNvSpPr/>
            <p:nvPr/>
          </p:nvSpPr>
          <p:spPr>
            <a:xfrm>
              <a:off x="7399867" y="5450214"/>
              <a:ext cx="897466" cy="967519"/>
            </a:xfrm>
            <a:prstGeom prst="arc">
              <a:avLst/>
            </a:prstGeom>
            <a:ln w="76200"/>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2700"/>
            </a:p>
          </p:txBody>
        </p:sp>
        <p:sp>
          <p:nvSpPr>
            <p:cNvPr id="30" name="Arc 29"/>
            <p:cNvSpPr/>
            <p:nvPr/>
          </p:nvSpPr>
          <p:spPr>
            <a:xfrm>
              <a:off x="6810136" y="5944628"/>
              <a:ext cx="897466" cy="967519"/>
            </a:xfrm>
            <a:prstGeom prst="arc">
              <a:avLst/>
            </a:prstGeom>
            <a:ln w="76200"/>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2700"/>
            </a:p>
          </p:txBody>
        </p:sp>
        <p:sp>
          <p:nvSpPr>
            <p:cNvPr id="31" name="Arc 30"/>
            <p:cNvSpPr/>
            <p:nvPr/>
          </p:nvSpPr>
          <p:spPr>
            <a:xfrm>
              <a:off x="7097829" y="5665819"/>
              <a:ext cx="897466" cy="967519"/>
            </a:xfrm>
            <a:prstGeom prst="arc">
              <a:avLst/>
            </a:prstGeom>
            <a:ln w="76200"/>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2700"/>
            </a:p>
          </p:txBody>
        </p:sp>
      </p:grpSp>
      <p:sp>
        <p:nvSpPr>
          <p:cNvPr id="15" name="TextBox 14"/>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5989" y="4602856"/>
            <a:ext cx="5778428" cy="3856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0790" y="5299941"/>
            <a:ext cx="2115686" cy="2946503"/>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176717" y="4789036"/>
            <a:ext cx="1864183" cy="3457409"/>
          </a:xfrm>
          <a:prstGeom prst="rect">
            <a:avLst/>
          </a:prstGeom>
        </p:spPr>
      </p:pic>
      <p:pic>
        <p:nvPicPr>
          <p:cNvPr id="16"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488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BrightBeacon™ Overview</a:t>
            </a:r>
          </a:p>
        </p:txBody>
      </p:sp>
      <p:sp>
        <p:nvSpPr>
          <p:cNvPr id="5" name="Text Placeholder 4"/>
          <p:cNvSpPr>
            <a:spLocks noGrp="1"/>
          </p:cNvSpPr>
          <p:nvPr>
            <p:ph type="body" sz="quarter" idx="10"/>
          </p:nvPr>
        </p:nvSpPr>
        <p:spPr/>
        <p:txBody>
          <a:bodyPr/>
          <a:lstStyle/>
          <a:p>
            <a:r>
              <a:rPr lang="en-US" sz="2400" dirty="0"/>
              <a:t>Integrated BLE Beacon Technology</a:t>
            </a:r>
          </a:p>
        </p:txBody>
      </p:sp>
      <p:sp>
        <p:nvSpPr>
          <p:cNvPr id="6" name="Content Placeholder 5"/>
          <p:cNvSpPr>
            <a:spLocks noGrp="1"/>
          </p:cNvSpPr>
          <p:nvPr>
            <p:ph idx="14"/>
          </p:nvPr>
        </p:nvSpPr>
        <p:spPr>
          <a:xfrm>
            <a:off x="1913469" y="2580169"/>
            <a:ext cx="6396976" cy="5740091"/>
          </a:xfrm>
        </p:spPr>
        <p:txBody>
          <a:bodyPr/>
          <a:lstStyle/>
          <a:p>
            <a:r>
              <a:rPr lang="en-US" sz="2400" dirty="0"/>
              <a:t>BrightBeacon delivers unique mobile device engagement using integrated BLE beacon technology and a mobile app</a:t>
            </a:r>
          </a:p>
          <a:p>
            <a:r>
              <a:rPr lang="en-US" sz="2400" dirty="0"/>
              <a:t>BrightBeacon enhances engagement between the digital sign and mobile device via:</a:t>
            </a:r>
          </a:p>
          <a:p>
            <a:pPr lvl="1"/>
            <a:r>
              <a:rPr lang="en-US" sz="2000" dirty="0"/>
              <a:t>1-way location-based communication: sending notifications, coupons, etc. based on proximity to digital sign</a:t>
            </a:r>
          </a:p>
          <a:p>
            <a:pPr lvl="1"/>
            <a:r>
              <a:rPr lang="en-US" sz="2000" dirty="0"/>
              <a:t>2-way communication:</a:t>
            </a:r>
            <a:br>
              <a:rPr lang="en-US" sz="2000" dirty="0"/>
            </a:br>
            <a:r>
              <a:rPr lang="en-US" sz="2000" dirty="0"/>
              <a:t>adds the ability to control the digital sign via a mobile device</a:t>
            </a:r>
          </a:p>
          <a:p>
            <a:pPr marL="0" indent="0">
              <a:buNone/>
            </a:pPr>
            <a:endParaRPr lang="en-US" sz="2400" dirty="0"/>
          </a:p>
          <a:p>
            <a:pPr marL="0" indent="0">
              <a:spcBef>
                <a:spcPts val="3000"/>
              </a:spcBef>
              <a:buNone/>
            </a:pPr>
            <a:endParaRPr lang="en-US" sz="16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21607" y="559314"/>
            <a:ext cx="820820" cy="795709"/>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1/3</a:t>
            </a:r>
          </a:p>
        </p:txBody>
      </p:sp>
      <p:pic>
        <p:nvPicPr>
          <p:cNvPr id="10"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2920237117"/>
              </p:ext>
            </p:extLst>
          </p:nvPr>
        </p:nvGraphicFramePr>
        <p:xfrm>
          <a:off x="8746231" y="3380270"/>
          <a:ext cx="7127032" cy="4452731"/>
        </p:xfrm>
        <a:graphic>
          <a:graphicData uri="http://schemas.openxmlformats.org/drawingml/2006/table">
            <a:tbl>
              <a:tblPr firstRow="1" bandRow="1">
                <a:tableStyleId>{00A15C55-8517-42AA-B614-E9B94910E393}</a:tableStyleId>
              </a:tblPr>
              <a:tblGrid>
                <a:gridCol w="1899737">
                  <a:extLst>
                    <a:ext uri="{9D8B030D-6E8A-4147-A177-3AD203B41FA5}">
                      <a16:colId xmlns:a16="http://schemas.microsoft.com/office/drawing/2014/main" val="2262451412"/>
                    </a:ext>
                  </a:extLst>
                </a:gridCol>
                <a:gridCol w="2516846">
                  <a:extLst>
                    <a:ext uri="{9D8B030D-6E8A-4147-A177-3AD203B41FA5}">
                      <a16:colId xmlns:a16="http://schemas.microsoft.com/office/drawing/2014/main" val="1187238166"/>
                    </a:ext>
                  </a:extLst>
                </a:gridCol>
                <a:gridCol w="2710449">
                  <a:extLst>
                    <a:ext uri="{9D8B030D-6E8A-4147-A177-3AD203B41FA5}">
                      <a16:colId xmlns:a16="http://schemas.microsoft.com/office/drawing/2014/main" val="1701462745"/>
                    </a:ext>
                  </a:extLst>
                </a:gridCol>
              </a:tblGrid>
              <a:tr h="1230914">
                <a:tc>
                  <a:txBody>
                    <a:bodyPr/>
                    <a:lstStyle/>
                    <a:p>
                      <a:endParaRPr lang="en-US" sz="2000" b="0" dirty="0">
                        <a:latin typeface="Verdana" panose="020B0604030504040204" pitchFamily="34" charset="0"/>
                        <a:ea typeface="Verdana" panose="020B0604030504040204" pitchFamily="34" charset="0"/>
                        <a:cs typeface="Verdana" panose="020B0604030504040204" pitchFamily="34" charset="0"/>
                      </a:endParaRPr>
                    </a:p>
                  </a:txBody>
                  <a:tcPr>
                    <a:lnL w="38100" cap="flat" cmpd="sng" algn="ctr">
                      <a:solidFill>
                        <a:srgbClr val="372059"/>
                      </a:solidFill>
                      <a:prstDash val="solid"/>
                      <a:round/>
                      <a:headEnd type="none" w="med" len="med"/>
                      <a:tailEnd type="none" w="med" len="med"/>
                    </a:lnL>
                    <a:lnT w="38100" cap="flat" cmpd="sng" algn="ctr">
                      <a:solidFill>
                        <a:srgbClr val="372059"/>
                      </a:solidFill>
                      <a:prstDash val="solid"/>
                      <a:round/>
                      <a:headEnd type="none" w="med" len="med"/>
                      <a:tailEnd type="none" w="med" len="med"/>
                    </a:lnT>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tcPr>
                </a:tc>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1-Way Communication</a:t>
                      </a:r>
                    </a:p>
                  </a:txBody>
                  <a:tcPr anchor="ctr">
                    <a:lnT w="38100" cap="flat" cmpd="sng" algn="ctr">
                      <a:solidFill>
                        <a:srgbClr val="372059"/>
                      </a:solidFill>
                      <a:prstDash val="solid"/>
                      <a:round/>
                      <a:headEnd type="none" w="med" len="med"/>
                      <a:tailEnd type="none" w="med" len="med"/>
                    </a:lnT>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tcPr>
                </a:tc>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2-Way Communication</a:t>
                      </a:r>
                    </a:p>
                  </a:txBody>
                  <a:tcPr anchor="ctr">
                    <a:lnR w="38100" cap="flat" cmpd="sng" algn="ctr">
                      <a:solidFill>
                        <a:srgbClr val="372059"/>
                      </a:solidFill>
                      <a:prstDash val="solid"/>
                      <a:round/>
                      <a:headEnd type="none" w="med" len="med"/>
                      <a:tailEnd type="none" w="med" len="med"/>
                    </a:lnR>
                    <a:lnT w="38100" cap="flat" cmpd="sng" algn="ctr">
                      <a:solidFill>
                        <a:srgbClr val="372059"/>
                      </a:solidFill>
                      <a:prstDash val="solid"/>
                      <a:round/>
                      <a:headEnd type="none" w="med" len="med"/>
                      <a:tailEnd type="none" w="med" len="med"/>
                    </a:lnT>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tcPr>
                </a:tc>
                <a:extLst>
                  <a:ext uri="{0D108BD9-81ED-4DB2-BD59-A6C34878D82A}">
                    <a16:rowId xmlns:a16="http://schemas.microsoft.com/office/drawing/2014/main" val="1019535290"/>
                  </a:ext>
                </a:extLst>
              </a:tr>
              <a:tr h="1613069">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External BLE Beacon</a:t>
                      </a:r>
                    </a:p>
                  </a:txBody>
                  <a:tcPr anchor="ctr">
                    <a:lnL w="38100" cap="flat" cmpd="sng" algn="ctr">
                      <a:solidFill>
                        <a:srgbClr val="372059"/>
                      </a:solidFill>
                      <a:prstDash val="solid"/>
                      <a:round/>
                      <a:headEnd type="none" w="med" len="med"/>
                      <a:tailEnd type="none" w="med" len="med"/>
                    </a:lnL>
                  </a:tcPr>
                </a:tc>
                <a:tc>
                  <a:txBody>
                    <a:bodyPr/>
                    <a:lstStyle/>
                    <a:p>
                      <a:endParaRPr lang="en-US" sz="2000" b="0" dirty="0">
                        <a:latin typeface="Verdana" panose="020B0604030504040204" pitchFamily="34" charset="0"/>
                        <a:ea typeface="Verdana" panose="020B0604030504040204" pitchFamily="34" charset="0"/>
                        <a:cs typeface="Verdana" panose="020B0604030504040204" pitchFamily="34" charset="0"/>
                      </a:endParaRPr>
                    </a:p>
                    <a:p>
                      <a:endParaRPr lang="en-US" sz="2000" b="0" dirty="0">
                        <a:latin typeface="Verdana" panose="020B0604030504040204" pitchFamily="34" charset="0"/>
                        <a:ea typeface="Verdana" panose="020B0604030504040204" pitchFamily="34" charset="0"/>
                        <a:cs typeface="Verdana" panose="020B0604030504040204" pitchFamily="34" charset="0"/>
                      </a:endParaRPr>
                    </a:p>
                    <a:p>
                      <a:endParaRPr lang="en-US" sz="2000" b="0" dirty="0">
                        <a:latin typeface="Verdana" panose="020B0604030504040204" pitchFamily="34" charset="0"/>
                        <a:ea typeface="Verdana" panose="020B0604030504040204" pitchFamily="34" charset="0"/>
                        <a:cs typeface="Verdana" panose="020B0604030504040204" pitchFamily="34" charset="0"/>
                      </a:endParaRPr>
                    </a:p>
                    <a:p>
                      <a:pPr algn="ctr"/>
                      <a:r>
                        <a:rPr lang="en-US" sz="1800" b="0" dirty="0">
                          <a:latin typeface="Verdana" panose="020B0604030504040204" pitchFamily="34" charset="0"/>
                          <a:ea typeface="Verdana" panose="020B0604030504040204" pitchFamily="34" charset="0"/>
                          <a:cs typeface="Verdana" panose="020B0604030504040204" pitchFamily="34" charset="0"/>
                        </a:rPr>
                        <a:t>BLE Beacon</a:t>
                      </a:r>
                    </a:p>
                  </a:txBody>
                  <a:tcPr/>
                </a:tc>
                <a:tc>
                  <a:txBody>
                    <a:bodyPr/>
                    <a:lstStyle/>
                    <a:p>
                      <a:endParaRPr lang="en-US" sz="2000" b="0" dirty="0">
                        <a:latin typeface="Verdana" panose="020B0604030504040204" pitchFamily="34" charset="0"/>
                        <a:ea typeface="Verdana" panose="020B0604030504040204" pitchFamily="34" charset="0"/>
                        <a:cs typeface="Verdana" panose="020B0604030504040204" pitchFamily="34" charset="0"/>
                      </a:endParaRPr>
                    </a:p>
                  </a:txBody>
                  <a:tcPr>
                    <a:lnR w="38100" cap="flat" cmpd="sng" algn="ctr">
                      <a:solidFill>
                        <a:srgbClr val="372059"/>
                      </a:solidFill>
                      <a:prstDash val="solid"/>
                      <a:round/>
                      <a:headEnd type="none" w="med" len="med"/>
                      <a:tailEnd type="none" w="med" len="med"/>
                    </a:lnR>
                  </a:tcPr>
                </a:tc>
                <a:extLst>
                  <a:ext uri="{0D108BD9-81ED-4DB2-BD59-A6C34878D82A}">
                    <a16:rowId xmlns:a16="http://schemas.microsoft.com/office/drawing/2014/main" val="3370975753"/>
                  </a:ext>
                </a:extLst>
              </a:tr>
              <a:tr h="1608748">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Integrated BLE Beacon</a:t>
                      </a:r>
                    </a:p>
                  </a:txBody>
                  <a:tcPr anchor="ctr">
                    <a:lnL w="38100" cap="flat" cmpd="sng" algn="ctr">
                      <a:solidFill>
                        <a:srgbClr val="372059"/>
                      </a:solidFill>
                      <a:prstDash val="solid"/>
                      <a:round/>
                      <a:headEnd type="none" w="med" len="med"/>
                      <a:tailEnd type="none" w="med" len="med"/>
                    </a:lnL>
                    <a:lnB w="38100" cap="flat" cmpd="sng" algn="ctr">
                      <a:solidFill>
                        <a:srgbClr val="372059"/>
                      </a:solidFill>
                      <a:prstDash val="solid"/>
                      <a:round/>
                      <a:headEnd type="none" w="med" len="med"/>
                      <a:tailEnd type="none" w="med" len="med"/>
                    </a:lnB>
                  </a:tcPr>
                </a:tc>
                <a:tc>
                  <a:txBody>
                    <a:bodyPr/>
                    <a:lstStyle/>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pPr algn="ctr"/>
                      <a:r>
                        <a:rPr lang="en-US" sz="1800" b="0" dirty="0">
                          <a:latin typeface="Verdana" panose="020B0604030504040204" pitchFamily="34" charset="0"/>
                          <a:ea typeface="Verdana" panose="020B0604030504040204" pitchFamily="34" charset="0"/>
                          <a:cs typeface="Verdana" panose="020B0604030504040204" pitchFamily="34" charset="0"/>
                        </a:rPr>
                        <a:t>   BrightBeacon</a:t>
                      </a:r>
                      <a:r>
                        <a:rPr lang="en-US" sz="1800" b="0" baseline="30000" dirty="0">
                          <a:latin typeface="Verdana" panose="020B0604030504040204" pitchFamily="34" charset="0"/>
                          <a:ea typeface="Verdana" panose="020B0604030504040204" pitchFamily="34" charset="0"/>
                          <a:cs typeface="Verdana" panose="020B0604030504040204" pitchFamily="34" charset="0"/>
                        </a:rPr>
                        <a:t>TM</a:t>
                      </a:r>
                    </a:p>
                  </a:txBody>
                  <a:tcPr>
                    <a:lnB w="38100" cap="flat" cmpd="sng" algn="ctr">
                      <a:solidFill>
                        <a:srgbClr val="372059"/>
                      </a:solidFill>
                      <a:prstDash val="solid"/>
                      <a:round/>
                      <a:headEnd type="none" w="med" len="med"/>
                      <a:tailEnd type="none" w="med" len="med"/>
                    </a:lnB>
                  </a:tcPr>
                </a:tc>
                <a:tc>
                  <a:txBody>
                    <a:bodyPr/>
                    <a:lstStyle/>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latin typeface="Verdana" panose="020B0604030504040204" pitchFamily="34" charset="0"/>
                          <a:ea typeface="Verdana" panose="020B0604030504040204" pitchFamily="34" charset="0"/>
                          <a:cs typeface="Verdana" panose="020B0604030504040204" pitchFamily="34" charset="0"/>
                        </a:rPr>
                        <a:t>  BrightBeacon</a:t>
                      </a:r>
                      <a:r>
                        <a:rPr lang="en-US" sz="1800" b="0" baseline="30000" dirty="0">
                          <a:latin typeface="Verdana" panose="020B0604030504040204" pitchFamily="34" charset="0"/>
                          <a:ea typeface="Verdana" panose="020B0604030504040204" pitchFamily="34" charset="0"/>
                          <a:cs typeface="Verdana" panose="020B0604030504040204" pitchFamily="34" charset="0"/>
                        </a:rPr>
                        <a:t>TM</a:t>
                      </a:r>
                    </a:p>
                  </a:txBody>
                  <a:tcPr>
                    <a:lnR w="38100" cap="flat" cmpd="sng" algn="ctr">
                      <a:solidFill>
                        <a:srgbClr val="372059"/>
                      </a:solidFill>
                      <a:prstDash val="solid"/>
                      <a:round/>
                      <a:headEnd type="none" w="med" len="med"/>
                      <a:tailEnd type="none" w="med" len="med"/>
                    </a:lnR>
                    <a:lnB w="38100" cap="flat" cmpd="sng" algn="ctr">
                      <a:solidFill>
                        <a:srgbClr val="372059"/>
                      </a:solidFill>
                      <a:prstDash val="solid"/>
                      <a:round/>
                      <a:headEnd type="none" w="med" len="med"/>
                      <a:tailEnd type="none" w="med" len="med"/>
                    </a:lnB>
                  </a:tcPr>
                </a:tc>
                <a:extLst>
                  <a:ext uri="{0D108BD9-81ED-4DB2-BD59-A6C34878D82A}">
                    <a16:rowId xmlns:a16="http://schemas.microsoft.com/office/drawing/2014/main" val="4212505986"/>
                  </a:ext>
                </a:extLst>
              </a:tr>
            </a:tbl>
          </a:graphicData>
        </a:graphic>
      </p:graphicFrame>
      <p:pic>
        <p:nvPicPr>
          <p:cNvPr id="12" name="Graphic 11" descr="Clos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45872" y="4947876"/>
            <a:ext cx="834285" cy="834285"/>
          </a:xfrm>
          <a:prstGeom prst="rect">
            <a:avLst/>
          </a:prstGeom>
        </p:spPr>
      </p:pic>
      <p:grpSp>
        <p:nvGrpSpPr>
          <p:cNvPr id="13" name="Group 12"/>
          <p:cNvGrpSpPr/>
          <p:nvPr/>
        </p:nvGrpSpPr>
        <p:grpSpPr>
          <a:xfrm>
            <a:off x="11287556" y="6312678"/>
            <a:ext cx="1365621" cy="1090433"/>
            <a:chOff x="11117927" y="5744547"/>
            <a:chExt cx="1365621" cy="1090433"/>
          </a:xfrm>
        </p:grpSpPr>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17927" y="6235042"/>
              <a:ext cx="1365621" cy="599938"/>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20217" y="5744547"/>
              <a:ext cx="561040" cy="559916"/>
            </a:xfrm>
            <a:prstGeom prst="rect">
              <a:avLst/>
            </a:prstGeom>
          </p:spPr>
        </p:pic>
      </p:grpSp>
      <p:pic>
        <p:nvPicPr>
          <p:cNvPr id="16" name="Picture 15"/>
          <p:cNvPicPr>
            <a:picLocks noChangeAspect="1"/>
          </p:cNvPicPr>
          <p:nvPr/>
        </p:nvPicPr>
        <p:blipFill>
          <a:blip r:embed="rId9" cstate="screen">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1620577" y="4839627"/>
            <a:ext cx="699581" cy="696451"/>
          </a:xfrm>
          <a:prstGeom prst="rect">
            <a:avLst/>
          </a:prstGeom>
        </p:spPr>
      </p:pic>
      <p:grpSp>
        <p:nvGrpSpPr>
          <p:cNvPr id="17" name="Group 16"/>
          <p:cNvGrpSpPr/>
          <p:nvPr/>
        </p:nvGrpSpPr>
        <p:grpSpPr>
          <a:xfrm>
            <a:off x="13880203" y="6312678"/>
            <a:ext cx="1365621" cy="1090433"/>
            <a:chOff x="11117927" y="5744547"/>
            <a:chExt cx="1365621" cy="1090433"/>
          </a:xfrm>
        </p:grpSpPr>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17927" y="6235042"/>
              <a:ext cx="1365621" cy="599938"/>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20217" y="5744547"/>
              <a:ext cx="561040" cy="559916"/>
            </a:xfrm>
            <a:prstGeom prst="rect">
              <a:avLst/>
            </a:prstGeom>
          </p:spPr>
        </p:pic>
      </p:grpSp>
      <p:grpSp>
        <p:nvGrpSpPr>
          <p:cNvPr id="3" name="Group 2"/>
          <p:cNvGrpSpPr/>
          <p:nvPr/>
        </p:nvGrpSpPr>
        <p:grpSpPr>
          <a:xfrm>
            <a:off x="10350340" y="1159701"/>
            <a:ext cx="3940870" cy="1935583"/>
            <a:chOff x="10350340" y="1159701"/>
            <a:chExt cx="3940870" cy="1935583"/>
          </a:xfrm>
        </p:grpSpPr>
        <p:pic>
          <p:nvPicPr>
            <p:cNvPr id="20" name="Picture 19"/>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50340" y="1159701"/>
              <a:ext cx="3940870" cy="1935583"/>
            </a:xfrm>
            <a:prstGeom prst="rect">
              <a:avLst/>
            </a:prstGeom>
          </p:spPr>
        </p:pic>
        <p:pic>
          <p:nvPicPr>
            <p:cNvPr id="21" name="Picture 20"/>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639480" y="2640750"/>
              <a:ext cx="1287692" cy="309630"/>
            </a:xfrm>
            <a:prstGeom prst="rect">
              <a:avLst/>
            </a:prstGeom>
          </p:spPr>
        </p:pic>
      </p:grpSp>
    </p:spTree>
    <p:extLst>
      <p:ext uri="{BB962C8B-B14F-4D97-AF65-F5344CB8AC3E}">
        <p14:creationId xmlns:p14="http://schemas.microsoft.com/office/powerpoint/2010/main" val="2419276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693944"/>
            <a:ext cx="13529733" cy="624495"/>
          </a:xfrm>
        </p:spPr>
        <p:txBody>
          <a:bodyPr/>
          <a:lstStyle/>
          <a:p>
            <a:r>
              <a:rPr lang="en-US" dirty="0"/>
              <a:t>BrightBeacon™ Features</a:t>
            </a:r>
          </a:p>
        </p:txBody>
      </p:sp>
      <p:sp>
        <p:nvSpPr>
          <p:cNvPr id="5" name="Text Placeholder 4"/>
          <p:cNvSpPr>
            <a:spLocks noGrp="1"/>
          </p:cNvSpPr>
          <p:nvPr>
            <p:ph type="body" sz="quarter" idx="10"/>
          </p:nvPr>
        </p:nvSpPr>
        <p:spPr>
          <a:xfrm>
            <a:off x="1914552" y="1588035"/>
            <a:ext cx="14173929" cy="564373"/>
          </a:xfrm>
        </p:spPr>
        <p:txBody>
          <a:bodyPr/>
          <a:lstStyle/>
          <a:p>
            <a:r>
              <a:rPr lang="en-US" sz="2489" dirty="0"/>
              <a:t>Highly targeted, bi-directional engagement between signage &amp; mobile devices</a:t>
            </a:r>
          </a:p>
        </p:txBody>
      </p:sp>
      <p:sp>
        <p:nvSpPr>
          <p:cNvPr id="6" name="Content Placeholder 5"/>
          <p:cNvSpPr>
            <a:spLocks noGrp="1"/>
          </p:cNvSpPr>
          <p:nvPr>
            <p:ph idx="14"/>
          </p:nvPr>
        </p:nvSpPr>
        <p:spPr>
          <a:xfrm>
            <a:off x="1914552" y="2422005"/>
            <a:ext cx="13529733" cy="5898256"/>
          </a:xfrm>
        </p:spPr>
        <p:txBody>
          <a:bodyPr/>
          <a:lstStyle/>
          <a:p>
            <a:pPr marL="457200" indent="-457200">
              <a:buFont typeface="+mj-lt"/>
              <a:buAutoNum type="arabicPeriod"/>
            </a:pPr>
            <a:r>
              <a:rPr lang="en-US" sz="2200" dirty="0"/>
              <a:t>Integrated BLE beacon technology available on </a:t>
            </a:r>
            <a:r>
              <a:rPr lang="en-US" sz="2200" b="1" dirty="0">
                <a:solidFill>
                  <a:srgbClr val="372059"/>
                </a:solidFill>
              </a:rPr>
              <a:t>all BrightSign Series 3 players </a:t>
            </a:r>
            <a:r>
              <a:rPr lang="en-US" sz="2200" dirty="0"/>
              <a:t>which is used to promote mobile engagement </a:t>
            </a:r>
          </a:p>
          <a:p>
            <a:pPr marL="457200" indent="-457200">
              <a:buFont typeface="+mj-lt"/>
              <a:buAutoNum type="arabicPeriod"/>
            </a:pPr>
            <a:r>
              <a:rPr lang="en-US" sz="2200" dirty="0"/>
              <a:t>Offers dual screen exposure on both large digital signage screen and mobile device display</a:t>
            </a:r>
          </a:p>
          <a:p>
            <a:pPr marL="457200" indent="-457200">
              <a:buFont typeface="+mj-lt"/>
              <a:buAutoNum type="arabicPeriod"/>
            </a:pPr>
            <a:r>
              <a:rPr lang="en-US" sz="2200" dirty="0"/>
              <a:t>Delivers location-based mobile engagement to deliver highly targeted content based on proximity to the beacon – </a:t>
            </a:r>
            <a:r>
              <a:rPr lang="en-US" sz="2200" b="1" dirty="0">
                <a:solidFill>
                  <a:srgbClr val="372059"/>
                </a:solidFill>
              </a:rPr>
              <a:t>no batteries required</a:t>
            </a:r>
          </a:p>
          <a:p>
            <a:pPr marL="457200" indent="-457200">
              <a:buFont typeface="+mj-lt"/>
              <a:buAutoNum type="arabicPeriod"/>
            </a:pPr>
            <a:r>
              <a:rPr lang="en-US" sz="2200" dirty="0"/>
              <a:t>Supports 2-way communication between mobile devices and digital signage to control digital sign playback </a:t>
            </a:r>
          </a:p>
          <a:p>
            <a:pPr marL="457200" indent="-457200">
              <a:buFont typeface="+mj-lt"/>
              <a:buAutoNum type="arabicPeriod"/>
            </a:pPr>
            <a:r>
              <a:rPr lang="en-US" sz="2200" dirty="0"/>
              <a:t>Offers remotely programmable solution with multiple beacon </a:t>
            </a:r>
            <a:br>
              <a:rPr lang="en-US" sz="2200" dirty="0"/>
            </a:br>
            <a:r>
              <a:rPr lang="en-US" sz="2200" dirty="0"/>
              <a:t>UUIDs supported</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21607" y="559314"/>
            <a:ext cx="820820" cy="795709"/>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2/3</a:t>
            </a:r>
          </a:p>
        </p:txBody>
      </p:sp>
      <p:pic>
        <p:nvPicPr>
          <p:cNvPr id="10"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p:cNvGrpSpPr/>
          <p:nvPr/>
        </p:nvGrpSpPr>
        <p:grpSpPr>
          <a:xfrm>
            <a:off x="10440959" y="5093064"/>
            <a:ext cx="5058458" cy="3595904"/>
            <a:chOff x="10440959" y="5093064"/>
            <a:chExt cx="5058458" cy="3595904"/>
          </a:xfrm>
        </p:grpSpPr>
        <p:grpSp>
          <p:nvGrpSpPr>
            <p:cNvPr id="11" name="Group 10"/>
            <p:cNvGrpSpPr/>
            <p:nvPr/>
          </p:nvGrpSpPr>
          <p:grpSpPr>
            <a:xfrm>
              <a:off x="11687273" y="5093064"/>
              <a:ext cx="3812144" cy="3595904"/>
              <a:chOff x="11860441" y="4174362"/>
              <a:chExt cx="4107439" cy="3939261"/>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860441" y="4174362"/>
                <a:ext cx="4107439" cy="2337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oup 12"/>
              <p:cNvGrpSpPr/>
              <p:nvPr/>
            </p:nvGrpSpPr>
            <p:grpSpPr>
              <a:xfrm>
                <a:off x="12796605" y="6525842"/>
                <a:ext cx="2235111" cy="1587781"/>
                <a:chOff x="11962942" y="5693852"/>
                <a:chExt cx="3293327" cy="2287048"/>
              </a:xfrm>
            </p:grpSpPr>
            <p:pic>
              <p:nvPicPr>
                <p:cNvPr id="14" name="Picture 22" descr="Image result for lipstick retail display"/>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962942" y="5693852"/>
                  <a:ext cx="3293327" cy="22870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13337504" y="5719224"/>
                  <a:ext cx="761568" cy="421156"/>
                </a:xfrm>
                <a:prstGeom prst="rect">
                  <a:avLst/>
                </a:prstGeom>
                <a:effectLst>
                  <a:outerShdw blurRad="63500" sx="102000" sy="102000" algn="ctr" rotWithShape="0">
                    <a:prstClr val="black">
                      <a:alpha val="40000"/>
                    </a:prstClr>
                  </a:outerShdw>
                </a:effectLst>
              </p:spPr>
            </p:pic>
          </p:grpSp>
        </p:grpSp>
        <p:grpSp>
          <p:nvGrpSpPr>
            <p:cNvPr id="16" name="Group 15"/>
            <p:cNvGrpSpPr/>
            <p:nvPr/>
          </p:nvGrpSpPr>
          <p:grpSpPr>
            <a:xfrm>
              <a:off x="10440959" y="6305733"/>
              <a:ext cx="1819141" cy="1654471"/>
              <a:chOff x="3764991" y="6280349"/>
              <a:chExt cx="1819141" cy="1654471"/>
            </a:xfrm>
          </p:grpSpPr>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34659" y="6280349"/>
                <a:ext cx="759632" cy="818458"/>
              </a:xfrm>
              <a:prstGeom prst="rect">
                <a:avLst/>
              </a:prstGeom>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64991" y="7126314"/>
                <a:ext cx="1819141" cy="808506"/>
              </a:xfrm>
              <a:prstGeom prst="rect">
                <a:avLst/>
              </a:prstGeom>
            </p:spPr>
          </p:pic>
        </p:grpSp>
      </p:grpSp>
      <p:grpSp>
        <p:nvGrpSpPr>
          <p:cNvPr id="51" name="Group 50"/>
          <p:cNvGrpSpPr/>
          <p:nvPr/>
        </p:nvGrpSpPr>
        <p:grpSpPr>
          <a:xfrm>
            <a:off x="4403871" y="5793779"/>
            <a:ext cx="2649905" cy="3176600"/>
            <a:chOff x="4403871" y="5793779"/>
            <a:chExt cx="2649905" cy="3176600"/>
          </a:xfrm>
        </p:grpSpPr>
        <p:grpSp>
          <p:nvGrpSpPr>
            <p:cNvPr id="45" name="Group 44"/>
            <p:cNvGrpSpPr/>
            <p:nvPr/>
          </p:nvGrpSpPr>
          <p:grpSpPr>
            <a:xfrm>
              <a:off x="5078860" y="5793779"/>
              <a:ext cx="1276481" cy="2442251"/>
              <a:chOff x="4757455" y="6528128"/>
              <a:chExt cx="1276481" cy="2442251"/>
            </a:xfrm>
          </p:grpSpPr>
          <p:pic>
            <p:nvPicPr>
              <p:cNvPr id="38" name="Picture 37"/>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4757455" y="6528128"/>
                <a:ext cx="1276481" cy="2442251"/>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891165" y="6849371"/>
                <a:ext cx="1032508" cy="1722152"/>
              </a:xfrm>
              <a:prstGeom prst="rect">
                <a:avLst/>
              </a:prstGeom>
            </p:spPr>
          </p:pic>
        </p:grpSp>
        <p:sp>
          <p:nvSpPr>
            <p:cNvPr id="46" name="TextBox 45"/>
            <p:cNvSpPr txBox="1"/>
            <p:nvPr/>
          </p:nvSpPr>
          <p:spPr>
            <a:xfrm>
              <a:off x="4403871" y="8139382"/>
              <a:ext cx="2649905" cy="830997"/>
            </a:xfrm>
            <a:prstGeom prst="rect">
              <a:avLst/>
            </a:prstGeom>
            <a:noFill/>
          </p:spPr>
          <p:txBody>
            <a:bodyPr wrap="square" rtlCol="0">
              <a:spAutoFit/>
            </a:bodyPr>
            <a:lstStyle/>
            <a:p>
              <a:pPr algn="ctr"/>
              <a:r>
                <a:rPr lang="en-US" sz="1600" b="1" dirty="0">
                  <a:solidFill>
                    <a:srgbClr val="28A6BA"/>
                  </a:solidFill>
                  <a:latin typeface="Verdana" panose="020B0604030504040204" pitchFamily="34" charset="0"/>
                  <a:ea typeface="Verdana" panose="020B0604030504040204" pitchFamily="34" charset="0"/>
                  <a:cs typeface="Verdana" panose="020B0604030504040204" pitchFamily="34" charset="0"/>
                </a:rPr>
                <a:t>Far proximity</a:t>
              </a:r>
            </a:p>
            <a:p>
              <a:pPr algn="ctr"/>
              <a:r>
                <a:rPr lang="en-US" sz="1600" dirty="0">
                  <a:latin typeface="Verdana" panose="020B0604030504040204" pitchFamily="34" charset="0"/>
                  <a:ea typeface="Verdana" panose="020B0604030504040204" pitchFamily="34" charset="0"/>
                  <a:cs typeface="Verdana" panose="020B0604030504040204" pitchFamily="34" charset="0"/>
                </a:rPr>
                <a:t>‘far’ message invites user to visit digital sign</a:t>
              </a:r>
            </a:p>
          </p:txBody>
        </p:sp>
      </p:grpSp>
      <p:grpSp>
        <p:nvGrpSpPr>
          <p:cNvPr id="54" name="Group 53"/>
          <p:cNvGrpSpPr/>
          <p:nvPr/>
        </p:nvGrpSpPr>
        <p:grpSpPr>
          <a:xfrm>
            <a:off x="8023810" y="5793779"/>
            <a:ext cx="2808573" cy="3176600"/>
            <a:chOff x="8023810" y="5793779"/>
            <a:chExt cx="2808573" cy="3176600"/>
          </a:xfrm>
        </p:grpSpPr>
        <p:pic>
          <p:nvPicPr>
            <p:cNvPr id="26" name="Picture 25"/>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8789856" y="5793779"/>
              <a:ext cx="1276481" cy="2442251"/>
            </a:xfrm>
            <a:prstGeom prst="rect">
              <a:avLst/>
            </a:prstGeom>
            <a:ln>
              <a:noFill/>
            </a:ln>
            <a:effectLst>
              <a:outerShdw blurRad="292100" dist="139700" dir="2700000" algn="tl" rotWithShape="0">
                <a:srgbClr val="333333">
                  <a:alpha val="65000"/>
                </a:srgbClr>
              </a:outerShdw>
            </a:effectLst>
          </p:spPr>
        </p:pic>
        <p:sp>
          <p:nvSpPr>
            <p:cNvPr id="47" name="TextBox 46"/>
            <p:cNvSpPr txBox="1"/>
            <p:nvPr/>
          </p:nvSpPr>
          <p:spPr>
            <a:xfrm>
              <a:off x="8023810" y="8139382"/>
              <a:ext cx="2808573" cy="830997"/>
            </a:xfrm>
            <a:prstGeom prst="rect">
              <a:avLst/>
            </a:prstGeom>
            <a:noFill/>
          </p:spPr>
          <p:txBody>
            <a:bodyPr wrap="square" rtlCol="0">
              <a:spAutoFit/>
            </a:bodyPr>
            <a:lstStyle/>
            <a:p>
              <a:pPr algn="ctr"/>
              <a:r>
                <a:rPr lang="en-US" sz="1600" b="1" dirty="0">
                  <a:solidFill>
                    <a:srgbClr val="28A6BA"/>
                  </a:solidFill>
                  <a:latin typeface="Verdana" panose="020B0604030504040204" pitchFamily="34" charset="0"/>
                  <a:ea typeface="Verdana" panose="020B0604030504040204" pitchFamily="34" charset="0"/>
                  <a:cs typeface="Verdana" panose="020B0604030504040204" pitchFamily="34" charset="0"/>
                </a:rPr>
                <a:t>Near proximity</a:t>
              </a:r>
            </a:p>
            <a:p>
              <a:pPr algn="ctr"/>
              <a:r>
                <a:rPr lang="en-US" sz="1600" dirty="0">
                  <a:latin typeface="Verdana" panose="020B0604030504040204" pitchFamily="34" charset="0"/>
                  <a:ea typeface="Verdana" panose="020B0604030504040204" pitchFamily="34" charset="0"/>
                  <a:cs typeface="Verdana" panose="020B0604030504040204" pitchFamily="34" charset="0"/>
                </a:rPr>
                <a:t>‘near’ message controls playback &amp; gives coupon</a:t>
              </a:r>
            </a:p>
          </p:txBody>
        </p:sp>
      </p:grpSp>
      <p:pic>
        <p:nvPicPr>
          <p:cNvPr id="53" name="Picture 52"/>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8914922" y="6100874"/>
            <a:ext cx="1026351" cy="1732942"/>
          </a:xfrm>
          <a:prstGeom prst="rect">
            <a:avLst/>
          </a:prstGeom>
        </p:spPr>
      </p:pic>
    </p:spTree>
    <p:extLst>
      <p:ext uri="{BB962C8B-B14F-4D97-AF65-F5344CB8AC3E}">
        <p14:creationId xmlns:p14="http://schemas.microsoft.com/office/powerpoint/2010/main" val="2222564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870F04-2154-4132-9CD1-05B3D5EA14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8586" y="2336378"/>
            <a:ext cx="3312833" cy="924795"/>
          </a:xfrm>
          <a:prstGeom prst="rect">
            <a:avLst/>
          </a:prstGeom>
        </p:spPr>
      </p:pic>
      <p:sp>
        <p:nvSpPr>
          <p:cNvPr id="4" name="Title 3"/>
          <p:cNvSpPr>
            <a:spLocks noGrp="1"/>
          </p:cNvSpPr>
          <p:nvPr>
            <p:ph type="title"/>
          </p:nvPr>
        </p:nvSpPr>
        <p:spPr>
          <a:xfrm>
            <a:off x="1913469" y="693944"/>
            <a:ext cx="13529733" cy="624495"/>
          </a:xfrm>
        </p:spPr>
        <p:txBody>
          <a:bodyPr/>
          <a:lstStyle/>
          <a:p>
            <a:r>
              <a:rPr lang="en-US" dirty="0"/>
              <a:t>BrightBeacon™ Requirements</a:t>
            </a:r>
          </a:p>
        </p:txBody>
      </p:sp>
      <p:sp>
        <p:nvSpPr>
          <p:cNvPr id="6" name="Content Placeholder 5"/>
          <p:cNvSpPr>
            <a:spLocks noGrp="1"/>
          </p:cNvSpPr>
          <p:nvPr>
            <p:ph idx="14"/>
          </p:nvPr>
        </p:nvSpPr>
        <p:spPr>
          <a:xfrm>
            <a:off x="7529662" y="2391170"/>
            <a:ext cx="8358605" cy="5448465"/>
          </a:xfrm>
        </p:spPr>
        <p:txBody>
          <a:bodyPr/>
          <a:lstStyle/>
          <a:p>
            <a:pPr>
              <a:spcBef>
                <a:spcPts val="6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All Series 3 players support BrightBeacon</a:t>
            </a:r>
          </a:p>
          <a:p>
            <a:pPr marL="457200" lvl="1" indent="0">
              <a:spcBef>
                <a:spcPts val="600"/>
              </a:spcBef>
              <a:buNone/>
            </a:pPr>
            <a:endPar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endParaRPr>
          </a:p>
          <a:p>
            <a:pPr>
              <a:spcBef>
                <a:spcPts val="18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BrightSign Wireless/Bluetooth Module </a:t>
            </a:r>
            <a:r>
              <a:rPr lang="en-US" sz="1600" dirty="0">
                <a:solidFill>
                  <a:srgbClr val="414042"/>
                </a:solidFill>
                <a:latin typeface="Verdana" panose="020B0604030504040204" pitchFamily="34" charset="0"/>
                <a:ea typeface="Verdana" panose="020B0604030504040204" pitchFamily="34" charset="0"/>
                <a:cs typeface="Verdana" panose="020B0604030504040204" pitchFamily="34" charset="0"/>
              </a:rPr>
              <a:t>(higher power, greater range)</a:t>
            </a:r>
          </a:p>
          <a:p>
            <a:pPr>
              <a:spcBef>
                <a:spcPts val="10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or Generic BLE 4.0 dongle </a:t>
            </a:r>
            <a:r>
              <a:rPr lang="en-US" sz="1800" dirty="0">
                <a:solidFill>
                  <a:srgbClr val="414042"/>
                </a:solidFill>
                <a:latin typeface="Verdana" panose="020B0604030504040204" pitchFamily="34" charset="0"/>
                <a:ea typeface="Verdana" panose="020B0604030504040204" pitchFamily="34" charset="0"/>
                <a:cs typeface="Verdana" panose="020B0604030504040204" pitchFamily="34" charset="0"/>
                <a:hlinkClick r:id="rId4"/>
              </a:rPr>
              <a:t>http://plugable.com/products/usb-bt4le</a:t>
            </a:r>
            <a:r>
              <a:rPr lang="en-US" sz="1800" dirty="0">
                <a:solidFill>
                  <a:srgbClr val="414042"/>
                </a:solidFill>
                <a:latin typeface="Verdana" panose="020B0604030504040204" pitchFamily="34" charset="0"/>
                <a:ea typeface="Verdana" panose="020B0604030504040204" pitchFamily="34" charset="0"/>
                <a:cs typeface="Verdana" panose="020B0604030504040204" pitchFamily="34" charset="0"/>
              </a:rPr>
              <a:t> </a:t>
            </a:r>
          </a:p>
          <a:p>
            <a:pPr>
              <a:spcBef>
                <a:spcPts val="1000"/>
              </a:spcBef>
            </a:pPr>
            <a:r>
              <a:rPr lang="en-US" sz="2100" dirty="0">
                <a:solidFill>
                  <a:srgbClr val="414042"/>
                </a:solidFill>
              </a:rPr>
              <a:t>      Secondary BLE beacon “puck” for 2-way communication </a:t>
            </a:r>
            <a:endPar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endParaRPr>
          </a:p>
          <a:p>
            <a:pPr>
              <a:spcBef>
                <a:spcPts val="30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Presentation built with BrightAuthor version 4.6.0.18 or later </a:t>
            </a:r>
          </a:p>
          <a:p>
            <a:pPr>
              <a:spcBef>
                <a:spcPts val="18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BrightBeacon plugin to enable beacons within </a:t>
            </a:r>
            <a:r>
              <a:rPr lang="en-US" sz="2100" i="1" dirty="0">
                <a:solidFill>
                  <a:srgbClr val="414042"/>
                </a:solidFill>
                <a:latin typeface="Verdana" panose="020B0604030504040204" pitchFamily="34" charset="0"/>
                <a:ea typeface="Verdana" panose="020B0604030504040204" pitchFamily="34" charset="0"/>
                <a:cs typeface="Verdana" panose="020B0604030504040204" pitchFamily="34" charset="0"/>
              </a:rPr>
              <a:t>Presentation Properties</a:t>
            </a:r>
          </a:p>
          <a:p>
            <a:pPr>
              <a:spcBef>
                <a:spcPts val="30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Development application template: </a:t>
            </a:r>
            <a:r>
              <a:rPr lang="en-US" sz="1800" dirty="0">
                <a:hlinkClick r:id="rId5"/>
              </a:rPr>
              <a:t>https://github.com/brightsign/brightsign-ble-commands</a:t>
            </a:r>
            <a:r>
              <a:rPr lang="en-US" sz="1800" dirty="0"/>
              <a:t> </a:t>
            </a:r>
            <a:endParaRPr lang="en-US" sz="1800" dirty="0">
              <a:solidFill>
                <a:srgbClr val="414042"/>
              </a:solidFill>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BrightPlex Cinemas sample demo and app: </a:t>
            </a:r>
            <a:r>
              <a:rPr lang="en-US" sz="1800" dirty="0">
                <a:hlinkClick r:id="rId6"/>
              </a:rPr>
              <a:t>https://www.brightsign.biz/support/demos/overview</a:t>
            </a:r>
            <a:r>
              <a:rPr lang="en-US" sz="1800" dirty="0"/>
              <a:t> </a:t>
            </a:r>
            <a:endParaRPr lang="en-US" sz="1800" b="1" dirty="0">
              <a:solidFill>
                <a:srgbClr val="414042"/>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9418" y="6660203"/>
            <a:ext cx="927643" cy="984308"/>
          </a:xfrm>
          <a:prstGeom prst="rect">
            <a:avLst/>
          </a:prstGeom>
        </p:spPr>
      </p:pic>
      <p:pic>
        <p:nvPicPr>
          <p:cNvPr id="19" name="Picture 18"/>
          <p:cNvPicPr>
            <a:picLocks noChangeAspect="1"/>
          </p:cNvPicPr>
          <p:nvPr/>
        </p:nvPicPr>
        <p:blipFill>
          <a:blip r:embed="rId8" cstate="screen">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5376311" y="5130380"/>
            <a:ext cx="885107" cy="871897"/>
          </a:xfrm>
          <a:prstGeom prst="rect">
            <a:avLst/>
          </a:prstGeom>
        </p:spPr>
      </p:pic>
      <p:sp>
        <p:nvSpPr>
          <p:cNvPr id="3" name="TextBox 2"/>
          <p:cNvSpPr txBox="1"/>
          <p:nvPr/>
        </p:nvSpPr>
        <p:spPr>
          <a:xfrm>
            <a:off x="1725355" y="2282090"/>
            <a:ext cx="2114681" cy="830997"/>
          </a:xfrm>
          <a:prstGeom prst="rect">
            <a:avLst/>
          </a:prstGeom>
          <a:noFill/>
        </p:spPr>
        <p:txBody>
          <a:bodyPr wrap="non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BrightSign </a:t>
            </a:r>
          </a:p>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Player</a:t>
            </a:r>
            <a:endParaRPr lang="en-US" sz="2400" b="1" dirty="0"/>
          </a:p>
        </p:txBody>
      </p:sp>
      <p:sp>
        <p:nvSpPr>
          <p:cNvPr id="15" name="TextBox 14"/>
          <p:cNvSpPr txBox="1"/>
          <p:nvPr/>
        </p:nvSpPr>
        <p:spPr>
          <a:xfrm>
            <a:off x="1713488" y="3596353"/>
            <a:ext cx="2292615" cy="830997"/>
          </a:xfrm>
          <a:prstGeom prst="rect">
            <a:avLst/>
          </a:prstGeom>
          <a:noFill/>
        </p:spPr>
        <p:txBody>
          <a:bodyPr wrap="non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BLE Beacon </a:t>
            </a:r>
          </a:p>
          <a:p>
            <a:endParaRPr lang="en-US" sz="2400" b="1" dirty="0"/>
          </a:p>
        </p:txBody>
      </p:sp>
      <p:sp>
        <p:nvSpPr>
          <p:cNvPr id="18" name="TextBox 17"/>
          <p:cNvSpPr txBox="1"/>
          <p:nvPr/>
        </p:nvSpPr>
        <p:spPr>
          <a:xfrm>
            <a:off x="1713488" y="4966164"/>
            <a:ext cx="3291483" cy="1200329"/>
          </a:xfrm>
          <a:prstGeom prst="rect">
            <a:avLst/>
          </a:prstGeom>
          <a:noFill/>
        </p:spPr>
        <p:txBody>
          <a:bodyPr wrap="squar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BrightSign presentation with beacons enabled</a:t>
            </a:r>
            <a:endParaRPr lang="en-US" sz="2400" b="1" dirty="0"/>
          </a:p>
        </p:txBody>
      </p:sp>
      <p:sp>
        <p:nvSpPr>
          <p:cNvPr id="20" name="TextBox 19"/>
          <p:cNvSpPr txBox="1"/>
          <p:nvPr/>
        </p:nvSpPr>
        <p:spPr>
          <a:xfrm>
            <a:off x="1725355" y="6685068"/>
            <a:ext cx="3539385" cy="830997"/>
          </a:xfrm>
          <a:prstGeom prst="rect">
            <a:avLst/>
          </a:prstGeom>
          <a:noFill/>
        </p:spPr>
        <p:txBody>
          <a:bodyPr wrap="squar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Mobile app on smartphone</a:t>
            </a:r>
            <a:endParaRPr lang="en-US" sz="2400" b="1" dirty="0"/>
          </a:p>
        </p:txBody>
      </p:sp>
      <p:cxnSp>
        <p:nvCxnSpPr>
          <p:cNvPr id="9" name="Straight Connector 8"/>
          <p:cNvCxnSpPr>
            <a:cxnSpLocks/>
          </p:cNvCxnSpPr>
          <p:nvPr/>
        </p:nvCxnSpPr>
        <p:spPr>
          <a:xfrm flipV="1">
            <a:off x="1725355" y="3216658"/>
            <a:ext cx="14162912" cy="55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a:off x="1713488" y="4794164"/>
            <a:ext cx="14174781" cy="50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cxnSpLocks/>
          </p:cNvCxnSpPr>
          <p:nvPr/>
        </p:nvCxnSpPr>
        <p:spPr>
          <a:xfrm>
            <a:off x="1725355" y="7940753"/>
            <a:ext cx="14175934" cy="0"/>
          </a:xfrm>
          <a:prstGeom prst="line">
            <a:avLst/>
          </a:prstGeom>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9" cstate="screen">
            <a:extLst>
              <a:ext uri="{BEBA8EAE-BF5A-486C-A8C5-ECC9F3942E4B}">
                <a14:imgProps xmlns:a14="http://schemas.microsoft.com/office/drawing/2010/main">
                  <a14:imgLayer r:embed="rId10">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7920912" y="4133782"/>
            <a:ext cx="486365" cy="484189"/>
          </a:xfrm>
          <a:prstGeom prst="rect">
            <a:avLst/>
          </a:prstGeom>
        </p:spPr>
      </p:pic>
      <p:pic>
        <p:nvPicPr>
          <p:cNvPr id="17" name="Picture 16"/>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t="-9611"/>
          <a:stretch/>
        </p:blipFill>
        <p:spPr>
          <a:xfrm>
            <a:off x="5586372" y="3760262"/>
            <a:ext cx="741489" cy="574220"/>
          </a:xfrm>
          <a:prstGeom prst="rect">
            <a:avLst/>
          </a:prstGeom>
        </p:spPr>
      </p:pic>
      <p:pic>
        <p:nvPicPr>
          <p:cNvPr id="11" name="Picture 10"/>
          <p:cNvPicPr>
            <a:picLocks noChangeAspect="1"/>
          </p:cNvPicPr>
          <p:nvPr/>
        </p:nvPicPr>
        <p:blipFill>
          <a:blip r:embed="rId12" cstate="screen">
            <a:clrChange>
              <a:clrFrom>
                <a:srgbClr val="D6DFE7"/>
              </a:clrFrom>
              <a:clrTo>
                <a:srgbClr val="D6DFE7">
                  <a:alpha val="0"/>
                </a:srgbClr>
              </a:clrTo>
            </a:clrChange>
            <a:extLst>
              <a:ext uri="{28A0092B-C50C-407E-A947-70E740481C1C}">
                <a14:useLocalDpi xmlns:a14="http://schemas.microsoft.com/office/drawing/2010/main"/>
              </a:ext>
            </a:extLst>
          </a:blip>
          <a:stretch>
            <a:fillRect/>
          </a:stretch>
        </p:blipFill>
        <p:spPr>
          <a:xfrm rot="16200000">
            <a:off x="3907414" y="3611107"/>
            <a:ext cx="1584404" cy="922874"/>
          </a:xfrm>
          <a:prstGeom prst="rect">
            <a:avLst/>
          </a:prstGeom>
        </p:spPr>
      </p:pic>
      <p:sp>
        <p:nvSpPr>
          <p:cNvPr id="32" name="TextBox 31"/>
          <p:cNvSpPr txBox="1"/>
          <p:nvPr/>
        </p:nvSpPr>
        <p:spPr>
          <a:xfrm>
            <a:off x="5106223" y="3887877"/>
            <a:ext cx="458780" cy="369332"/>
          </a:xfrm>
          <a:prstGeom prst="rect">
            <a:avLst/>
          </a:prstGeom>
          <a:noFill/>
        </p:spPr>
        <p:txBody>
          <a:bodyPr wrap="non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or</a:t>
            </a:r>
          </a:p>
        </p:txBody>
      </p:sp>
      <p:sp>
        <p:nvSpPr>
          <p:cNvPr id="34" name="TextBox 33"/>
          <p:cNvSpPr txBox="1"/>
          <p:nvPr/>
        </p:nvSpPr>
        <p:spPr>
          <a:xfrm>
            <a:off x="6196830" y="3887877"/>
            <a:ext cx="184731" cy="369332"/>
          </a:xfrm>
          <a:prstGeom prst="rect">
            <a:avLst/>
          </a:prstGeom>
          <a:noFill/>
        </p:spPr>
        <p:txBody>
          <a:bodyPr wrap="none" rtlCol="0">
            <a:spAutoFit/>
          </a:bodyPr>
          <a:lstStyle/>
          <a:p>
            <a:endParaRPr lang="en-US" b="1" dirty="0">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p:cNvCxnSpPr>
            <a:cxnSpLocks/>
          </p:cNvCxnSpPr>
          <p:nvPr/>
        </p:nvCxnSpPr>
        <p:spPr>
          <a:xfrm>
            <a:off x="1726508" y="6345083"/>
            <a:ext cx="14174781" cy="50085"/>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821607" y="559314"/>
            <a:ext cx="820820" cy="795709"/>
          </a:xfrm>
          <a:prstGeom prst="rect">
            <a:avLst/>
          </a:prstGeom>
        </p:spPr>
      </p:pic>
      <p:pic>
        <p:nvPicPr>
          <p:cNvPr id="26"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3/3</a:t>
            </a:r>
          </a:p>
        </p:txBody>
      </p:sp>
    </p:spTree>
    <p:extLst>
      <p:ext uri="{BB962C8B-B14F-4D97-AF65-F5344CB8AC3E}">
        <p14:creationId xmlns:p14="http://schemas.microsoft.com/office/powerpoint/2010/main" val="33939664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95455" y="7453232"/>
            <a:ext cx="12417977" cy="1044377"/>
          </a:xfrm>
        </p:spPr>
        <p:txBody>
          <a:bodyPr>
            <a:normAutofit/>
          </a:bodyPr>
          <a:lstStyle/>
          <a:p>
            <a:r>
              <a:rPr lang="en-US" dirty="0"/>
              <a:t>Hassle-free Sign Creation. </a:t>
            </a:r>
          </a:p>
        </p:txBody>
      </p:sp>
      <p:sp>
        <p:nvSpPr>
          <p:cNvPr id="6" name="Text Placeholder 5"/>
          <p:cNvSpPr>
            <a:spLocks noGrp="1"/>
          </p:cNvSpPr>
          <p:nvPr>
            <p:ph type="body" sz="quarter" idx="10"/>
          </p:nvPr>
        </p:nvSpPr>
        <p:spPr/>
        <p:txBody>
          <a:bodyPr/>
          <a:lstStyle/>
          <a:p>
            <a:r>
              <a:rPr lang="en-US" dirty="0"/>
              <a:t>BrightAuthor</a:t>
            </a:r>
          </a:p>
        </p:txBody>
      </p:sp>
      <p:pic>
        <p:nvPicPr>
          <p:cNvPr id="8"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3324054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BrightSign Presentation Creation Process</a:t>
            </a:r>
          </a:p>
        </p:txBody>
      </p:sp>
      <p:sp>
        <p:nvSpPr>
          <p:cNvPr id="5" name="Text Placeholder 4"/>
          <p:cNvSpPr>
            <a:spLocks noGrp="1"/>
          </p:cNvSpPr>
          <p:nvPr>
            <p:ph type="body" sz="quarter" idx="10"/>
          </p:nvPr>
        </p:nvSpPr>
        <p:spPr>
          <a:xfrm>
            <a:off x="1913469" y="1467842"/>
            <a:ext cx="13529733" cy="559049"/>
          </a:xfrm>
        </p:spPr>
        <p:txBody>
          <a:bodyPr/>
          <a:lstStyle/>
          <a:p>
            <a:r>
              <a:rPr lang="en-US" dirty="0"/>
              <a:t>Simple process with sophisticated results</a:t>
            </a:r>
          </a:p>
        </p:txBody>
      </p:sp>
      <p:pic>
        <p:nvPicPr>
          <p:cNvPr id="32"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sp>
        <p:nvSpPr>
          <p:cNvPr id="34" name="TextBox 33"/>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1/5</a:t>
            </a:r>
          </a:p>
        </p:txBody>
      </p:sp>
      <p:sp>
        <p:nvSpPr>
          <p:cNvPr id="30" name="Arrow: Notched Right 29"/>
          <p:cNvSpPr/>
          <p:nvPr/>
        </p:nvSpPr>
        <p:spPr>
          <a:xfrm>
            <a:off x="5253069" y="4714373"/>
            <a:ext cx="1877747" cy="933703"/>
          </a:xfrm>
          <a:prstGeom prst="notchedRightArrow">
            <a:avLst/>
          </a:prstGeom>
          <a:solidFill>
            <a:srgbClr val="FF670D"/>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grpSp>
        <p:nvGrpSpPr>
          <p:cNvPr id="35" name="Group 34"/>
          <p:cNvGrpSpPr/>
          <p:nvPr/>
        </p:nvGrpSpPr>
        <p:grpSpPr>
          <a:xfrm>
            <a:off x="2000378" y="3727294"/>
            <a:ext cx="3252691" cy="4318601"/>
            <a:chOff x="2056300" y="3795892"/>
            <a:chExt cx="3150444" cy="4092673"/>
          </a:xfrm>
        </p:grpSpPr>
        <p:sp>
          <p:nvSpPr>
            <p:cNvPr id="48" name="TextBox 47"/>
            <p:cNvSpPr txBox="1"/>
            <p:nvPr/>
          </p:nvSpPr>
          <p:spPr>
            <a:xfrm>
              <a:off x="2336800" y="6284352"/>
              <a:ext cx="2869944" cy="1604213"/>
            </a:xfrm>
            <a:prstGeom prst="rect">
              <a:avLst/>
            </a:prstGeom>
            <a:noFill/>
          </p:spPr>
          <p:txBody>
            <a:bodyPr wrap="square" rtlCol="0">
              <a:spAutoFit/>
            </a:bodyPr>
            <a:lstStyle/>
            <a:p>
              <a:pPr algn="ctr"/>
              <a:r>
                <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Content</a:t>
              </a:r>
            </a:p>
            <a:p>
              <a:pPr algn="ctr"/>
              <a:r>
                <a:rPr lang="en-US" sz="1600" dirty="0">
                  <a:latin typeface="Verdana" panose="020B0604030504040204" pitchFamily="34" charset="0"/>
                  <a:ea typeface="Verdana" panose="020B0604030504040204" pitchFamily="34" charset="0"/>
                  <a:cs typeface="Verdana" panose="020B0604030504040204" pitchFamily="34" charset="0"/>
                </a:rPr>
                <a:t>Prolific content types supported using industry standard formats</a:t>
              </a:r>
            </a:p>
            <a:p>
              <a:pPr algn="ctr"/>
              <a:endPar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9" name="Picture 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6300" y="3795892"/>
              <a:ext cx="3018813" cy="2581028"/>
            </a:xfrm>
            <a:prstGeom prst="rect">
              <a:avLst/>
            </a:prstGeom>
          </p:spPr>
        </p:pic>
      </p:grpSp>
      <p:sp>
        <p:nvSpPr>
          <p:cNvPr id="36" name="Arrow: Notched Right 35"/>
          <p:cNvSpPr/>
          <p:nvPr/>
        </p:nvSpPr>
        <p:spPr>
          <a:xfrm>
            <a:off x="10741658" y="4714373"/>
            <a:ext cx="1877747" cy="933703"/>
          </a:xfrm>
          <a:prstGeom prst="notchedRightArrow">
            <a:avLst/>
          </a:prstGeom>
          <a:solidFill>
            <a:srgbClr val="FF670D"/>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grpSp>
        <p:nvGrpSpPr>
          <p:cNvPr id="37" name="Group 36"/>
          <p:cNvGrpSpPr/>
          <p:nvPr/>
        </p:nvGrpSpPr>
        <p:grpSpPr>
          <a:xfrm>
            <a:off x="12619405" y="2563415"/>
            <a:ext cx="2250809" cy="5297814"/>
            <a:chOff x="12341524" y="2692901"/>
            <a:chExt cx="2180056" cy="5020659"/>
          </a:xfrm>
        </p:grpSpPr>
        <p:grpSp>
          <p:nvGrpSpPr>
            <p:cNvPr id="44" name="Group 43"/>
            <p:cNvGrpSpPr/>
            <p:nvPr/>
          </p:nvGrpSpPr>
          <p:grpSpPr>
            <a:xfrm>
              <a:off x="12569967" y="2692901"/>
              <a:ext cx="1723170" cy="3694838"/>
              <a:chOff x="12525583" y="2692901"/>
              <a:chExt cx="1723170" cy="3694838"/>
            </a:xfrm>
          </p:grpSpPr>
          <p:pic>
            <p:nvPicPr>
              <p:cNvPr id="46" name="Picture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25583" y="2692901"/>
                <a:ext cx="1723170" cy="3063413"/>
              </a:xfrm>
              <a:prstGeom prst="rect">
                <a:avLst/>
              </a:prstGeom>
              <a:ln w="28575">
                <a:solidFill>
                  <a:schemeClr val="tx1"/>
                </a:solidFill>
              </a:ln>
            </p:spPr>
          </p:pic>
          <p:pic>
            <p:nvPicPr>
              <p:cNvPr id="47" name="Picture 4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593418" y="5636203"/>
                <a:ext cx="1587500" cy="751536"/>
              </a:xfrm>
              <a:prstGeom prst="rect">
                <a:avLst/>
              </a:prstGeom>
            </p:spPr>
          </p:pic>
        </p:grpSp>
        <p:sp>
          <p:nvSpPr>
            <p:cNvPr id="45" name="TextBox 44"/>
            <p:cNvSpPr txBox="1"/>
            <p:nvPr/>
          </p:nvSpPr>
          <p:spPr>
            <a:xfrm>
              <a:off x="12341524" y="6284352"/>
              <a:ext cx="2180056" cy="1429208"/>
            </a:xfrm>
            <a:prstGeom prst="rect">
              <a:avLst/>
            </a:prstGeom>
            <a:noFill/>
          </p:spPr>
          <p:txBody>
            <a:bodyPr wrap="square" rtlCol="0">
              <a:spAutoFit/>
            </a:bodyPr>
            <a:lstStyle/>
            <a:p>
              <a:pPr algn="ctr"/>
              <a:r>
                <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Play</a:t>
              </a:r>
            </a:p>
            <a:p>
              <a:pPr algn="ctr"/>
              <a:r>
                <a:rPr lang="en-US" sz="1600" dirty="0">
                  <a:latin typeface="Verdana" panose="020B0604030504040204" pitchFamily="34" charset="0"/>
                  <a:ea typeface="Verdana" panose="020B0604030504040204" pitchFamily="34" charset="0"/>
                  <a:cs typeface="Verdana" panose="020B0604030504040204" pitchFamily="34" charset="0"/>
                </a:rPr>
                <a:t>Confidently play presentations and manage your network</a:t>
              </a:r>
              <a:endParaRPr lang="en-US" sz="16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8" name="Group 37"/>
          <p:cNvGrpSpPr/>
          <p:nvPr/>
        </p:nvGrpSpPr>
        <p:grpSpPr>
          <a:xfrm>
            <a:off x="7041883" y="3873315"/>
            <a:ext cx="3713461" cy="3987913"/>
            <a:chOff x="8075849" y="4281022"/>
            <a:chExt cx="4286473" cy="4603276"/>
          </a:xfrm>
        </p:grpSpPr>
        <p:sp>
          <p:nvSpPr>
            <p:cNvPr id="39" name="TextBox 38"/>
            <p:cNvSpPr txBox="1"/>
            <p:nvPr/>
          </p:nvSpPr>
          <p:spPr>
            <a:xfrm>
              <a:off x="8075849" y="7143482"/>
              <a:ext cx="4286473" cy="1740816"/>
            </a:xfrm>
            <a:prstGeom prst="rect">
              <a:avLst/>
            </a:prstGeom>
            <a:noFill/>
          </p:spPr>
          <p:txBody>
            <a:bodyPr wrap="square" rtlCol="0">
              <a:spAutoFit/>
            </a:bodyPr>
            <a:lstStyle/>
            <a:p>
              <a:pPr algn="ctr"/>
              <a:r>
                <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Author</a:t>
              </a:r>
            </a:p>
            <a:p>
              <a:pPr algn="ctr"/>
              <a:r>
                <a:rPr lang="en-US" sz="1600" dirty="0">
                  <a:latin typeface="Verdana" panose="020B0604030504040204" pitchFamily="34" charset="0"/>
                  <a:ea typeface="Verdana" panose="020B0604030504040204" pitchFamily="34" charset="0"/>
                  <a:cs typeface="Verdana" panose="020B0604030504040204" pitchFamily="34" charset="0"/>
                </a:rPr>
                <a:t>Easily create, preview, schedule and publish presentations using a vast array of simple to sophisticated features</a:t>
              </a:r>
              <a:endParaRPr lang="en-US" sz="2400" b="1" dirty="0">
                <a:solidFill>
                  <a:srgbClr val="2F026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nvGrpSpPr>
            <p:cNvPr id="40" name="Group 39"/>
            <p:cNvGrpSpPr/>
            <p:nvPr/>
          </p:nvGrpSpPr>
          <p:grpSpPr>
            <a:xfrm>
              <a:off x="8522812" y="4281022"/>
              <a:ext cx="3392548" cy="2862462"/>
              <a:chOff x="8510012" y="4281022"/>
              <a:chExt cx="3392548" cy="2862462"/>
            </a:xfrm>
          </p:grpSpPr>
          <p:pic>
            <p:nvPicPr>
              <p:cNvPr id="42" name="Picture 4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27420" y="4456073"/>
                <a:ext cx="3001872" cy="1894275"/>
              </a:xfrm>
              <a:prstGeom prst="rect">
                <a:avLst/>
              </a:prstGeom>
            </p:spPr>
          </p:pic>
          <p:pic>
            <p:nvPicPr>
              <p:cNvPr id="43" name="Picture 2" descr="Image result for generic monitor 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510012" y="4281022"/>
                <a:ext cx="3392548" cy="2862462"/>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p:cNvPicPr>
              <a:picLocks noChangeAspect="1"/>
            </p:cNvPicPr>
            <p:nvPr/>
          </p:nvPicPr>
          <p:blipFill>
            <a:blip r:embed="rId10" cstate="email">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11324041" y="6137408"/>
              <a:ext cx="881405" cy="887381"/>
            </a:xfrm>
            <a:prstGeom prst="rect">
              <a:avLst/>
            </a:prstGeom>
          </p:spPr>
        </p:pic>
      </p:grpSp>
      <p:sp>
        <p:nvSpPr>
          <p:cNvPr id="2" name="Rectangle 1"/>
          <p:cNvSpPr/>
          <p:nvPr/>
        </p:nvSpPr>
        <p:spPr>
          <a:xfrm>
            <a:off x="6969496" y="3540929"/>
            <a:ext cx="3858235" cy="369332"/>
          </a:xfrm>
          <a:prstGeom prst="rect">
            <a:avLst/>
          </a:prstGeom>
        </p:spPr>
        <p:txBody>
          <a:bodyPr wrap="square">
            <a:spAutoFit/>
          </a:bodyPr>
          <a:lstStyle/>
          <a:p>
            <a:pPr algn="ctr"/>
            <a:r>
              <a:rPr lang="en-US" b="1" dirty="0">
                <a:solidFill>
                  <a:srgbClr val="2F026F"/>
                </a:solidFill>
                <a:latin typeface="Verdana" panose="020B0604030504040204" pitchFamily="34" charset="0"/>
                <a:ea typeface="Verdana" panose="020B0604030504040204" pitchFamily="34" charset="0"/>
                <a:cs typeface="Verdana" panose="020B0604030504040204" pitchFamily="34" charset="0"/>
              </a:rPr>
              <a:t>Free BrightAuthor Software</a:t>
            </a:r>
            <a:endParaRPr lang="en-US" dirty="0"/>
          </a:p>
        </p:txBody>
      </p:sp>
    </p:spTree>
    <p:extLst>
      <p:ext uri="{BB962C8B-B14F-4D97-AF65-F5344CB8AC3E}">
        <p14:creationId xmlns:p14="http://schemas.microsoft.com/office/powerpoint/2010/main" val="2396812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530654"/>
            <a:ext cx="13529733" cy="624495"/>
          </a:xfrm>
        </p:spPr>
        <p:txBody>
          <a:bodyPr>
            <a:noAutofit/>
          </a:bodyPr>
          <a:lstStyle/>
          <a:p>
            <a:pPr>
              <a:lnSpc>
                <a:spcPct val="100000"/>
              </a:lnSpc>
            </a:pPr>
            <a:r>
              <a:rPr lang="en-US" dirty="0">
                <a:latin typeface="Arial" panose="020B0604020202020204" pitchFamily="34" charset="0"/>
                <a:cs typeface="Arial" panose="020B0604020202020204" pitchFamily="34" charset="0"/>
              </a:rPr>
              <a:t>World Market Forecast for Digital Signage</a:t>
            </a:r>
            <a:endParaRPr lang="en-US" dirty="0"/>
          </a:p>
        </p:txBody>
      </p:sp>
      <p:sp>
        <p:nvSpPr>
          <p:cNvPr id="9" name="Content Placeholder 8">
            <a:extLst>
              <a:ext uri="{FF2B5EF4-FFF2-40B4-BE49-F238E27FC236}">
                <a16:creationId xmlns:a16="http://schemas.microsoft.com/office/drawing/2014/main" id="{C94565B5-8039-4CAA-92C4-63D52D4F8532}"/>
              </a:ext>
            </a:extLst>
          </p:cNvPr>
          <p:cNvSpPr>
            <a:spLocks noGrp="1"/>
          </p:cNvSpPr>
          <p:nvPr>
            <p:ph idx="14"/>
          </p:nvPr>
        </p:nvSpPr>
        <p:spPr>
          <a:xfrm>
            <a:off x="2016821" y="7707524"/>
            <a:ext cx="13699671" cy="1017376"/>
          </a:xfrm>
        </p:spPr>
        <p:txBody>
          <a:bodyPr/>
          <a:lstStyle/>
          <a:p>
            <a:r>
              <a:rPr lang="en-US" sz="1600" dirty="0"/>
              <a:t>2017 is expected to have a 30.8% YoY increase in revenue, with displays &amp; media revenue averaging nearly a 38% increase from 2016.</a:t>
            </a:r>
          </a:p>
          <a:p>
            <a:r>
              <a:rPr lang="en-US" sz="1600" dirty="0"/>
              <a:t>2018 is expected to have a greater focus on interactivity such as Interactive Whiteboards (IWB) for education, corporate and government markets, as well as NFC, motion sensor touch solution, voice and facial recognition technology in retail and wayfinding</a:t>
            </a:r>
          </a:p>
        </p:txBody>
      </p:sp>
      <p:pic>
        <p:nvPicPr>
          <p:cNvPr id="6"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8">
            <a:extLst>
              <a:ext uri="{FF2B5EF4-FFF2-40B4-BE49-F238E27FC236}">
                <a16:creationId xmlns:a16="http://schemas.microsoft.com/office/drawing/2014/main" id="{3152DDED-BD8D-4746-A35A-3D7686D174E3}"/>
              </a:ext>
            </a:extLst>
          </p:cNvPr>
          <p:cNvGraphicFramePr>
            <a:graphicFrameLocks/>
          </p:cNvGraphicFramePr>
          <p:nvPr>
            <p:extLst>
              <p:ext uri="{D42A27DB-BD31-4B8C-83A1-F6EECF244321}">
                <p14:modId xmlns:p14="http://schemas.microsoft.com/office/powerpoint/2010/main" val="2677878219"/>
              </p:ext>
            </p:extLst>
          </p:nvPr>
        </p:nvGraphicFramePr>
        <p:xfrm>
          <a:off x="1861458" y="1008990"/>
          <a:ext cx="13699671" cy="67897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54161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p:txBody>
          <a:bodyPr lIns="145118" tIns="72558" rIns="145118" bIns="72558" anchor="t" anchorCtr="0">
            <a:noAutofit/>
          </a:bodyPr>
          <a:lstStyle/>
          <a:p>
            <a:pPr>
              <a:spcAft>
                <a:spcPts val="1906"/>
              </a:spcAft>
            </a:pPr>
            <a:r>
              <a:rPr lang="en-US" dirty="0"/>
              <a:t>BrightAuthor Overview</a:t>
            </a:r>
          </a:p>
        </p:txBody>
      </p:sp>
      <p:sp>
        <p:nvSpPr>
          <p:cNvPr id="2" name="Text Placeholder 1"/>
          <p:cNvSpPr>
            <a:spLocks noGrp="1"/>
          </p:cNvSpPr>
          <p:nvPr>
            <p:ph type="body" sz="quarter" idx="10"/>
          </p:nvPr>
        </p:nvSpPr>
        <p:spPr>
          <a:xfrm>
            <a:off x="1913469" y="1588036"/>
            <a:ext cx="13529733" cy="826379"/>
          </a:xfrm>
        </p:spPr>
        <p:txBody>
          <a:bodyPr lIns="145118" tIns="72558" rIns="145118" bIns="72558" anchor="b" anchorCtr="0">
            <a:noAutofit/>
          </a:bodyPr>
          <a:lstStyle/>
          <a:p>
            <a:r>
              <a:rPr lang="en-US" sz="2844" dirty="0"/>
              <a:t>Free PC software to easily create presentations that flawlessly run on BrightSign players</a:t>
            </a:r>
          </a:p>
        </p:txBody>
      </p:sp>
      <p:sp>
        <p:nvSpPr>
          <p:cNvPr id="16386" name="Content Placeholder 2"/>
          <p:cNvSpPr>
            <a:spLocks noGrp="1"/>
          </p:cNvSpPr>
          <p:nvPr>
            <p:ph idx="14"/>
          </p:nvPr>
        </p:nvSpPr>
        <p:spPr>
          <a:xfrm>
            <a:off x="1913468" y="2684012"/>
            <a:ext cx="14063132" cy="5636248"/>
          </a:xfrm>
        </p:spPr>
        <p:txBody>
          <a:bodyPr lIns="145118" tIns="72558" rIns="145118" bIns="72558"/>
          <a:lstStyle/>
          <a:p>
            <a:pPr marL="0" indent="0">
              <a:spcBef>
                <a:spcPts val="1801"/>
              </a:spcBef>
              <a:spcAft>
                <a:spcPts val="1200"/>
              </a:spcAft>
              <a:buNone/>
            </a:pPr>
            <a:r>
              <a:rPr lang="en-US" sz="2667" b="1" dirty="0">
                <a:solidFill>
                  <a:srgbClr val="595959"/>
                </a:solidFill>
              </a:rPr>
              <a:t>Simple steps to get a presentation up and running on BrightSign</a:t>
            </a:r>
          </a:p>
          <a:p>
            <a:pPr marL="514298" indent="-514298">
              <a:spcBef>
                <a:spcPts val="3000"/>
              </a:spcBef>
              <a:spcAft>
                <a:spcPts val="1200"/>
              </a:spcAft>
              <a:buFont typeface="+mj-lt"/>
              <a:buAutoNum type="arabicPeriod"/>
            </a:pPr>
            <a:r>
              <a:rPr lang="en-US" sz="2600" b="1" dirty="0">
                <a:solidFill>
                  <a:srgbClr val="595959"/>
                </a:solidFill>
              </a:rPr>
              <a:t>Author.</a:t>
            </a:r>
            <a:r>
              <a:rPr lang="en-US" sz="2600" dirty="0">
                <a:solidFill>
                  <a:srgbClr val="595959"/>
                </a:solidFill>
              </a:rPr>
              <a:t> Easily create layouts &amp; playlists for simple to sophisticated presentations.</a:t>
            </a:r>
          </a:p>
          <a:p>
            <a:pPr marL="514298" indent="-514298">
              <a:spcBef>
                <a:spcPts val="1801"/>
              </a:spcBef>
              <a:spcAft>
                <a:spcPts val="1200"/>
              </a:spcAft>
              <a:buFont typeface="+mj-lt"/>
              <a:buAutoNum type="arabicPeriod"/>
            </a:pPr>
            <a:r>
              <a:rPr lang="en-US" sz="2600" b="1" dirty="0">
                <a:solidFill>
                  <a:srgbClr val="595959"/>
                </a:solidFill>
              </a:rPr>
              <a:t>Play.</a:t>
            </a:r>
            <a:r>
              <a:rPr lang="en-US" sz="2600" dirty="0">
                <a:solidFill>
                  <a:srgbClr val="595959"/>
                </a:solidFill>
              </a:rPr>
              <a:t> Preview, publish and play presentations with confidence. </a:t>
            </a:r>
          </a:p>
          <a:p>
            <a:pPr marL="514298" indent="-514298">
              <a:spcBef>
                <a:spcPts val="1801"/>
              </a:spcBef>
              <a:spcAft>
                <a:spcPts val="1200"/>
              </a:spcAft>
              <a:buFont typeface="+mj-lt"/>
              <a:buAutoNum type="arabicPeriod"/>
            </a:pPr>
            <a:r>
              <a:rPr lang="en-US" sz="2600" b="1" dirty="0">
                <a:solidFill>
                  <a:srgbClr val="595959"/>
                </a:solidFill>
              </a:rPr>
              <a:t>Manage.</a:t>
            </a:r>
            <a:r>
              <a:rPr lang="en-US" sz="2600" dirty="0">
                <a:solidFill>
                  <a:srgbClr val="595959"/>
                </a:solidFill>
              </a:rPr>
              <a:t> Readily update, monitor and manage your BrightSign Network.</a:t>
            </a:r>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5967054" y="5866570"/>
            <a:ext cx="5955960" cy="31038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2/5</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spTree>
    <p:extLst>
      <p:ext uri="{BB962C8B-B14F-4D97-AF65-F5344CB8AC3E}">
        <p14:creationId xmlns:p14="http://schemas.microsoft.com/office/powerpoint/2010/main" val="513235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Authoring</a:t>
            </a:r>
          </a:p>
        </p:txBody>
      </p:sp>
      <p:sp>
        <p:nvSpPr>
          <p:cNvPr id="5" name="Text Placeholder 4"/>
          <p:cNvSpPr>
            <a:spLocks noGrp="1"/>
          </p:cNvSpPr>
          <p:nvPr>
            <p:ph type="body" sz="quarter" idx="10"/>
          </p:nvPr>
        </p:nvSpPr>
        <p:spPr>
          <a:xfrm>
            <a:off x="1913469" y="1588037"/>
            <a:ext cx="13529733" cy="460220"/>
          </a:xfrm>
        </p:spPr>
        <p:txBody>
          <a:bodyPr/>
          <a:lstStyle/>
          <a:p>
            <a:r>
              <a:rPr lang="en-US" dirty="0"/>
              <a:t>Using Free BrightAuthor Software</a:t>
            </a:r>
          </a:p>
        </p:txBody>
      </p:sp>
      <p:sp>
        <p:nvSpPr>
          <p:cNvPr id="4" name="Content Placeholder 3"/>
          <p:cNvSpPr>
            <a:spLocks noGrp="1"/>
          </p:cNvSpPr>
          <p:nvPr>
            <p:ph idx="14"/>
          </p:nvPr>
        </p:nvSpPr>
        <p:spPr>
          <a:xfrm>
            <a:off x="1913469" y="2350825"/>
            <a:ext cx="7467375" cy="6220151"/>
          </a:xfrm>
        </p:spPr>
        <p:txBody>
          <a:bodyPr/>
          <a:lstStyle/>
          <a:p>
            <a:r>
              <a:rPr lang="en-US" sz="2600" dirty="0">
                <a:solidFill>
                  <a:srgbClr val="595959"/>
                </a:solidFill>
              </a:rPr>
              <a:t>Create </a:t>
            </a:r>
            <a:r>
              <a:rPr lang="en-US" sz="2600" b="1" dirty="0">
                <a:solidFill>
                  <a:srgbClr val="595959"/>
                </a:solidFill>
              </a:rPr>
              <a:t>full-screen</a:t>
            </a:r>
            <a:r>
              <a:rPr lang="en-US" sz="2600" dirty="0">
                <a:solidFill>
                  <a:srgbClr val="595959"/>
                </a:solidFill>
              </a:rPr>
              <a:t> or </a:t>
            </a:r>
            <a:r>
              <a:rPr lang="en-US" sz="2600" b="1" dirty="0">
                <a:solidFill>
                  <a:srgbClr val="595959"/>
                </a:solidFill>
              </a:rPr>
              <a:t>multi-zone</a:t>
            </a:r>
            <a:r>
              <a:rPr lang="en-US" sz="2600" dirty="0">
                <a:solidFill>
                  <a:srgbClr val="595959"/>
                </a:solidFill>
              </a:rPr>
              <a:t> layouts</a:t>
            </a:r>
          </a:p>
          <a:p>
            <a:pPr lvl="1"/>
            <a:r>
              <a:rPr lang="en-US" sz="2000" dirty="0">
                <a:solidFill>
                  <a:srgbClr val="595959"/>
                </a:solidFill>
              </a:rPr>
              <a:t>Select zone type based on content: video, images, tickers, live feeds, clocks, etc.</a:t>
            </a:r>
          </a:p>
          <a:p>
            <a:pPr lvl="1"/>
            <a:r>
              <a:rPr lang="en-US" sz="2000" dirty="0">
                <a:solidFill>
                  <a:srgbClr val="595959"/>
                </a:solidFill>
              </a:rPr>
              <a:t>Customize zone size &amp; placement on screen</a:t>
            </a:r>
          </a:p>
          <a:p>
            <a:pPr>
              <a:spcBef>
                <a:spcPts val="5400"/>
              </a:spcBef>
            </a:pPr>
            <a:r>
              <a:rPr lang="en-US" sz="2600" dirty="0">
                <a:solidFill>
                  <a:srgbClr val="595959"/>
                </a:solidFill>
              </a:rPr>
              <a:t>Drag/drop content into each zone to build playlists</a:t>
            </a:r>
          </a:p>
          <a:p>
            <a:pPr lvl="1"/>
            <a:r>
              <a:rPr lang="en-US" sz="2000" b="1" dirty="0">
                <a:solidFill>
                  <a:srgbClr val="595959"/>
                </a:solidFill>
              </a:rPr>
              <a:t>Non-Interactive Playlist</a:t>
            </a:r>
            <a:r>
              <a:rPr lang="en-US" sz="2000" dirty="0">
                <a:solidFill>
                  <a:srgbClr val="595959"/>
                </a:solidFill>
              </a:rPr>
              <a:t>: A playlist of content that plays in a continuous loop</a:t>
            </a:r>
          </a:p>
          <a:p>
            <a:pPr lvl="1"/>
            <a:r>
              <a:rPr lang="en-US" sz="2000" b="1" dirty="0">
                <a:solidFill>
                  <a:srgbClr val="595959"/>
                </a:solidFill>
              </a:rPr>
              <a:t>Interactive Playlist</a:t>
            </a:r>
            <a:r>
              <a:rPr lang="en-US" sz="2000" dirty="0">
                <a:solidFill>
                  <a:srgbClr val="595959"/>
                </a:solidFill>
              </a:rPr>
              <a:t>: A playlist that plays particular content based on a trigger such as a button push, screen touch, network command, etc.</a:t>
            </a:r>
          </a:p>
          <a:p>
            <a:pPr lvl="1"/>
            <a:r>
              <a:rPr lang="en-US" sz="2000" b="1" dirty="0"/>
              <a:t>BrightWall™</a:t>
            </a:r>
            <a:r>
              <a:rPr lang="en-US" sz="2000" dirty="0"/>
              <a:t>: A frame-accurate synchronized playlist of content that is displayed as a video wall.</a:t>
            </a:r>
          </a:p>
          <a:p>
            <a:pPr marL="457200" lvl="1" indent="0">
              <a:buNone/>
            </a:pPr>
            <a:endParaRPr lang="en-US" sz="2000" dirty="0">
              <a:solidFill>
                <a:srgbClr val="595959"/>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80320" y="1556966"/>
            <a:ext cx="4938893" cy="337385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833" y="5233388"/>
            <a:ext cx="6139308" cy="3642388"/>
          </a:xfrm>
          <a:prstGeom prst="rect">
            <a:avLst/>
          </a:prstGeom>
        </p:spPr>
      </p:pic>
      <p:pic>
        <p:nvPicPr>
          <p:cNvPr id="8"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3/5</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spTree>
    <p:extLst>
      <p:ext uri="{BB962C8B-B14F-4D97-AF65-F5344CB8AC3E}">
        <p14:creationId xmlns:p14="http://schemas.microsoft.com/office/powerpoint/2010/main" val="910729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814037" y="6612064"/>
            <a:ext cx="2629165" cy="1761624"/>
          </a:xfrm>
          <a:prstGeom prst="rect">
            <a:avLst/>
          </a:prstGeom>
        </p:spPr>
      </p:pic>
      <p:sp>
        <p:nvSpPr>
          <p:cNvPr id="4" name="Title 3"/>
          <p:cNvSpPr>
            <a:spLocks noGrp="1"/>
          </p:cNvSpPr>
          <p:nvPr>
            <p:ph type="title"/>
          </p:nvPr>
        </p:nvSpPr>
        <p:spPr/>
        <p:txBody>
          <a:bodyPr lIns="145118" tIns="72558" rIns="145118" bIns="72558" anchor="t" anchorCtr="0">
            <a:noAutofit/>
          </a:bodyPr>
          <a:lstStyle/>
          <a:p>
            <a:r>
              <a:rPr lang="en-US" dirty="0"/>
              <a:t>Flawless playback you can rely on</a:t>
            </a:r>
          </a:p>
        </p:txBody>
      </p:sp>
      <p:sp>
        <p:nvSpPr>
          <p:cNvPr id="2" name="Text Placeholder 1"/>
          <p:cNvSpPr>
            <a:spLocks noGrp="1"/>
          </p:cNvSpPr>
          <p:nvPr>
            <p:ph type="body" sz="quarter" idx="10"/>
          </p:nvPr>
        </p:nvSpPr>
        <p:spPr/>
        <p:txBody>
          <a:bodyPr lIns="145118" tIns="72558" rIns="145118" bIns="72558" anchor="b" anchorCtr="0">
            <a:noAutofit/>
          </a:bodyPr>
          <a:lstStyle/>
          <a:p>
            <a:r>
              <a:rPr lang="en-US" dirty="0"/>
              <a:t>Confidently preview, publish and play</a:t>
            </a:r>
          </a:p>
        </p:txBody>
      </p:sp>
      <p:sp>
        <p:nvSpPr>
          <p:cNvPr id="8" name="Content Placeholder 7"/>
          <p:cNvSpPr>
            <a:spLocks noGrp="1"/>
          </p:cNvSpPr>
          <p:nvPr>
            <p:ph idx="14"/>
          </p:nvPr>
        </p:nvSpPr>
        <p:spPr>
          <a:xfrm>
            <a:off x="1913469" y="2580169"/>
            <a:ext cx="9754276" cy="5740091"/>
          </a:xfrm>
        </p:spPr>
        <p:txBody>
          <a:bodyPr lIns="145118" tIns="72558" rIns="145118" bIns="72558"/>
          <a:lstStyle/>
          <a:p>
            <a:pPr marL="0" indent="0">
              <a:spcBef>
                <a:spcPts val="1800"/>
              </a:spcBef>
              <a:buNone/>
            </a:pPr>
            <a:r>
              <a:rPr lang="en-US" sz="2600" b="1" dirty="0">
                <a:solidFill>
                  <a:srgbClr val="595959"/>
                </a:solidFill>
                <a:latin typeface="Verdana" pitchFamily="34" charset="0"/>
                <a:ea typeface="Verdana" pitchFamily="34" charset="0"/>
                <a:cs typeface="Verdana" pitchFamily="34" charset="0"/>
              </a:rPr>
              <a:t>Preview </a:t>
            </a:r>
          </a:p>
          <a:p>
            <a:pPr>
              <a:spcBef>
                <a:spcPts val="600"/>
              </a:spcBef>
            </a:pPr>
            <a:r>
              <a:rPr lang="en-US" sz="2400" dirty="0">
                <a:solidFill>
                  <a:srgbClr val="595959"/>
                </a:solidFill>
                <a:latin typeface="Verdana" pitchFamily="34" charset="0"/>
                <a:ea typeface="Verdana" pitchFamily="34" charset="0"/>
                <a:cs typeface="Verdana" pitchFamily="34" charset="0"/>
              </a:rPr>
              <a:t>Preview your presentation in BrightAuthor before publishing</a:t>
            </a:r>
          </a:p>
          <a:p>
            <a:pPr marL="0" indent="0">
              <a:spcBef>
                <a:spcPts val="5400"/>
              </a:spcBef>
              <a:buNone/>
            </a:pPr>
            <a:r>
              <a:rPr lang="en-US" sz="2600" b="1" dirty="0">
                <a:solidFill>
                  <a:srgbClr val="595959"/>
                </a:solidFill>
                <a:latin typeface="Verdana" pitchFamily="34" charset="0"/>
                <a:ea typeface="Verdana" pitchFamily="34" charset="0"/>
                <a:cs typeface="Verdana" pitchFamily="34" charset="0"/>
              </a:rPr>
              <a:t>Publish</a:t>
            </a:r>
          </a:p>
          <a:p>
            <a:pPr>
              <a:spcBef>
                <a:spcPts val="600"/>
              </a:spcBef>
            </a:pPr>
            <a:r>
              <a:rPr lang="en-US" sz="2200" dirty="0">
                <a:solidFill>
                  <a:srgbClr val="595959"/>
                </a:solidFill>
                <a:latin typeface="Verdana" pitchFamily="34" charset="0"/>
                <a:ea typeface="Verdana" pitchFamily="34" charset="0"/>
                <a:cs typeface="Verdana" pitchFamily="34" charset="0"/>
              </a:rPr>
              <a:t>Set your presentation’s playback schedule</a:t>
            </a:r>
          </a:p>
          <a:p>
            <a:pPr>
              <a:spcBef>
                <a:spcPts val="600"/>
              </a:spcBef>
            </a:pPr>
            <a:r>
              <a:rPr lang="en-US" sz="2200" dirty="0">
                <a:solidFill>
                  <a:srgbClr val="595959"/>
                </a:solidFill>
                <a:latin typeface="Verdana" pitchFamily="34" charset="0"/>
                <a:ea typeface="Verdana" pitchFamily="34" charset="0"/>
                <a:cs typeface="Verdana" pitchFamily="34" charset="0"/>
              </a:rPr>
              <a:t>Publish completed presentation to players (SD card, network, etc.)</a:t>
            </a:r>
          </a:p>
          <a:p>
            <a:pPr marL="0" indent="0">
              <a:spcBef>
                <a:spcPts val="5400"/>
              </a:spcBef>
              <a:buNone/>
            </a:pPr>
            <a:r>
              <a:rPr lang="en-US" sz="2600" b="1" dirty="0">
                <a:solidFill>
                  <a:srgbClr val="595959"/>
                </a:solidFill>
                <a:latin typeface="Verdana" pitchFamily="34" charset="0"/>
                <a:ea typeface="Verdana" pitchFamily="34" charset="0"/>
                <a:cs typeface="Verdana" pitchFamily="34" charset="0"/>
              </a:rPr>
              <a:t>Play</a:t>
            </a:r>
          </a:p>
          <a:p>
            <a:pPr>
              <a:spcBef>
                <a:spcPts val="600"/>
              </a:spcBef>
            </a:pPr>
            <a:r>
              <a:rPr lang="en-US" sz="2200" dirty="0">
                <a:solidFill>
                  <a:srgbClr val="595959"/>
                </a:solidFill>
                <a:latin typeface="Verdana" pitchFamily="34" charset="0"/>
                <a:ea typeface="Verdana" pitchFamily="34" charset="0"/>
                <a:cs typeface="Verdana" pitchFamily="34" charset="0"/>
              </a:rPr>
              <a:t>Confidently play presentations without interruption and with </a:t>
            </a:r>
            <a:r>
              <a:rPr lang="en-US" sz="2200" dirty="0">
                <a:solidFill>
                  <a:srgbClr val="595959"/>
                </a:solidFill>
              </a:rPr>
              <a:t>powerful performance </a:t>
            </a:r>
          </a:p>
          <a:p>
            <a:pPr>
              <a:spcBef>
                <a:spcPts val="600"/>
              </a:spcBef>
            </a:pPr>
            <a:r>
              <a:rPr lang="en-US" sz="2200" dirty="0">
                <a:solidFill>
                  <a:srgbClr val="595959"/>
                </a:solidFill>
                <a:latin typeface="Verdana" pitchFamily="34" charset="0"/>
                <a:ea typeface="Verdana" pitchFamily="34" charset="0"/>
                <a:cs typeface="Verdana" pitchFamily="34" charset="0"/>
              </a:rPr>
              <a:t>Players offer hi</a:t>
            </a:r>
            <a:r>
              <a:rPr lang="en-US" sz="2200" dirty="0">
                <a:solidFill>
                  <a:srgbClr val="595959"/>
                </a:solidFill>
              </a:rPr>
              <a:t>gh reliability with less than a 0.25% failure rate</a:t>
            </a:r>
          </a:p>
        </p:txBody>
      </p:sp>
      <p:grpSp>
        <p:nvGrpSpPr>
          <p:cNvPr id="28" name="Group 27"/>
          <p:cNvGrpSpPr/>
          <p:nvPr/>
        </p:nvGrpSpPr>
        <p:grpSpPr>
          <a:xfrm>
            <a:off x="12814038" y="4306268"/>
            <a:ext cx="2629164" cy="1878147"/>
            <a:chOff x="13141421" y="2243893"/>
            <a:chExt cx="2629164" cy="1878147"/>
          </a:xfrm>
        </p:grpSpPr>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1421" y="2243893"/>
              <a:ext cx="2513590" cy="1731389"/>
            </a:xfrm>
            <a:prstGeom prst="rect">
              <a:avLst/>
            </a:prstGeom>
          </p:spPr>
        </p:pic>
        <p:pic>
          <p:nvPicPr>
            <p:cNvPr id="20" name="Picture 1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4976803" y="3408960"/>
              <a:ext cx="793782" cy="713080"/>
            </a:xfrm>
            <a:prstGeom prst="rect">
              <a:avLst/>
            </a:prstGeom>
            <a:effectLst>
              <a:outerShdw blurRad="50800" dist="38100" dir="2700000" algn="tl" rotWithShape="0">
                <a:prstClr val="black">
                  <a:alpha val="40000"/>
                </a:prstClr>
              </a:outerShdw>
            </a:effectLst>
          </p:spPr>
        </p:pic>
      </p:grpSp>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814038" y="2190407"/>
            <a:ext cx="2611645" cy="1798930"/>
          </a:xfrm>
          <a:prstGeom prst="rect">
            <a:avLst/>
          </a:prstGeom>
        </p:spPr>
      </p:pic>
      <p:pic>
        <p:nvPicPr>
          <p:cNvPr id="11"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4/5</a:t>
            </a:r>
          </a:p>
        </p:txBody>
      </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spTree>
    <p:extLst>
      <p:ext uri="{BB962C8B-B14F-4D97-AF65-F5344CB8AC3E}">
        <p14:creationId xmlns:p14="http://schemas.microsoft.com/office/powerpoint/2010/main" val="13847105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145118" tIns="72558" rIns="145118" bIns="72558" anchor="t" anchorCtr="0">
            <a:noAutofit/>
          </a:bodyPr>
          <a:lstStyle/>
          <a:p>
            <a:r>
              <a:rPr lang="en-US" dirty="0"/>
              <a:t>Playback Management made easy</a:t>
            </a:r>
          </a:p>
        </p:txBody>
      </p:sp>
      <p:sp>
        <p:nvSpPr>
          <p:cNvPr id="2" name="Text Placeholder 1"/>
          <p:cNvSpPr>
            <a:spLocks noGrp="1"/>
          </p:cNvSpPr>
          <p:nvPr>
            <p:ph type="body" sz="quarter" idx="10"/>
          </p:nvPr>
        </p:nvSpPr>
        <p:spPr/>
        <p:txBody>
          <a:bodyPr lIns="145118" tIns="72558" rIns="145118" bIns="72558" anchor="b" anchorCtr="0">
            <a:noAutofit/>
          </a:bodyPr>
          <a:lstStyle/>
          <a:p>
            <a:r>
              <a:rPr lang="en-US" dirty="0"/>
              <a:t>Tools to keep your presentation running and relevant</a:t>
            </a:r>
          </a:p>
        </p:txBody>
      </p:sp>
      <p:sp>
        <p:nvSpPr>
          <p:cNvPr id="8" name="Content Placeholder 7"/>
          <p:cNvSpPr>
            <a:spLocks noGrp="1"/>
          </p:cNvSpPr>
          <p:nvPr>
            <p:ph idx="14"/>
          </p:nvPr>
        </p:nvSpPr>
        <p:spPr/>
        <p:txBody>
          <a:bodyPr lIns="145118" tIns="72558" rIns="145118" bIns="72558"/>
          <a:lstStyle/>
          <a:p>
            <a:r>
              <a:rPr lang="en-US" dirty="0">
                <a:solidFill>
                  <a:srgbClr val="595959"/>
                </a:solidFill>
                <a:latin typeface="Verdana" pitchFamily="34" charset="0"/>
                <a:ea typeface="Verdana" pitchFamily="34" charset="0"/>
                <a:cs typeface="Verdana" pitchFamily="34" charset="0"/>
              </a:rPr>
              <a:t>Monitor your presentation playback via snapshots using RemoteView </a:t>
            </a:r>
          </a:p>
          <a:p>
            <a:r>
              <a:rPr lang="en-US" dirty="0">
                <a:solidFill>
                  <a:srgbClr val="595959"/>
                </a:solidFill>
                <a:latin typeface="Verdana" pitchFamily="34" charset="0"/>
                <a:ea typeface="Verdana" pitchFamily="34" charset="0"/>
                <a:cs typeface="Verdana" pitchFamily="34" charset="0"/>
              </a:rPr>
              <a:t>Update content and presentations with ease</a:t>
            </a:r>
          </a:p>
          <a:p>
            <a:r>
              <a:rPr lang="en-US" dirty="0">
                <a:solidFill>
                  <a:srgbClr val="595959"/>
                </a:solidFill>
                <a:latin typeface="Verdana" pitchFamily="34" charset="0"/>
                <a:ea typeface="Verdana" pitchFamily="34" charset="0"/>
                <a:cs typeface="Verdana" pitchFamily="34" charset="0"/>
              </a:rPr>
              <a:t>Manage your content library</a:t>
            </a:r>
          </a:p>
          <a:p>
            <a:r>
              <a:rPr lang="en-US" dirty="0">
                <a:solidFill>
                  <a:srgbClr val="595959"/>
                </a:solidFill>
                <a:latin typeface="Verdana" pitchFamily="34" charset="0"/>
                <a:ea typeface="Verdana" pitchFamily="34" charset="0"/>
                <a:cs typeface="Verdana" pitchFamily="34" charset="0"/>
              </a:rPr>
              <a:t>Administer your network of BrightSign players remotely (firmware &amp; network setting updates, etc.)</a:t>
            </a:r>
          </a:p>
        </p:txBody>
      </p:sp>
      <p:pic>
        <p:nvPicPr>
          <p:cNvPr id="7"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5/5</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9825" y="5666026"/>
            <a:ext cx="5779730" cy="3165853"/>
          </a:xfrm>
          <a:prstGeom prst="rect">
            <a:avLst/>
          </a:prstGeom>
        </p:spPr>
      </p:pic>
    </p:spTree>
    <p:extLst>
      <p:ext uri="{BB962C8B-B14F-4D97-AF65-F5344CB8AC3E}">
        <p14:creationId xmlns:p14="http://schemas.microsoft.com/office/powerpoint/2010/main" val="2837975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95456" y="7453232"/>
            <a:ext cx="13663494" cy="1044377"/>
          </a:xfrm>
        </p:spPr>
        <p:txBody>
          <a:bodyPr>
            <a:normAutofit/>
          </a:bodyPr>
          <a:lstStyle/>
          <a:p>
            <a:r>
              <a:rPr lang="en-US" dirty="0"/>
              <a:t>Versatile networking options deliver remote content with ease</a:t>
            </a:r>
          </a:p>
        </p:txBody>
      </p:sp>
      <p:sp>
        <p:nvSpPr>
          <p:cNvPr id="6" name="Text Placeholder 5"/>
          <p:cNvSpPr>
            <a:spLocks noGrp="1"/>
          </p:cNvSpPr>
          <p:nvPr>
            <p:ph type="body" sz="quarter" idx="10"/>
          </p:nvPr>
        </p:nvSpPr>
        <p:spPr/>
        <p:txBody>
          <a:bodyPr/>
          <a:lstStyle/>
          <a:p>
            <a:r>
              <a:rPr lang="en-US" dirty="0"/>
              <a:t>Networking Solutions </a:t>
            </a:r>
          </a:p>
        </p:txBody>
      </p:sp>
      <p:pic>
        <p:nvPicPr>
          <p:cNvPr id="8"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4216369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76814" y="1496673"/>
            <a:ext cx="10598798" cy="7442884"/>
          </a:xfrm>
          <a:prstGeom prst="rect">
            <a:avLst/>
          </a:prstGeom>
        </p:spPr>
      </p:pic>
      <p:sp>
        <p:nvSpPr>
          <p:cNvPr id="20482" name="Title 1"/>
          <p:cNvSpPr>
            <a:spLocks noGrp="1"/>
          </p:cNvSpPr>
          <p:nvPr>
            <p:ph type="title"/>
          </p:nvPr>
        </p:nvSpPr>
        <p:spPr/>
        <p:txBody>
          <a:bodyPr lIns="145118" tIns="72558" rIns="145118" bIns="72558" anchor="t" anchorCtr="0">
            <a:noAutofit/>
          </a:bodyPr>
          <a:lstStyle/>
          <a:p>
            <a:r>
              <a:rPr lang="en-US" sz="4799" dirty="0"/>
              <a:t>Network Solutions Overview</a:t>
            </a:r>
          </a:p>
        </p:txBody>
      </p:sp>
      <p:sp>
        <p:nvSpPr>
          <p:cNvPr id="2" name="Text Placeholder 1"/>
          <p:cNvSpPr>
            <a:spLocks noGrp="1"/>
          </p:cNvSpPr>
          <p:nvPr>
            <p:ph type="body" sz="quarter" idx="10"/>
          </p:nvPr>
        </p:nvSpPr>
        <p:spPr>
          <a:xfrm>
            <a:off x="1914551" y="1541782"/>
            <a:ext cx="3621677" cy="1434782"/>
          </a:xfrm>
        </p:spPr>
        <p:txBody>
          <a:bodyPr/>
          <a:lstStyle/>
          <a:p>
            <a:r>
              <a:rPr lang="en-US" sz="3199" dirty="0"/>
              <a:t>Versatile solutions to meet any need</a:t>
            </a:r>
          </a:p>
        </p:txBody>
      </p:sp>
      <p:sp>
        <p:nvSpPr>
          <p:cNvPr id="6" name="TextBox 5"/>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1/9</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8"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1520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r>
              <a:rPr lang="en-US" sz="4799" dirty="0"/>
              <a:t>Local SD Card Publishing</a:t>
            </a:r>
          </a:p>
        </p:txBody>
      </p:sp>
      <p:sp>
        <p:nvSpPr>
          <p:cNvPr id="2" name="Text Placeholder 1"/>
          <p:cNvSpPr>
            <a:spLocks noGrp="1"/>
          </p:cNvSpPr>
          <p:nvPr>
            <p:ph type="body" sz="quarter" idx="10"/>
          </p:nvPr>
        </p:nvSpPr>
        <p:spPr>
          <a:xfrm>
            <a:off x="1914553" y="1588554"/>
            <a:ext cx="13527384" cy="494776"/>
          </a:xfrm>
        </p:spPr>
        <p:txBody>
          <a:bodyPr/>
          <a:lstStyle/>
          <a:p>
            <a:r>
              <a:rPr lang="en-US" sz="3199" dirty="0"/>
              <a:t>An alternative to networked content publishing &amp; updates</a:t>
            </a:r>
          </a:p>
        </p:txBody>
      </p:sp>
      <p:sp>
        <p:nvSpPr>
          <p:cNvPr id="13315" name="Text Placeholder 2"/>
          <p:cNvSpPr>
            <a:spLocks noGrp="1"/>
          </p:cNvSpPr>
          <p:nvPr>
            <p:ph idx="14"/>
          </p:nvPr>
        </p:nvSpPr>
        <p:spPr>
          <a:xfrm>
            <a:off x="1914552" y="2406938"/>
            <a:ext cx="13744547" cy="5912673"/>
          </a:xfrm>
        </p:spPr>
        <p:txBody>
          <a:bodyPr/>
          <a:lstStyle/>
          <a:p>
            <a:pPr>
              <a:spcBef>
                <a:spcPts val="533"/>
              </a:spcBef>
              <a:spcAft>
                <a:spcPts val="533"/>
              </a:spcAft>
            </a:pPr>
            <a:r>
              <a:rPr lang="en-US" sz="2400" dirty="0">
                <a:solidFill>
                  <a:srgbClr val="595959"/>
                </a:solidFill>
              </a:rPr>
              <a:t>BrightSign players require a micro SD card for storage – players have no internal storage</a:t>
            </a:r>
          </a:p>
          <a:p>
            <a:pPr>
              <a:spcAft>
                <a:spcPts val="400"/>
              </a:spcAft>
            </a:pPr>
            <a:r>
              <a:rPr lang="en-US" sz="2400" spc="0" dirty="0">
                <a:solidFill>
                  <a:srgbClr val="595959"/>
                </a:solidFill>
                <a:cs typeface="Verdana"/>
              </a:rPr>
              <a:t>As an alternative to networking, presentations can be published directly to a micro SD card and manually insert it into a player </a:t>
            </a:r>
          </a:p>
          <a:p>
            <a:pPr>
              <a:spcBef>
                <a:spcPts val="533"/>
              </a:spcBef>
              <a:spcAft>
                <a:spcPts val="533"/>
              </a:spcAft>
            </a:pPr>
            <a:r>
              <a:rPr lang="en-US" sz="2400" dirty="0">
                <a:solidFill>
                  <a:srgbClr val="595959"/>
                </a:solidFill>
              </a:rPr>
              <a:t>BrightSign offers a line of </a:t>
            </a:r>
            <a:r>
              <a:rPr lang="en-US" sz="2400" b="1" dirty="0">
                <a:solidFill>
                  <a:srgbClr val="595959"/>
                </a:solidFill>
              </a:rPr>
              <a:t>industrial grade class 10 micro SD cards </a:t>
            </a:r>
            <a:br>
              <a:rPr lang="en-US" sz="2400" b="1" dirty="0">
                <a:solidFill>
                  <a:srgbClr val="595959"/>
                </a:solidFill>
              </a:rPr>
            </a:br>
            <a:r>
              <a:rPr lang="en-US" sz="2400" dirty="0">
                <a:solidFill>
                  <a:srgbClr val="595959"/>
                </a:solidFill>
              </a:rPr>
              <a:t>that are approved for digital signage applications</a:t>
            </a:r>
          </a:p>
          <a:p>
            <a:pPr>
              <a:spcBef>
                <a:spcPts val="533"/>
              </a:spcBef>
              <a:spcAft>
                <a:spcPts val="533"/>
              </a:spcAft>
            </a:pPr>
            <a:r>
              <a:rPr lang="en-US" sz="2400" dirty="0">
                <a:solidFill>
                  <a:srgbClr val="595959"/>
                </a:solidFill>
              </a:rPr>
              <a:t>USB device storage can be used for players that have a USB port</a:t>
            </a:r>
          </a:p>
          <a:p>
            <a:pPr>
              <a:spcBef>
                <a:spcPts val="533"/>
              </a:spcBef>
              <a:spcAft>
                <a:spcPts val="533"/>
              </a:spcAft>
            </a:pPr>
            <a:r>
              <a:rPr lang="en-US" sz="2400" dirty="0">
                <a:solidFill>
                  <a:srgbClr val="595959"/>
                </a:solidFill>
              </a:rPr>
              <a:t>Note: storage devices FAT32 formatted. To play files larger than 4GB, format for NTFS which is only compatible with non-networked players.</a:t>
            </a:r>
          </a:p>
          <a:p>
            <a:pPr>
              <a:spcBef>
                <a:spcPts val="533"/>
              </a:spcBef>
              <a:spcAft>
                <a:spcPts val="533"/>
              </a:spcAft>
            </a:pPr>
            <a:endParaRPr lang="en-US" sz="2400" dirty="0">
              <a:solidFill>
                <a:srgbClr val="595959"/>
              </a:solidFill>
            </a:endParaRPr>
          </a:p>
        </p:txBody>
      </p:sp>
      <p:grpSp>
        <p:nvGrpSpPr>
          <p:cNvPr id="7" name="Group 6"/>
          <p:cNvGrpSpPr>
            <a:grpSpLocks noChangeAspect="1"/>
          </p:cNvGrpSpPr>
          <p:nvPr/>
        </p:nvGrpSpPr>
        <p:grpSpPr>
          <a:xfrm>
            <a:off x="4514464" y="6843029"/>
            <a:ext cx="8357976" cy="2093965"/>
            <a:chOff x="4411335" y="6305497"/>
            <a:chExt cx="9214632" cy="2308588"/>
          </a:xfrm>
        </p:grpSpPr>
        <p:grpSp>
          <p:nvGrpSpPr>
            <p:cNvPr id="3" name="Group 2"/>
            <p:cNvGrpSpPr>
              <a:grpSpLocks noChangeAspect="1"/>
            </p:cNvGrpSpPr>
            <p:nvPr/>
          </p:nvGrpSpPr>
          <p:grpSpPr>
            <a:xfrm>
              <a:off x="4411335" y="6305497"/>
              <a:ext cx="9214632" cy="2308588"/>
              <a:chOff x="1666874" y="3845080"/>
              <a:chExt cx="6399050" cy="1603186"/>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6874" y="3845080"/>
                <a:ext cx="2711271" cy="1603186"/>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6424" y="3918205"/>
                <a:ext cx="2019500" cy="1456936"/>
              </a:xfrm>
              <a:prstGeom prst="rect">
                <a:avLst/>
              </a:prstGeom>
            </p:spPr>
          </p:pic>
        </p:grpSp>
        <p:pic>
          <p:nvPicPr>
            <p:cNvPr id="1030" name="Picture 6" descr="http://storiesformuslimkids.files.wordpress.com/2013/04/footsteps.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r="50187" b="27372"/>
            <a:stretch/>
          </p:blipFill>
          <p:spPr bwMode="auto">
            <a:xfrm rot="20913474">
              <a:off x="7764172" y="7643880"/>
              <a:ext cx="2587977" cy="64787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2/9</a:t>
            </a: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6"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39146" y="8390807"/>
            <a:ext cx="3228862" cy="753193"/>
          </a:xfrm>
          <a:prstGeom prst="rect">
            <a:avLst/>
          </a:prstGeom>
        </p:spPr>
      </p:pic>
      <p:pic>
        <p:nvPicPr>
          <p:cNvPr id="2050" name="Picture 2" descr="https://www.brightsign.biz/application/files/1615/1033/5490/microSD-hero.png">
            <a:extLst>
              <a:ext uri="{FF2B5EF4-FFF2-40B4-BE49-F238E27FC236}">
                <a16:creationId xmlns:a16="http://schemas.microsoft.com/office/drawing/2014/main" id="{4956CE86-850D-4EE2-BEA6-F2CB33ADF77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3168008" y="3674510"/>
            <a:ext cx="2063750" cy="1173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GB Class 10 MICRO SD Card">
            <a:extLst>
              <a:ext uri="{FF2B5EF4-FFF2-40B4-BE49-F238E27FC236}">
                <a16:creationId xmlns:a16="http://schemas.microsoft.com/office/drawing/2014/main" id="{9BDF1119-C679-4DBD-8155-4EAAA7DDB9B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882750" y="7040558"/>
            <a:ext cx="1808150" cy="102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522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r>
              <a:rPr lang="en-US" sz="4799" dirty="0"/>
              <a:t>Local Network Publishing</a:t>
            </a:r>
          </a:p>
        </p:txBody>
      </p:sp>
      <p:sp>
        <p:nvSpPr>
          <p:cNvPr id="2" name="Text Placeholder 1"/>
          <p:cNvSpPr>
            <a:spLocks noGrp="1"/>
          </p:cNvSpPr>
          <p:nvPr>
            <p:ph type="body" sz="quarter" idx="10"/>
          </p:nvPr>
        </p:nvSpPr>
        <p:spPr>
          <a:xfrm>
            <a:off x="1914553" y="1588554"/>
            <a:ext cx="13527384" cy="1002118"/>
          </a:xfrm>
        </p:spPr>
        <p:txBody>
          <a:bodyPr/>
          <a:lstStyle/>
          <a:p>
            <a:r>
              <a:rPr lang="en-US" sz="3199" dirty="0"/>
              <a:t>Free solution designed for small networks within a single building using a local subnet</a:t>
            </a:r>
          </a:p>
        </p:txBody>
      </p:sp>
      <p:sp>
        <p:nvSpPr>
          <p:cNvPr id="13315" name="Text Placeholder 2"/>
          <p:cNvSpPr>
            <a:spLocks noGrp="1"/>
          </p:cNvSpPr>
          <p:nvPr>
            <p:ph idx="14"/>
          </p:nvPr>
        </p:nvSpPr>
        <p:spPr>
          <a:xfrm>
            <a:off x="1914553" y="2884451"/>
            <a:ext cx="13527384" cy="5435164"/>
          </a:xfrm>
        </p:spPr>
        <p:txBody>
          <a:bodyPr/>
          <a:lstStyle/>
          <a:p>
            <a:pPr>
              <a:spcBef>
                <a:spcPts val="533"/>
              </a:spcBef>
              <a:spcAft>
                <a:spcPts val="533"/>
              </a:spcAft>
            </a:pPr>
            <a:r>
              <a:rPr lang="en-US" spc="0" dirty="0">
                <a:cs typeface="Verdana"/>
              </a:rPr>
              <a:t>Easy and free, this option is ideal for basic, low-maintenance situations where simplicity is key</a:t>
            </a:r>
          </a:p>
          <a:p>
            <a:pPr>
              <a:spcBef>
                <a:spcPts val="533"/>
              </a:spcBef>
              <a:spcAft>
                <a:spcPts val="533"/>
              </a:spcAft>
            </a:pPr>
            <a:r>
              <a:rPr lang="en-US" spc="0" dirty="0">
                <a:cs typeface="Verdana"/>
              </a:rPr>
              <a:t>Send files and updates to remote networked units over the Internet or </a:t>
            </a:r>
            <a:r>
              <a:rPr lang="en-US" dirty="0">
                <a:cs typeface="Verdana"/>
              </a:rPr>
              <a:t>LAN </a:t>
            </a:r>
            <a:r>
              <a:rPr lang="en-US" spc="0" dirty="0">
                <a:cs typeface="Verdana"/>
              </a:rPr>
              <a:t> (local area network).</a:t>
            </a:r>
            <a:endParaRPr lang="en-US" dirty="0"/>
          </a:p>
          <a:p>
            <a:pPr>
              <a:spcBef>
                <a:spcPts val="533"/>
              </a:spcBef>
              <a:spcAft>
                <a:spcPts val="533"/>
              </a:spcAft>
            </a:pPr>
            <a:r>
              <a:rPr lang="en-US" dirty="0"/>
              <a:t>Use BrightAuthor to publish directly to the player over the LAN</a:t>
            </a:r>
          </a:p>
          <a:p>
            <a:pPr>
              <a:spcBef>
                <a:spcPts val="533"/>
              </a:spcBef>
              <a:spcAft>
                <a:spcPts val="533"/>
              </a:spcAft>
            </a:pPr>
            <a:r>
              <a:rPr lang="en-US" dirty="0"/>
              <a:t>Perform basic polling status checks of connected units using </a:t>
            </a:r>
            <a:br>
              <a:rPr lang="en-US" dirty="0"/>
            </a:br>
            <a:r>
              <a:rPr lang="en-US" dirty="0"/>
              <a:t>BrightAuthor</a:t>
            </a:r>
          </a:p>
        </p:txBody>
      </p:sp>
      <p:sp>
        <p:nvSpPr>
          <p:cNvPr id="15" name="TextBox 14"/>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3/9</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4"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912111" y="6305201"/>
            <a:ext cx="9495073" cy="2629086"/>
            <a:chOff x="3912111" y="6305201"/>
            <a:chExt cx="9495073" cy="2629086"/>
          </a:xfrm>
        </p:grpSpPr>
        <p:grpSp>
          <p:nvGrpSpPr>
            <p:cNvPr id="7" name="Group 6"/>
            <p:cNvGrpSpPr/>
            <p:nvPr/>
          </p:nvGrpSpPr>
          <p:grpSpPr>
            <a:xfrm>
              <a:off x="3912111" y="6305201"/>
              <a:ext cx="9334430" cy="2308188"/>
              <a:chOff x="4411335" y="6305497"/>
              <a:chExt cx="9336052" cy="2308588"/>
            </a:xfrm>
          </p:grpSpPr>
          <p:cxnSp>
            <p:nvCxnSpPr>
              <p:cNvPr id="8" name="Straight Arrow Connector 29"/>
              <p:cNvCxnSpPr>
                <a:cxnSpLocks noChangeShapeType="1"/>
              </p:cNvCxnSpPr>
              <p:nvPr/>
            </p:nvCxnSpPr>
            <p:spPr bwMode="auto">
              <a:xfrm flipH="1">
                <a:off x="7999877" y="7586757"/>
                <a:ext cx="2063624" cy="0"/>
              </a:xfrm>
              <a:prstGeom prst="straightConnector1">
                <a:avLst/>
              </a:prstGeom>
              <a:noFill/>
              <a:ln w="57150" algn="ctr">
                <a:solidFill>
                  <a:srgbClr val="381D59"/>
                </a:solidFill>
                <a:round/>
                <a:headEnd type="triangle" w="med" len="med"/>
                <a:tailEnd type="triangle" w="med" len="med"/>
              </a:ln>
            </p:spPr>
          </p:cxnSp>
          <p:sp>
            <p:nvSpPr>
              <p:cNvPr id="13" name="TextBox 30"/>
              <p:cNvSpPr txBox="1">
                <a:spLocks noChangeArrowheads="1"/>
              </p:cNvSpPr>
              <p:nvPr/>
            </p:nvSpPr>
            <p:spPr bwMode="auto">
              <a:xfrm>
                <a:off x="8267566" y="6917703"/>
                <a:ext cx="1528249" cy="477137"/>
              </a:xfrm>
              <a:prstGeom prst="rect">
                <a:avLst/>
              </a:prstGeom>
              <a:noFill/>
              <a:ln w="9525">
                <a:noFill/>
                <a:miter lim="800000"/>
                <a:headEnd/>
                <a:tailEnd/>
              </a:ln>
            </p:spPr>
            <p:txBody>
              <a:bodyPr wrap="none">
                <a:spAutoFit/>
              </a:bodyPr>
              <a:lstStyle/>
              <a:p>
                <a:pPr algn="ctr">
                  <a:lnSpc>
                    <a:spcPts val="1467"/>
                  </a:lnSpc>
                </a:pPr>
                <a:r>
                  <a:rPr lang="en-US" sz="1867" dirty="0">
                    <a:latin typeface="Verdana" pitchFamily="34" charset="0"/>
                    <a:ea typeface="Verdana" pitchFamily="34" charset="0"/>
                    <a:cs typeface="Verdana" pitchFamily="34" charset="0"/>
                  </a:rPr>
                  <a:t>LAN</a:t>
                </a:r>
              </a:p>
              <a:p>
                <a:pPr algn="ctr">
                  <a:lnSpc>
                    <a:spcPts val="1467"/>
                  </a:lnSpc>
                </a:pPr>
                <a:r>
                  <a:rPr lang="en-US" sz="1867" dirty="0">
                    <a:latin typeface="Verdana" pitchFamily="34" charset="0"/>
                    <a:ea typeface="Verdana" pitchFamily="34" charset="0"/>
                    <a:cs typeface="Verdana" pitchFamily="34" charset="0"/>
                  </a:rPr>
                  <a:t>Connection</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11335" y="6305497"/>
                <a:ext cx="3904230" cy="2308588"/>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39307" y="6459905"/>
                <a:ext cx="2908080" cy="2097988"/>
              </a:xfrm>
              <a:prstGeom prst="rect">
                <a:avLst/>
              </a:prstGeom>
            </p:spPr>
          </p:pic>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178322" y="8181094"/>
              <a:ext cx="3228862" cy="753193"/>
            </a:xfrm>
            <a:prstGeom prst="rect">
              <a:avLst/>
            </a:prstGeom>
          </p:spPr>
        </p:pic>
      </p:grpSp>
    </p:spTree>
    <p:extLst>
      <p:ext uri="{BB962C8B-B14F-4D97-AF65-F5344CB8AC3E}">
        <p14:creationId xmlns:p14="http://schemas.microsoft.com/office/powerpoint/2010/main" val="2175149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r>
              <a:rPr lang="en-US" sz="4799" dirty="0"/>
              <a:t>Simple File Networking</a:t>
            </a:r>
          </a:p>
        </p:txBody>
      </p:sp>
      <p:sp>
        <p:nvSpPr>
          <p:cNvPr id="2" name="Text Placeholder 1"/>
          <p:cNvSpPr>
            <a:spLocks noGrp="1"/>
          </p:cNvSpPr>
          <p:nvPr>
            <p:ph type="body" sz="quarter" idx="10"/>
          </p:nvPr>
        </p:nvSpPr>
        <p:spPr/>
        <p:txBody>
          <a:bodyPr/>
          <a:lstStyle/>
          <a:p>
            <a:r>
              <a:rPr lang="en-US" sz="3199" dirty="0"/>
              <a:t>Free solution designed for small networks</a:t>
            </a:r>
          </a:p>
        </p:txBody>
      </p:sp>
      <p:sp>
        <p:nvSpPr>
          <p:cNvPr id="11267" name="Text Placeholder 2"/>
          <p:cNvSpPr>
            <a:spLocks noGrp="1"/>
          </p:cNvSpPr>
          <p:nvPr>
            <p:ph idx="14"/>
          </p:nvPr>
        </p:nvSpPr>
        <p:spPr/>
        <p:txBody>
          <a:bodyPr/>
          <a:lstStyle/>
          <a:p>
            <a:pPr>
              <a:spcBef>
                <a:spcPts val="800"/>
              </a:spcBef>
              <a:spcAft>
                <a:spcPts val="800"/>
              </a:spcAft>
            </a:pPr>
            <a:r>
              <a:rPr lang="en-US" spc="0" dirty="0">
                <a:cs typeface="Verdana"/>
              </a:rPr>
              <a:t>Distribute presentations to BrightSign units through a web folder</a:t>
            </a:r>
          </a:p>
          <a:p>
            <a:pPr lvl="1">
              <a:spcBef>
                <a:spcPts val="800"/>
              </a:spcBef>
              <a:spcAft>
                <a:spcPts val="800"/>
              </a:spcAft>
            </a:pPr>
            <a:r>
              <a:rPr lang="en-US" sz="2799" dirty="0"/>
              <a:t>Supported file locations must be accessible via http</a:t>
            </a:r>
            <a:endParaRPr lang="en-US" sz="2799" spc="0" dirty="0">
              <a:cs typeface="Verdana"/>
            </a:endParaRPr>
          </a:p>
          <a:p>
            <a:pPr>
              <a:spcBef>
                <a:spcPts val="800"/>
              </a:spcBef>
              <a:spcAft>
                <a:spcPts val="800"/>
              </a:spcAft>
            </a:pPr>
            <a:r>
              <a:rPr lang="en-US" dirty="0"/>
              <a:t>Requires a simple Internet connection to send basic content files for remote BrightSign units to download</a:t>
            </a:r>
          </a:p>
          <a:p>
            <a:pPr>
              <a:spcBef>
                <a:spcPts val="800"/>
              </a:spcBef>
              <a:spcAft>
                <a:spcPts val="800"/>
              </a:spcAft>
            </a:pPr>
            <a:r>
              <a:rPr lang="en-US" spc="0" dirty="0">
                <a:cs typeface="Verdana"/>
              </a:rPr>
              <a:t>Allows bandwidth throttling and convenient for managing players beyond the limited area of a local network</a:t>
            </a:r>
            <a:endParaRPr lang="en-US" dirty="0"/>
          </a:p>
          <a:p>
            <a:pPr>
              <a:spcBef>
                <a:spcPts val="800"/>
              </a:spcBef>
              <a:spcAft>
                <a:spcPts val="800"/>
              </a:spcAft>
            </a:pPr>
            <a:r>
              <a:rPr lang="en-US" dirty="0"/>
              <a:t>Specify network checks for updated content</a:t>
            </a:r>
          </a:p>
        </p:txBody>
      </p:sp>
      <p:sp>
        <p:nvSpPr>
          <p:cNvPr id="17" name="TextBox 16"/>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4/9</a:t>
            </a: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2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034610" y="6569931"/>
            <a:ext cx="11338840" cy="2403447"/>
            <a:chOff x="3668594" y="6569931"/>
            <a:chExt cx="11338840" cy="2403447"/>
          </a:xfrm>
        </p:grpSpPr>
        <p:grpSp>
          <p:nvGrpSpPr>
            <p:cNvPr id="11" name="Group 10"/>
            <p:cNvGrpSpPr/>
            <p:nvPr/>
          </p:nvGrpSpPr>
          <p:grpSpPr>
            <a:xfrm>
              <a:off x="3668594" y="6569931"/>
              <a:ext cx="11110800" cy="2137212"/>
              <a:chOff x="390524" y="4351884"/>
              <a:chExt cx="8334547" cy="1603186"/>
            </a:xfrm>
          </p:grpSpPr>
          <p:cxnSp>
            <p:nvCxnSpPr>
              <p:cNvPr id="11275" name="Straight Arrow Connector 29"/>
              <p:cNvCxnSpPr>
                <a:cxnSpLocks noChangeShapeType="1"/>
              </p:cNvCxnSpPr>
              <p:nvPr/>
            </p:nvCxnSpPr>
            <p:spPr bwMode="auto">
              <a:xfrm flipH="1">
                <a:off x="5528706" y="5137557"/>
                <a:ext cx="1148290" cy="0"/>
              </a:xfrm>
              <a:prstGeom prst="straightConnector1">
                <a:avLst/>
              </a:prstGeom>
              <a:noFill/>
              <a:ln w="57150" algn="ctr">
                <a:solidFill>
                  <a:srgbClr val="381D59"/>
                </a:solidFill>
                <a:round/>
                <a:headEnd type="triangle" w="med" len="med"/>
                <a:tailEnd type="none" w="med" len="med"/>
              </a:ln>
            </p:spPr>
          </p:cxnSp>
          <p:pic>
            <p:nvPicPr>
              <p:cNvPr id="11277" name="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4542" y="4672936"/>
                <a:ext cx="1433088" cy="1106264"/>
              </a:xfrm>
              <a:prstGeom prst="rect">
                <a:avLst/>
              </a:prstGeom>
              <a:noFill/>
              <a:ln w="9525">
                <a:noFill/>
                <a:miter lim="800000"/>
                <a:headEnd/>
                <a:tailEnd/>
              </a:ln>
            </p:spPr>
          </p:pic>
          <p:sp>
            <p:nvSpPr>
              <p:cNvPr id="11280" name="TextBox 85"/>
              <p:cNvSpPr txBox="1">
                <a:spLocks noChangeArrowheads="1"/>
              </p:cNvSpPr>
              <p:nvPr/>
            </p:nvSpPr>
            <p:spPr bwMode="auto">
              <a:xfrm>
                <a:off x="4162041" y="5455650"/>
                <a:ext cx="1176067" cy="230969"/>
              </a:xfrm>
              <a:prstGeom prst="rect">
                <a:avLst/>
              </a:prstGeom>
              <a:noFill/>
              <a:ln w="9525">
                <a:noFill/>
                <a:miter lim="800000"/>
                <a:headEnd/>
                <a:tailEnd/>
              </a:ln>
            </p:spPr>
            <p:txBody>
              <a:bodyPr wrap="square">
                <a:spAutoFit/>
              </a:bodyPr>
              <a:lstStyle/>
              <a:p>
                <a:pPr algn="ctr"/>
                <a:r>
                  <a:rPr lang="en-US" sz="1401" b="1" dirty="0">
                    <a:latin typeface="Verdana" pitchFamily="34" charset="0"/>
                    <a:ea typeface="Verdana" pitchFamily="34" charset="0"/>
                    <a:cs typeface="Verdana" pitchFamily="34" charset="0"/>
                  </a:rPr>
                  <a:t>Web Folder</a:t>
                </a:r>
              </a:p>
            </p:txBody>
          </p:sp>
          <p:sp>
            <p:nvSpPr>
              <p:cNvPr id="11281" name="TextBox 28"/>
              <p:cNvSpPr txBox="1">
                <a:spLocks noChangeArrowheads="1"/>
              </p:cNvSpPr>
              <p:nvPr/>
            </p:nvSpPr>
            <p:spPr bwMode="auto">
              <a:xfrm>
                <a:off x="5532329" y="4672936"/>
                <a:ext cx="1105303" cy="438657"/>
              </a:xfrm>
              <a:prstGeom prst="rect">
                <a:avLst/>
              </a:prstGeom>
              <a:noFill/>
              <a:ln w="9525">
                <a:noFill/>
                <a:miter lim="800000"/>
                <a:headEnd/>
                <a:tailEnd/>
              </a:ln>
            </p:spPr>
            <p:txBody>
              <a:bodyPr wrap="none">
                <a:spAutoFit/>
              </a:bodyPr>
              <a:lstStyle/>
              <a:p>
                <a:pPr algn="ctr"/>
                <a:r>
                  <a:rPr lang="en-US" sz="1600" b="1" dirty="0">
                    <a:latin typeface="Verdana" pitchFamily="34" charset="0"/>
                    <a:ea typeface="Verdana" pitchFamily="34" charset="0"/>
                    <a:cs typeface="Verdana" pitchFamily="34" charset="0"/>
                  </a:rPr>
                  <a:t>Internet</a:t>
                </a:r>
              </a:p>
              <a:p>
                <a:pPr algn="ctr"/>
                <a:r>
                  <a:rPr lang="en-US" sz="1600" b="1" dirty="0">
                    <a:latin typeface="Verdana" pitchFamily="34" charset="0"/>
                    <a:ea typeface="Verdana" pitchFamily="34" charset="0"/>
                    <a:cs typeface="Verdana" pitchFamily="34" charset="0"/>
                  </a:rPr>
                  <a:t>Connection</a:t>
                </a:r>
              </a:p>
            </p:txBody>
          </p:sp>
          <p:sp>
            <p:nvSpPr>
              <p:cNvPr id="11283" name="TextBox 30"/>
              <p:cNvSpPr txBox="1">
                <a:spLocks noChangeArrowheads="1"/>
              </p:cNvSpPr>
              <p:nvPr/>
            </p:nvSpPr>
            <p:spPr bwMode="auto">
              <a:xfrm>
                <a:off x="2733459" y="4672936"/>
                <a:ext cx="1105303" cy="438657"/>
              </a:xfrm>
              <a:prstGeom prst="rect">
                <a:avLst/>
              </a:prstGeom>
              <a:noFill/>
              <a:ln w="9525">
                <a:noFill/>
                <a:miter lim="800000"/>
                <a:headEnd/>
                <a:tailEnd/>
              </a:ln>
            </p:spPr>
            <p:txBody>
              <a:bodyPr wrap="none">
                <a:spAutoFit/>
              </a:bodyPr>
              <a:lstStyle/>
              <a:p>
                <a:pPr algn="ctr"/>
                <a:r>
                  <a:rPr lang="en-US" sz="1600" b="1" dirty="0">
                    <a:latin typeface="Verdana" pitchFamily="34" charset="0"/>
                    <a:ea typeface="Verdana" pitchFamily="34" charset="0"/>
                    <a:cs typeface="Verdana" pitchFamily="34" charset="0"/>
                  </a:rPr>
                  <a:t>Internet</a:t>
                </a:r>
              </a:p>
              <a:p>
                <a:pPr algn="ctr"/>
                <a:r>
                  <a:rPr lang="en-US" sz="1600" b="1" dirty="0">
                    <a:latin typeface="Verdana" pitchFamily="34" charset="0"/>
                    <a:ea typeface="Verdana" pitchFamily="34" charset="0"/>
                    <a:cs typeface="Verdana" pitchFamily="34" charset="0"/>
                  </a:rPr>
                  <a:t>Connection</a:t>
                </a:r>
              </a:p>
            </p:txBody>
          </p:sp>
          <p:cxnSp>
            <p:nvCxnSpPr>
              <p:cNvPr id="39" name="Straight Arrow Connector 29"/>
              <p:cNvCxnSpPr>
                <a:cxnSpLocks noChangeShapeType="1"/>
              </p:cNvCxnSpPr>
              <p:nvPr/>
            </p:nvCxnSpPr>
            <p:spPr bwMode="auto">
              <a:xfrm flipH="1">
                <a:off x="2707742" y="5153477"/>
                <a:ext cx="1148290" cy="0"/>
              </a:xfrm>
              <a:prstGeom prst="straightConnector1">
                <a:avLst/>
              </a:prstGeom>
              <a:noFill/>
              <a:ln w="57150" algn="ctr">
                <a:solidFill>
                  <a:srgbClr val="381D59"/>
                </a:solidFill>
                <a:round/>
                <a:headEnd type="triangle" w="med" len="med"/>
                <a:tailEnd type="none" w="med" len="med"/>
              </a:ln>
            </p:spPr>
          </p:cxnSp>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5571" y="4406133"/>
                <a:ext cx="2019500" cy="1456936"/>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0524" y="4351884"/>
                <a:ext cx="2711271" cy="1603186"/>
              </a:xfrm>
              <a:prstGeom prst="rect">
                <a:avLst/>
              </a:prstGeom>
            </p:spPr>
          </p:pic>
        </p:grpSp>
        <p:pic>
          <p:nvPicPr>
            <p:cNvPr id="21" name="Picture 2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778572" y="8220185"/>
              <a:ext cx="3228862" cy="753193"/>
            </a:xfrm>
            <a:prstGeom prst="rect">
              <a:avLst/>
            </a:prstGeom>
          </p:spPr>
        </p:pic>
      </p:grpSp>
    </p:spTree>
    <p:extLst>
      <p:ext uri="{BB962C8B-B14F-4D97-AF65-F5344CB8AC3E}">
        <p14:creationId xmlns:p14="http://schemas.microsoft.com/office/powerpoint/2010/main" val="1760897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799" dirty="0">
                <a:solidFill>
                  <a:srgbClr val="414042"/>
                </a:solidFill>
              </a:rPr>
              <a:t>BrightPlates</a:t>
            </a:r>
            <a:r>
              <a:rPr lang="en-US" sz="3599" baseline="56000" dirty="0">
                <a:solidFill>
                  <a:srgbClr val="414042"/>
                </a:solidFill>
              </a:rPr>
              <a:t>TM</a:t>
            </a:r>
          </a:p>
        </p:txBody>
      </p:sp>
      <p:sp>
        <p:nvSpPr>
          <p:cNvPr id="5" name="Text Placeholder 4"/>
          <p:cNvSpPr>
            <a:spLocks noGrp="1"/>
          </p:cNvSpPr>
          <p:nvPr>
            <p:ph type="body" sz="quarter" idx="10"/>
          </p:nvPr>
        </p:nvSpPr>
        <p:spPr>
          <a:xfrm>
            <a:off x="1914553" y="1323683"/>
            <a:ext cx="13527384" cy="641578"/>
          </a:xfrm>
        </p:spPr>
        <p:txBody>
          <a:bodyPr/>
          <a:lstStyle/>
          <a:p>
            <a:r>
              <a:rPr lang="en-US" sz="3199" dirty="0"/>
              <a:t>Easy template-based sign creation service</a:t>
            </a:r>
          </a:p>
        </p:txBody>
      </p:sp>
      <p:sp>
        <p:nvSpPr>
          <p:cNvPr id="6" name="Content Placeholder 5"/>
          <p:cNvSpPr>
            <a:spLocks noGrp="1"/>
          </p:cNvSpPr>
          <p:nvPr>
            <p:ph idx="14"/>
          </p:nvPr>
        </p:nvSpPr>
        <p:spPr>
          <a:xfrm>
            <a:off x="1914549" y="2365299"/>
            <a:ext cx="13556074" cy="5713892"/>
          </a:xfrm>
        </p:spPr>
        <p:txBody>
          <a:bodyPr/>
          <a:lstStyle/>
          <a:p>
            <a:pPr marL="0" indent="0">
              <a:spcBef>
                <a:spcPts val="300"/>
              </a:spcBef>
              <a:spcAft>
                <a:spcPts val="601"/>
              </a:spcAft>
              <a:buNone/>
            </a:pPr>
            <a:r>
              <a:rPr lang="en-US" dirty="0"/>
              <a:t>Online, template-based sign creation service for turnkey deployment of signage presentations and delivery of updates to networked BrightSign units. </a:t>
            </a:r>
            <a:r>
              <a:rPr lang="en-US" dirty="0">
                <a:latin typeface="Verdana" panose="020B0604030504040204" pitchFamily="34" charset="0"/>
                <a:ea typeface="Verdana" panose="020B0604030504040204" pitchFamily="34" charset="0"/>
                <a:cs typeface="Verdana" panose="020B0604030504040204" pitchFamily="34" charset="0"/>
              </a:rPr>
              <a:t>Select from our template collection or connect with content partners to craft your own look.</a:t>
            </a:r>
          </a:p>
        </p:txBody>
      </p:sp>
      <p:sp>
        <p:nvSpPr>
          <p:cNvPr id="14" name="TextBox 13"/>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5/9</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3"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043866" y="4999944"/>
            <a:ext cx="13642058" cy="2976035"/>
            <a:chOff x="2043866" y="4999944"/>
            <a:chExt cx="13642058" cy="2976035"/>
          </a:xfrm>
        </p:grpSpPr>
        <p:grpSp>
          <p:nvGrpSpPr>
            <p:cNvPr id="8" name="Group 7"/>
            <p:cNvGrpSpPr/>
            <p:nvPr/>
          </p:nvGrpSpPr>
          <p:grpSpPr>
            <a:xfrm>
              <a:off x="2043866" y="4999944"/>
              <a:ext cx="13642058" cy="2806916"/>
              <a:chOff x="2297761" y="5624936"/>
              <a:chExt cx="15347315" cy="3157781"/>
            </a:xfrm>
          </p:grpSpPr>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97761" y="5624936"/>
                <a:ext cx="10690843" cy="3157781"/>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230818" y="5635042"/>
                <a:ext cx="4414258" cy="2635144"/>
              </a:xfrm>
              <a:prstGeom prst="rect">
                <a:avLst/>
              </a:prstGeom>
            </p:spPr>
          </p:pic>
          <p:sp>
            <p:nvSpPr>
              <p:cNvPr id="7" name="Rectangle 6"/>
              <p:cNvSpPr/>
              <p:nvPr/>
            </p:nvSpPr>
            <p:spPr>
              <a:xfrm>
                <a:off x="13289280" y="7997501"/>
                <a:ext cx="3749040" cy="256266"/>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067" dirty="0">
                    <a:latin typeface="Brush Script MT" panose="03060802040406070304" pitchFamily="66" charset="0"/>
                  </a:rPr>
                  <a:t>                            20% off winter coats</a:t>
                </a:r>
              </a:p>
            </p:txBody>
          </p:sp>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890298" y="7222786"/>
              <a:ext cx="3228862" cy="753193"/>
            </a:xfrm>
            <a:prstGeom prst="rect">
              <a:avLst/>
            </a:prstGeom>
          </p:spPr>
        </p:pic>
      </p:grpSp>
    </p:spTree>
    <p:extLst>
      <p:ext uri="{BB962C8B-B14F-4D97-AF65-F5344CB8AC3E}">
        <p14:creationId xmlns:p14="http://schemas.microsoft.com/office/powerpoint/2010/main" val="2257352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BrightSign Is the Right Choice</a:t>
            </a:r>
          </a:p>
        </p:txBody>
      </p:sp>
      <p:sp>
        <p:nvSpPr>
          <p:cNvPr id="7" name="Text Placeholder 6"/>
          <p:cNvSpPr>
            <a:spLocks noGrp="1"/>
          </p:cNvSpPr>
          <p:nvPr>
            <p:ph type="body" sz="quarter" idx="10"/>
          </p:nvPr>
        </p:nvSpPr>
        <p:spPr>
          <a:xfrm>
            <a:off x="1913469" y="1481097"/>
            <a:ext cx="13529733" cy="472776"/>
          </a:xfrm>
        </p:spPr>
        <p:txBody>
          <a:bodyPr/>
          <a:lstStyle/>
          <a:p>
            <a:r>
              <a:rPr lang="en-US" dirty="0"/>
              <a:t>Everything you need for sophisticated digital signage</a:t>
            </a:r>
          </a:p>
        </p:txBody>
      </p:sp>
      <p:sp>
        <p:nvSpPr>
          <p:cNvPr id="4" name="Content Placeholder 3"/>
          <p:cNvSpPr>
            <a:spLocks noGrp="1"/>
          </p:cNvSpPr>
          <p:nvPr>
            <p:ph idx="14"/>
          </p:nvPr>
        </p:nvSpPr>
        <p:spPr>
          <a:xfrm>
            <a:off x="1913468" y="2230203"/>
            <a:ext cx="9347431" cy="5989849"/>
          </a:xfrm>
        </p:spPr>
        <p:txBody>
          <a:bodyPr/>
          <a:lstStyle/>
          <a:p>
            <a:r>
              <a:rPr lang="en-US" sz="2400" b="1" dirty="0">
                <a:solidFill>
                  <a:srgbClr val="595959"/>
                </a:solidFill>
              </a:rPr>
              <a:t>Digital Signage Players</a:t>
            </a:r>
          </a:p>
          <a:p>
            <a:pPr lvl="1">
              <a:spcBef>
                <a:spcPts val="600"/>
              </a:spcBef>
            </a:pPr>
            <a:r>
              <a:rPr lang="en-US" sz="2000" dirty="0">
                <a:solidFill>
                  <a:srgbClr val="595959"/>
                </a:solidFill>
              </a:rPr>
              <a:t>Ultra-thin solid-state players that are purpose built for digital </a:t>
            </a:r>
            <a:br>
              <a:rPr lang="en-US" sz="2000" dirty="0">
                <a:solidFill>
                  <a:srgbClr val="595959"/>
                </a:solidFill>
              </a:rPr>
            </a:br>
            <a:r>
              <a:rPr lang="en-US" sz="2000" dirty="0">
                <a:solidFill>
                  <a:srgbClr val="595959"/>
                </a:solidFill>
              </a:rPr>
              <a:t>signage with powerful performance and very high reliability</a:t>
            </a:r>
          </a:p>
          <a:p>
            <a:r>
              <a:rPr lang="en-US" sz="2400" b="1" dirty="0">
                <a:solidFill>
                  <a:srgbClr val="595959"/>
                </a:solidFill>
              </a:rPr>
              <a:t>BrightAuthor Software</a:t>
            </a:r>
          </a:p>
          <a:p>
            <a:pPr lvl="1">
              <a:spcBef>
                <a:spcPts val="600"/>
              </a:spcBef>
            </a:pPr>
            <a:r>
              <a:rPr lang="en-US" sz="2000" dirty="0">
                <a:solidFill>
                  <a:srgbClr val="595959"/>
                </a:solidFill>
              </a:rPr>
              <a:t>Free, easy-to-use presentation authoring using simple to sophisticated features</a:t>
            </a:r>
          </a:p>
          <a:p>
            <a:r>
              <a:rPr lang="en-US" sz="2400" b="1" dirty="0">
                <a:solidFill>
                  <a:srgbClr val="595959"/>
                </a:solidFill>
              </a:rPr>
              <a:t>Networked Content Management Solutions</a:t>
            </a:r>
          </a:p>
          <a:p>
            <a:pPr lvl="1">
              <a:spcBef>
                <a:spcPts val="600"/>
              </a:spcBef>
            </a:pPr>
            <a:r>
              <a:rPr lang="en-US" sz="2000" dirty="0">
                <a:solidFill>
                  <a:srgbClr val="595959"/>
                </a:solidFill>
              </a:rPr>
              <a:t>Free local network &amp; simple file networking solutions </a:t>
            </a:r>
          </a:p>
          <a:p>
            <a:pPr lvl="1">
              <a:spcBef>
                <a:spcPts val="1001"/>
              </a:spcBef>
            </a:pPr>
            <a:r>
              <a:rPr lang="en-US" sz="2000" dirty="0">
                <a:solidFill>
                  <a:srgbClr val="595959"/>
                </a:solidFill>
              </a:rPr>
              <a:t>Affordable, secure &amp; scalable cloud-based BrightPlates™ </a:t>
            </a:r>
            <a:br>
              <a:rPr lang="en-US" sz="2000" dirty="0">
                <a:solidFill>
                  <a:srgbClr val="595959"/>
                </a:solidFill>
              </a:rPr>
            </a:br>
            <a:r>
              <a:rPr lang="en-US" sz="2000" dirty="0">
                <a:solidFill>
                  <a:srgbClr val="595959"/>
                </a:solidFill>
              </a:rPr>
              <a:t>and BrightSign Network services</a:t>
            </a:r>
          </a:p>
          <a:p>
            <a:pPr lvl="1">
              <a:spcBef>
                <a:spcPts val="1001"/>
              </a:spcBef>
            </a:pPr>
            <a:r>
              <a:rPr lang="en-US" sz="2000" dirty="0">
                <a:solidFill>
                  <a:srgbClr val="595959"/>
                </a:solidFill>
              </a:rPr>
              <a:t>BrightSign App to easily updates on-screen text and images </a:t>
            </a:r>
            <a:br>
              <a:rPr lang="en-US" sz="2000" dirty="0">
                <a:solidFill>
                  <a:srgbClr val="595959"/>
                </a:solidFill>
              </a:rPr>
            </a:br>
            <a:r>
              <a:rPr lang="en-US" sz="2000" dirty="0">
                <a:solidFill>
                  <a:srgbClr val="595959"/>
                </a:solidFill>
              </a:rPr>
              <a:t>from an iOS device</a:t>
            </a:r>
          </a:p>
          <a:p>
            <a:pPr lvl="1">
              <a:spcBef>
                <a:spcPts val="1001"/>
              </a:spcBef>
            </a:pPr>
            <a:r>
              <a:rPr lang="en-US" sz="2000" dirty="0">
                <a:solidFill>
                  <a:srgbClr val="595959"/>
                </a:solidFill>
              </a:rPr>
              <a:t>Integrates with a market leading CMS solutions</a:t>
            </a:r>
          </a:p>
          <a:p>
            <a:r>
              <a:rPr lang="en-US" sz="2400" b="1" dirty="0">
                <a:solidFill>
                  <a:srgbClr val="595959"/>
                </a:solidFill>
              </a:rPr>
              <a:t>Total Signage Solution</a:t>
            </a:r>
          </a:p>
          <a:p>
            <a:pPr lvl="1">
              <a:spcBef>
                <a:spcPts val="600"/>
              </a:spcBef>
            </a:pPr>
            <a:r>
              <a:rPr lang="en-US" sz="2000" dirty="0">
                <a:solidFill>
                  <a:srgbClr val="595959"/>
                </a:solidFill>
              </a:rPr>
              <a:t>Includes everything needed to run digital signs: players, software </a:t>
            </a:r>
            <a:br>
              <a:rPr lang="en-US" sz="2000" dirty="0">
                <a:solidFill>
                  <a:srgbClr val="595959"/>
                </a:solidFill>
              </a:rPr>
            </a:br>
            <a:r>
              <a:rPr lang="en-US" sz="2000" dirty="0">
                <a:solidFill>
                  <a:srgbClr val="595959"/>
                </a:solidFill>
              </a:rPr>
              <a:t>&amp; networking options – just add content!</a:t>
            </a:r>
          </a:p>
        </p:txBody>
      </p:sp>
      <p:pic>
        <p:nvPicPr>
          <p:cNvPr id="10"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10656357" y="2990897"/>
            <a:ext cx="5093574" cy="4970479"/>
          </a:xfrm>
          <a:prstGeom prst="rect">
            <a:avLst/>
          </a:prstGeom>
        </p:spPr>
      </p:pic>
    </p:spTree>
    <p:extLst>
      <p:ext uri="{BB962C8B-B14F-4D97-AF65-F5344CB8AC3E}">
        <p14:creationId xmlns:p14="http://schemas.microsoft.com/office/powerpoint/2010/main" val="100345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idx="14"/>
          </p:nvPr>
        </p:nvSpPr>
        <p:spPr>
          <a:xfrm>
            <a:off x="1914552" y="2574883"/>
            <a:ext cx="13869909" cy="5907107"/>
          </a:xfrm>
        </p:spPr>
        <p:txBody>
          <a:bodyPr lIns="145118" tIns="72558" rIns="145118" bIns="72558"/>
          <a:lstStyle/>
          <a:p>
            <a:pPr>
              <a:spcBef>
                <a:spcPts val="800"/>
              </a:spcBef>
            </a:pPr>
            <a:r>
              <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rPr>
              <a:t>Delivers the complete infrastructure to serve, manage &amp; support your digital sign network</a:t>
            </a:r>
          </a:p>
          <a:p>
            <a:pPr>
              <a:spcBef>
                <a:spcPts val="800"/>
              </a:spcBef>
            </a:pPr>
            <a:r>
              <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rPr>
              <a:t>Frees you from hosting and maintaining your own network</a:t>
            </a:r>
          </a:p>
          <a:p>
            <a:pPr>
              <a:spcBef>
                <a:spcPts val="800"/>
              </a:spcBef>
            </a:pPr>
            <a:r>
              <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rPr>
              <a:t>Scalable service for any size network – any number of players guaranteed</a:t>
            </a:r>
          </a:p>
          <a:p>
            <a:pPr>
              <a:spcBef>
                <a:spcPts val="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Remotely manage and update content, firmware and schedules using BrightAuthor or Web UI</a:t>
            </a:r>
          </a:p>
          <a:p>
            <a:pPr>
              <a:spcBef>
                <a:spcPts val="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Divide players into groups for ease of presentation </a:t>
            </a:r>
            <a:b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b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publishing and management</a:t>
            </a:r>
          </a:p>
          <a:p>
            <a:pPr>
              <a:spcBef>
                <a:spcPts val="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Assign tags to media and players to build tagged </a:t>
            </a:r>
            <a:b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b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playlists and highly target playback</a:t>
            </a:r>
          </a:p>
          <a:p>
            <a:pPr>
              <a:spcBef>
                <a:spcPts val="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Monitor, manage and diagnose network health, </a:t>
            </a:r>
            <a:b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b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view presentation playback &amp; generate reports</a:t>
            </a:r>
          </a:p>
          <a:p>
            <a:pPr>
              <a:spcBef>
                <a:spcPts val="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Perform network admin functions &amp; assign user </a:t>
            </a:r>
            <a:b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b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roles and permissions for conditional access</a:t>
            </a:r>
          </a:p>
          <a:p>
            <a:pPr>
              <a:spcBef>
                <a:spcPts val="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Includes BrightPlates™  and options of Content </a:t>
            </a:r>
            <a:b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b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Encryption and Monitor Only services</a:t>
            </a:r>
          </a:p>
          <a:p>
            <a:pPr marL="0" indent="0">
              <a:spcBef>
                <a:spcPts val="800"/>
              </a:spcBef>
              <a:buNone/>
            </a:pPr>
            <a:endPar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endParaRPr>
          </a:p>
        </p:txBody>
      </p:sp>
      <p:sp>
        <p:nvSpPr>
          <p:cNvPr id="16386" name="Title 1"/>
          <p:cNvSpPr>
            <a:spLocks noGrp="1"/>
          </p:cNvSpPr>
          <p:nvPr>
            <p:ph type="title"/>
          </p:nvPr>
        </p:nvSpPr>
        <p:spPr/>
        <p:txBody>
          <a:bodyPr lIns="145118" tIns="72558" rIns="145118" bIns="72558" anchor="t" anchorCtr="0">
            <a:noAutofit/>
          </a:bodyPr>
          <a:lstStyle/>
          <a:p>
            <a:r>
              <a:rPr lang="en-US" sz="4799" dirty="0"/>
              <a:t>BrightSign Network</a:t>
            </a:r>
          </a:p>
        </p:txBody>
      </p:sp>
      <p:sp>
        <p:nvSpPr>
          <p:cNvPr id="2" name="Text Placeholder 1"/>
          <p:cNvSpPr>
            <a:spLocks noGrp="1"/>
          </p:cNvSpPr>
          <p:nvPr>
            <p:ph type="body" sz="quarter" idx="10"/>
          </p:nvPr>
        </p:nvSpPr>
        <p:spPr>
          <a:xfrm>
            <a:off x="1914546" y="1481390"/>
            <a:ext cx="14188852" cy="931113"/>
          </a:xfrm>
        </p:spPr>
        <p:txBody>
          <a:bodyPr lIns="145118" tIns="72558" rIns="145118" bIns="72558" anchor="b" anchorCtr="0">
            <a:noAutofit/>
          </a:bodyPr>
          <a:lstStyle/>
          <a:p>
            <a:r>
              <a:rPr lang="en-US" sz="3199" dirty="0"/>
              <a:t>Secure, scalable and affordable cloud-based digital sign network service</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6/9</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9428744" y="4526363"/>
            <a:ext cx="6395628" cy="4266765"/>
            <a:chOff x="9428744" y="4526363"/>
            <a:chExt cx="6395628" cy="4266765"/>
          </a:xfrm>
        </p:grpSpPr>
        <p:pic>
          <p:nvPicPr>
            <p:cNvPr id="4" name="Picture 3"/>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28744" y="4526363"/>
              <a:ext cx="6395628" cy="3544741"/>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012127" y="8039935"/>
              <a:ext cx="3228862" cy="753193"/>
            </a:xfrm>
            <a:prstGeom prst="rect">
              <a:avLst/>
            </a:prstGeom>
          </p:spPr>
        </p:pic>
      </p:grpSp>
    </p:spTree>
    <p:extLst>
      <p:ext uri="{BB962C8B-B14F-4D97-AF65-F5344CB8AC3E}">
        <p14:creationId xmlns:p14="http://schemas.microsoft.com/office/powerpoint/2010/main" val="4599577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799" dirty="0"/>
              <a:t>BrightSign Network Features</a:t>
            </a:r>
          </a:p>
        </p:txBody>
      </p:sp>
      <p:sp>
        <p:nvSpPr>
          <p:cNvPr id="3" name="Text Placeholder 2"/>
          <p:cNvSpPr>
            <a:spLocks noGrp="1"/>
          </p:cNvSpPr>
          <p:nvPr>
            <p:ph type="body" sz="quarter" idx="10"/>
          </p:nvPr>
        </p:nvSpPr>
        <p:spPr>
          <a:xfrm>
            <a:off x="1914553" y="1588035"/>
            <a:ext cx="14071926" cy="659492"/>
          </a:xfrm>
        </p:spPr>
        <p:txBody>
          <a:bodyPr/>
          <a:lstStyle/>
          <a:p>
            <a:r>
              <a:rPr lang="en-US" sz="3022" dirty="0"/>
              <a:t>Flexible, easy to use features to remotely manage your network</a:t>
            </a:r>
          </a:p>
        </p:txBody>
      </p:sp>
      <p:sp>
        <p:nvSpPr>
          <p:cNvPr id="4" name="Content Placeholder 3"/>
          <p:cNvSpPr>
            <a:spLocks noGrp="1"/>
          </p:cNvSpPr>
          <p:nvPr>
            <p:ph idx="14"/>
          </p:nvPr>
        </p:nvSpPr>
        <p:spPr/>
        <p:txBody>
          <a:bodyPr/>
          <a:lstStyle/>
          <a:p>
            <a:pPr>
              <a:spcAft>
                <a:spcPts val="601"/>
              </a:spcAft>
            </a:pPr>
            <a:r>
              <a:rPr lang="en-US" b="1" dirty="0"/>
              <a:t>Administer</a:t>
            </a:r>
            <a:r>
              <a:rPr lang="en-US" dirty="0"/>
              <a:t> user accounts including roles and permissions</a:t>
            </a:r>
          </a:p>
          <a:p>
            <a:pPr>
              <a:spcAft>
                <a:spcPts val="601"/>
              </a:spcAft>
            </a:pPr>
            <a:r>
              <a:rPr lang="en-US" b="1" dirty="0"/>
              <a:t>Setup</a:t>
            </a:r>
            <a:r>
              <a:rPr lang="en-US" dirty="0"/>
              <a:t> BrightSign units for networking and assign a network group</a:t>
            </a:r>
          </a:p>
          <a:p>
            <a:pPr>
              <a:spcAft>
                <a:spcPts val="601"/>
              </a:spcAft>
            </a:pPr>
            <a:r>
              <a:rPr lang="en-US" b="1" dirty="0"/>
              <a:t>Create</a:t>
            </a:r>
            <a:r>
              <a:rPr lang="en-US" dirty="0"/>
              <a:t> networked presentation elements such as Dynamic Playlists, Live Data, and Live Media feeds</a:t>
            </a:r>
          </a:p>
          <a:p>
            <a:pPr>
              <a:spcAft>
                <a:spcPts val="601"/>
              </a:spcAft>
            </a:pPr>
            <a:r>
              <a:rPr lang="en-US" b="1" dirty="0"/>
              <a:t>Build</a:t>
            </a:r>
            <a:r>
              <a:rPr lang="en-US" dirty="0"/>
              <a:t>, upload and manage your presentation and content libraries</a:t>
            </a:r>
          </a:p>
          <a:p>
            <a:pPr>
              <a:spcAft>
                <a:spcPts val="601"/>
              </a:spcAft>
            </a:pPr>
            <a:r>
              <a:rPr lang="en-US" b="1" dirty="0"/>
              <a:t>Upload</a:t>
            </a:r>
            <a:r>
              <a:rPr lang="en-US" dirty="0"/>
              <a:t> pure HTML presentations</a:t>
            </a:r>
          </a:p>
          <a:p>
            <a:pPr>
              <a:spcAft>
                <a:spcPts val="601"/>
              </a:spcAft>
            </a:pPr>
            <a:r>
              <a:rPr lang="en-US" b="1" dirty="0"/>
              <a:t>Schedule</a:t>
            </a:r>
            <a:r>
              <a:rPr lang="en-US" dirty="0"/>
              <a:t> and publish presentations</a:t>
            </a:r>
          </a:p>
          <a:p>
            <a:pPr>
              <a:spcAft>
                <a:spcPts val="601"/>
              </a:spcAft>
            </a:pPr>
            <a:r>
              <a:rPr lang="en-US" b="1" dirty="0"/>
              <a:t>Monitor</a:t>
            </a:r>
            <a:r>
              <a:rPr lang="en-US" dirty="0"/>
              <a:t> and manage your entire </a:t>
            </a:r>
            <a:br>
              <a:rPr lang="en-US" dirty="0"/>
            </a:br>
            <a:r>
              <a:rPr lang="en-US" dirty="0"/>
              <a:t>digital signage network</a:t>
            </a:r>
          </a:p>
        </p:txBody>
      </p:sp>
      <p:pic>
        <p:nvPicPr>
          <p:cNvPr id="5" name="Picture 4"/>
          <p:cNvPicPr>
            <a:picLocks noChangeAspect="1"/>
          </p:cNvPicPr>
          <p:nvPr/>
        </p:nvPicPr>
        <p:blipFill rotWithShape="1">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8974259" y="5562548"/>
            <a:ext cx="6359440" cy="3217697"/>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7/9</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905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lIns="145118" tIns="72558" rIns="145118" bIns="72558" anchor="t" anchorCtr="0">
            <a:noAutofit/>
          </a:bodyPr>
          <a:lstStyle/>
          <a:p>
            <a:pPr>
              <a:lnSpc>
                <a:spcPts val="5000"/>
              </a:lnSpc>
            </a:pPr>
            <a:r>
              <a:rPr lang="en-US" sz="4089" dirty="0"/>
              <a:t>BrightSign Network Enterprise Edition</a:t>
            </a:r>
          </a:p>
        </p:txBody>
      </p:sp>
      <p:sp>
        <p:nvSpPr>
          <p:cNvPr id="2" name="Text Placeholder 1"/>
          <p:cNvSpPr>
            <a:spLocks noGrp="1"/>
          </p:cNvSpPr>
          <p:nvPr>
            <p:ph type="body" sz="quarter" idx="10"/>
          </p:nvPr>
        </p:nvSpPr>
        <p:spPr/>
        <p:txBody>
          <a:bodyPr lIns="145118" tIns="72558" rIns="145118" bIns="72558" anchor="b" anchorCtr="0">
            <a:noAutofit/>
          </a:bodyPr>
          <a:lstStyle/>
          <a:p>
            <a:pPr lvl="0"/>
            <a:r>
              <a:rPr lang="en-US" sz="3199" dirty="0"/>
              <a:t>Installable software version of BrightSign Network</a:t>
            </a:r>
          </a:p>
        </p:txBody>
      </p:sp>
      <p:sp>
        <p:nvSpPr>
          <p:cNvPr id="16387" name="Content Placeholder 3"/>
          <p:cNvSpPr>
            <a:spLocks noGrp="1"/>
          </p:cNvSpPr>
          <p:nvPr>
            <p:ph idx="14"/>
          </p:nvPr>
        </p:nvSpPr>
        <p:spPr/>
        <p:txBody>
          <a:bodyPr lIns="145118" tIns="72558" rIns="145118" bIns="72558"/>
          <a:lstStyle/>
          <a:p>
            <a:pPr>
              <a:lnSpc>
                <a:spcPct val="114000"/>
              </a:lnSpc>
              <a:spcBef>
                <a:spcPts val="601"/>
              </a:spcBef>
              <a:spcAft>
                <a:spcPts val="601"/>
              </a:spcAft>
            </a:pPr>
            <a:r>
              <a:rPr lang="en-US" dirty="0">
                <a:solidFill>
                  <a:srgbClr val="595959"/>
                </a:solidFill>
              </a:rPr>
              <a:t>Host your own network with access to all BrightSign Network features</a:t>
            </a:r>
          </a:p>
          <a:p>
            <a:pPr>
              <a:lnSpc>
                <a:spcPct val="114000"/>
              </a:lnSpc>
              <a:spcBef>
                <a:spcPts val="601"/>
              </a:spcBef>
              <a:spcAft>
                <a:spcPts val="601"/>
              </a:spcAft>
            </a:pPr>
            <a:r>
              <a:rPr lang="en-US" dirty="0">
                <a:solidFill>
                  <a:srgbClr val="595959"/>
                </a:solidFill>
              </a:rPr>
              <a:t>Sell subscriptions for the use of your hosted network</a:t>
            </a:r>
          </a:p>
          <a:p>
            <a:pPr>
              <a:lnSpc>
                <a:spcPct val="114000"/>
              </a:lnSpc>
              <a:spcBef>
                <a:spcPts val="601"/>
              </a:spcBef>
              <a:spcAft>
                <a:spcPts val="601"/>
              </a:spcAft>
            </a:pPr>
            <a:r>
              <a:rPr lang="en-US" dirty="0">
                <a:solidFill>
                  <a:srgbClr val="595959"/>
                </a:solidFill>
              </a:rPr>
              <a:t>Manage your network within the security of your own server and firewall</a:t>
            </a:r>
          </a:p>
          <a:p>
            <a:pPr>
              <a:lnSpc>
                <a:spcPct val="114000"/>
              </a:lnSpc>
              <a:spcBef>
                <a:spcPts val="601"/>
              </a:spcBef>
              <a:spcAft>
                <a:spcPts val="601"/>
              </a:spcAft>
            </a:pPr>
            <a:r>
              <a:rPr lang="en-US" dirty="0">
                <a:solidFill>
                  <a:srgbClr val="595959"/>
                </a:solidFill>
              </a:rPr>
              <a:t>Recommended for large networks with special hosting requirements, advanced technical skills, and a dedicated IT staff</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8/9</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1"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4669121" y="5783713"/>
            <a:ext cx="8018425" cy="3186666"/>
            <a:chOff x="4669121" y="5970121"/>
            <a:chExt cx="8018425" cy="3186666"/>
          </a:xfrm>
        </p:grpSpPr>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9121" y="5970121"/>
              <a:ext cx="8018425" cy="214433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5950" y="8229973"/>
              <a:ext cx="3973158" cy="926814"/>
            </a:xfrm>
            <a:prstGeom prst="rect">
              <a:avLst/>
            </a:prstGeom>
          </p:spPr>
        </p:pic>
      </p:grpSp>
    </p:spTree>
    <p:extLst>
      <p:ext uri="{BB962C8B-B14F-4D97-AF65-F5344CB8AC3E}">
        <p14:creationId xmlns:p14="http://schemas.microsoft.com/office/powerpoint/2010/main" val="38435758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71" y="432686"/>
            <a:ext cx="13529733" cy="624495"/>
          </a:xfrm>
        </p:spPr>
        <p:txBody>
          <a:bodyPr>
            <a:normAutofit/>
          </a:bodyPr>
          <a:lstStyle/>
          <a:p>
            <a:r>
              <a:rPr lang="en-US" dirty="0">
                <a:solidFill>
                  <a:srgbClr val="3D3D3D"/>
                </a:solidFill>
              </a:rPr>
              <a:t>Network Solutions Comparison</a:t>
            </a:r>
          </a:p>
        </p:txBody>
      </p:sp>
      <p:graphicFrame>
        <p:nvGraphicFramePr>
          <p:cNvPr id="7" name="Table 6"/>
          <p:cNvGraphicFramePr>
            <a:graphicFrameLocks noGrp="1"/>
          </p:cNvGraphicFramePr>
          <p:nvPr>
            <p:extLst>
              <p:ext uri="{D42A27DB-BD31-4B8C-83A1-F6EECF244321}">
                <p14:modId xmlns:p14="http://schemas.microsoft.com/office/powerpoint/2010/main" val="1053939905"/>
              </p:ext>
            </p:extLst>
          </p:nvPr>
        </p:nvGraphicFramePr>
        <p:xfrm>
          <a:off x="2021751" y="947553"/>
          <a:ext cx="13730312" cy="7659996"/>
        </p:xfrm>
        <a:graphic>
          <a:graphicData uri="http://schemas.openxmlformats.org/drawingml/2006/table">
            <a:tbl>
              <a:tblPr bandRow="1">
                <a:tableStyleId>{00A15C55-8517-42AA-B614-E9B94910E393}</a:tableStyleId>
              </a:tblPr>
              <a:tblGrid>
                <a:gridCol w="3013886">
                  <a:extLst>
                    <a:ext uri="{9D8B030D-6E8A-4147-A177-3AD203B41FA5}">
                      <a16:colId xmlns:a16="http://schemas.microsoft.com/office/drawing/2014/main" val="20000"/>
                    </a:ext>
                  </a:extLst>
                </a:gridCol>
                <a:gridCol w="1765900">
                  <a:extLst>
                    <a:ext uri="{9D8B030D-6E8A-4147-A177-3AD203B41FA5}">
                      <a16:colId xmlns:a16="http://schemas.microsoft.com/office/drawing/2014/main" val="20001"/>
                    </a:ext>
                  </a:extLst>
                </a:gridCol>
                <a:gridCol w="1829940">
                  <a:extLst>
                    <a:ext uri="{9D8B030D-6E8A-4147-A177-3AD203B41FA5}">
                      <a16:colId xmlns:a16="http://schemas.microsoft.com/office/drawing/2014/main" val="20002"/>
                    </a:ext>
                  </a:extLst>
                </a:gridCol>
                <a:gridCol w="1378087">
                  <a:extLst>
                    <a:ext uri="{9D8B030D-6E8A-4147-A177-3AD203B41FA5}">
                      <a16:colId xmlns:a16="http://schemas.microsoft.com/office/drawing/2014/main" val="20003"/>
                    </a:ext>
                  </a:extLst>
                </a:gridCol>
                <a:gridCol w="1572227">
                  <a:extLst>
                    <a:ext uri="{9D8B030D-6E8A-4147-A177-3AD203B41FA5}">
                      <a16:colId xmlns:a16="http://schemas.microsoft.com/office/drawing/2014/main" val="20004"/>
                    </a:ext>
                  </a:extLst>
                </a:gridCol>
                <a:gridCol w="2041566">
                  <a:extLst>
                    <a:ext uri="{9D8B030D-6E8A-4147-A177-3AD203B41FA5}">
                      <a16:colId xmlns:a16="http://schemas.microsoft.com/office/drawing/2014/main" val="20005"/>
                    </a:ext>
                  </a:extLst>
                </a:gridCol>
                <a:gridCol w="2128706">
                  <a:extLst>
                    <a:ext uri="{9D8B030D-6E8A-4147-A177-3AD203B41FA5}">
                      <a16:colId xmlns:a16="http://schemas.microsoft.com/office/drawing/2014/main" val="20006"/>
                    </a:ext>
                  </a:extLst>
                </a:gridCol>
              </a:tblGrid>
              <a:tr h="387964">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Features</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Simple File Networking</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Local Area Networking</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BrightPlates</a:t>
                      </a:r>
                      <a:r>
                        <a:rPr lang="en-US" sz="1200" b="0" u="none" strike="noStrike" baseline="30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TM</a:t>
                      </a:r>
                      <a:endParaRPr lang="en-US" sz="1200" b="0" i="0" u="none" strike="noStrike" baseline="30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BrightSign Network</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BrightSign Network</a:t>
                      </a:r>
                    </a:p>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Monitoring Only</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BrightSign Network</a:t>
                      </a:r>
                    </a:p>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Enterprise Edition</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extLst>
                  <a:ext uri="{0D108BD9-81ED-4DB2-BD59-A6C34878D82A}">
                    <a16:rowId xmlns:a16="http://schemas.microsoft.com/office/drawing/2014/main" val="10000"/>
                  </a:ext>
                </a:extLst>
              </a:tr>
              <a:tr h="202145">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Setup New Device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1"/>
                  </a:ext>
                </a:extLst>
              </a:tr>
              <a:tr h="216515">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Secure Login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2"/>
                  </a:ext>
                </a:extLst>
              </a:tr>
              <a:tr h="38796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Presentation Creation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 (HTML templates)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3"/>
                  </a:ext>
                </a:extLst>
              </a:tr>
              <a:tr h="248082">
                <a:tc>
                  <a:txBody>
                    <a:bodyPr/>
                    <a:lstStyle/>
                    <a:p>
                      <a:pPr algn="l" fontAlgn="b">
                        <a:lnSpc>
                          <a:spcPct val="100000"/>
                        </a:lnSpc>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Create tagged</a:t>
                      </a:r>
                      <a:r>
                        <a:rPr lang="en-US" sz="1200" b="0" i="0" u="none" strike="noStrike" baseline="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playlists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3360743907"/>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Remote Content Updates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Optional Fee per Update</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4"/>
                  </a:ext>
                </a:extLst>
              </a:tr>
              <a:tr h="251974">
                <a:tc>
                  <a:txBody>
                    <a:bodyPr/>
                    <a:lstStyle/>
                    <a:p>
                      <a:pPr algn="l" fontAlgn="b">
                        <a:lnSpc>
                          <a:spcPct val="100000"/>
                        </a:lnSpc>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Assign player and content tags</a:t>
                      </a: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2525049692"/>
                  </a:ext>
                </a:extLst>
              </a:tr>
              <a:tr h="25197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Content Upload and Management</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5"/>
                  </a:ext>
                </a:extLst>
              </a:tr>
              <a:tr h="248082">
                <a:tc>
                  <a:txBody>
                    <a:bodyPr/>
                    <a:lstStyle/>
                    <a:p>
                      <a:pPr algn="l" fontAlgn="b">
                        <a:lnSpc>
                          <a:spcPct val="100000"/>
                        </a:lnSpc>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Content encryption</a:t>
                      </a: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 (optional)</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2285465234"/>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Scheduling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6"/>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Enhanced Scheduling</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7"/>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Single Player Publishing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8"/>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Publish to Network Group</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9"/>
                  </a:ext>
                </a:extLst>
              </a:tr>
              <a:tr h="387964">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Create, Manage and Monitor Network Groups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View-only Access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0"/>
                  </a:ext>
                </a:extLst>
              </a:tr>
              <a:tr h="387964">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View Player Details (firmware version, etc.)</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1"/>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Remote Firmware Updates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Optional Fee per Update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2"/>
                  </a:ext>
                </a:extLst>
              </a:tr>
              <a:tr h="38796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Health Status Updates &amp; Notification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3"/>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Device Recovery</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4"/>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Network Unit Management</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View-only Access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5"/>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Network Administration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6"/>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Scalable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7"/>
                  </a:ext>
                </a:extLst>
              </a:tr>
              <a:tr h="38796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Reporting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 </a:t>
                      </a:r>
                      <a:b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b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(Log file access only)</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 </a:t>
                      </a:r>
                      <a:b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b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(Log file access only)</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8"/>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Permission-based User Access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9"/>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Browser-based Access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0"/>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Internet Connection Required</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1"/>
                  </a:ext>
                </a:extLst>
              </a:tr>
              <a:tr h="44029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Compatible with 4K, XD, HD and LS Players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 (Except LS)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2"/>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Pricing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Free</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Free</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Subscription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Subscription</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Subscription</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Server License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3"/>
                  </a:ext>
                </a:extLst>
              </a:tr>
            </a:tbl>
          </a:graphicData>
        </a:graphic>
      </p:graphicFrame>
      <p:pic>
        <p:nvPicPr>
          <p:cNvPr id="4"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9/9</a:t>
            </a:r>
          </a:p>
        </p:txBody>
      </p:sp>
    </p:spTree>
    <p:extLst>
      <p:ext uri="{BB962C8B-B14F-4D97-AF65-F5344CB8AC3E}">
        <p14:creationId xmlns:p14="http://schemas.microsoft.com/office/powerpoint/2010/main" val="23067134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795867" y="6248325"/>
            <a:ext cx="11923845" cy="1204383"/>
          </a:xfrm>
        </p:spPr>
        <p:txBody>
          <a:bodyPr/>
          <a:lstStyle/>
          <a:p>
            <a:r>
              <a:rPr lang="en-US" dirty="0"/>
              <a:t>BrightSign Market Applications</a:t>
            </a:r>
          </a:p>
        </p:txBody>
      </p:sp>
      <p:pic>
        <p:nvPicPr>
          <p:cNvPr id="4"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5810889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vconline.com/briefingroom/wp-content/uploads/2008/07/2008_0211_104520.JPG">
            <a:hlinkClick r:id="rId3" action="ppaction://hlinksldjump"/>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82401" y="3842768"/>
            <a:ext cx="2467235" cy="1734516"/>
          </a:xfrm>
          <a:prstGeom prst="roundRect">
            <a:avLst>
              <a:gd name="adj" fmla="val 8594"/>
            </a:avLst>
          </a:prstGeom>
          <a:solidFill>
            <a:srgbClr val="FFFFFF">
              <a:shade val="85000"/>
            </a:srgbClr>
          </a:solidFill>
          <a:ln>
            <a:noFill/>
          </a:ln>
          <a:effectLst>
            <a:reflection blurRad="12700" stA="38000" endPos="8000" dist="2540" dir="5400000" sy="-100000" algn="bl" rotWithShape="0"/>
          </a:effectLst>
          <a:extLst/>
        </p:spPr>
      </p:pic>
      <p:cxnSp>
        <p:nvCxnSpPr>
          <p:cNvPr id="66" name="Straight Connector 65"/>
          <p:cNvCxnSpPr/>
          <p:nvPr/>
        </p:nvCxnSpPr>
        <p:spPr>
          <a:xfrm flipH="1">
            <a:off x="4767416" y="5406242"/>
            <a:ext cx="2574528" cy="1503793"/>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pic>
        <p:nvPicPr>
          <p:cNvPr id="56" name="Picture 55">
            <a:hlinkClick r:id="rId5" action="ppaction://hlinksldjump"/>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476754" y="1453526"/>
            <a:ext cx="2646105" cy="1632198"/>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pic>
        <p:nvPicPr>
          <p:cNvPr id="3074" name="Picture 2" descr="http://s3.amazonaws.com/nata3d/city_map.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71762" y="3477667"/>
            <a:ext cx="4613146" cy="3073449"/>
          </a:xfrm>
          <a:prstGeom prst="ellipse">
            <a:avLst/>
          </a:prstGeom>
          <a:ln w="38100">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1913469" y="566440"/>
            <a:ext cx="13529733" cy="624495"/>
          </a:xfrm>
        </p:spPr>
        <p:txBody>
          <a:bodyPr>
            <a:normAutofit/>
          </a:bodyPr>
          <a:lstStyle/>
          <a:p>
            <a:r>
              <a:rPr lang="en-US" dirty="0"/>
              <a:t>Sophisticated Solutions for Any Application</a:t>
            </a:r>
          </a:p>
        </p:txBody>
      </p:sp>
      <p:pic>
        <p:nvPicPr>
          <p:cNvPr id="26" name="Picture 25">
            <a:hlinkClick r:id="rId8" action="ppaction://hlinksldjump"/>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839198" y="3837569"/>
            <a:ext cx="2604004" cy="1772961"/>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2" name="TextBox 21"/>
          <p:cNvSpPr txBox="1"/>
          <p:nvPr/>
        </p:nvSpPr>
        <p:spPr>
          <a:xfrm>
            <a:off x="13231271" y="5607199"/>
            <a:ext cx="1819857" cy="461665"/>
          </a:xfrm>
          <a:prstGeom prst="rect">
            <a:avLst/>
          </a:prstGeom>
          <a:noFill/>
        </p:spPr>
        <p:txBody>
          <a:bodyPr wrap="none" rtlCol="0">
            <a:spAutoFit/>
          </a:bodyPr>
          <a:lstStyle/>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Hospitality</a:t>
            </a:r>
          </a:p>
        </p:txBody>
      </p:sp>
      <p:cxnSp>
        <p:nvCxnSpPr>
          <p:cNvPr id="29" name="Straight Connector 28"/>
          <p:cNvCxnSpPr>
            <a:stCxn id="26" idx="1"/>
          </p:cNvCxnSpPr>
          <p:nvPr/>
        </p:nvCxnSpPr>
        <p:spPr>
          <a:xfrm flipH="1">
            <a:off x="10631606" y="4724050"/>
            <a:ext cx="2207592" cy="0"/>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a:endCxn id="2" idx="0"/>
          </p:cNvCxnSpPr>
          <p:nvPr/>
        </p:nvCxnSpPr>
        <p:spPr>
          <a:xfrm flipH="1">
            <a:off x="6941559" y="5959614"/>
            <a:ext cx="400385" cy="664525"/>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2053" name="Group 2052"/>
          <p:cNvGrpSpPr/>
          <p:nvPr/>
        </p:nvGrpSpPr>
        <p:grpSpPr>
          <a:xfrm>
            <a:off x="5663285" y="6624139"/>
            <a:ext cx="2556547" cy="2176945"/>
            <a:chOff x="5770953" y="6412725"/>
            <a:chExt cx="2556547" cy="2176945"/>
          </a:xfrm>
        </p:grpSpPr>
        <p:pic>
          <p:nvPicPr>
            <p:cNvPr id="2" name="Picture 1">
              <a:hlinkClick r:id="rId10" action="ppaction://hlinksldjump"/>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770953" y="6412725"/>
              <a:ext cx="2556547" cy="1714000"/>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0" name="TextBox 19"/>
            <p:cNvSpPr txBox="1"/>
            <p:nvPr/>
          </p:nvSpPr>
          <p:spPr>
            <a:xfrm>
              <a:off x="5840497" y="8128005"/>
              <a:ext cx="2417457"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Transportation</a:t>
              </a:r>
            </a:p>
          </p:txBody>
        </p:sp>
      </p:grpSp>
      <p:grpSp>
        <p:nvGrpSpPr>
          <p:cNvPr id="2055" name="Group 2054"/>
          <p:cNvGrpSpPr/>
          <p:nvPr/>
        </p:nvGrpSpPr>
        <p:grpSpPr>
          <a:xfrm>
            <a:off x="8985407" y="6625272"/>
            <a:ext cx="2669108" cy="2193323"/>
            <a:chOff x="9060209" y="6317189"/>
            <a:chExt cx="2669108" cy="2193323"/>
          </a:xfrm>
        </p:grpSpPr>
        <p:pic>
          <p:nvPicPr>
            <p:cNvPr id="5" name="Picture 4">
              <a:hlinkClick r:id="rId12" action="ppaction://hlinksldjump"/>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060209" y="6317189"/>
              <a:ext cx="2669108" cy="1759257"/>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5" name="TextBox 24"/>
            <p:cNvSpPr txBox="1"/>
            <p:nvPr/>
          </p:nvSpPr>
          <p:spPr>
            <a:xfrm>
              <a:off x="9472876" y="8048847"/>
              <a:ext cx="1843774"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Healthcare</a:t>
              </a:r>
            </a:p>
          </p:txBody>
        </p:sp>
      </p:grpSp>
      <p:cxnSp>
        <p:nvCxnSpPr>
          <p:cNvPr id="58" name="Straight Connector 57"/>
          <p:cNvCxnSpPr>
            <a:endCxn id="5" idx="0"/>
          </p:cNvCxnSpPr>
          <p:nvPr/>
        </p:nvCxnSpPr>
        <p:spPr>
          <a:xfrm>
            <a:off x="10018541" y="5849484"/>
            <a:ext cx="301420" cy="775788"/>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pic>
        <p:nvPicPr>
          <p:cNvPr id="10" name="Picture 9">
            <a:hlinkClick r:id="rId14" action="ppaction://hlinksldjump"/>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256969" y="6371251"/>
            <a:ext cx="2544458" cy="1692164"/>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1" name="TextBox 20"/>
          <p:cNvSpPr txBox="1"/>
          <p:nvPr/>
        </p:nvSpPr>
        <p:spPr>
          <a:xfrm>
            <a:off x="11951717" y="8097324"/>
            <a:ext cx="3154966"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Restaurants &amp; Bars</a:t>
            </a:r>
          </a:p>
        </p:txBody>
      </p:sp>
      <p:cxnSp>
        <p:nvCxnSpPr>
          <p:cNvPr id="61" name="Straight Connector 60"/>
          <p:cNvCxnSpPr/>
          <p:nvPr/>
        </p:nvCxnSpPr>
        <p:spPr>
          <a:xfrm>
            <a:off x="10513672" y="5623070"/>
            <a:ext cx="1844091" cy="748181"/>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7" name="Group 6"/>
          <p:cNvGrpSpPr/>
          <p:nvPr/>
        </p:nvGrpSpPr>
        <p:grpSpPr>
          <a:xfrm>
            <a:off x="2300178" y="6371251"/>
            <a:ext cx="2602902" cy="2228682"/>
            <a:chOff x="2300178" y="6371251"/>
            <a:chExt cx="2602902" cy="2228682"/>
          </a:xfrm>
        </p:grpSpPr>
        <p:pic>
          <p:nvPicPr>
            <p:cNvPr id="13" name="Picture 12">
              <a:hlinkClick r:id="rId16" action="ppaction://hlinksldjump"/>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300178" y="6371251"/>
              <a:ext cx="2602902" cy="1772696"/>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19" name="TextBox 18"/>
            <p:cNvSpPr txBox="1"/>
            <p:nvPr/>
          </p:nvSpPr>
          <p:spPr>
            <a:xfrm>
              <a:off x="2997181" y="8138268"/>
              <a:ext cx="1050800"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Retail</a:t>
              </a:r>
            </a:p>
          </p:txBody>
        </p:sp>
      </p:grpSp>
      <p:grpSp>
        <p:nvGrpSpPr>
          <p:cNvPr id="2059" name="Group 2058"/>
          <p:cNvGrpSpPr/>
          <p:nvPr/>
        </p:nvGrpSpPr>
        <p:grpSpPr>
          <a:xfrm>
            <a:off x="9009266" y="1366585"/>
            <a:ext cx="2514722" cy="2048935"/>
            <a:chOff x="12813956" y="1376885"/>
            <a:chExt cx="2514722" cy="2048935"/>
          </a:xfrm>
        </p:grpSpPr>
        <p:pic>
          <p:nvPicPr>
            <p:cNvPr id="6" name="Picture 5">
              <a:hlinkClick r:id="rId18" action="ppaction://hlinksldjump"/>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2813956" y="1376885"/>
              <a:ext cx="2514722" cy="1564023"/>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37" name="TextBox 36"/>
            <p:cNvSpPr txBox="1"/>
            <p:nvPr/>
          </p:nvSpPr>
          <p:spPr>
            <a:xfrm>
              <a:off x="13389079" y="2964155"/>
              <a:ext cx="1364476"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Finance</a:t>
              </a:r>
            </a:p>
          </p:txBody>
        </p:sp>
      </p:grpSp>
      <p:cxnSp>
        <p:nvCxnSpPr>
          <p:cNvPr id="75" name="Straight Connector 74"/>
          <p:cNvCxnSpPr>
            <a:endCxn id="37" idx="2"/>
          </p:cNvCxnSpPr>
          <p:nvPr/>
        </p:nvCxnSpPr>
        <p:spPr>
          <a:xfrm flipV="1">
            <a:off x="9373562" y="3415520"/>
            <a:ext cx="893065" cy="582313"/>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cxnSp>
        <p:nvCxnSpPr>
          <p:cNvPr id="79" name="Straight Connector 78"/>
          <p:cNvCxnSpPr/>
          <p:nvPr/>
        </p:nvCxnSpPr>
        <p:spPr>
          <a:xfrm flipV="1">
            <a:off x="9678855" y="3525412"/>
            <a:ext cx="2949516" cy="806695"/>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2060" name="Group 2059"/>
          <p:cNvGrpSpPr/>
          <p:nvPr/>
        </p:nvGrpSpPr>
        <p:grpSpPr>
          <a:xfrm>
            <a:off x="5899180" y="1366585"/>
            <a:ext cx="2620455" cy="2062252"/>
            <a:chOff x="4032150" y="1363568"/>
            <a:chExt cx="2620455" cy="2062252"/>
          </a:xfrm>
        </p:grpSpPr>
        <p:pic>
          <p:nvPicPr>
            <p:cNvPr id="3" name="Picture 2">
              <a:hlinkClick r:id="rId20" action="ppaction://hlinksldjump"/>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4032150" y="1363568"/>
              <a:ext cx="2620455" cy="1560160"/>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8" name="TextBox 27"/>
            <p:cNvSpPr txBox="1"/>
            <p:nvPr/>
          </p:nvSpPr>
          <p:spPr>
            <a:xfrm>
              <a:off x="4491823" y="2964155"/>
              <a:ext cx="1701107"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Education</a:t>
              </a:r>
            </a:p>
          </p:txBody>
        </p:sp>
      </p:grpSp>
      <p:cxnSp>
        <p:nvCxnSpPr>
          <p:cNvPr id="72" name="Straight Connector 71"/>
          <p:cNvCxnSpPr/>
          <p:nvPr/>
        </p:nvCxnSpPr>
        <p:spPr>
          <a:xfrm flipH="1" flipV="1">
            <a:off x="7308161" y="3378136"/>
            <a:ext cx="930014" cy="911170"/>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31" name="Group 30"/>
          <p:cNvGrpSpPr/>
          <p:nvPr/>
        </p:nvGrpSpPr>
        <p:grpSpPr>
          <a:xfrm>
            <a:off x="1969555" y="1442473"/>
            <a:ext cx="3435247" cy="2100596"/>
            <a:chOff x="1627083" y="1453526"/>
            <a:chExt cx="3435247" cy="2100596"/>
          </a:xfrm>
        </p:grpSpPr>
        <p:pic>
          <p:nvPicPr>
            <p:cNvPr id="16" name="Picture 15">
              <a:hlinkClick r:id="rId22" action="ppaction://hlinksldjump"/>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2080707" y="1453526"/>
              <a:ext cx="2527998" cy="1638931"/>
            </a:xfrm>
            <a:prstGeom prst="roundRect">
              <a:avLst>
                <a:gd name="adj" fmla="val 8594"/>
              </a:avLst>
            </a:prstGeom>
            <a:solidFill>
              <a:srgbClr val="FFFFFF">
                <a:shade val="85000"/>
              </a:srgbClr>
            </a:solidFill>
            <a:ln>
              <a:noFill/>
            </a:ln>
            <a:effectLst>
              <a:reflection blurRad="12700" stA="30000" endPos="8000" dist="5000" dir="5400000" sy="-100000" algn="bl" rotWithShape="0"/>
            </a:effectLst>
          </p:spPr>
        </p:pic>
        <p:sp>
          <p:nvSpPr>
            <p:cNvPr id="50" name="TextBox 49"/>
            <p:cNvSpPr txBox="1"/>
            <p:nvPr/>
          </p:nvSpPr>
          <p:spPr>
            <a:xfrm>
              <a:off x="1627083" y="3092457"/>
              <a:ext cx="3435247" cy="461665"/>
            </a:xfrm>
            <a:prstGeom prst="rect">
              <a:avLst/>
            </a:prstGeom>
            <a:noFill/>
          </p:spPr>
          <p:txBody>
            <a:bodyPr wrap="squar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Corporate &amp; Exhibits</a:t>
              </a:r>
            </a:p>
          </p:txBody>
        </p:sp>
      </p:grpSp>
      <p:cxnSp>
        <p:nvCxnSpPr>
          <p:cNvPr id="60" name="Straight Connector 59"/>
          <p:cNvCxnSpPr/>
          <p:nvPr/>
        </p:nvCxnSpPr>
        <p:spPr>
          <a:xfrm flipH="1" flipV="1">
            <a:off x="4775151" y="3491258"/>
            <a:ext cx="2533010" cy="1085964"/>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cxnSp>
        <p:nvCxnSpPr>
          <p:cNvPr id="70" name="Straight Connector 69"/>
          <p:cNvCxnSpPr/>
          <p:nvPr/>
        </p:nvCxnSpPr>
        <p:spPr>
          <a:xfrm flipH="1" flipV="1">
            <a:off x="4449636" y="4924655"/>
            <a:ext cx="2142233" cy="89736"/>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sp>
        <p:nvSpPr>
          <p:cNvPr id="23" name="TextBox 22"/>
          <p:cNvSpPr txBox="1"/>
          <p:nvPr/>
        </p:nvSpPr>
        <p:spPr>
          <a:xfrm>
            <a:off x="1588248" y="5562279"/>
            <a:ext cx="3255540" cy="461665"/>
          </a:xfrm>
          <a:prstGeom prst="rect">
            <a:avLst/>
          </a:prstGeom>
          <a:noFill/>
        </p:spPr>
        <p:txBody>
          <a:bodyPr wrap="squar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Casinos &amp; Stadiums</a:t>
            </a:r>
          </a:p>
        </p:txBody>
      </p:sp>
      <p:sp>
        <p:nvSpPr>
          <p:cNvPr id="57" name="TextBox 56"/>
          <p:cNvSpPr txBox="1"/>
          <p:nvPr/>
        </p:nvSpPr>
        <p:spPr>
          <a:xfrm>
            <a:off x="11904189" y="3085724"/>
            <a:ext cx="3791237" cy="461665"/>
          </a:xfrm>
          <a:prstGeom prst="rect">
            <a:avLst/>
          </a:prstGeom>
          <a:noFill/>
        </p:spPr>
        <p:txBody>
          <a:bodyPr wrap="squar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Museums &amp; Attractions</a:t>
            </a:r>
          </a:p>
        </p:txBody>
      </p:sp>
      <p:pic>
        <p:nvPicPr>
          <p:cNvPr id="40" name="Image 28" descr="icon_home.png">
            <a:hlinkClick r:id="rId24" action="ppaction://hlinksldjump"/>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hlinkClick r:id="rId26" action="ppaction://hlinksldjump"/>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27938" y="1442473"/>
            <a:ext cx="944882" cy="944882"/>
          </a:xfrm>
          <a:prstGeom prst="rect">
            <a:avLst/>
          </a:prstGeom>
        </p:spPr>
      </p:pic>
    </p:spTree>
    <p:extLst>
      <p:ext uri="{BB962C8B-B14F-4D97-AF65-F5344CB8AC3E}">
        <p14:creationId xmlns:p14="http://schemas.microsoft.com/office/powerpoint/2010/main" val="23686006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Corporate &amp; Exhibit Solutions</a:t>
            </a:r>
          </a:p>
        </p:txBody>
      </p:sp>
      <p:sp>
        <p:nvSpPr>
          <p:cNvPr id="3" name="Text Placeholder 2"/>
          <p:cNvSpPr>
            <a:spLocks noGrp="1"/>
          </p:cNvSpPr>
          <p:nvPr>
            <p:ph type="body" sz="quarter" idx="10"/>
          </p:nvPr>
        </p:nvSpPr>
        <p:spPr>
          <a:xfrm>
            <a:off x="1913469" y="1588036"/>
            <a:ext cx="10903507" cy="724935"/>
          </a:xfrm>
        </p:spPr>
        <p:txBody>
          <a:bodyPr/>
          <a:lstStyle/>
          <a:p>
            <a:r>
              <a:rPr lang="en-US" dirty="0"/>
              <a:t>Improve corporate communication, elevate </a:t>
            </a:r>
            <a:br>
              <a:rPr lang="en-US" dirty="0"/>
            </a:br>
            <a:r>
              <a:rPr lang="en-US" dirty="0"/>
              <a:t>branding, and create engaging company exhibits</a:t>
            </a:r>
          </a:p>
        </p:txBody>
      </p:sp>
      <p:sp>
        <p:nvSpPr>
          <p:cNvPr id="4" name="Content Placeholder 3"/>
          <p:cNvSpPr>
            <a:spLocks noGrp="1"/>
          </p:cNvSpPr>
          <p:nvPr>
            <p:ph idx="14"/>
          </p:nvPr>
        </p:nvSpPr>
        <p:spPr>
          <a:xfrm>
            <a:off x="2076007" y="2594917"/>
            <a:ext cx="9195900" cy="5638844"/>
          </a:xfrm>
        </p:spPr>
        <p:txBody>
          <a:bodyPr/>
          <a:lstStyle/>
          <a:p>
            <a:pPr>
              <a:spcBef>
                <a:spcPts val="1800"/>
              </a:spcBef>
              <a:spcAft>
                <a:spcPts val="1800"/>
              </a:spcAft>
            </a:pPr>
            <a:r>
              <a:rPr lang="en-US" sz="2400" b="1" dirty="0"/>
              <a:t>Elevate branding </a:t>
            </a:r>
            <a:r>
              <a:rPr lang="en-US" sz="2400" dirty="0"/>
              <a:t>by creating a unique immersive experience with multi-screen displays, audio and lighting</a:t>
            </a:r>
          </a:p>
          <a:p>
            <a:pPr>
              <a:spcBef>
                <a:spcPts val="1800"/>
              </a:spcBef>
              <a:spcAft>
                <a:spcPts val="1800"/>
              </a:spcAft>
            </a:pPr>
            <a:r>
              <a:rPr lang="en-US" sz="2400" b="1" dirty="0"/>
              <a:t>Engage visitors </a:t>
            </a:r>
            <a:r>
              <a:rPr lang="en-US" sz="2400" dirty="0"/>
              <a:t>with mobile and touch screen interactivity for corporate directories, product listings, etc.</a:t>
            </a:r>
          </a:p>
          <a:p>
            <a:pPr>
              <a:spcBef>
                <a:spcPts val="1800"/>
              </a:spcBef>
              <a:spcAft>
                <a:spcPts val="1800"/>
              </a:spcAft>
            </a:pPr>
            <a:r>
              <a:rPr lang="en-US" sz="2400" b="1" dirty="0"/>
              <a:t>Improve corporate communications </a:t>
            </a:r>
            <a:r>
              <a:rPr lang="en-US" sz="2400" dirty="0"/>
              <a:t>with targeted messaging, events, news and real-time stats that can be changed on the fly or scheduled</a:t>
            </a:r>
          </a:p>
          <a:p>
            <a:pPr>
              <a:spcBef>
                <a:spcPts val="1800"/>
              </a:spcBef>
              <a:spcAft>
                <a:spcPts val="1800"/>
              </a:spcAft>
            </a:pPr>
            <a:r>
              <a:rPr lang="en-US" sz="2400" b="1" dirty="0"/>
              <a:t>Make wayfinding simple </a:t>
            </a:r>
            <a:r>
              <a:rPr lang="en-US" sz="2400" dirty="0"/>
              <a:t>with interactive displays </a:t>
            </a:r>
            <a:br>
              <a:rPr lang="en-US" sz="2400" dirty="0"/>
            </a:br>
            <a:r>
              <a:rPr lang="en-US" sz="2400" dirty="0"/>
              <a:t>built with HTML5 </a:t>
            </a:r>
          </a:p>
          <a:p>
            <a:pPr>
              <a:spcAft>
                <a:spcPts val="1800"/>
              </a:spcAft>
            </a:pPr>
            <a:r>
              <a:rPr lang="en-US" sz="2400" b="1" dirty="0"/>
              <a:t>Reduce costs </a:t>
            </a:r>
            <a:r>
              <a:rPr lang="en-US" sz="2400" dirty="0"/>
              <a:t>by eliminating static, printed signage </a:t>
            </a:r>
            <a:br>
              <a:rPr lang="en-US" sz="2400" dirty="0"/>
            </a:br>
            <a:r>
              <a:rPr lang="en-US" sz="2400" dirty="0"/>
              <a:t>and by implementing a green solution</a:t>
            </a:r>
          </a:p>
        </p:txBody>
      </p:sp>
      <p:grpSp>
        <p:nvGrpSpPr>
          <p:cNvPr id="12" name="Group 11"/>
          <p:cNvGrpSpPr>
            <a:grpSpLocks noChangeAspect="1"/>
          </p:cNvGrpSpPr>
          <p:nvPr/>
        </p:nvGrpSpPr>
        <p:grpSpPr>
          <a:xfrm>
            <a:off x="1159650" y="2569601"/>
            <a:ext cx="1128755" cy="957269"/>
            <a:chOff x="10610822" y="2261895"/>
            <a:chExt cx="2338862" cy="1983530"/>
          </a:xfrm>
        </p:grpSpPr>
        <p:sp>
          <p:nvSpPr>
            <p:cNvPr id="13" name="ZoneTexte 19"/>
            <p:cNvSpPr txBox="1">
              <a:spLocks noChangeAspect="1" noChangeArrowheads="1"/>
            </p:cNvSpPr>
            <p:nvPr/>
          </p:nvSpPr>
          <p:spPr bwMode="auto">
            <a:xfrm>
              <a:off x="10610822" y="3682093"/>
              <a:ext cx="233886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14" name="Image 39" descr="icon_synchro.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4"/>
          <p:cNvGrpSpPr>
            <a:grpSpLocks noChangeAspect="1"/>
          </p:cNvGrpSpPr>
          <p:nvPr/>
        </p:nvGrpSpPr>
        <p:grpSpPr>
          <a:xfrm>
            <a:off x="1144963" y="3745081"/>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noChangeAspect="1"/>
          </p:cNvGrpSpPr>
          <p:nvPr/>
        </p:nvGrpSpPr>
        <p:grpSpPr>
          <a:xfrm>
            <a:off x="194842" y="3745084"/>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199873" y="5030132"/>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 name="Group 23"/>
          <p:cNvGrpSpPr>
            <a:grpSpLocks noChangeAspect="1"/>
          </p:cNvGrpSpPr>
          <p:nvPr/>
        </p:nvGrpSpPr>
        <p:grpSpPr>
          <a:xfrm>
            <a:off x="269344" y="5030132"/>
            <a:ext cx="965500" cy="1217832"/>
            <a:chOff x="1819541" y="2222044"/>
            <a:chExt cx="1953639" cy="2464222"/>
          </a:xfrm>
        </p:grpSpPr>
        <p:pic>
          <p:nvPicPr>
            <p:cNvPr id="25" name="Picture 24"/>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372047" y="6373712"/>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Content Placeholder 8"/>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2328061" y="1522735"/>
            <a:ext cx="2792053" cy="2247623"/>
          </a:xfrm>
          <a:prstGeom prst="rect">
            <a:avLst/>
          </a:prstGeom>
          <a:ln>
            <a:noFill/>
          </a:ln>
          <a:effectLst>
            <a:outerShdw blurRad="292100" dist="139700" dir="2700000" algn="tl" rotWithShape="0">
              <a:srgbClr val="333333">
                <a:alpha val="65000"/>
              </a:srgbClr>
            </a:outerShdw>
          </a:effectLst>
        </p:spPr>
      </p:pic>
      <p:grpSp>
        <p:nvGrpSpPr>
          <p:cNvPr id="35" name="Group 34"/>
          <p:cNvGrpSpPr/>
          <p:nvPr/>
        </p:nvGrpSpPr>
        <p:grpSpPr>
          <a:xfrm>
            <a:off x="11955712" y="6725693"/>
            <a:ext cx="3536750" cy="2311473"/>
            <a:chOff x="6548273" y="5144506"/>
            <a:chExt cx="4535488" cy="2769692"/>
          </a:xfrm>
        </p:grpSpPr>
        <p:pic>
          <p:nvPicPr>
            <p:cNvPr id="36" name="Picture 3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023022" y="5144506"/>
              <a:ext cx="3585990" cy="2068993"/>
            </a:xfrm>
            <a:prstGeom prst="rect">
              <a:avLst/>
            </a:prstGeom>
          </p:spPr>
        </p:pic>
        <p:sp>
          <p:nvSpPr>
            <p:cNvPr id="37" name="Rectangle 36"/>
            <p:cNvSpPr/>
            <p:nvPr/>
          </p:nvSpPr>
          <p:spPr>
            <a:xfrm>
              <a:off x="6548273" y="7213499"/>
              <a:ext cx="4535488" cy="700699"/>
            </a:xfrm>
            <a:prstGeom prst="rect">
              <a:avLst/>
            </a:prstGeom>
          </p:spPr>
          <p:txBody>
            <a:bodyPr wrap="square">
              <a:spAutoFit/>
            </a:bodyPr>
            <a:lstStyle/>
            <a:p>
              <a:pPr algn="ctr"/>
              <a:r>
                <a:rPr lang="en-US" sz="1600" b="1" dirty="0">
                  <a:solidFill>
                    <a:srgbClr val="404040"/>
                  </a:solidFill>
                  <a:latin typeface="Arial" panose="020B0604020202020204" pitchFamily="34" charset="0"/>
                </a:rPr>
                <a:t>20 BrightSign players synchronized and projected </a:t>
              </a:r>
              <a:endParaRPr lang="en-US" sz="1600" b="1" i="0" dirty="0">
                <a:solidFill>
                  <a:srgbClr val="404040"/>
                </a:solidFill>
                <a:effectLst/>
                <a:latin typeface="Arial" panose="020B0604020202020204" pitchFamily="34" charset="0"/>
              </a:endParaRPr>
            </a:p>
          </p:txBody>
        </p:sp>
        <p:pic>
          <p:nvPicPr>
            <p:cNvPr id="38" name="Picture 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63519" y="6797478"/>
              <a:ext cx="1098693" cy="364444"/>
            </a:xfrm>
            <a:prstGeom prst="rect">
              <a:avLst/>
            </a:prstGeom>
          </p:spPr>
        </p:pic>
      </p:grpSp>
      <p:grpSp>
        <p:nvGrpSpPr>
          <p:cNvPr id="40" name="Group 39"/>
          <p:cNvGrpSpPr/>
          <p:nvPr/>
        </p:nvGrpSpPr>
        <p:grpSpPr>
          <a:xfrm>
            <a:off x="11878735" y="3983760"/>
            <a:ext cx="3690705" cy="2606940"/>
            <a:chOff x="12078539" y="3983760"/>
            <a:chExt cx="3690705" cy="2606940"/>
          </a:xfrm>
        </p:grpSpPr>
        <p:pic>
          <p:nvPicPr>
            <p:cNvPr id="32" name="Picture 3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238755" y="3983760"/>
              <a:ext cx="3370274" cy="2022165"/>
            </a:xfrm>
            <a:prstGeom prst="rect">
              <a:avLst/>
            </a:prstGeom>
            <a:ln>
              <a:noFill/>
            </a:ln>
            <a:effectLst>
              <a:outerShdw blurRad="292100" dist="139700" dir="2700000" algn="tl" rotWithShape="0">
                <a:srgbClr val="333333">
                  <a:alpha val="65000"/>
                </a:srgbClr>
              </a:outerShdw>
            </a:effectLst>
          </p:spPr>
        </p:pic>
        <p:sp>
          <p:nvSpPr>
            <p:cNvPr id="39" name="Rectangle 38"/>
            <p:cNvSpPr/>
            <p:nvPr/>
          </p:nvSpPr>
          <p:spPr>
            <a:xfrm>
              <a:off x="12078539" y="6005925"/>
              <a:ext cx="3690705" cy="584775"/>
            </a:xfrm>
            <a:prstGeom prst="rect">
              <a:avLst/>
            </a:prstGeom>
          </p:spPr>
          <p:txBody>
            <a:bodyPr wrap="square">
              <a:spAutoFit/>
            </a:bodyPr>
            <a:lstStyle/>
            <a:p>
              <a:r>
                <a:rPr lang="en-US" sz="1600" b="1" dirty="0">
                  <a:solidFill>
                    <a:srgbClr val="404040"/>
                  </a:solidFill>
                  <a:latin typeface="Arial" panose="020B0604020202020204" pitchFamily="34" charset="0"/>
                  <a:cs typeface="Arial" panose="020B0604020202020204" pitchFamily="34" charset="0"/>
                </a:rPr>
                <a:t>Zurich Film Festival: 70 BrightSign driven displays throughout the city</a:t>
              </a:r>
            </a:p>
          </p:txBody>
        </p:sp>
      </p:grpSp>
      <p:sp>
        <p:nvSpPr>
          <p:cNvPr id="33" name="TextBox 32"/>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4" name="Image 28" descr="icon_home.png">
            <a:hlinkClick r:id="rId15" action="ppaction://hlinksldjump"/>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6613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Utrecht City Council Case Study</a:t>
            </a:r>
          </a:p>
        </p:txBody>
      </p:sp>
      <p:sp>
        <p:nvSpPr>
          <p:cNvPr id="3" name="Text Placeholder 2"/>
          <p:cNvSpPr>
            <a:spLocks noGrp="1"/>
          </p:cNvSpPr>
          <p:nvPr>
            <p:ph type="body" sz="quarter" idx="10"/>
          </p:nvPr>
        </p:nvSpPr>
        <p:spPr/>
        <p:txBody>
          <a:bodyPr/>
          <a:lstStyle/>
          <a:p>
            <a:r>
              <a:rPr lang="en-US" dirty="0"/>
              <a:t>Digital Signage Improves Customer Service and the Working Environment</a:t>
            </a:r>
          </a:p>
        </p:txBody>
      </p:sp>
      <p:sp>
        <p:nvSpPr>
          <p:cNvPr id="4" name="Content Placeholder 3"/>
          <p:cNvSpPr>
            <a:spLocks noGrp="1"/>
          </p:cNvSpPr>
          <p:nvPr>
            <p:ph idx="14"/>
          </p:nvPr>
        </p:nvSpPr>
        <p:spPr>
          <a:xfrm>
            <a:off x="1913468" y="2425701"/>
            <a:ext cx="13529733" cy="5894560"/>
          </a:xfrm>
        </p:spPr>
        <p:txBody>
          <a:bodyPr/>
          <a:lstStyle/>
          <a:p>
            <a:r>
              <a:rPr lang="en-US" sz="2400" b="1" dirty="0"/>
              <a:t>The Solution</a:t>
            </a:r>
          </a:p>
          <a:p>
            <a:pPr lvl="1"/>
            <a:r>
              <a:rPr lang="en-US" sz="2200" dirty="0"/>
              <a:t>34 BrightSign XD players and BrightAuthor CMS</a:t>
            </a:r>
          </a:p>
          <a:p>
            <a:pPr lvl="1"/>
            <a:r>
              <a:rPr lang="en-US" sz="2200" dirty="0"/>
              <a:t>23 46-inch displays on each of the 22 floors providing staff information</a:t>
            </a:r>
          </a:p>
          <a:p>
            <a:pPr lvl="1"/>
            <a:r>
              <a:rPr lang="en-US" sz="2200" dirty="0"/>
              <a:t>Six 70-inch displays in departmental reception areas directing visitors</a:t>
            </a:r>
          </a:p>
          <a:p>
            <a:pPr lvl="1"/>
            <a:r>
              <a:rPr lang="en-US" sz="2200" dirty="0"/>
              <a:t>Two 80-inch screens in the public atrium public information</a:t>
            </a:r>
          </a:p>
          <a:p>
            <a:pPr lvl="1"/>
            <a:r>
              <a:rPr lang="en-US" sz="2200" dirty="0"/>
              <a:t>Three 32-inch screens in the public area, providing tourist information</a:t>
            </a:r>
          </a:p>
          <a:p>
            <a:r>
              <a:rPr lang="en-US" sz="2400" b="1" dirty="0"/>
              <a:t>Benefits</a:t>
            </a:r>
          </a:p>
          <a:p>
            <a:pPr lvl="1"/>
            <a:r>
              <a:rPr lang="en-US" sz="2200" dirty="0"/>
              <a:t>Appreciable positive effect on customer service, as well as the </a:t>
            </a:r>
            <a:br>
              <a:rPr lang="en-US" sz="2200" dirty="0"/>
            </a:br>
            <a:r>
              <a:rPr lang="en-US" sz="2200" dirty="0"/>
              <a:t>information available for staff to help improve performance and quickly </a:t>
            </a:r>
            <a:br>
              <a:rPr lang="en-US" sz="2200" dirty="0"/>
            </a:br>
            <a:r>
              <a:rPr lang="en-US" sz="2200" dirty="0"/>
              <a:t>become familiar with their new surroundings</a:t>
            </a:r>
          </a:p>
          <a:p>
            <a:pPr lvl="1"/>
            <a:r>
              <a:rPr lang="en-US" sz="2200" dirty="0"/>
              <a:t>Speedy implementation: the entire project, took only four months</a:t>
            </a:r>
          </a:p>
          <a:p>
            <a:pPr lvl="1"/>
            <a:r>
              <a:rPr lang="en-US" sz="2200" dirty="0"/>
              <a:t>The equipment is very easy to use, and council departments are easily </a:t>
            </a:r>
            <a:br>
              <a:rPr lang="en-US" sz="2200" dirty="0"/>
            </a:br>
            <a:r>
              <a:rPr lang="en-US" sz="2200" dirty="0"/>
              <a:t>able to manage content independently</a:t>
            </a:r>
          </a:p>
        </p:txBody>
      </p:sp>
      <p:pic>
        <p:nvPicPr>
          <p:cNvPr id="3074" name="Picture 2" descr="http://www.vhs-bv.nl/info/logo_p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27026" y="244141"/>
            <a:ext cx="14287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55776" y="207366"/>
            <a:ext cx="1627190" cy="92398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38177" y="2184454"/>
            <a:ext cx="2955095" cy="196667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38177" y="4389992"/>
            <a:ext cx="2955095" cy="196327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038176" y="6592122"/>
            <a:ext cx="2955095" cy="184874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3"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136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Education Solutions</a:t>
            </a:r>
          </a:p>
        </p:txBody>
      </p:sp>
      <p:sp>
        <p:nvSpPr>
          <p:cNvPr id="3" name="Text Placeholder 2"/>
          <p:cNvSpPr>
            <a:spLocks noGrp="1"/>
          </p:cNvSpPr>
          <p:nvPr>
            <p:ph type="body" sz="quarter" idx="10"/>
          </p:nvPr>
        </p:nvSpPr>
        <p:spPr>
          <a:xfrm>
            <a:off x="1913469" y="1588036"/>
            <a:ext cx="10171495" cy="724935"/>
          </a:xfrm>
        </p:spPr>
        <p:txBody>
          <a:bodyPr/>
          <a:lstStyle/>
          <a:p>
            <a:r>
              <a:rPr lang="en-US" dirty="0"/>
              <a:t>Improve campus-wide communications and education with state-of-the-art digital signage</a:t>
            </a:r>
          </a:p>
        </p:txBody>
      </p:sp>
      <p:sp>
        <p:nvSpPr>
          <p:cNvPr id="4" name="Content Placeholder 3"/>
          <p:cNvSpPr>
            <a:spLocks noGrp="1"/>
          </p:cNvSpPr>
          <p:nvPr>
            <p:ph idx="14"/>
          </p:nvPr>
        </p:nvSpPr>
        <p:spPr>
          <a:xfrm>
            <a:off x="2076006" y="2594917"/>
            <a:ext cx="9814715" cy="5638844"/>
          </a:xfrm>
        </p:spPr>
        <p:txBody>
          <a:bodyPr/>
          <a:lstStyle/>
          <a:p>
            <a:pPr>
              <a:spcBef>
                <a:spcPts val="1800"/>
              </a:spcBef>
              <a:spcAft>
                <a:spcPts val="1800"/>
              </a:spcAft>
            </a:pPr>
            <a:r>
              <a:rPr lang="en-US" sz="2400" b="1" dirty="0"/>
              <a:t>Facilitate campus communications </a:t>
            </a:r>
            <a:r>
              <a:rPr lang="en-US" sz="2400" dirty="0"/>
              <a:t>and update it easily to inform students of department news, events and office hours </a:t>
            </a:r>
          </a:p>
          <a:p>
            <a:pPr>
              <a:spcBef>
                <a:spcPts val="1800"/>
              </a:spcBef>
              <a:spcAft>
                <a:spcPts val="1800"/>
              </a:spcAft>
            </a:pPr>
            <a:r>
              <a:rPr lang="en-US" sz="2400" b="1" dirty="0"/>
              <a:t>Broadcast emergency messages </a:t>
            </a:r>
            <a:r>
              <a:rPr lang="en-US" sz="2400" dirty="0"/>
              <a:t>instantly to campus-wide displays along with instructions and evacuation plans</a:t>
            </a:r>
          </a:p>
          <a:p>
            <a:pPr>
              <a:spcBef>
                <a:spcPts val="1800"/>
              </a:spcBef>
              <a:spcAft>
                <a:spcPts val="1800"/>
              </a:spcAft>
            </a:pPr>
            <a:r>
              <a:rPr lang="en-US" sz="2400" b="1" dirty="0"/>
              <a:t>Make wayfinding simple </a:t>
            </a:r>
            <a:r>
              <a:rPr lang="en-US" sz="2400" dirty="0"/>
              <a:t>with interactive displays </a:t>
            </a:r>
            <a:br>
              <a:rPr lang="en-US" sz="2400" dirty="0"/>
            </a:br>
            <a:r>
              <a:rPr lang="en-US" sz="2400" dirty="0"/>
              <a:t>built with HTML5 using touch and swipe interactivity</a:t>
            </a:r>
          </a:p>
          <a:p>
            <a:pPr>
              <a:spcBef>
                <a:spcPts val="1800"/>
              </a:spcBef>
              <a:spcAft>
                <a:spcPts val="1800"/>
              </a:spcAft>
            </a:pPr>
            <a:r>
              <a:rPr lang="en-US" sz="2400" b="1" dirty="0"/>
              <a:t>Recognize donors </a:t>
            </a:r>
            <a:r>
              <a:rPr lang="en-US" sz="2400" dirty="0"/>
              <a:t>with displays that highlight donor stories and recognizes gifts</a:t>
            </a:r>
            <a:endParaRPr lang="en-US" sz="2400" b="1" dirty="0"/>
          </a:p>
          <a:p>
            <a:pPr>
              <a:spcBef>
                <a:spcPts val="1800"/>
              </a:spcBef>
              <a:spcAft>
                <a:spcPts val="1800"/>
              </a:spcAft>
            </a:pPr>
            <a:r>
              <a:rPr lang="en-US" sz="2400" b="1" dirty="0"/>
              <a:t>Further student education </a:t>
            </a:r>
            <a:r>
              <a:rPr lang="en-US" sz="2400" dirty="0"/>
              <a:t>with live video content or interactive quizzes and games</a:t>
            </a:r>
          </a:p>
        </p:txBody>
      </p:sp>
      <p:grpSp>
        <p:nvGrpSpPr>
          <p:cNvPr id="15" name="Group 14"/>
          <p:cNvGrpSpPr>
            <a:grpSpLocks noChangeAspect="1"/>
          </p:cNvGrpSpPr>
          <p:nvPr/>
        </p:nvGrpSpPr>
        <p:grpSpPr>
          <a:xfrm>
            <a:off x="1132809" y="4821185"/>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noChangeAspect="1"/>
          </p:cNvGrpSpPr>
          <p:nvPr/>
        </p:nvGrpSpPr>
        <p:grpSpPr>
          <a:xfrm>
            <a:off x="296067" y="7270556"/>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163271" y="2557876"/>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noChangeAspect="1"/>
          </p:cNvGrpSpPr>
          <p:nvPr/>
        </p:nvGrpSpPr>
        <p:grpSpPr>
          <a:xfrm>
            <a:off x="441003" y="4821185"/>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rotWithShape="1">
          <a:blip r:embed="rId8" cstate="print">
            <a:extLst>
              <a:ext uri="{28A0092B-C50C-407E-A947-70E740481C1C}">
                <a14:useLocalDpi xmlns:a14="http://schemas.microsoft.com/office/drawing/2010/main"/>
              </a:ext>
            </a:extLst>
          </a:blip>
          <a:srcRect l="-2"/>
          <a:stretch/>
        </p:blipFill>
        <p:spPr>
          <a:xfrm>
            <a:off x="12084964" y="1318439"/>
            <a:ext cx="3338660" cy="189475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084964" y="6255106"/>
            <a:ext cx="3338660" cy="245074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084964" y="3541505"/>
            <a:ext cx="3338660" cy="2385290"/>
          </a:xfrm>
          <a:prstGeom prst="rect">
            <a:avLst/>
          </a:prstGeom>
          <a:ln>
            <a:noFill/>
          </a:ln>
          <a:effectLst>
            <a:outerShdw blurRad="292100" dist="139700" dir="2700000" algn="tl" rotWithShape="0">
              <a:srgbClr val="333333">
                <a:alpha val="65000"/>
              </a:srgbClr>
            </a:outerShdw>
          </a:effectLst>
        </p:spPr>
      </p:pic>
      <p:grpSp>
        <p:nvGrpSpPr>
          <p:cNvPr id="30" name="Group 29"/>
          <p:cNvGrpSpPr>
            <a:grpSpLocks noChangeAspect="1"/>
          </p:cNvGrpSpPr>
          <p:nvPr/>
        </p:nvGrpSpPr>
        <p:grpSpPr>
          <a:xfrm>
            <a:off x="1183794" y="3670386"/>
            <a:ext cx="965500" cy="1217832"/>
            <a:chOff x="1819541" y="2222044"/>
            <a:chExt cx="1953639" cy="2464222"/>
          </a:xfrm>
        </p:grpSpPr>
        <p:pic>
          <p:nvPicPr>
            <p:cNvPr id="31" name="Picture 30"/>
            <p:cNvPicPr>
              <a:picLocks noChangeAspect="1"/>
            </p:cNvPicPr>
            <p:nvPr/>
          </p:nvPicPr>
          <p:blipFill rotWithShape="1">
            <a:blip r:embed="rId11" cstate="email">
              <a:extLst>
                <a:ext uri="{BEBA8EAE-BF5A-486C-A8C5-ECC9F3942E4B}">
                  <a14:imgProps xmlns:a14="http://schemas.microsoft.com/office/drawing/2010/main">
                    <a14:imgLayer r:embed="rId12">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32"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33" name="Group 32"/>
          <p:cNvGrpSpPr>
            <a:grpSpLocks noChangeAspect="1"/>
          </p:cNvGrpSpPr>
          <p:nvPr/>
        </p:nvGrpSpPr>
        <p:grpSpPr>
          <a:xfrm>
            <a:off x="1250998" y="7292822"/>
            <a:ext cx="989391" cy="977980"/>
            <a:chOff x="13415487" y="2276785"/>
            <a:chExt cx="2050093" cy="2026447"/>
          </a:xfrm>
        </p:grpSpPr>
        <p:sp>
          <p:nvSpPr>
            <p:cNvPr id="34"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5" name="Image 16" descr="Icon_liveTV.png">
              <a:hlinkClick r:id="rId2" action="ppaction://hlinksldjump"/>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3725005" y="2276785"/>
              <a:ext cx="1431056" cy="1431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6" name="Group 35"/>
          <p:cNvGrpSpPr>
            <a:grpSpLocks noChangeAspect="1"/>
          </p:cNvGrpSpPr>
          <p:nvPr/>
        </p:nvGrpSpPr>
        <p:grpSpPr>
          <a:xfrm>
            <a:off x="1154030" y="5954373"/>
            <a:ext cx="1199085" cy="1130081"/>
            <a:chOff x="1993675" y="2261895"/>
            <a:chExt cx="2484591" cy="2341610"/>
          </a:xfrm>
        </p:grpSpPr>
        <p:sp>
          <p:nvSpPr>
            <p:cNvPr id="37"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8" name="Image 31" descr="Icon_powerfull2.png">
              <a:hlinkClick r:id="rId2" action="ppaction://hlinksldjump"/>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9" name="TextBox 38"/>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grpSp>
        <p:nvGrpSpPr>
          <p:cNvPr id="40" name="Group 39"/>
          <p:cNvGrpSpPr>
            <a:grpSpLocks noChangeAspect="1"/>
          </p:cNvGrpSpPr>
          <p:nvPr/>
        </p:nvGrpSpPr>
        <p:grpSpPr>
          <a:xfrm>
            <a:off x="293613" y="3675213"/>
            <a:ext cx="1005277" cy="1023512"/>
            <a:chOff x="10693283" y="4531640"/>
            <a:chExt cx="1912943" cy="1947641"/>
          </a:xfrm>
        </p:grpSpPr>
        <p:pic>
          <p:nvPicPr>
            <p:cNvPr id="42" name="Image 25" descr="icon_live.png">
              <a:hlinkClick r:id="" action="ppaction://noaction"/>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ZoneTexte 25"/>
            <p:cNvSpPr txBox="1">
              <a:spLocks noChangeAspect="1" noChangeArrowheads="1"/>
            </p:cNvSpPr>
            <p:nvPr/>
          </p:nvSpPr>
          <p:spPr bwMode="auto">
            <a:xfrm>
              <a:off x="10693283" y="5669106"/>
              <a:ext cx="1912943" cy="81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pic>
        <p:nvPicPr>
          <p:cNvPr id="44" name="Image 28" descr="icon_home.png">
            <a:hlinkClick r:id="rId16" action="ppaction://hlinksldjump"/>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50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 Irvine Case Study</a:t>
            </a:r>
          </a:p>
        </p:txBody>
      </p:sp>
      <p:sp>
        <p:nvSpPr>
          <p:cNvPr id="3" name="Text Placeholder 2"/>
          <p:cNvSpPr>
            <a:spLocks noGrp="1"/>
          </p:cNvSpPr>
          <p:nvPr>
            <p:ph type="body" sz="quarter" idx="10"/>
          </p:nvPr>
        </p:nvSpPr>
        <p:spPr/>
        <p:txBody>
          <a:bodyPr/>
          <a:lstStyle/>
          <a:p>
            <a:r>
              <a:rPr lang="en-US" dirty="0"/>
              <a:t>College campus digital signage delivers directory information, school news, RSS feeds and inspiring alumni stories</a:t>
            </a:r>
          </a:p>
        </p:txBody>
      </p:sp>
      <p:sp>
        <p:nvSpPr>
          <p:cNvPr id="4" name="Content Placeholder 3"/>
          <p:cNvSpPr>
            <a:spLocks noGrp="1"/>
          </p:cNvSpPr>
          <p:nvPr>
            <p:ph idx="14"/>
          </p:nvPr>
        </p:nvSpPr>
        <p:spPr>
          <a:xfrm>
            <a:off x="1913469" y="2580169"/>
            <a:ext cx="9135532" cy="5740091"/>
          </a:xfrm>
        </p:spPr>
        <p:txBody>
          <a:bodyPr/>
          <a:lstStyle/>
          <a:p>
            <a:pPr marL="0" indent="0">
              <a:buNone/>
            </a:pPr>
            <a:r>
              <a:rPr lang="en-US" sz="2000" b="1" dirty="0"/>
              <a:t>Implementations:</a:t>
            </a:r>
          </a:p>
          <a:p>
            <a:r>
              <a:rPr lang="en-US" sz="2000" dirty="0"/>
              <a:t>1 BrightSign HD displays looping content of alumni success stories</a:t>
            </a:r>
          </a:p>
          <a:p>
            <a:r>
              <a:rPr lang="en-US" sz="2000" dirty="0"/>
              <a:t>4 BrightSign HDs deliver school news and RSS feeds from Reuters and The Wall Street Journal through a subscription with SignChannel</a:t>
            </a:r>
          </a:p>
          <a:p>
            <a:r>
              <a:rPr lang="en-US" sz="2000" dirty="0"/>
              <a:t>1 BrightSign HD drives a touch screen school directory of more than 200 faculty &amp; staff offices</a:t>
            </a:r>
          </a:p>
          <a:p>
            <a:pPr marL="0" indent="0">
              <a:buNone/>
            </a:pPr>
            <a:r>
              <a:rPr lang="en-US" sz="2000" b="1" dirty="0"/>
              <a:t>BrightSign Benefits</a:t>
            </a:r>
          </a:p>
          <a:p>
            <a:r>
              <a:rPr lang="en-US" sz="2000" dirty="0"/>
              <a:t>Controllers are compact and can be discretely mounted out of sight</a:t>
            </a:r>
          </a:p>
          <a:p>
            <a:r>
              <a:rPr lang="en-US" sz="2000" dirty="0"/>
              <a:t>Solid-state platform enhances reliability while lowering operational costs</a:t>
            </a:r>
          </a:p>
          <a:p>
            <a:r>
              <a:rPr lang="en-US" sz="2000" dirty="0"/>
              <a:t>Content can be easily managed and updated remotely via secure network</a:t>
            </a:r>
          </a:p>
          <a:p>
            <a:r>
              <a:rPr lang="en-US" sz="2000" dirty="0"/>
              <a:t>Content can be easily created and uploaded </a:t>
            </a:r>
            <a:br>
              <a:rPr lang="en-US" sz="2000" dirty="0"/>
            </a:br>
            <a:r>
              <a:rPr lang="en-US" sz="2000" dirty="0"/>
              <a:t>by non-technical staff, supplied by subscription </a:t>
            </a:r>
            <a:br>
              <a:rPr lang="en-US" sz="2000" dirty="0"/>
            </a:br>
            <a:r>
              <a:rPr lang="en-US" sz="2000" dirty="0"/>
              <a:t>service, or a combination of both</a:t>
            </a:r>
          </a:p>
          <a:p>
            <a:endParaRPr lang="en-US" sz="2000" dirty="0"/>
          </a:p>
        </p:txBody>
      </p:sp>
      <p:pic>
        <p:nvPicPr>
          <p:cNvPr id="5" name="Picture 4"/>
          <p:cNvPicPr>
            <a:picLocks noChangeAspect="1"/>
          </p:cNvPicPr>
          <p:nvPr/>
        </p:nvPicPr>
        <p:blipFill>
          <a:blip r:embed="rId2"/>
          <a:stretch>
            <a:fillRect/>
          </a:stretch>
        </p:blipFill>
        <p:spPr>
          <a:xfrm>
            <a:off x="11295062" y="289131"/>
            <a:ext cx="4486275" cy="809625"/>
          </a:xfrm>
          <a:prstGeom prst="rect">
            <a:avLst/>
          </a:prstGeom>
        </p:spPr>
      </p:pic>
      <p:pic>
        <p:nvPicPr>
          <p:cNvPr id="6" name="Picture 5"/>
          <p:cNvPicPr>
            <a:picLocks noChangeAspect="1"/>
          </p:cNvPicPr>
          <p:nvPr/>
        </p:nvPicPr>
        <p:blipFill>
          <a:blip r:embed="rId3"/>
          <a:stretch>
            <a:fillRect/>
          </a:stretch>
        </p:blipFill>
        <p:spPr>
          <a:xfrm>
            <a:off x="8196262" y="7281862"/>
            <a:ext cx="7762875" cy="143827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91887" y="4346677"/>
            <a:ext cx="4265613" cy="270286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476412" y="2359705"/>
            <a:ext cx="3896562" cy="167640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1"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421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4"/>
          </p:nvPr>
        </p:nvSpPr>
        <p:spPr>
          <a:xfrm>
            <a:off x="1913469" y="2403817"/>
            <a:ext cx="13619139" cy="5917420"/>
          </a:xfrm>
        </p:spPr>
        <p:txBody>
          <a:bodyPr>
            <a:normAutofit/>
          </a:bodyPr>
          <a:lstStyle/>
          <a:p>
            <a:r>
              <a:rPr lang="en-US" sz="2600" dirty="0"/>
              <a:t>BrightSign player’s open API’s allow for integration with virtually any CMS solution</a:t>
            </a:r>
          </a:p>
          <a:p>
            <a:r>
              <a:rPr lang="en-US" sz="2600" dirty="0"/>
              <a:t>CMS choice is independent of the digital signage player purchase</a:t>
            </a:r>
          </a:p>
          <a:p>
            <a:pPr lvl="1"/>
            <a:r>
              <a:rPr lang="en-US" sz="2300" dirty="0"/>
              <a:t>BrightSign players offer a flexible/scalable platform for digital signage applications with specific CMS requirements</a:t>
            </a:r>
          </a:p>
          <a:p>
            <a:pPr lvl="1"/>
            <a:r>
              <a:rPr lang="en-US" sz="2300" dirty="0"/>
              <a:t>Before making a long-term CMS decision, BrightSign players can be initially deployed using free BrightAuthor software</a:t>
            </a:r>
          </a:p>
          <a:p>
            <a:r>
              <a:rPr lang="en-US" sz="2600" dirty="0"/>
              <a:t>Content Management Options:</a:t>
            </a:r>
          </a:p>
          <a:p>
            <a:pPr lvl="1"/>
            <a:r>
              <a:rPr lang="en-US" sz="2300" dirty="0"/>
              <a:t>Market leading 3</a:t>
            </a:r>
            <a:r>
              <a:rPr lang="en-US" sz="2300" baseline="30000" dirty="0"/>
              <a:t>rd</a:t>
            </a:r>
            <a:r>
              <a:rPr lang="en-US" sz="2300" dirty="0"/>
              <a:t> party digital </a:t>
            </a:r>
            <a:br>
              <a:rPr lang="en-US" sz="2300" dirty="0"/>
            </a:br>
            <a:r>
              <a:rPr lang="en-US" sz="2300" dirty="0"/>
              <a:t>signage CMS solutions</a:t>
            </a:r>
          </a:p>
          <a:p>
            <a:pPr lvl="1"/>
            <a:r>
              <a:rPr lang="en-US" sz="2300" dirty="0"/>
              <a:t>Free BrightAuthor and optional </a:t>
            </a:r>
            <a:br>
              <a:rPr lang="en-US" sz="2300" dirty="0"/>
            </a:br>
            <a:r>
              <a:rPr lang="en-US" sz="2300" dirty="0"/>
              <a:t>BrightSign Network service</a:t>
            </a:r>
          </a:p>
        </p:txBody>
      </p:sp>
      <p:sp>
        <p:nvSpPr>
          <p:cNvPr id="4" name="Title 3"/>
          <p:cNvSpPr>
            <a:spLocks noGrp="1"/>
          </p:cNvSpPr>
          <p:nvPr>
            <p:ph type="title"/>
          </p:nvPr>
        </p:nvSpPr>
        <p:spPr/>
        <p:txBody>
          <a:bodyPr/>
          <a:lstStyle/>
          <a:p>
            <a:r>
              <a:rPr lang="en-US" dirty="0"/>
              <a:t>Content Management Options</a:t>
            </a:r>
          </a:p>
        </p:txBody>
      </p:sp>
      <p:sp>
        <p:nvSpPr>
          <p:cNvPr id="3" name="Text Placeholder 2"/>
          <p:cNvSpPr>
            <a:spLocks noGrp="1"/>
          </p:cNvSpPr>
          <p:nvPr>
            <p:ph type="body" sz="quarter" idx="10"/>
          </p:nvPr>
        </p:nvSpPr>
        <p:spPr>
          <a:xfrm>
            <a:off x="1913469" y="1588037"/>
            <a:ext cx="14070243" cy="545564"/>
          </a:xfrm>
        </p:spPr>
        <p:txBody>
          <a:bodyPr/>
          <a:lstStyle/>
          <a:p>
            <a:r>
              <a:rPr lang="en-US" sz="2600" dirty="0"/>
              <a:t>BrightSign’s open platform allows CMS selection to be a separate process </a:t>
            </a:r>
          </a:p>
        </p:txBody>
      </p:sp>
      <p:grpSp>
        <p:nvGrpSpPr>
          <p:cNvPr id="53" name="Group 52"/>
          <p:cNvGrpSpPr/>
          <p:nvPr/>
        </p:nvGrpSpPr>
        <p:grpSpPr>
          <a:xfrm>
            <a:off x="8251447" y="5473699"/>
            <a:ext cx="6836154" cy="3335677"/>
            <a:chOff x="8251446" y="5068741"/>
            <a:chExt cx="7228333" cy="3740636"/>
          </a:xfrm>
        </p:grpSpPr>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1446" y="5957451"/>
              <a:ext cx="1963217" cy="1963217"/>
            </a:xfrm>
            <a:prstGeom prst="rect">
              <a:avLst/>
            </a:prstGeom>
          </p:spPr>
        </p:pic>
        <p:grpSp>
          <p:nvGrpSpPr>
            <p:cNvPr id="30" name="Group 29"/>
            <p:cNvGrpSpPr/>
            <p:nvPr/>
          </p:nvGrpSpPr>
          <p:grpSpPr>
            <a:xfrm>
              <a:off x="12439043" y="5068741"/>
              <a:ext cx="3040736" cy="3740636"/>
              <a:chOff x="12439043" y="5068741"/>
              <a:chExt cx="3040736" cy="3740636"/>
            </a:xfrm>
          </p:grpSpPr>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65634" y="7734814"/>
                <a:ext cx="1877567" cy="1074563"/>
              </a:xfrm>
              <a:prstGeom prst="rect">
                <a:avLst/>
              </a:prstGeom>
              <a:ln w="57150">
                <a:solidFill>
                  <a:schemeClr val="tx1"/>
                </a:solidFill>
              </a:ln>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22157" y="5068741"/>
                <a:ext cx="1957622" cy="1218466"/>
              </a:xfrm>
              <a:prstGeom prst="rect">
                <a:avLst/>
              </a:prstGeom>
            </p:spPr>
          </p:pic>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71579" y="6443366"/>
                <a:ext cx="1871623" cy="1052788"/>
              </a:xfrm>
              <a:prstGeom prst="rect">
                <a:avLst/>
              </a:prstGeom>
              <a:ln w="38100">
                <a:solidFill>
                  <a:schemeClr val="tx1"/>
                </a:solidFill>
              </a:ln>
            </p:spPr>
          </p:pic>
          <p:pic>
            <p:nvPicPr>
              <p:cNvPr id="33" name="Picture 3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39043" y="7956648"/>
                <a:ext cx="1332664" cy="630894"/>
              </a:xfrm>
              <a:prstGeom prst="rect">
                <a:avLst/>
              </a:prstGeom>
            </p:spPr>
          </p:pic>
          <p:pic>
            <p:nvPicPr>
              <p:cNvPr id="34" name="Picture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39043" y="5362527"/>
                <a:ext cx="1332664" cy="630894"/>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39043" y="6654313"/>
                <a:ext cx="1332664" cy="630894"/>
              </a:xfrm>
              <a:prstGeom prst="rect">
                <a:avLst/>
              </a:prstGeom>
            </p:spPr>
          </p:pic>
        </p:grpSp>
        <p:cxnSp>
          <p:nvCxnSpPr>
            <p:cNvPr id="32" name="Connector: Elbow 31"/>
            <p:cNvCxnSpPr>
              <a:cxnSpLocks/>
              <a:stCxn id="18" idx="3"/>
              <a:endCxn id="34" idx="1"/>
            </p:cNvCxnSpPr>
            <p:nvPr/>
          </p:nvCxnSpPr>
          <p:spPr>
            <a:xfrm flipV="1">
              <a:off x="10214663" y="5677974"/>
              <a:ext cx="2224380" cy="1261086"/>
            </a:xfrm>
            <a:prstGeom prst="bentConnector3">
              <a:avLst/>
            </a:prstGeom>
            <a:ln w="57150" cap="rnd">
              <a:headEnd type="oval"/>
              <a:tailEnd type="oval"/>
            </a:ln>
          </p:spPr>
          <p:style>
            <a:lnRef idx="2">
              <a:schemeClr val="accent5"/>
            </a:lnRef>
            <a:fillRef idx="0">
              <a:schemeClr val="accent5"/>
            </a:fillRef>
            <a:effectRef idx="1">
              <a:schemeClr val="accent5"/>
            </a:effectRef>
            <a:fontRef idx="minor">
              <a:schemeClr val="tx1"/>
            </a:fontRef>
          </p:style>
        </p:cxnSp>
        <p:cxnSp>
          <p:nvCxnSpPr>
            <p:cNvPr id="51" name="Connector: Elbow 50"/>
            <p:cNvCxnSpPr>
              <a:cxnSpLocks/>
              <a:endCxn id="33" idx="1"/>
            </p:cNvCxnSpPr>
            <p:nvPr/>
          </p:nvCxnSpPr>
          <p:spPr>
            <a:xfrm rot="16200000" flipH="1">
              <a:off x="11220797" y="7053849"/>
              <a:ext cx="1324302" cy="1112190"/>
            </a:xfrm>
            <a:prstGeom prst="bentConnector2">
              <a:avLst/>
            </a:prstGeom>
            <a:ln w="57150" cap="rnd">
              <a:tailEnd type="oval"/>
            </a:ln>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flipV="1">
              <a:off x="11339045" y="6939059"/>
              <a:ext cx="1112190" cy="8733"/>
            </a:xfrm>
            <a:prstGeom prst="line">
              <a:avLst/>
            </a:prstGeom>
            <a:ln w="57150" cap="rnd">
              <a:tailEnd type="oval"/>
            </a:ln>
          </p:spPr>
          <p:style>
            <a:lnRef idx="2">
              <a:schemeClr val="accent5"/>
            </a:lnRef>
            <a:fillRef idx="0">
              <a:schemeClr val="accent5"/>
            </a:fillRef>
            <a:effectRef idx="1">
              <a:schemeClr val="accent5"/>
            </a:effectRef>
            <a:fontRef idx="minor">
              <a:schemeClr val="tx1"/>
            </a:fontRef>
          </p:style>
        </p:cxnSp>
      </p:grpSp>
      <p:pic>
        <p:nvPicPr>
          <p:cNvPr id="17"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hlinkClick r:id="rId9" action="ppaction://hlinksldjump"/>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14118" y="6156230"/>
            <a:ext cx="543278" cy="543278"/>
          </a:xfrm>
          <a:prstGeom prst="rect">
            <a:avLst/>
          </a:prstGeom>
        </p:spPr>
      </p:pic>
    </p:spTree>
    <p:extLst>
      <p:ext uri="{BB962C8B-B14F-4D97-AF65-F5344CB8AC3E}">
        <p14:creationId xmlns:p14="http://schemas.microsoft.com/office/powerpoint/2010/main" val="38773046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Finance Solutions</a:t>
            </a:r>
          </a:p>
        </p:txBody>
      </p:sp>
      <p:sp>
        <p:nvSpPr>
          <p:cNvPr id="3" name="Text Placeholder 2"/>
          <p:cNvSpPr>
            <a:spLocks noGrp="1"/>
          </p:cNvSpPr>
          <p:nvPr>
            <p:ph type="body" sz="quarter" idx="10"/>
          </p:nvPr>
        </p:nvSpPr>
        <p:spPr>
          <a:xfrm>
            <a:off x="1913470" y="1588036"/>
            <a:ext cx="9936660" cy="724935"/>
          </a:xfrm>
        </p:spPr>
        <p:txBody>
          <a:bodyPr/>
          <a:lstStyle/>
          <a:p>
            <a:r>
              <a:rPr lang="en-US" dirty="0"/>
              <a:t>Boost financial product sales and improve customer service</a:t>
            </a:r>
          </a:p>
        </p:txBody>
      </p:sp>
      <p:sp>
        <p:nvSpPr>
          <p:cNvPr id="4" name="Content Placeholder 3"/>
          <p:cNvSpPr>
            <a:spLocks noGrp="1"/>
          </p:cNvSpPr>
          <p:nvPr>
            <p:ph idx="14"/>
          </p:nvPr>
        </p:nvSpPr>
        <p:spPr>
          <a:xfrm>
            <a:off x="2076006" y="2594917"/>
            <a:ext cx="9609791" cy="5638844"/>
          </a:xfrm>
        </p:spPr>
        <p:txBody>
          <a:bodyPr/>
          <a:lstStyle/>
          <a:p>
            <a:pPr>
              <a:spcBef>
                <a:spcPts val="2400"/>
              </a:spcBef>
              <a:spcAft>
                <a:spcPts val="2400"/>
              </a:spcAft>
            </a:pPr>
            <a:r>
              <a:rPr lang="en-US" sz="2400" b="1" dirty="0"/>
              <a:t>Reduce perceived wait time</a:t>
            </a:r>
            <a:r>
              <a:rPr lang="en-US" sz="2400" dirty="0"/>
              <a:t> with in-branch promotions of your brand, products and services</a:t>
            </a:r>
          </a:p>
          <a:p>
            <a:pPr>
              <a:spcBef>
                <a:spcPts val="2400"/>
              </a:spcBef>
              <a:spcAft>
                <a:spcPts val="2400"/>
              </a:spcAft>
            </a:pPr>
            <a:r>
              <a:rPr lang="en-US" sz="2400" b="1" dirty="0"/>
              <a:t>Display real-time rates</a:t>
            </a:r>
            <a:r>
              <a:rPr lang="en-US" sz="2400" dirty="0"/>
              <a:t>, quotes and stock market prices</a:t>
            </a:r>
            <a:br>
              <a:rPr lang="en-US" sz="2400" dirty="0"/>
            </a:br>
            <a:r>
              <a:rPr lang="en-US" sz="2400" dirty="0"/>
              <a:t>using RSS feeds and Live Text</a:t>
            </a:r>
          </a:p>
          <a:p>
            <a:pPr>
              <a:spcBef>
                <a:spcPts val="2400"/>
              </a:spcBef>
              <a:spcAft>
                <a:spcPts val="2400"/>
              </a:spcAft>
            </a:pPr>
            <a:r>
              <a:rPr lang="en-US" sz="2400" b="1" dirty="0"/>
              <a:t>Deliver targeted messages </a:t>
            </a:r>
            <a:r>
              <a:rPr lang="en-US" sz="2400" dirty="0"/>
              <a:t>to regional branches from a central location using BrightSign Network groups</a:t>
            </a:r>
          </a:p>
          <a:p>
            <a:pPr>
              <a:spcBef>
                <a:spcPts val="2400"/>
              </a:spcBef>
              <a:spcAft>
                <a:spcPts val="2400"/>
              </a:spcAft>
            </a:pPr>
            <a:r>
              <a:rPr lang="en-US" sz="2400" b="1" dirty="0"/>
              <a:t>Create a virtual, interactive banker </a:t>
            </a:r>
            <a:r>
              <a:rPr lang="en-US" sz="2400" dirty="0"/>
              <a:t>to boost sales with an interactive kiosks detailing product and service benefits</a:t>
            </a:r>
          </a:p>
          <a:p>
            <a:pPr>
              <a:spcBef>
                <a:spcPts val="2400"/>
              </a:spcBef>
              <a:spcAft>
                <a:spcPts val="2400"/>
              </a:spcAft>
            </a:pPr>
            <a:r>
              <a:rPr lang="en-US" sz="2400" b="1" dirty="0"/>
              <a:t>Make a dynamic impression </a:t>
            </a:r>
            <a:r>
              <a:rPr lang="en-US" sz="2400" dirty="0"/>
              <a:t>with multi-screen video walls </a:t>
            </a:r>
          </a:p>
          <a:p>
            <a:pPr>
              <a:spcBef>
                <a:spcPts val="2400"/>
              </a:spcBef>
              <a:spcAft>
                <a:spcPts val="2400"/>
              </a:spcAft>
            </a:pPr>
            <a:endParaRPr lang="en-US" sz="2400" dirty="0"/>
          </a:p>
        </p:txBody>
      </p:sp>
      <p:grpSp>
        <p:nvGrpSpPr>
          <p:cNvPr id="12" name="Group 11"/>
          <p:cNvGrpSpPr>
            <a:grpSpLocks noChangeAspect="1"/>
          </p:cNvGrpSpPr>
          <p:nvPr/>
        </p:nvGrpSpPr>
        <p:grpSpPr>
          <a:xfrm>
            <a:off x="1105935" y="7767260"/>
            <a:ext cx="1183112" cy="943613"/>
            <a:chOff x="10534887" y="2261895"/>
            <a:chExt cx="2451494" cy="1955234"/>
          </a:xfrm>
        </p:grpSpPr>
        <p:sp>
          <p:nvSpPr>
            <p:cNvPr id="13" name="ZoneTexte 19"/>
            <p:cNvSpPr txBox="1">
              <a:spLocks noChangeAspect="1" noChangeArrowheads="1"/>
            </p:cNvSpPr>
            <p:nvPr/>
          </p:nvSpPr>
          <p:spPr bwMode="auto">
            <a:xfrm>
              <a:off x="10534887" y="3653797"/>
              <a:ext cx="2451494"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14" name="Image 39" descr="icon_synchro.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4"/>
          <p:cNvGrpSpPr>
            <a:grpSpLocks noChangeAspect="1"/>
          </p:cNvGrpSpPr>
          <p:nvPr/>
        </p:nvGrpSpPr>
        <p:grpSpPr>
          <a:xfrm>
            <a:off x="1123177" y="6524322"/>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184739" y="5207765"/>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noChangeAspect="1"/>
          </p:cNvGrpSpPr>
          <p:nvPr/>
        </p:nvGrpSpPr>
        <p:grpSpPr>
          <a:xfrm>
            <a:off x="380225" y="2506516"/>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2069769" y="1026248"/>
            <a:ext cx="3597789" cy="2717895"/>
          </a:xfrm>
          <a:prstGeom prst="rect">
            <a:avLst/>
          </a:prstGeom>
          <a:ln>
            <a:noFill/>
          </a:ln>
          <a:effectLst>
            <a:outerShdw blurRad="292100" dist="139700" dir="2700000" algn="tl" rotWithShape="0">
              <a:srgbClr val="333333">
                <a:alpha val="65000"/>
              </a:srgbClr>
            </a:outerShdw>
          </a:effectLst>
        </p:spPr>
      </p:pic>
      <p:grpSp>
        <p:nvGrpSpPr>
          <p:cNvPr id="33" name="Group 32"/>
          <p:cNvGrpSpPr>
            <a:grpSpLocks noChangeAspect="1"/>
          </p:cNvGrpSpPr>
          <p:nvPr/>
        </p:nvGrpSpPr>
        <p:grpSpPr>
          <a:xfrm>
            <a:off x="1070043" y="2506516"/>
            <a:ext cx="1199085" cy="1130081"/>
            <a:chOff x="1993675" y="2261895"/>
            <a:chExt cx="2484591" cy="2341610"/>
          </a:xfrm>
        </p:grpSpPr>
        <p:sp>
          <p:nvSpPr>
            <p:cNvPr id="34"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5" name="Image 31" descr="Icon_powerfull2.png">
              <a:hlinkClick r:id="rId2" action="ppaction://hlinksldjump"/>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6" name="Group 35"/>
          <p:cNvGrpSpPr>
            <a:grpSpLocks noChangeAspect="1"/>
          </p:cNvGrpSpPr>
          <p:nvPr/>
        </p:nvGrpSpPr>
        <p:grpSpPr>
          <a:xfrm>
            <a:off x="1153173" y="3918542"/>
            <a:ext cx="1057069" cy="1023512"/>
            <a:chOff x="10693283" y="4531640"/>
            <a:chExt cx="2011498" cy="1947641"/>
          </a:xfrm>
        </p:grpSpPr>
        <p:pic>
          <p:nvPicPr>
            <p:cNvPr id="37" name="Image 25" descr="icon_live.png">
              <a:hlinkClick r:id="" action="ppaction://noaction"/>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026352" y="4531640"/>
              <a:ext cx="1345359" cy="1345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ZoneTexte 25"/>
            <p:cNvSpPr txBox="1">
              <a:spLocks noChangeAspect="1" noChangeArrowheads="1"/>
            </p:cNvSpPr>
            <p:nvPr/>
          </p:nvSpPr>
          <p:spPr bwMode="auto">
            <a:xfrm>
              <a:off x="10693283" y="5669106"/>
              <a:ext cx="2011498" cy="81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Feeds</a:t>
              </a:r>
            </a:p>
          </p:txBody>
        </p:sp>
      </p:grpSp>
      <p:pic>
        <p:nvPicPr>
          <p:cNvPr id="9" name="Picture 8" descr="western_union_5.jpe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069770" y="4129068"/>
            <a:ext cx="3597789" cy="4212045"/>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grpSp>
        <p:nvGrpSpPr>
          <p:cNvPr id="41" name="Group 40"/>
          <p:cNvGrpSpPr>
            <a:grpSpLocks noChangeAspect="1"/>
          </p:cNvGrpSpPr>
          <p:nvPr/>
        </p:nvGrpSpPr>
        <p:grpSpPr>
          <a:xfrm>
            <a:off x="362881" y="3920598"/>
            <a:ext cx="703960" cy="978945"/>
            <a:chOff x="3849132" y="6800664"/>
            <a:chExt cx="1458656" cy="2028444"/>
          </a:xfrm>
        </p:grpSpPr>
        <p:sp>
          <p:nvSpPr>
            <p:cNvPr id="42"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43" name="Image 34" descr="Icon_html5.png">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Image 28" descr="icon_home.png">
            <a:hlinkClick r:id="rId12" action="ppaction://hlinksldjump"/>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071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Western Union Case Study</a:t>
            </a:r>
          </a:p>
        </p:txBody>
      </p:sp>
      <p:sp>
        <p:nvSpPr>
          <p:cNvPr id="5" name="Text Placeholder 4"/>
          <p:cNvSpPr>
            <a:spLocks noGrp="1"/>
          </p:cNvSpPr>
          <p:nvPr>
            <p:ph type="body" sz="quarter" idx="10"/>
          </p:nvPr>
        </p:nvSpPr>
        <p:spPr/>
        <p:txBody>
          <a:bodyPr/>
          <a:lstStyle/>
          <a:p>
            <a:r>
              <a:rPr lang="en-US" dirty="0"/>
              <a:t>Instant exchange rate updates, Live TV and scheduled ads</a:t>
            </a:r>
          </a:p>
        </p:txBody>
      </p:sp>
      <p:sp>
        <p:nvSpPr>
          <p:cNvPr id="6" name="Content Placeholder 5"/>
          <p:cNvSpPr>
            <a:spLocks noGrp="1"/>
          </p:cNvSpPr>
          <p:nvPr>
            <p:ph idx="14"/>
          </p:nvPr>
        </p:nvSpPr>
        <p:spPr>
          <a:xfrm>
            <a:off x="1913469" y="2580169"/>
            <a:ext cx="9071524" cy="5740091"/>
          </a:xfrm>
        </p:spPr>
        <p:txBody>
          <a:bodyPr/>
          <a:lstStyle/>
          <a:p>
            <a:pPr>
              <a:spcBef>
                <a:spcPts val="600"/>
              </a:spcBef>
              <a:spcAft>
                <a:spcPts val="600"/>
              </a:spcAft>
            </a:pPr>
            <a:r>
              <a:rPr lang="en-US" sz="2400" dirty="0"/>
              <a:t>58 BrightSign XD1230s across 40 German and Austrian Branches</a:t>
            </a:r>
          </a:p>
          <a:p>
            <a:pPr>
              <a:spcBef>
                <a:spcPts val="600"/>
              </a:spcBef>
              <a:spcAft>
                <a:spcPts val="600"/>
              </a:spcAft>
            </a:pPr>
            <a:r>
              <a:rPr lang="en-US" sz="2400" dirty="0"/>
              <a:t>BrightSign’s solid-state players keep support issues to a minimum &amp; BrightAuthor easily configures and programs the players </a:t>
            </a:r>
          </a:p>
          <a:p>
            <a:pPr lvl="1">
              <a:spcBef>
                <a:spcPts val="600"/>
              </a:spcBef>
              <a:spcAft>
                <a:spcPts val="600"/>
              </a:spcAft>
            </a:pPr>
            <a:r>
              <a:rPr lang="en-US" sz="2000" dirty="0"/>
              <a:t>Testing and configuration took just one day to complete</a:t>
            </a:r>
          </a:p>
          <a:p>
            <a:pPr>
              <a:spcBef>
                <a:spcPts val="600"/>
              </a:spcBef>
              <a:spcAft>
                <a:spcPts val="600"/>
              </a:spcAft>
            </a:pPr>
            <a:r>
              <a:rPr lang="en-US" sz="2400" dirty="0"/>
              <a:t>Exchange rate information is updated automatically every 30 seconds</a:t>
            </a:r>
          </a:p>
          <a:p>
            <a:pPr>
              <a:spcBef>
                <a:spcPts val="600"/>
              </a:spcBef>
              <a:spcAft>
                <a:spcPts val="600"/>
              </a:spcAft>
            </a:pPr>
            <a:r>
              <a:rPr lang="en-US" sz="2400" dirty="0"/>
              <a:t>BrightSign Network schedules ads during the work day &amp; switches to exclusively displaying ads during off-hours</a:t>
            </a:r>
          </a:p>
          <a:p>
            <a:pPr lvl="1">
              <a:spcBef>
                <a:spcPts val="600"/>
              </a:spcBef>
              <a:spcAft>
                <a:spcPts val="600"/>
              </a:spcAft>
            </a:pPr>
            <a:r>
              <a:rPr lang="en-US" sz="2000" dirty="0"/>
              <a:t>Players open the potential to sell advertising to third parties</a:t>
            </a:r>
          </a:p>
          <a:p>
            <a:pPr lvl="1">
              <a:spcBef>
                <a:spcPts val="600"/>
              </a:spcBef>
              <a:spcAft>
                <a:spcPts val="600"/>
              </a:spcAft>
            </a:pPr>
            <a:r>
              <a:rPr lang="en-US" sz="2000" dirty="0"/>
              <a:t>Ad are customized for each branch based on geographic location and business hours</a:t>
            </a:r>
          </a:p>
          <a:p>
            <a:pPr>
              <a:spcBef>
                <a:spcPts val="600"/>
              </a:spcBef>
              <a:spcAft>
                <a:spcPts val="600"/>
              </a:spcAft>
            </a:pPr>
            <a:r>
              <a:rPr lang="en-US" sz="2400" dirty="0"/>
              <a:t>Integrates with Western Union’s point-of-sale system</a:t>
            </a:r>
            <a:endParaRPr lang="en-US" sz="2400" dirty="0">
              <a:solidFill>
                <a:srgbClr val="404040"/>
              </a:solidFill>
              <a:latin typeface="Arial" panose="020B0604020202020204" pitchFamily="34" charset="0"/>
              <a:cs typeface="Arial" panose="020B0604020202020204" pitchFamily="34" charset="0"/>
            </a:endParaRPr>
          </a:p>
        </p:txBody>
      </p:sp>
      <p:pic>
        <p:nvPicPr>
          <p:cNvPr id="1028" name="Picture 4" descr="http://www.brightsign.biz/files/cache/697e1b4ffc67870b4e3388f9144468d8_f867.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90532" y="2361063"/>
            <a:ext cx="4257387" cy="27285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30" name="Picture 6" descr="http://www.brightsign.biz/files/cache/a419115da590cf548e0d63557e2c541c_f869.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390533" y="5315555"/>
            <a:ext cx="4257386" cy="319979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8543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574676"/>
            <a:ext cx="13529733" cy="624495"/>
          </a:xfrm>
        </p:spPr>
        <p:txBody>
          <a:bodyPr>
            <a:normAutofit/>
          </a:bodyPr>
          <a:lstStyle/>
          <a:p>
            <a:r>
              <a:rPr lang="en-US" dirty="0"/>
              <a:t>BrightSign Museums &amp; Attractions Solutions</a:t>
            </a:r>
          </a:p>
        </p:txBody>
      </p:sp>
      <p:sp>
        <p:nvSpPr>
          <p:cNvPr id="3" name="Text Placeholder 2"/>
          <p:cNvSpPr>
            <a:spLocks noGrp="1"/>
          </p:cNvSpPr>
          <p:nvPr>
            <p:ph type="body" sz="quarter" idx="10"/>
          </p:nvPr>
        </p:nvSpPr>
        <p:spPr>
          <a:xfrm>
            <a:off x="1913469" y="1548280"/>
            <a:ext cx="11320617" cy="724935"/>
          </a:xfrm>
        </p:spPr>
        <p:txBody>
          <a:bodyPr/>
          <a:lstStyle/>
          <a:p>
            <a:r>
              <a:rPr lang="en-US" dirty="0"/>
              <a:t>Elevate retail brands and maximize sales with engaging digital signage</a:t>
            </a:r>
          </a:p>
        </p:txBody>
      </p:sp>
      <p:sp>
        <p:nvSpPr>
          <p:cNvPr id="4" name="Content Placeholder 3"/>
          <p:cNvSpPr>
            <a:spLocks noGrp="1"/>
          </p:cNvSpPr>
          <p:nvPr>
            <p:ph idx="14"/>
          </p:nvPr>
        </p:nvSpPr>
        <p:spPr>
          <a:xfrm>
            <a:off x="2076006" y="2594917"/>
            <a:ext cx="9774123" cy="5638844"/>
          </a:xfrm>
        </p:spPr>
        <p:txBody>
          <a:bodyPr/>
          <a:lstStyle/>
          <a:p>
            <a:pPr>
              <a:spcBef>
                <a:spcPts val="1800"/>
              </a:spcBef>
              <a:spcAft>
                <a:spcPts val="1200"/>
              </a:spcAft>
            </a:pPr>
            <a:r>
              <a:rPr lang="en-US" sz="2400" b="1" dirty="0"/>
              <a:t>Engage and educate visitors </a:t>
            </a:r>
            <a:r>
              <a:rPr lang="en-US" sz="2400" dirty="0"/>
              <a:t>in unique ways with interactive exhibits using motion sensors, touch, audio controls and more</a:t>
            </a:r>
          </a:p>
          <a:p>
            <a:pPr>
              <a:spcBef>
                <a:spcPts val="1800"/>
              </a:spcBef>
              <a:spcAft>
                <a:spcPts val="1200"/>
              </a:spcAft>
            </a:pPr>
            <a:r>
              <a:rPr lang="en-US" sz="2400" b="1" dirty="0"/>
              <a:t>Give visitors a clear view </a:t>
            </a:r>
            <a:r>
              <a:rPr lang="en-US" sz="2400" dirty="0"/>
              <a:t>of live demonstrations and animal feedings using Live HDTV</a:t>
            </a:r>
          </a:p>
          <a:p>
            <a:pPr>
              <a:spcBef>
                <a:spcPts val="1800"/>
              </a:spcBef>
              <a:spcAft>
                <a:spcPts val="1200"/>
              </a:spcAft>
            </a:pPr>
            <a:r>
              <a:rPr lang="en-US" sz="2400" b="1" dirty="0"/>
              <a:t>Control the show </a:t>
            </a:r>
            <a:r>
              <a:rPr lang="en-US" sz="2400" dirty="0"/>
              <a:t>including video, imagery, lighting and audio with BrightSign’s vast I/O ports </a:t>
            </a:r>
          </a:p>
          <a:p>
            <a:pPr>
              <a:spcBef>
                <a:spcPts val="1800"/>
              </a:spcBef>
              <a:spcAft>
                <a:spcPts val="1200"/>
              </a:spcAft>
            </a:pPr>
            <a:r>
              <a:rPr lang="en-US" sz="2400" b="1" dirty="0"/>
              <a:t>Upsell with ease </a:t>
            </a:r>
            <a:r>
              <a:rPr lang="en-US" sz="2400" dirty="0"/>
              <a:t>in restaurants and gift shops while easily updating menus and promotions instantly</a:t>
            </a:r>
          </a:p>
          <a:p>
            <a:pPr>
              <a:spcBef>
                <a:spcPts val="1800"/>
              </a:spcBef>
              <a:spcAft>
                <a:spcPts val="1200"/>
              </a:spcAft>
            </a:pPr>
            <a:r>
              <a:rPr lang="en-US" sz="2400" b="1" dirty="0"/>
              <a:t>Immerse visitors </a:t>
            </a:r>
            <a:r>
              <a:rPr lang="en-US" sz="2400" dirty="0"/>
              <a:t>in the experience with dynamic video walls supporting portrait, landscape and angled orientations </a:t>
            </a:r>
            <a:endParaRPr lang="en-US" sz="2400" b="1" dirty="0"/>
          </a:p>
        </p:txBody>
      </p:sp>
      <p:grpSp>
        <p:nvGrpSpPr>
          <p:cNvPr id="12" name="Group 11"/>
          <p:cNvGrpSpPr>
            <a:grpSpLocks noChangeAspect="1"/>
          </p:cNvGrpSpPr>
          <p:nvPr/>
        </p:nvGrpSpPr>
        <p:grpSpPr>
          <a:xfrm>
            <a:off x="1149729" y="7404618"/>
            <a:ext cx="1128755" cy="957261"/>
            <a:chOff x="10618239" y="2261895"/>
            <a:chExt cx="2338862" cy="1983514"/>
          </a:xfrm>
        </p:grpSpPr>
        <p:sp>
          <p:nvSpPr>
            <p:cNvPr id="13" name="ZoneTexte 19"/>
            <p:cNvSpPr txBox="1">
              <a:spLocks noChangeAspect="1" noChangeArrowheads="1"/>
            </p:cNvSpPr>
            <p:nvPr/>
          </p:nvSpPr>
          <p:spPr bwMode="auto">
            <a:xfrm>
              <a:off x="10618239" y="3682077"/>
              <a:ext cx="233886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14" name="Image 39" descr="icon_synchro.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4"/>
          <p:cNvGrpSpPr>
            <a:grpSpLocks noChangeAspect="1"/>
          </p:cNvGrpSpPr>
          <p:nvPr/>
        </p:nvGrpSpPr>
        <p:grpSpPr>
          <a:xfrm>
            <a:off x="93521" y="2646483"/>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noChangeAspect="1"/>
          </p:cNvGrpSpPr>
          <p:nvPr/>
        </p:nvGrpSpPr>
        <p:grpSpPr>
          <a:xfrm>
            <a:off x="1002446" y="2643798"/>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56742" y="5060968"/>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 name="Group 23"/>
          <p:cNvGrpSpPr>
            <a:grpSpLocks noChangeAspect="1"/>
          </p:cNvGrpSpPr>
          <p:nvPr/>
        </p:nvGrpSpPr>
        <p:grpSpPr>
          <a:xfrm>
            <a:off x="180877" y="6258246"/>
            <a:ext cx="965500" cy="1217832"/>
            <a:chOff x="1819541" y="2222044"/>
            <a:chExt cx="1953639" cy="2464222"/>
          </a:xfrm>
        </p:grpSpPr>
        <p:pic>
          <p:nvPicPr>
            <p:cNvPr id="25" name="Picture 24"/>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287074" y="6272082"/>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0" name="Group 29"/>
          <p:cNvGrpSpPr>
            <a:grpSpLocks noChangeAspect="1"/>
          </p:cNvGrpSpPr>
          <p:nvPr/>
        </p:nvGrpSpPr>
        <p:grpSpPr>
          <a:xfrm>
            <a:off x="1076717" y="3909255"/>
            <a:ext cx="989391" cy="977980"/>
            <a:chOff x="13415487" y="2276785"/>
            <a:chExt cx="2050093" cy="2026447"/>
          </a:xfrm>
        </p:grpSpPr>
        <p:sp>
          <p:nvSpPr>
            <p:cNvPr id="31"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2" name="Image 16" descr="Icon_liveTV.png">
              <a:hlinkClick r:id="rId2"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3" name="Group 32"/>
          <p:cNvGrpSpPr>
            <a:grpSpLocks noChangeAspect="1"/>
          </p:cNvGrpSpPr>
          <p:nvPr/>
        </p:nvGrpSpPr>
        <p:grpSpPr>
          <a:xfrm>
            <a:off x="1076717" y="5022895"/>
            <a:ext cx="1114504" cy="990238"/>
            <a:chOff x="4851392" y="4552357"/>
            <a:chExt cx="2350180" cy="2088137"/>
          </a:xfrm>
        </p:grpSpPr>
        <p:sp>
          <p:nvSpPr>
            <p:cNvPr id="34"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35" name="Image 36" descr="icon_interactivity.png">
              <a:hlinkClick r:id="rId2"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50" name="Picture 2" descr="http://www.brightsign.biz/files/cache/1a8ba1c5669073e65cb4a2beae071b0b_f847.pn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l="10802" t="7419" r="8462" b="13027"/>
          <a:stretch/>
        </p:blipFill>
        <p:spPr bwMode="auto">
          <a:xfrm>
            <a:off x="11916965" y="4002536"/>
            <a:ext cx="3444833" cy="226292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916964" y="6423312"/>
            <a:ext cx="3435361" cy="2285935"/>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916966" y="1534348"/>
            <a:ext cx="3444833" cy="2310335"/>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8" name="Image 28" descr="icon_home.png">
            <a:hlinkClick r:id="rId16" action="ppaction://hlinksldjump"/>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187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534918"/>
            <a:ext cx="13529733" cy="624495"/>
          </a:xfrm>
        </p:spPr>
        <p:txBody>
          <a:bodyPr>
            <a:noAutofit/>
          </a:bodyPr>
          <a:lstStyle/>
          <a:p>
            <a:pPr>
              <a:lnSpc>
                <a:spcPts val="3600"/>
              </a:lnSpc>
            </a:pPr>
            <a:r>
              <a:rPr lang="en-US" sz="3600" dirty="0"/>
              <a:t>Why Museums &amp; Attractions Choose BrightSign</a:t>
            </a:r>
          </a:p>
        </p:txBody>
      </p:sp>
      <p:sp>
        <p:nvSpPr>
          <p:cNvPr id="3" name="Text Placeholder 2"/>
          <p:cNvSpPr>
            <a:spLocks noGrp="1"/>
          </p:cNvSpPr>
          <p:nvPr>
            <p:ph type="body" sz="quarter" idx="10"/>
          </p:nvPr>
        </p:nvSpPr>
        <p:spPr>
          <a:xfrm>
            <a:off x="1913469" y="1488646"/>
            <a:ext cx="13529733" cy="659491"/>
          </a:xfrm>
        </p:spPr>
        <p:txBody>
          <a:bodyPr/>
          <a:lstStyle/>
          <a:p>
            <a:r>
              <a:rPr lang="en-US" dirty="0"/>
              <a:t>Sophisticated museums create interactive exhibits and unique art displays worldwide</a:t>
            </a:r>
          </a:p>
        </p:txBody>
      </p:sp>
      <p:sp>
        <p:nvSpPr>
          <p:cNvPr id="4" name="Content Placeholder 3"/>
          <p:cNvSpPr>
            <a:spLocks noGrp="1"/>
          </p:cNvSpPr>
          <p:nvPr>
            <p:ph idx="14"/>
          </p:nvPr>
        </p:nvSpPr>
        <p:spPr>
          <a:xfrm>
            <a:off x="1913468" y="2417734"/>
            <a:ext cx="13529733" cy="5803136"/>
          </a:xfrm>
        </p:spPr>
        <p:txBody>
          <a:bodyPr/>
          <a:lstStyle/>
          <a:p>
            <a:r>
              <a:rPr lang="en-US" sz="2400" dirty="0"/>
              <a:t>Very cost effective</a:t>
            </a:r>
          </a:p>
          <a:p>
            <a:r>
              <a:rPr lang="en-US" sz="2400" dirty="0"/>
              <a:t>Highly reliable, non-PC solution with virtually no environmental restrictions</a:t>
            </a:r>
          </a:p>
          <a:p>
            <a:r>
              <a:rPr lang="en-US" sz="2400" dirty="0"/>
              <a:t>Infinite and unique interactive capabilities that bring exhibits to life</a:t>
            </a:r>
          </a:p>
          <a:p>
            <a:r>
              <a:rPr lang="en-US" sz="2400" dirty="0"/>
              <a:t>Stellar Full HD video quality</a:t>
            </a:r>
          </a:p>
          <a:p>
            <a:endParaRPr lang="en-US" sz="2400" dirty="0"/>
          </a:p>
        </p:txBody>
      </p:sp>
      <p:grpSp>
        <p:nvGrpSpPr>
          <p:cNvPr id="18" name="Group 17"/>
          <p:cNvGrpSpPr/>
          <p:nvPr/>
        </p:nvGrpSpPr>
        <p:grpSpPr>
          <a:xfrm>
            <a:off x="5108246" y="4775887"/>
            <a:ext cx="1919681" cy="3861909"/>
            <a:chOff x="2935857" y="3502309"/>
            <a:chExt cx="2559574" cy="5149209"/>
          </a:xfrm>
        </p:grpSpPr>
        <p:sp>
          <p:nvSpPr>
            <p:cNvPr id="8" name="Rectangle 7"/>
            <p:cNvSpPr/>
            <p:nvPr/>
          </p:nvSpPr>
          <p:spPr>
            <a:xfrm>
              <a:off x="2935857" y="7871818"/>
              <a:ext cx="2559574" cy="779700"/>
            </a:xfrm>
            <a:prstGeom prst="rect">
              <a:avLst/>
            </a:prstGeom>
          </p:spPr>
          <p:txBody>
            <a:bodyPr wrap="square">
              <a:spAutoFit/>
            </a:bodyPr>
            <a:lstStyle/>
            <a:p>
              <a:pPr algn="ctr"/>
              <a:r>
                <a:rPr lang="en-US" sz="1600" b="1" dirty="0">
                  <a:solidFill>
                    <a:srgbClr val="404040"/>
                  </a:solidFill>
                  <a:latin typeface="Arial" panose="020B0604020202020204" pitchFamily="34" charset="0"/>
                </a:rPr>
                <a:t>140+ BrightSign players installed</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5857" y="4878151"/>
              <a:ext cx="2559574" cy="2876550"/>
            </a:xfrm>
            <a:prstGeom prst="rect">
              <a:avLst/>
            </a:prstGeom>
          </p:spPr>
        </p:pic>
        <p:pic>
          <p:nvPicPr>
            <p:cNvPr id="2052" name="Picture 4" descr="http://www.prwatch.org/files/images/MontereyBayAquarium.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0260" y="3502309"/>
              <a:ext cx="1350769" cy="124608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0" name="Group 19"/>
          <p:cNvGrpSpPr/>
          <p:nvPr/>
        </p:nvGrpSpPr>
        <p:grpSpPr>
          <a:xfrm>
            <a:off x="9993727" y="5510709"/>
            <a:ext cx="2655703" cy="3127087"/>
            <a:chOff x="10891024" y="4467188"/>
            <a:chExt cx="3540937" cy="4169452"/>
          </a:xfrm>
        </p:grpSpPr>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91024" y="5357377"/>
              <a:ext cx="3540937" cy="2308167"/>
            </a:xfrm>
            <a:prstGeom prst="rect">
              <a:avLst/>
            </a:prstGeom>
          </p:spPr>
        </p:pic>
        <p:pic>
          <p:nvPicPr>
            <p:cNvPr id="2056" name="Picture 8" descr="CubeSmar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458880" y="4467188"/>
              <a:ext cx="2366874" cy="69879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p:cNvSpPr/>
            <p:nvPr/>
          </p:nvSpPr>
          <p:spPr>
            <a:xfrm>
              <a:off x="11362530" y="7856939"/>
              <a:ext cx="2559574" cy="779701"/>
            </a:xfrm>
            <a:prstGeom prst="rect">
              <a:avLst/>
            </a:prstGeom>
          </p:spPr>
          <p:txBody>
            <a:bodyPr wrap="square">
              <a:spAutoFit/>
            </a:bodyPr>
            <a:lstStyle/>
            <a:p>
              <a:pPr algn="ctr"/>
              <a:r>
                <a:rPr lang="en-US" sz="1600" b="1" dirty="0">
                  <a:solidFill>
                    <a:srgbClr val="404040"/>
                  </a:solidFill>
                  <a:latin typeface="Arial" panose="020B0604020202020204" pitchFamily="34" charset="0"/>
                </a:rPr>
                <a:t>100 BrightSign players installed</a:t>
              </a:r>
            </a:p>
          </p:txBody>
        </p:sp>
      </p:grpSp>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3689" y="5178479"/>
            <a:ext cx="1062445" cy="805993"/>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38502" y="6178350"/>
            <a:ext cx="1472820" cy="732053"/>
          </a:xfrm>
          <a:prstGeom prst="rect">
            <a:avLst/>
          </a:prstGeom>
        </p:spPr>
      </p:pic>
      <p:grpSp>
        <p:nvGrpSpPr>
          <p:cNvPr id="29" name="Group 28"/>
          <p:cNvGrpSpPr/>
          <p:nvPr/>
        </p:nvGrpSpPr>
        <p:grpSpPr>
          <a:xfrm>
            <a:off x="13008682" y="5068210"/>
            <a:ext cx="1919681" cy="3569587"/>
            <a:chOff x="12546212" y="3864781"/>
            <a:chExt cx="2559574" cy="4759446"/>
          </a:xfrm>
        </p:grpSpPr>
        <p:sp>
          <p:nvSpPr>
            <p:cNvPr id="34" name="Rectangle 33"/>
            <p:cNvSpPr/>
            <p:nvPr/>
          </p:nvSpPr>
          <p:spPr>
            <a:xfrm>
              <a:off x="12546212" y="7844528"/>
              <a:ext cx="2559574" cy="779699"/>
            </a:xfrm>
            <a:prstGeom prst="rect">
              <a:avLst/>
            </a:prstGeom>
          </p:spPr>
          <p:txBody>
            <a:bodyPr wrap="square">
              <a:spAutoFit/>
            </a:bodyPr>
            <a:lstStyle/>
            <a:p>
              <a:pPr algn="ctr"/>
              <a:r>
                <a:rPr lang="en-US" sz="1600" b="1" dirty="0">
                  <a:solidFill>
                    <a:srgbClr val="404040"/>
                  </a:solidFill>
                  <a:latin typeface="Arial" panose="020B0604020202020204" pitchFamily="34" charset="0"/>
                </a:rPr>
                <a:t>150+ BrightSign players installed</a:t>
              </a:r>
            </a:p>
          </p:txBody>
        </p:sp>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546212" y="4880273"/>
              <a:ext cx="2439634" cy="2811915"/>
            </a:xfrm>
            <a:prstGeom prst="rect">
              <a:avLst/>
            </a:prstGeom>
          </p:spPr>
        </p:pic>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353865" y="3864781"/>
              <a:ext cx="944266" cy="793731"/>
            </a:xfrm>
            <a:prstGeom prst="rect">
              <a:avLst/>
            </a:prstGeom>
          </p:spPr>
        </p:pic>
      </p:grpSp>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18935" y="7146413"/>
            <a:ext cx="1919809" cy="1177646"/>
          </a:xfrm>
          <a:prstGeom prst="rect">
            <a:avLst/>
          </a:prstGeom>
        </p:spPr>
      </p:pic>
      <p:grpSp>
        <p:nvGrpSpPr>
          <p:cNvPr id="10" name="Group 9"/>
          <p:cNvGrpSpPr/>
          <p:nvPr/>
        </p:nvGrpSpPr>
        <p:grpSpPr>
          <a:xfrm>
            <a:off x="2289994" y="4775887"/>
            <a:ext cx="2652563" cy="3861909"/>
            <a:chOff x="2289994" y="4775887"/>
            <a:chExt cx="2652563" cy="3861909"/>
          </a:xfrm>
        </p:grpSpPr>
        <p:grpSp>
          <p:nvGrpSpPr>
            <p:cNvPr id="7" name="Group 6"/>
            <p:cNvGrpSpPr/>
            <p:nvPr/>
          </p:nvGrpSpPr>
          <p:grpSpPr>
            <a:xfrm>
              <a:off x="2289994" y="5305686"/>
              <a:ext cx="2652563" cy="3332110"/>
              <a:chOff x="1913469" y="4902204"/>
              <a:chExt cx="2652563" cy="3332110"/>
            </a:xfrm>
          </p:grpSpPr>
          <p:pic>
            <p:nvPicPr>
              <p:cNvPr id="6" name="Picture 5" descr="Screen Shot 2014-02-05 at 3.38.49 PM.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404524" y="4902204"/>
                <a:ext cx="1727200" cy="2692400"/>
              </a:xfrm>
              <a:prstGeom prst="rect">
                <a:avLst/>
              </a:prstGeom>
            </p:spPr>
          </p:pic>
          <p:sp>
            <p:nvSpPr>
              <p:cNvPr id="30" name="Rectangle 29"/>
              <p:cNvSpPr/>
              <p:nvPr/>
            </p:nvSpPr>
            <p:spPr>
              <a:xfrm>
                <a:off x="1913469" y="7649538"/>
                <a:ext cx="2652563" cy="584776"/>
              </a:xfrm>
              <a:prstGeom prst="rect">
                <a:avLst/>
              </a:prstGeom>
            </p:spPr>
            <p:txBody>
              <a:bodyPr wrap="square">
                <a:spAutoFit/>
              </a:bodyPr>
              <a:lstStyle/>
              <a:p>
                <a:pPr algn="ctr"/>
                <a:r>
                  <a:rPr lang="en-US" sz="1600" b="1" dirty="0">
                    <a:solidFill>
                      <a:srgbClr val="404040"/>
                    </a:solidFill>
                    <a:latin typeface="Arial" panose="020B0604020202020204" pitchFamily="34" charset="0"/>
                  </a:rPr>
                  <a:t>17 XD1230’s playing Lady Gaga in the Louvre</a:t>
                </a:r>
              </a:p>
            </p:txBody>
          </p:sp>
        </p:grpSp>
        <p:pic>
          <p:nvPicPr>
            <p:cNvPr id="1026" name="Picture 2" descr="http://www.designer-daily.com/wp-content/uploads/2010/11/LouvreLogo.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12932" y="4775887"/>
              <a:ext cx="1606685" cy="47486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3" name="TextBox 32"/>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32"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4763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Hospitality Solutions</a:t>
            </a:r>
          </a:p>
        </p:txBody>
      </p:sp>
      <p:sp>
        <p:nvSpPr>
          <p:cNvPr id="3" name="Text Placeholder 2"/>
          <p:cNvSpPr>
            <a:spLocks noGrp="1"/>
          </p:cNvSpPr>
          <p:nvPr>
            <p:ph type="body" sz="quarter" idx="10"/>
          </p:nvPr>
        </p:nvSpPr>
        <p:spPr>
          <a:xfrm>
            <a:off x="1913469" y="1143931"/>
            <a:ext cx="13529733" cy="659491"/>
          </a:xfrm>
        </p:spPr>
        <p:txBody>
          <a:bodyPr/>
          <a:lstStyle/>
          <a:p>
            <a:r>
              <a:rPr lang="en-US" dirty="0"/>
              <a:t>Engage, inform and enhance guests’ stay while maximizing sales</a:t>
            </a:r>
          </a:p>
        </p:txBody>
      </p:sp>
      <p:sp>
        <p:nvSpPr>
          <p:cNvPr id="9" name="Content Placeholder 8"/>
          <p:cNvSpPr>
            <a:spLocks noGrp="1"/>
          </p:cNvSpPr>
          <p:nvPr>
            <p:ph idx="14"/>
          </p:nvPr>
        </p:nvSpPr>
        <p:spPr>
          <a:xfrm>
            <a:off x="2619632" y="2253408"/>
            <a:ext cx="9205046" cy="5845173"/>
          </a:xfrm>
        </p:spPr>
        <p:txBody>
          <a:bodyPr/>
          <a:lstStyle/>
          <a:p>
            <a:pPr>
              <a:spcBef>
                <a:spcPts val="1800"/>
              </a:spcBef>
              <a:spcAft>
                <a:spcPts val="2400"/>
              </a:spcAft>
            </a:pPr>
            <a:r>
              <a:rPr lang="en-US" sz="2300" b="1" dirty="0"/>
              <a:t>Connect and inform </a:t>
            </a:r>
            <a:r>
              <a:rPr lang="en-US" sz="2300" dirty="0"/>
              <a:t>visitors of conference schedules, </a:t>
            </a:r>
            <a:br>
              <a:rPr lang="en-US" sz="2300" dirty="0"/>
            </a:br>
            <a:r>
              <a:rPr lang="en-US" sz="2300" dirty="0"/>
              <a:t>real-time news and weather forecasts. </a:t>
            </a:r>
          </a:p>
          <a:p>
            <a:pPr>
              <a:spcBef>
                <a:spcPts val="1800"/>
              </a:spcBef>
              <a:spcAft>
                <a:spcPts val="2400"/>
              </a:spcAft>
            </a:pPr>
            <a:r>
              <a:rPr lang="en-US" sz="2300" b="1" dirty="0"/>
              <a:t>Create an experience </a:t>
            </a:r>
            <a:r>
              <a:rPr lang="en-US" sz="2300" dirty="0"/>
              <a:t>with eye-catching multi-screen displays and dual Full HD video for branding and ambiance. </a:t>
            </a:r>
          </a:p>
          <a:p>
            <a:pPr>
              <a:spcBef>
                <a:spcPts val="1800"/>
              </a:spcBef>
              <a:spcAft>
                <a:spcPts val="2400"/>
              </a:spcAft>
            </a:pPr>
            <a:r>
              <a:rPr lang="en-US" sz="2300" b="1" dirty="0"/>
              <a:t>Give recommendations &amp; directions</a:t>
            </a:r>
            <a:r>
              <a:rPr lang="en-US" sz="2300" dirty="0"/>
              <a:t> with interactive concierge kiosks and efficient wayfinding signage.  </a:t>
            </a:r>
          </a:p>
          <a:p>
            <a:pPr>
              <a:spcBef>
                <a:spcPts val="1800"/>
              </a:spcBef>
              <a:spcAft>
                <a:spcPts val="2400"/>
              </a:spcAft>
            </a:pPr>
            <a:r>
              <a:rPr lang="en-US" sz="2300" b="1" dirty="0"/>
              <a:t>Advertise</a:t>
            </a:r>
            <a:r>
              <a:rPr lang="en-US" sz="2300" dirty="0"/>
              <a:t> an array of amenities to maximize sales using HTML5 content</a:t>
            </a:r>
          </a:p>
          <a:p>
            <a:pPr>
              <a:spcBef>
                <a:spcPts val="1800"/>
              </a:spcBef>
              <a:spcAft>
                <a:spcPts val="2400"/>
              </a:spcAft>
            </a:pPr>
            <a:r>
              <a:rPr lang="en-US" sz="2300" b="1" dirty="0"/>
              <a:t>Keep signage fresh </a:t>
            </a:r>
            <a:r>
              <a:rPr lang="en-US" sz="2300" dirty="0"/>
              <a:t>and manage resort-wide signage with BrightSign Network</a:t>
            </a:r>
          </a:p>
          <a:p>
            <a:pPr>
              <a:spcBef>
                <a:spcPts val="0"/>
              </a:spcBef>
              <a:spcAft>
                <a:spcPts val="2400"/>
              </a:spcAft>
            </a:pPr>
            <a:r>
              <a:rPr lang="en-US" sz="2300" b="1" dirty="0"/>
              <a:t>Reach guests in-room </a:t>
            </a:r>
            <a:r>
              <a:rPr lang="en-US" sz="2300" dirty="0"/>
              <a:t>with promotion channel advertising </a:t>
            </a:r>
          </a:p>
        </p:txBody>
      </p:sp>
      <p:pic>
        <p:nvPicPr>
          <p:cNvPr id="13" name="Picture 12"/>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1967636" y="6638862"/>
            <a:ext cx="3783112" cy="191186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67636" y="2008349"/>
            <a:ext cx="3783111" cy="1956759"/>
          </a:xfrm>
          <a:prstGeom prst="rect">
            <a:avLst/>
          </a:prstGeom>
          <a:ln>
            <a:noFill/>
          </a:ln>
          <a:effectLst>
            <a:outerShdw blurRad="292100" dist="139700" dir="2700000" algn="tl" rotWithShape="0">
              <a:srgbClr val="333333">
                <a:alpha val="65000"/>
              </a:srgbClr>
            </a:outerShdw>
          </a:effectLst>
        </p:spPr>
      </p:pic>
      <p:grpSp>
        <p:nvGrpSpPr>
          <p:cNvPr id="12" name="Group 11"/>
          <p:cNvGrpSpPr>
            <a:grpSpLocks noChangeAspect="1"/>
          </p:cNvGrpSpPr>
          <p:nvPr/>
        </p:nvGrpSpPr>
        <p:grpSpPr>
          <a:xfrm>
            <a:off x="1486370" y="4724070"/>
            <a:ext cx="1129670" cy="982037"/>
            <a:chOff x="11851841" y="2183457"/>
            <a:chExt cx="2340758" cy="2034851"/>
          </a:xfrm>
        </p:grpSpPr>
        <p:sp>
          <p:nvSpPr>
            <p:cNvPr id="14"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noChangeAspect="1"/>
          </p:cNvGrpSpPr>
          <p:nvPr/>
        </p:nvGrpSpPr>
        <p:grpSpPr>
          <a:xfrm>
            <a:off x="1699225" y="5901284"/>
            <a:ext cx="703960" cy="991302"/>
            <a:chOff x="3849132" y="6800664"/>
            <a:chExt cx="1458656" cy="2054048"/>
          </a:xfrm>
        </p:grpSpPr>
        <p:sp>
          <p:nvSpPr>
            <p:cNvPr id="19" name="ZoneTexte 23"/>
            <p:cNvSpPr txBox="1">
              <a:spLocks noChangeArrowheads="1"/>
            </p:cNvSpPr>
            <p:nvPr/>
          </p:nvSpPr>
          <p:spPr bwMode="auto">
            <a:xfrm>
              <a:off x="3849132" y="8291380"/>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0" name="Image 34" descr="Icon_html5.png">
              <a:hlinkClick r:id="rId7" action="ppaction://hlinksldjump"/>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noChangeAspect="1"/>
          </p:cNvGrpSpPr>
          <p:nvPr/>
        </p:nvGrpSpPr>
        <p:grpSpPr>
          <a:xfrm>
            <a:off x="1561495" y="7090156"/>
            <a:ext cx="1025505" cy="952165"/>
            <a:chOff x="11979401" y="6826985"/>
            <a:chExt cx="2124922" cy="1972954"/>
          </a:xfrm>
        </p:grpSpPr>
        <p:sp>
          <p:nvSpPr>
            <p:cNvPr id="28"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9" name="Image 42" descr="icon_update.png">
              <a:hlinkClick r:id="" action="ppaction://noaction"/>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0" name="Group 29"/>
          <p:cNvGrpSpPr>
            <a:grpSpLocks noChangeAspect="1"/>
          </p:cNvGrpSpPr>
          <p:nvPr/>
        </p:nvGrpSpPr>
        <p:grpSpPr>
          <a:xfrm>
            <a:off x="1451663" y="3479908"/>
            <a:ext cx="1199085" cy="1130081"/>
            <a:chOff x="1993675" y="2261895"/>
            <a:chExt cx="2484591" cy="2341610"/>
          </a:xfrm>
        </p:grpSpPr>
        <p:sp>
          <p:nvSpPr>
            <p:cNvPr id="31"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2" name="Image 31" descr="Icon_powerfull2.png">
              <a:hlinkClick r:id="rId5"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8" name="TextBox 37"/>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7" name="Picture 3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967636" y="4222094"/>
            <a:ext cx="3783111" cy="2199586"/>
          </a:xfrm>
          <a:prstGeom prst="rect">
            <a:avLst/>
          </a:prstGeom>
          <a:ln>
            <a:noFill/>
          </a:ln>
          <a:effectLst>
            <a:outerShdw blurRad="292100" dist="139700" dir="2700000" algn="tl" rotWithShape="0">
              <a:srgbClr val="333333">
                <a:alpha val="65000"/>
              </a:srgbClr>
            </a:outerShdw>
          </a:effectLst>
        </p:spPr>
      </p:pic>
      <p:grpSp>
        <p:nvGrpSpPr>
          <p:cNvPr id="43" name="Group 42"/>
          <p:cNvGrpSpPr>
            <a:grpSpLocks noChangeAspect="1"/>
          </p:cNvGrpSpPr>
          <p:nvPr/>
        </p:nvGrpSpPr>
        <p:grpSpPr>
          <a:xfrm>
            <a:off x="615629" y="2293736"/>
            <a:ext cx="804688" cy="1119020"/>
            <a:chOff x="3849132" y="6800664"/>
            <a:chExt cx="1458656" cy="2028444"/>
          </a:xfrm>
        </p:grpSpPr>
        <p:sp>
          <p:nvSpPr>
            <p:cNvPr id="44"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45" name="Image 34" descr="Icon_html5.png">
              <a:hlinkClick r:id="rId7" action="ppaction://hlinksldjump"/>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6" name="Group 45"/>
          <p:cNvGrpSpPr>
            <a:grpSpLocks noChangeAspect="1"/>
          </p:cNvGrpSpPr>
          <p:nvPr/>
        </p:nvGrpSpPr>
        <p:grpSpPr>
          <a:xfrm>
            <a:off x="1458488" y="2266942"/>
            <a:ext cx="1185432" cy="1130635"/>
            <a:chOff x="10693283" y="4531640"/>
            <a:chExt cx="1912943" cy="1824515"/>
          </a:xfrm>
        </p:grpSpPr>
        <p:pic>
          <p:nvPicPr>
            <p:cNvPr id="47" name="Image 25" descr="icon_live.png">
              <a:hlinkClick r:id="" action="ppaction://noaction"/>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956037" y="4531640"/>
              <a:ext cx="1345359" cy="1345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ZoneTexte 25"/>
            <p:cNvSpPr txBox="1">
              <a:spLocks noChangeAspect="1" noChangeArrowheads="1"/>
            </p:cNvSpPr>
            <p:nvPr/>
          </p:nvSpPr>
          <p:spPr bwMode="auto">
            <a:xfrm>
              <a:off x="10693283" y="5669106"/>
              <a:ext cx="1912943" cy="687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Feeds</a:t>
              </a:r>
            </a:p>
          </p:txBody>
        </p:sp>
      </p:grpSp>
      <p:grpSp>
        <p:nvGrpSpPr>
          <p:cNvPr id="49" name="Group 48"/>
          <p:cNvGrpSpPr>
            <a:grpSpLocks noChangeAspect="1"/>
          </p:cNvGrpSpPr>
          <p:nvPr/>
        </p:nvGrpSpPr>
        <p:grpSpPr>
          <a:xfrm>
            <a:off x="499750" y="3467095"/>
            <a:ext cx="1128755" cy="957261"/>
            <a:chOff x="10618239" y="2261895"/>
            <a:chExt cx="2338862" cy="1983514"/>
          </a:xfrm>
        </p:grpSpPr>
        <p:sp>
          <p:nvSpPr>
            <p:cNvPr id="50" name="ZoneTexte 19"/>
            <p:cNvSpPr txBox="1">
              <a:spLocks noChangeAspect="1" noChangeArrowheads="1"/>
            </p:cNvSpPr>
            <p:nvPr/>
          </p:nvSpPr>
          <p:spPr bwMode="auto">
            <a:xfrm>
              <a:off x="10618239" y="3682077"/>
              <a:ext cx="233886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51" name="Image 39" descr="icon_synchro.png">
              <a:hlinkClick r:id="rId5" action="ppaction://hlinksldjump"/>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3" name="Image 28" descr="icon_home.png">
            <a:hlinkClick r:id="rId15" action="ppaction://hlinksldjump"/>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0546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Hospitality Case Study</a:t>
            </a:r>
          </a:p>
        </p:txBody>
      </p:sp>
      <p:sp>
        <p:nvSpPr>
          <p:cNvPr id="3" name="Text Placeholder 2"/>
          <p:cNvSpPr>
            <a:spLocks noGrp="1"/>
          </p:cNvSpPr>
          <p:nvPr>
            <p:ph type="body" sz="quarter" idx="10"/>
          </p:nvPr>
        </p:nvSpPr>
        <p:spPr>
          <a:xfrm>
            <a:off x="1913469" y="1283236"/>
            <a:ext cx="14088531" cy="659491"/>
          </a:xfrm>
        </p:spPr>
        <p:txBody>
          <a:bodyPr/>
          <a:lstStyle/>
          <a:p>
            <a:r>
              <a:rPr lang="en-US" dirty="0"/>
              <a:t>BrightSign Powers World’s Largest Mosaic Video Wall at Miami Hotel</a:t>
            </a:r>
          </a:p>
        </p:txBody>
      </p:sp>
      <p:sp>
        <p:nvSpPr>
          <p:cNvPr id="4" name="Content Placeholder 3"/>
          <p:cNvSpPr>
            <a:spLocks noGrp="1"/>
          </p:cNvSpPr>
          <p:nvPr>
            <p:ph idx="14"/>
          </p:nvPr>
        </p:nvSpPr>
        <p:spPr>
          <a:xfrm>
            <a:off x="1913469" y="2286001"/>
            <a:ext cx="11027832" cy="6034260"/>
          </a:xfrm>
        </p:spPr>
        <p:txBody>
          <a:bodyPr/>
          <a:lstStyle/>
          <a:p>
            <a:r>
              <a:rPr lang="en-US" sz="2400" b="1" dirty="0"/>
              <a:t>Installation:</a:t>
            </a:r>
          </a:p>
          <a:p>
            <a:pPr lvl="1"/>
            <a:r>
              <a:rPr lang="en-US" sz="2000" dirty="0"/>
              <a:t>The world’s largest (4-story) mosaic video wall in hotel reception </a:t>
            </a:r>
          </a:p>
          <a:p>
            <a:pPr lvl="1"/>
            <a:r>
              <a:rPr lang="en-US" sz="2000" dirty="0"/>
              <a:t>20 Planar Mosaic AD55 tile displays powered by 20 BrightSign XDs</a:t>
            </a:r>
          </a:p>
          <a:p>
            <a:pPr lvl="1"/>
            <a:r>
              <a:rPr lang="en-US" sz="2000" dirty="0"/>
              <a:t>Unique herringbone pattern for striking visual interest</a:t>
            </a:r>
          </a:p>
          <a:p>
            <a:r>
              <a:rPr lang="en-US" sz="2400" b="1" dirty="0"/>
              <a:t>The Solution</a:t>
            </a:r>
          </a:p>
          <a:p>
            <a:pPr lvl="1"/>
            <a:r>
              <a:rPr lang="en-US" sz="2000" dirty="0"/>
              <a:t>CMA integrated the software, hardware, displays and mounts, as well </a:t>
            </a:r>
            <a:br>
              <a:rPr lang="en-US" sz="2000" dirty="0"/>
            </a:br>
            <a:r>
              <a:rPr lang="en-US" sz="2000" dirty="0"/>
              <a:t>as provided the installation, content development, project management </a:t>
            </a:r>
            <a:br>
              <a:rPr lang="en-US" sz="2000" dirty="0"/>
            </a:br>
            <a:r>
              <a:rPr lang="en-US" sz="2000" dirty="0"/>
              <a:t>and training</a:t>
            </a:r>
          </a:p>
          <a:p>
            <a:pPr lvl="1"/>
            <a:r>
              <a:rPr lang="en-US" sz="2000" dirty="0"/>
              <a:t>BrightSign’s solid-state architecture delivers market-leading reliability </a:t>
            </a:r>
            <a:br>
              <a:rPr lang="en-US" sz="2000" dirty="0"/>
            </a:br>
            <a:r>
              <a:rPr lang="en-US" sz="2000" dirty="0"/>
              <a:t>with zero downtime</a:t>
            </a:r>
          </a:p>
          <a:p>
            <a:pPr lvl="1"/>
            <a:r>
              <a:rPr lang="en-US" sz="2000" dirty="0" err="1"/>
              <a:t>Planar’s</a:t>
            </a:r>
            <a:r>
              <a:rPr lang="en-US" sz="2000" dirty="0"/>
              <a:t> Mosaic displays bring this complex installation to life, featuring HD content on all 20 screens</a:t>
            </a:r>
          </a:p>
          <a:p>
            <a:pPr lvl="1"/>
            <a:r>
              <a:rPr lang="en-US" sz="2000" dirty="0"/>
              <a:t>Custom content was created to meet local regulations – written content was abandoned in favor of impressive thematic underwater visuals featuring fish, turtles, scuba divers and coral reefs complete with animation</a:t>
            </a:r>
          </a:p>
          <a:p>
            <a:pPr lvl="1"/>
            <a:endParaRPr lang="en-US" sz="2000" dirty="0"/>
          </a:p>
          <a:p>
            <a:endParaRPr lang="en-US" sz="2400" dirty="0"/>
          </a:p>
        </p:txBody>
      </p:sp>
      <p:sp>
        <p:nvSpPr>
          <p:cNvPr id="5" name="TextBox 4"/>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6" name="Picture 5"/>
          <p:cNvPicPr>
            <a:picLocks noChangeAspect="1"/>
          </p:cNvPicPr>
          <p:nvPr/>
        </p:nvPicPr>
        <p:blipFill>
          <a:blip r:embed="rId3"/>
          <a:stretch>
            <a:fillRect/>
          </a:stretch>
        </p:blipFill>
        <p:spPr>
          <a:xfrm>
            <a:off x="14200187" y="517293"/>
            <a:ext cx="1495425" cy="581025"/>
          </a:xfrm>
          <a:prstGeom prst="rect">
            <a:avLst/>
          </a:prstGeom>
        </p:spPr>
      </p:pic>
      <p:pic>
        <p:nvPicPr>
          <p:cNvPr id="2050" name="Picture 2" descr="http://interactiveaudiovisual.com/sites/default/files/1407766426.jpg?134081466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31514" y="212341"/>
            <a:ext cx="3260725" cy="1190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3087350" y="4840051"/>
            <a:ext cx="2914650" cy="366712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11615738" y="2178750"/>
            <a:ext cx="2943225" cy="3714750"/>
          </a:xfrm>
          <a:prstGeom prst="rect">
            <a:avLst/>
          </a:prstGeom>
          <a:ln>
            <a:noFill/>
          </a:ln>
          <a:effectLst>
            <a:outerShdw blurRad="292100" dist="139700" dir="2700000" algn="tl" rotWithShape="0">
              <a:srgbClr val="333333">
                <a:alpha val="65000"/>
              </a:srgbClr>
            </a:outerShdw>
          </a:effectLst>
        </p:spPr>
      </p:pic>
      <p:pic>
        <p:nvPicPr>
          <p:cNvPr id="12"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563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45891" y="4663796"/>
            <a:ext cx="2812487" cy="344830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BrightSign Restaurant Solutions</a:t>
            </a:r>
          </a:p>
        </p:txBody>
      </p:sp>
      <p:sp>
        <p:nvSpPr>
          <p:cNvPr id="3" name="Text Placeholder 2"/>
          <p:cNvSpPr>
            <a:spLocks noGrp="1"/>
          </p:cNvSpPr>
          <p:nvPr>
            <p:ph type="body" sz="quarter" idx="10"/>
          </p:nvPr>
        </p:nvSpPr>
        <p:spPr>
          <a:xfrm>
            <a:off x="1913469" y="1408670"/>
            <a:ext cx="13529733" cy="506627"/>
          </a:xfrm>
        </p:spPr>
        <p:txBody>
          <a:bodyPr/>
          <a:lstStyle/>
          <a:p>
            <a:r>
              <a:rPr lang="en-US" dirty="0"/>
              <a:t>BrightSign adds flavor to your signage</a:t>
            </a:r>
          </a:p>
        </p:txBody>
      </p:sp>
      <p:sp>
        <p:nvSpPr>
          <p:cNvPr id="4" name="Content Placeholder 3"/>
          <p:cNvSpPr>
            <a:spLocks noGrp="1"/>
          </p:cNvSpPr>
          <p:nvPr>
            <p:ph idx="14"/>
          </p:nvPr>
        </p:nvSpPr>
        <p:spPr>
          <a:xfrm>
            <a:off x="2169015" y="2209837"/>
            <a:ext cx="8495074" cy="6110423"/>
          </a:xfrm>
        </p:spPr>
        <p:txBody>
          <a:bodyPr/>
          <a:lstStyle/>
          <a:p>
            <a:pPr>
              <a:spcBef>
                <a:spcPts val="2400"/>
              </a:spcBef>
              <a:spcAft>
                <a:spcPts val="2400"/>
              </a:spcAft>
            </a:pPr>
            <a:r>
              <a:rPr lang="en-US" sz="2300" b="1" dirty="0"/>
              <a:t>Improve sales </a:t>
            </a:r>
            <a:r>
              <a:rPr lang="en-US" sz="2300" dirty="0"/>
              <a:t>with dynamic, persuasive menu boards with videos, images, Live Feeds &amp; HTML content  </a:t>
            </a:r>
          </a:p>
          <a:p>
            <a:pPr>
              <a:spcBef>
                <a:spcPts val="2400"/>
              </a:spcBef>
              <a:spcAft>
                <a:spcPts val="2400"/>
              </a:spcAft>
            </a:pPr>
            <a:r>
              <a:rPr lang="en-US" sz="2300" b="1" dirty="0"/>
              <a:t>Make mobile menu updates </a:t>
            </a:r>
            <a:r>
              <a:rPr lang="en-US" sz="2300" dirty="0"/>
              <a:t>and switch specials using the BrightSign App on your iPad or iPhone along with Live Text and UDP controls</a:t>
            </a:r>
          </a:p>
          <a:p>
            <a:pPr>
              <a:spcBef>
                <a:spcPts val="2400"/>
              </a:spcBef>
              <a:spcAft>
                <a:spcPts val="2400"/>
              </a:spcAft>
            </a:pPr>
            <a:r>
              <a:rPr lang="en-US" sz="2300" b="1" dirty="0"/>
              <a:t>Grab attention </a:t>
            </a:r>
            <a:r>
              <a:rPr lang="en-US" sz="2300" dirty="0"/>
              <a:t>with live HDTV content alongside your promotions, specials and branding</a:t>
            </a:r>
          </a:p>
          <a:p>
            <a:pPr>
              <a:spcBef>
                <a:spcPts val="2400"/>
              </a:spcBef>
              <a:spcAft>
                <a:spcPts val="2400"/>
              </a:spcAft>
            </a:pPr>
            <a:r>
              <a:rPr lang="en-US" sz="2300" b="1" dirty="0"/>
              <a:t>Create an stylish ambiance </a:t>
            </a:r>
            <a:r>
              <a:rPr lang="en-US" sz="2300" dirty="0"/>
              <a:t>with multi-screen video walls</a:t>
            </a:r>
          </a:p>
          <a:p>
            <a:pPr>
              <a:spcBef>
                <a:spcPts val="2400"/>
              </a:spcBef>
              <a:spcAft>
                <a:spcPts val="2400"/>
              </a:spcAft>
            </a:pPr>
            <a:r>
              <a:rPr lang="en-US" sz="2300" b="1" dirty="0"/>
              <a:t>Seamlessly integrate </a:t>
            </a:r>
            <a:r>
              <a:rPr lang="en-US" sz="2300" dirty="0"/>
              <a:t>with your point-of-sale system to streamline menu item updates </a:t>
            </a:r>
            <a:r>
              <a:rPr lang="en-US" sz="1800" dirty="0"/>
              <a:t>(may require development)</a:t>
            </a:r>
          </a:p>
        </p:txBody>
      </p:sp>
      <p:grpSp>
        <p:nvGrpSpPr>
          <p:cNvPr id="33" name="Group 32"/>
          <p:cNvGrpSpPr>
            <a:grpSpLocks noChangeAspect="1"/>
          </p:cNvGrpSpPr>
          <p:nvPr/>
        </p:nvGrpSpPr>
        <p:grpSpPr>
          <a:xfrm>
            <a:off x="1113083" y="2258293"/>
            <a:ext cx="1199085" cy="1130081"/>
            <a:chOff x="1993675" y="2261895"/>
            <a:chExt cx="2484591" cy="2341610"/>
          </a:xfrm>
        </p:grpSpPr>
        <p:sp>
          <p:nvSpPr>
            <p:cNvPr id="34"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5" name="Image 31" descr="Icon_powerfull2.png">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6" name="Group 35"/>
          <p:cNvGrpSpPr>
            <a:grpSpLocks noChangeAspect="1"/>
          </p:cNvGrpSpPr>
          <p:nvPr/>
        </p:nvGrpSpPr>
        <p:grpSpPr>
          <a:xfrm>
            <a:off x="1241742" y="5054280"/>
            <a:ext cx="1017959" cy="969148"/>
            <a:chOff x="13415487" y="2276785"/>
            <a:chExt cx="2050093" cy="1951789"/>
          </a:xfrm>
        </p:grpSpPr>
        <p:sp>
          <p:nvSpPr>
            <p:cNvPr id="37" name="ZoneTexte 23"/>
            <p:cNvSpPr txBox="1">
              <a:spLocks noChangeArrowheads="1"/>
            </p:cNvSpPr>
            <p:nvPr/>
          </p:nvSpPr>
          <p:spPr bwMode="auto">
            <a:xfrm>
              <a:off x="13415487" y="3665242"/>
              <a:ext cx="2050093"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8" name="Image 16" descr="Icon_liveTV.png">
              <a:hlinkClick r:id="rId4" action="ppaction://hlinksldjump"/>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718994" y="2276785"/>
              <a:ext cx="1431057" cy="1431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0" name="Group 29"/>
          <p:cNvGrpSpPr>
            <a:grpSpLocks noChangeAspect="1"/>
          </p:cNvGrpSpPr>
          <p:nvPr/>
        </p:nvGrpSpPr>
        <p:grpSpPr>
          <a:xfrm>
            <a:off x="1239688" y="3588693"/>
            <a:ext cx="965500" cy="1217832"/>
            <a:chOff x="1819541" y="2222044"/>
            <a:chExt cx="1953639" cy="2464222"/>
          </a:xfrm>
        </p:grpSpPr>
        <p:pic>
          <p:nvPicPr>
            <p:cNvPr id="31" name="Picture 30"/>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32"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42" name="Group 41"/>
          <p:cNvGrpSpPr>
            <a:grpSpLocks noChangeAspect="1"/>
          </p:cNvGrpSpPr>
          <p:nvPr/>
        </p:nvGrpSpPr>
        <p:grpSpPr>
          <a:xfrm>
            <a:off x="362619" y="2258293"/>
            <a:ext cx="703960" cy="978945"/>
            <a:chOff x="3849132" y="6800664"/>
            <a:chExt cx="1458656" cy="2028444"/>
          </a:xfrm>
        </p:grpSpPr>
        <p:sp>
          <p:nvSpPr>
            <p:cNvPr id="43"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44"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5" name="Group 44"/>
          <p:cNvGrpSpPr>
            <a:grpSpLocks noChangeAspect="1"/>
          </p:cNvGrpSpPr>
          <p:nvPr/>
        </p:nvGrpSpPr>
        <p:grpSpPr>
          <a:xfrm>
            <a:off x="1199873" y="7658128"/>
            <a:ext cx="1025505" cy="952165"/>
            <a:chOff x="11979401" y="6826985"/>
            <a:chExt cx="2124922" cy="1972954"/>
          </a:xfrm>
        </p:grpSpPr>
        <p:sp>
          <p:nvSpPr>
            <p:cNvPr id="46"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47" name="Image 42" descr="icon_update.png">
              <a:hlinkClick r:id="" action="ppaction://noaction"/>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715450" y="4663797"/>
            <a:ext cx="2070263" cy="3448301"/>
          </a:xfrm>
          <a:prstGeom prst="rect">
            <a:avLst/>
          </a:prstGeom>
          <a:ln>
            <a:noFill/>
          </a:ln>
          <a:effectLst>
            <a:outerShdw blurRad="292100" dist="139700" dir="2700000" algn="tl" rotWithShape="0">
              <a:srgbClr val="333333">
                <a:alpha val="65000"/>
              </a:srgbClr>
            </a:outerShdw>
          </a:effectLst>
        </p:spPr>
      </p:pic>
      <p:grpSp>
        <p:nvGrpSpPr>
          <p:cNvPr id="48" name="Group 47"/>
          <p:cNvGrpSpPr>
            <a:grpSpLocks noChangeAspect="1"/>
          </p:cNvGrpSpPr>
          <p:nvPr/>
        </p:nvGrpSpPr>
        <p:grpSpPr>
          <a:xfrm>
            <a:off x="236463" y="3599013"/>
            <a:ext cx="1005277" cy="1023512"/>
            <a:chOff x="10693283" y="4531640"/>
            <a:chExt cx="1912943" cy="1947641"/>
          </a:xfrm>
        </p:grpSpPr>
        <p:pic>
          <p:nvPicPr>
            <p:cNvPr id="49" name="Image 25" descr="icon_live.png">
              <a:hlinkClick r:id="" action="ppaction://noaction"/>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ZoneTexte 25"/>
            <p:cNvSpPr txBox="1">
              <a:spLocks noChangeAspect="1" noChangeArrowheads="1"/>
            </p:cNvSpPr>
            <p:nvPr/>
          </p:nvSpPr>
          <p:spPr bwMode="auto">
            <a:xfrm>
              <a:off x="10693283" y="5669106"/>
              <a:ext cx="1912943" cy="81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sp>
        <p:nvSpPr>
          <p:cNvPr id="51" name="TextBox 5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1/3</a:t>
            </a:r>
          </a:p>
        </p:txBody>
      </p:sp>
      <p:grpSp>
        <p:nvGrpSpPr>
          <p:cNvPr id="53" name="Group 52"/>
          <p:cNvGrpSpPr>
            <a:grpSpLocks noChangeAspect="1"/>
          </p:cNvGrpSpPr>
          <p:nvPr/>
        </p:nvGrpSpPr>
        <p:grpSpPr>
          <a:xfrm>
            <a:off x="1183413" y="6362198"/>
            <a:ext cx="1128755" cy="957261"/>
            <a:chOff x="10618239" y="2261895"/>
            <a:chExt cx="2338862" cy="1983514"/>
          </a:xfrm>
        </p:grpSpPr>
        <p:sp>
          <p:nvSpPr>
            <p:cNvPr id="54" name="ZoneTexte 19"/>
            <p:cNvSpPr txBox="1">
              <a:spLocks noChangeAspect="1" noChangeArrowheads="1"/>
            </p:cNvSpPr>
            <p:nvPr/>
          </p:nvSpPr>
          <p:spPr bwMode="auto">
            <a:xfrm>
              <a:off x="10618239" y="3682077"/>
              <a:ext cx="233886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55" name="Image 39" descr="icon_synchro.png">
              <a:hlinkClick r:id="rId4" action="ppaction://hlinksldjump"/>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5"/>
          <p:cNvGrpSpPr/>
          <p:nvPr/>
        </p:nvGrpSpPr>
        <p:grpSpPr>
          <a:xfrm>
            <a:off x="10866442" y="1643486"/>
            <a:ext cx="5287516" cy="2701768"/>
            <a:chOff x="10866442" y="1643486"/>
            <a:chExt cx="5287516" cy="2701768"/>
          </a:xfrm>
        </p:grpSpPr>
        <p:grpSp>
          <p:nvGrpSpPr>
            <p:cNvPr id="14" name="Group 13"/>
            <p:cNvGrpSpPr>
              <a:grpSpLocks noChangeAspect="1"/>
            </p:cNvGrpSpPr>
            <p:nvPr/>
          </p:nvGrpSpPr>
          <p:grpSpPr>
            <a:xfrm>
              <a:off x="10866442" y="1643486"/>
              <a:ext cx="5287516" cy="2701768"/>
              <a:chOff x="4844517" y="2004380"/>
              <a:chExt cx="5965520" cy="3048209"/>
            </a:xfrm>
          </p:grpSpPr>
          <p:pic>
            <p:nvPicPr>
              <p:cNvPr id="15" name="Picture 1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844517" y="2630871"/>
                <a:ext cx="4008342" cy="2254692"/>
              </a:xfrm>
              <a:prstGeom prst="rect">
                <a:avLst/>
              </a:prstGeom>
              <a:ln w="127000" cap="sq">
                <a:solidFill>
                  <a:schemeClr val="bg1">
                    <a:lumMod val="75000"/>
                  </a:schemeClr>
                </a:solidFill>
                <a:miter lim="800000"/>
              </a:ln>
              <a:effectLst>
                <a:outerShdw blurRad="50800" dist="38100" dir="2700000" algn="tl" rotWithShape="0">
                  <a:prstClr val="black">
                    <a:alpha val="40000"/>
                  </a:prstClr>
                </a:outerShdw>
              </a:effectLst>
            </p:spPr>
          </p:pic>
          <p:cxnSp>
            <p:nvCxnSpPr>
              <p:cNvPr id="16" name="Straight Arrow Connector 15"/>
              <p:cNvCxnSpPr/>
              <p:nvPr/>
            </p:nvCxnSpPr>
            <p:spPr>
              <a:xfrm flipH="1">
                <a:off x="5547582" y="2226894"/>
                <a:ext cx="1" cy="48095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7" name="Content Placeholder 3"/>
              <p:cNvSpPr txBox="1">
                <a:spLocks/>
              </p:cNvSpPr>
              <p:nvPr/>
            </p:nvSpPr>
            <p:spPr>
              <a:xfrm>
                <a:off x="5012551" y="2004380"/>
                <a:ext cx="1112470" cy="29107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Live TV</a:t>
                </a:r>
              </a:p>
            </p:txBody>
          </p:sp>
          <p:sp>
            <p:nvSpPr>
              <p:cNvPr id="18" name="Content Placeholder 3"/>
              <p:cNvSpPr txBox="1">
                <a:spLocks/>
              </p:cNvSpPr>
              <p:nvPr/>
            </p:nvSpPr>
            <p:spPr>
              <a:xfrm>
                <a:off x="9287266" y="3727626"/>
                <a:ext cx="1522771" cy="29107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L-Bar video, image or HTML5 content</a:t>
                </a:r>
              </a:p>
            </p:txBody>
          </p:sp>
          <p:cxnSp>
            <p:nvCxnSpPr>
              <p:cNvPr id="19" name="Straight Arrow Connector 18"/>
              <p:cNvCxnSpPr/>
              <p:nvPr/>
            </p:nvCxnSpPr>
            <p:spPr>
              <a:xfrm flipH="1">
                <a:off x="8883947" y="3896157"/>
                <a:ext cx="434583"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0" name="Content Placeholder 3"/>
              <p:cNvSpPr txBox="1">
                <a:spLocks/>
              </p:cNvSpPr>
              <p:nvPr/>
            </p:nvSpPr>
            <p:spPr>
              <a:xfrm>
                <a:off x="9246808" y="4549747"/>
                <a:ext cx="1522772" cy="502842"/>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Live Text or RSS Media Feeds</a:t>
                </a:r>
              </a:p>
            </p:txBody>
          </p:sp>
          <p:cxnSp>
            <p:nvCxnSpPr>
              <p:cNvPr id="21" name="Straight Arrow Connector 20"/>
              <p:cNvCxnSpPr/>
              <p:nvPr/>
            </p:nvCxnSpPr>
            <p:spPr>
              <a:xfrm flipH="1">
                <a:off x="8891243" y="4781159"/>
                <a:ext cx="38682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sp>
          <p:nvSpPr>
            <p:cNvPr id="39" name="Content Placeholder 3"/>
            <p:cNvSpPr txBox="1">
              <a:spLocks/>
            </p:cNvSpPr>
            <p:nvPr/>
          </p:nvSpPr>
          <p:spPr>
            <a:xfrm>
              <a:off x="14896490" y="2213368"/>
              <a:ext cx="1058937" cy="322470"/>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HTML5 animating logo</a:t>
              </a:r>
            </a:p>
          </p:txBody>
        </p:sp>
        <p:cxnSp>
          <p:nvCxnSpPr>
            <p:cNvPr id="40" name="Straight Arrow Connector 39"/>
            <p:cNvCxnSpPr/>
            <p:nvPr/>
          </p:nvCxnSpPr>
          <p:spPr>
            <a:xfrm flipH="1">
              <a:off x="14446775" y="2362745"/>
              <a:ext cx="449715"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pic>
        <p:nvPicPr>
          <p:cNvPr id="41" name="Image 28" descr="icon_home.png">
            <a:hlinkClick r:id="rId16" action="ppaction://hlinksldjump"/>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2415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Major QSR</a:t>
            </a:r>
            <a:r>
              <a:rPr lang="en-US" cap="none" dirty="0"/>
              <a:t>s</a:t>
            </a:r>
            <a:r>
              <a:rPr lang="en-US" dirty="0"/>
              <a:t> Choose BrightSign</a:t>
            </a:r>
          </a:p>
        </p:txBody>
      </p:sp>
      <p:sp>
        <p:nvSpPr>
          <p:cNvPr id="3" name="Content Placeholder 2"/>
          <p:cNvSpPr>
            <a:spLocks noGrp="1"/>
          </p:cNvSpPr>
          <p:nvPr>
            <p:ph idx="14"/>
          </p:nvPr>
        </p:nvSpPr>
        <p:spPr>
          <a:xfrm>
            <a:off x="1913469" y="1841183"/>
            <a:ext cx="5630331" cy="2921401"/>
          </a:xfrm>
        </p:spPr>
        <p:txBody>
          <a:bodyPr/>
          <a:lstStyle/>
          <a:p>
            <a:r>
              <a:rPr lang="en-US" sz="2100" dirty="0"/>
              <a:t>Very cost effective</a:t>
            </a:r>
          </a:p>
          <a:p>
            <a:r>
              <a:rPr lang="en-US" sz="2100" dirty="0"/>
              <a:t>Highly reliable non-PC solution</a:t>
            </a:r>
          </a:p>
          <a:p>
            <a:r>
              <a:rPr lang="en-US" sz="2100" dirty="0"/>
              <a:t>Custom zone layouts</a:t>
            </a:r>
          </a:p>
          <a:p>
            <a:r>
              <a:rPr lang="en-US" sz="2100" dirty="0"/>
              <a:t>Simple menu and pricing updates</a:t>
            </a:r>
          </a:p>
          <a:p>
            <a:r>
              <a:rPr lang="en-US" sz="2100" dirty="0"/>
              <a:t>Versatile HQ network updates</a:t>
            </a:r>
          </a:p>
        </p:txBody>
      </p:sp>
      <p:grpSp>
        <p:nvGrpSpPr>
          <p:cNvPr id="2065" name="Group 2064">
            <a:extLst>
              <a:ext uri="{FF2B5EF4-FFF2-40B4-BE49-F238E27FC236}">
                <a16:creationId xmlns:a16="http://schemas.microsoft.com/office/drawing/2014/main" id="{B534EDA0-41C3-40D0-9748-0D69F566FA04}"/>
              </a:ext>
            </a:extLst>
          </p:cNvPr>
          <p:cNvGrpSpPr/>
          <p:nvPr/>
        </p:nvGrpSpPr>
        <p:grpSpPr>
          <a:xfrm>
            <a:off x="10015551" y="1945978"/>
            <a:ext cx="2798786" cy="2960927"/>
            <a:chOff x="10108875" y="1945978"/>
            <a:chExt cx="2798786" cy="2960927"/>
          </a:xfrm>
        </p:grpSpPr>
        <p:pic>
          <p:nvPicPr>
            <p:cNvPr id="1036" name="Picture 12" descr="Image result for argo tea menu board">
              <a:extLst>
                <a:ext uri="{FF2B5EF4-FFF2-40B4-BE49-F238E27FC236}">
                  <a16:creationId xmlns:a16="http://schemas.microsoft.com/office/drawing/2014/main" id="{2B252D27-AD6B-4E2E-9C69-592D91A8F8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7" b="6732"/>
            <a:stretch/>
          </p:blipFill>
          <p:spPr bwMode="auto">
            <a:xfrm>
              <a:off x="10150692" y="2474139"/>
              <a:ext cx="2715153" cy="18325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108875" y="4322130"/>
              <a:ext cx="2798786" cy="584775"/>
            </a:xfrm>
            <a:prstGeom prst="rect">
              <a:avLst/>
            </a:prstGeom>
            <a:noFill/>
          </p:spPr>
          <p:txBody>
            <a:bodyPr wrap="square" rtlCol="0">
              <a:spAutoFit/>
            </a:bodyPr>
            <a:lstStyle/>
            <a:p>
              <a:pPr algn="ctr"/>
              <a:r>
                <a:rPr lang="en-US" sz="1600" b="1" dirty="0">
                  <a:latin typeface="Calibri" panose="020F0502020204030204" pitchFamily="34" charset="0"/>
                </a:rPr>
                <a:t>2 to 3-screen menu boards installed at every location</a:t>
              </a:r>
            </a:p>
          </p:txBody>
        </p:sp>
        <p:pic>
          <p:nvPicPr>
            <p:cNvPr id="12" name="Picture 11" descr="Logo_ArgoTea_Color.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10403" y="1945978"/>
              <a:ext cx="2395730" cy="472514"/>
            </a:xfrm>
            <a:prstGeom prst="rect">
              <a:avLst/>
            </a:prstGeom>
          </p:spPr>
        </p:pic>
      </p:grpSp>
      <p:grpSp>
        <p:nvGrpSpPr>
          <p:cNvPr id="2061" name="Group 2060">
            <a:extLst>
              <a:ext uri="{FF2B5EF4-FFF2-40B4-BE49-F238E27FC236}">
                <a16:creationId xmlns:a16="http://schemas.microsoft.com/office/drawing/2014/main" id="{D855FD57-EBFB-4854-B088-FB699FB33E13}"/>
              </a:ext>
            </a:extLst>
          </p:cNvPr>
          <p:cNvGrpSpPr/>
          <p:nvPr/>
        </p:nvGrpSpPr>
        <p:grpSpPr>
          <a:xfrm>
            <a:off x="13239159" y="5459571"/>
            <a:ext cx="2445808" cy="3204468"/>
            <a:chOff x="13480459" y="5459571"/>
            <a:chExt cx="2445808" cy="3204468"/>
          </a:xfrm>
        </p:grpSpPr>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t="21932" b="19805"/>
            <a:stretch/>
          </p:blipFill>
          <p:spPr>
            <a:xfrm>
              <a:off x="13480460" y="6186397"/>
              <a:ext cx="2445807" cy="1866297"/>
            </a:xfrm>
            <a:prstGeom prst="rect">
              <a:avLst/>
            </a:prstGeom>
          </p:spPr>
        </p:pic>
        <p:sp>
          <p:nvSpPr>
            <p:cNvPr id="26" name="TextBox 25"/>
            <p:cNvSpPr txBox="1"/>
            <p:nvPr/>
          </p:nvSpPr>
          <p:spPr>
            <a:xfrm>
              <a:off x="13480459" y="8079264"/>
              <a:ext cx="2445808" cy="584775"/>
            </a:xfrm>
            <a:prstGeom prst="rect">
              <a:avLst/>
            </a:prstGeom>
            <a:noFill/>
          </p:spPr>
          <p:txBody>
            <a:bodyPr wrap="square" rtlCol="0">
              <a:spAutoFit/>
            </a:bodyPr>
            <a:lstStyle/>
            <a:p>
              <a:pPr algn="ctr"/>
              <a:r>
                <a:rPr lang="en-US" sz="1600" b="1" dirty="0">
                  <a:latin typeface="Calibri" panose="020F0502020204030204" pitchFamily="34" charset="0"/>
                </a:rPr>
                <a:t>2 to 6-screen menu boards installed nationwide</a:t>
              </a:r>
            </a:p>
          </p:txBody>
        </p:sp>
        <p:pic>
          <p:nvPicPr>
            <p:cNvPr id="2056" name="Picture 8" descr="http://osmsolutions.com/wp-content/uploads/2011/12/Charleys-Logo.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78984" y="5459571"/>
              <a:ext cx="1648758" cy="77629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058" name="Group 2057">
            <a:extLst>
              <a:ext uri="{FF2B5EF4-FFF2-40B4-BE49-F238E27FC236}">
                <a16:creationId xmlns:a16="http://schemas.microsoft.com/office/drawing/2014/main" id="{B7DDF5F8-9492-4585-8A8E-DA160F9F5DFE}"/>
              </a:ext>
            </a:extLst>
          </p:cNvPr>
          <p:cNvGrpSpPr/>
          <p:nvPr/>
        </p:nvGrpSpPr>
        <p:grpSpPr>
          <a:xfrm>
            <a:off x="7081102" y="1769505"/>
            <a:ext cx="2758925" cy="3113327"/>
            <a:chOff x="13167342" y="1753477"/>
            <a:chExt cx="2758925" cy="3113327"/>
          </a:xfrm>
        </p:grpSpPr>
        <p:sp>
          <p:nvSpPr>
            <p:cNvPr id="16" name="TextBox 15"/>
            <p:cNvSpPr txBox="1"/>
            <p:nvPr/>
          </p:nvSpPr>
          <p:spPr>
            <a:xfrm>
              <a:off x="13167342" y="4282029"/>
              <a:ext cx="2758925" cy="584775"/>
            </a:xfrm>
            <a:prstGeom prst="rect">
              <a:avLst/>
            </a:prstGeom>
            <a:noFill/>
          </p:spPr>
          <p:txBody>
            <a:bodyPr wrap="square" rtlCol="0">
              <a:spAutoFit/>
            </a:bodyPr>
            <a:lstStyle/>
            <a:p>
              <a:pPr algn="ctr"/>
              <a:r>
                <a:rPr lang="en-US" sz="1600" b="1" dirty="0">
                  <a:latin typeface="Calibri" panose="020F0502020204030204" pitchFamily="34" charset="0"/>
                </a:rPr>
                <a:t>180+ units installed in Europe &amp; 300+ units in Mexico</a:t>
              </a:r>
            </a:p>
          </p:txBody>
        </p:sp>
        <p:pic>
          <p:nvPicPr>
            <p:cNvPr id="18" name="Picture 17"/>
            <p:cNvPicPr>
              <a:picLocks noChangeAspect="1"/>
            </p:cNvPicPr>
            <p:nvPr/>
          </p:nvPicPr>
          <p:blipFill rotWithShape="1">
            <a:blip r:embed="rId6">
              <a:extLst>
                <a:ext uri="{28A0092B-C50C-407E-A947-70E740481C1C}">
                  <a14:useLocalDpi xmlns:a14="http://schemas.microsoft.com/office/drawing/2010/main"/>
                </a:ext>
              </a:extLst>
            </a:blip>
            <a:srcRect t="14892" r="30933" b="36393"/>
            <a:stretch/>
          </p:blipFill>
          <p:spPr>
            <a:xfrm>
              <a:off x="13167342" y="2654370"/>
              <a:ext cx="2758925" cy="1612184"/>
            </a:xfrm>
            <a:prstGeom prst="rect">
              <a:avLst/>
            </a:prstGeom>
          </p:spPr>
        </p:pic>
        <p:pic>
          <p:nvPicPr>
            <p:cNvPr id="1030" name="Picture 6" descr="http://upload.wikimedia.org/wikipedia/en/thumb/3/3a/Burger_King_Logo.svg/300px-Burger_King_Logo.sv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031169" y="1753477"/>
              <a:ext cx="1031271" cy="103127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055" name="Group 2054">
            <a:extLst>
              <a:ext uri="{FF2B5EF4-FFF2-40B4-BE49-F238E27FC236}">
                <a16:creationId xmlns:a16="http://schemas.microsoft.com/office/drawing/2014/main" id="{5A2F4FA1-AFAD-4FBD-B0A2-2B5E46C78C26}"/>
              </a:ext>
            </a:extLst>
          </p:cNvPr>
          <p:cNvGrpSpPr/>
          <p:nvPr/>
        </p:nvGrpSpPr>
        <p:grpSpPr>
          <a:xfrm>
            <a:off x="2002106" y="5058592"/>
            <a:ext cx="3199953" cy="3605447"/>
            <a:chOff x="2345006" y="5058592"/>
            <a:chExt cx="3199953" cy="3605447"/>
          </a:xfrm>
        </p:grpSpPr>
        <p:sp>
          <p:nvSpPr>
            <p:cNvPr id="32" name="TextBox 31">
              <a:extLst>
                <a:ext uri="{FF2B5EF4-FFF2-40B4-BE49-F238E27FC236}">
                  <a16:creationId xmlns:a16="http://schemas.microsoft.com/office/drawing/2014/main" id="{87541BAF-E62F-4B74-A87A-0935B79C6959}"/>
                </a:ext>
              </a:extLst>
            </p:cNvPr>
            <p:cNvSpPr txBox="1"/>
            <p:nvPr/>
          </p:nvSpPr>
          <p:spPr>
            <a:xfrm>
              <a:off x="2345006" y="8079264"/>
              <a:ext cx="3199953" cy="584775"/>
            </a:xfrm>
            <a:prstGeom prst="rect">
              <a:avLst/>
            </a:prstGeom>
            <a:noFill/>
          </p:spPr>
          <p:txBody>
            <a:bodyPr wrap="square" rtlCol="0">
              <a:spAutoFit/>
            </a:bodyPr>
            <a:lstStyle/>
            <a:p>
              <a:pPr algn="ctr"/>
              <a:r>
                <a:rPr lang="en-US" sz="1600" b="1" dirty="0">
                  <a:latin typeface="Calibri" panose="020F0502020204030204" pitchFamily="34" charset="0"/>
                </a:rPr>
                <a:t>In-store menu boards in 38+ stores,  6 with 2-way A/V drive-thru signs</a:t>
              </a:r>
            </a:p>
          </p:txBody>
        </p:sp>
        <p:pic>
          <p:nvPicPr>
            <p:cNvPr id="23" name="Picture 2" descr="https://www.brightsign.biz/application/files/2414/5434/1420/f2fd393e973e912338eec274135d6654_f2471.jpg">
              <a:extLst>
                <a:ext uri="{FF2B5EF4-FFF2-40B4-BE49-F238E27FC236}">
                  <a16:creationId xmlns:a16="http://schemas.microsoft.com/office/drawing/2014/main" id="{7A3207BE-DE1D-4A61-8F8A-35BABED78F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92" t="3108"/>
            <a:stretch/>
          </p:blipFill>
          <p:spPr bwMode="auto">
            <a:xfrm>
              <a:off x="2345006" y="6047444"/>
              <a:ext cx="3199953" cy="20052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www.brightsign.biz/application/files/1214/5574/4661/Starbucks_Coffee_Logo.png">
              <a:extLst>
                <a:ext uri="{FF2B5EF4-FFF2-40B4-BE49-F238E27FC236}">
                  <a16:creationId xmlns:a16="http://schemas.microsoft.com/office/drawing/2014/main" id="{DC60557E-6008-413F-B3E8-F424C24D979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67714" y="5058592"/>
              <a:ext cx="2354537" cy="11772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7" name="Group 2056">
            <a:extLst>
              <a:ext uri="{FF2B5EF4-FFF2-40B4-BE49-F238E27FC236}">
                <a16:creationId xmlns:a16="http://schemas.microsoft.com/office/drawing/2014/main" id="{D568F76E-866A-4979-A6AC-018B746B14A3}"/>
              </a:ext>
            </a:extLst>
          </p:cNvPr>
          <p:cNvGrpSpPr/>
          <p:nvPr/>
        </p:nvGrpSpPr>
        <p:grpSpPr>
          <a:xfrm>
            <a:off x="5584083" y="4986086"/>
            <a:ext cx="3177293" cy="3924175"/>
            <a:chOff x="6494462" y="4986086"/>
            <a:chExt cx="3177293" cy="3924175"/>
          </a:xfrm>
        </p:grpSpPr>
        <p:pic>
          <p:nvPicPr>
            <p:cNvPr id="2049" name="Picture 6" descr="https://www.brightsign.biz/application/files/7614/7086/6428/Costa_Coffee_2-web.jpg">
              <a:extLst>
                <a:ext uri="{FF2B5EF4-FFF2-40B4-BE49-F238E27FC236}">
                  <a16:creationId xmlns:a16="http://schemas.microsoft.com/office/drawing/2014/main" id="{17777D09-1508-4BF7-8A18-1E3248713F0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444" t="13139" r="8704" b="19167"/>
            <a:stretch/>
          </p:blipFill>
          <p:spPr bwMode="auto">
            <a:xfrm>
              <a:off x="6494462" y="6300889"/>
              <a:ext cx="3177293" cy="175180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1CB5539-2BB4-42D9-8C0D-C7FB6FDBF366}"/>
                </a:ext>
              </a:extLst>
            </p:cNvPr>
            <p:cNvSpPr/>
            <p:nvPr/>
          </p:nvSpPr>
          <p:spPr>
            <a:xfrm>
              <a:off x="6494462" y="8079264"/>
              <a:ext cx="3177293" cy="830997"/>
            </a:xfrm>
            <a:prstGeom prst="rect">
              <a:avLst/>
            </a:prstGeom>
          </p:spPr>
          <p:txBody>
            <a:bodyPr wrap="square">
              <a:spAutoFit/>
            </a:bodyPr>
            <a:lstStyle/>
            <a:p>
              <a:pPr algn="ctr"/>
              <a:r>
                <a:rPr lang="en-US" sz="1600" b="1" dirty="0">
                  <a:solidFill>
                    <a:srgbClr val="333333"/>
                  </a:solidFill>
                  <a:latin typeface="Calibri" panose="020F0502020204030204" pitchFamily="34" charset="0"/>
                </a:rPr>
                <a:t>3 to 4-screen menu boards installed in over 50 Costa Coffee stores in Dubai</a:t>
              </a:r>
              <a:endParaRPr lang="en-US" sz="1600" b="1" dirty="0">
                <a:latin typeface="Calibri" panose="020F0502020204030204" pitchFamily="34" charset="0"/>
              </a:endParaRPr>
            </a:p>
          </p:txBody>
        </p:sp>
        <p:pic>
          <p:nvPicPr>
            <p:cNvPr id="1032" name="Picture 8" descr="https://www.brightsign.biz/application/files/6614/7086/6427/costa.png">
              <a:extLst>
                <a:ext uri="{FF2B5EF4-FFF2-40B4-BE49-F238E27FC236}">
                  <a16:creationId xmlns:a16="http://schemas.microsoft.com/office/drawing/2014/main" id="{2771D900-202D-4C48-A4E3-215D6C2954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8221" y="4986086"/>
              <a:ext cx="1249775" cy="12497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0" name="Group 2059">
            <a:extLst>
              <a:ext uri="{FF2B5EF4-FFF2-40B4-BE49-F238E27FC236}">
                <a16:creationId xmlns:a16="http://schemas.microsoft.com/office/drawing/2014/main" id="{FBC51C26-B1AA-4620-AF44-E50EE1C0F127}"/>
              </a:ext>
            </a:extLst>
          </p:cNvPr>
          <p:cNvGrpSpPr/>
          <p:nvPr/>
        </p:nvGrpSpPr>
        <p:grpSpPr>
          <a:xfrm>
            <a:off x="9143400" y="5011927"/>
            <a:ext cx="3713736" cy="3652112"/>
            <a:chOff x="9494264" y="5011927"/>
            <a:chExt cx="3713736" cy="3652112"/>
          </a:xfrm>
        </p:grpSpPr>
        <p:sp>
          <p:nvSpPr>
            <p:cNvPr id="2050" name="Rectangle 2049">
              <a:extLst>
                <a:ext uri="{FF2B5EF4-FFF2-40B4-BE49-F238E27FC236}">
                  <a16:creationId xmlns:a16="http://schemas.microsoft.com/office/drawing/2014/main" id="{E5FDF7E2-C097-492E-B933-F99BD74DE2B6}"/>
                </a:ext>
              </a:extLst>
            </p:cNvPr>
            <p:cNvSpPr/>
            <p:nvPr/>
          </p:nvSpPr>
          <p:spPr>
            <a:xfrm>
              <a:off x="9494264" y="8079264"/>
              <a:ext cx="3713736" cy="584775"/>
            </a:xfrm>
            <a:prstGeom prst="rect">
              <a:avLst/>
            </a:prstGeom>
          </p:spPr>
          <p:txBody>
            <a:bodyPr wrap="square">
              <a:spAutoFit/>
            </a:bodyPr>
            <a:lstStyle/>
            <a:p>
              <a:pPr algn="ctr"/>
              <a:r>
                <a:rPr lang="en-US" sz="1600" b="1" dirty="0">
                  <a:solidFill>
                    <a:srgbClr val="333333"/>
                  </a:solidFill>
                  <a:latin typeface="Calibri" panose="020F0502020204030204" pitchFamily="34" charset="0"/>
                </a:rPr>
                <a:t>6-screen menu boards installed in more than 50 USA locations</a:t>
              </a:r>
              <a:endParaRPr lang="en-US" sz="1600" b="1" dirty="0">
                <a:latin typeface="Calibri" panose="020F0502020204030204" pitchFamily="34" charset="0"/>
              </a:endParaRPr>
            </a:p>
          </p:txBody>
        </p:sp>
        <p:pic>
          <p:nvPicPr>
            <p:cNvPr id="1034" name="Picture 10" descr="https://www.brightsign.biz/application/files/8914/5434/1799/94366a04d8cd29904822240e6b1e23eb_f2387.jpg">
              <a:extLst>
                <a:ext uri="{FF2B5EF4-FFF2-40B4-BE49-F238E27FC236}">
                  <a16:creationId xmlns:a16="http://schemas.microsoft.com/office/drawing/2014/main" id="{971F95C1-E2BD-4EF7-9A83-84C58615110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383" b="25983"/>
            <a:stretch/>
          </p:blipFill>
          <p:spPr bwMode="auto">
            <a:xfrm>
              <a:off x="9498483" y="6442368"/>
              <a:ext cx="3705299" cy="16103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lees sandwich logo">
              <a:extLst>
                <a:ext uri="{FF2B5EF4-FFF2-40B4-BE49-F238E27FC236}">
                  <a16:creationId xmlns:a16="http://schemas.microsoft.com/office/drawing/2014/main" id="{858820B9-D258-43C3-B09B-82F774C2F2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71430" y="5011927"/>
              <a:ext cx="1759404" cy="1223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4" name="Group 2063">
            <a:extLst>
              <a:ext uri="{FF2B5EF4-FFF2-40B4-BE49-F238E27FC236}">
                <a16:creationId xmlns:a16="http://schemas.microsoft.com/office/drawing/2014/main" id="{A6560899-05DD-4C5B-9489-9911C0BE6DD4}"/>
              </a:ext>
            </a:extLst>
          </p:cNvPr>
          <p:cNvGrpSpPr/>
          <p:nvPr/>
        </p:nvGrpSpPr>
        <p:grpSpPr>
          <a:xfrm>
            <a:off x="12989861" y="1526070"/>
            <a:ext cx="2944403" cy="3627057"/>
            <a:chOff x="12989861" y="1526070"/>
            <a:chExt cx="2944403" cy="3627057"/>
          </a:xfrm>
        </p:grpSpPr>
        <p:sp>
          <p:nvSpPr>
            <p:cNvPr id="2062" name="Rectangle 2061">
              <a:extLst>
                <a:ext uri="{FF2B5EF4-FFF2-40B4-BE49-F238E27FC236}">
                  <a16:creationId xmlns:a16="http://schemas.microsoft.com/office/drawing/2014/main" id="{EFBC9AE9-0119-472F-8957-915227620160}"/>
                </a:ext>
              </a:extLst>
            </p:cNvPr>
            <p:cNvSpPr/>
            <p:nvPr/>
          </p:nvSpPr>
          <p:spPr>
            <a:xfrm>
              <a:off x="12989861" y="4322130"/>
              <a:ext cx="2944403" cy="830997"/>
            </a:xfrm>
            <a:prstGeom prst="rect">
              <a:avLst/>
            </a:prstGeom>
          </p:spPr>
          <p:txBody>
            <a:bodyPr wrap="square">
              <a:spAutoFit/>
            </a:bodyPr>
            <a:lstStyle/>
            <a:p>
              <a:pPr algn="ctr"/>
              <a:r>
                <a:rPr lang="en-US" sz="1600" b="1" dirty="0">
                  <a:latin typeface="Calibri" panose="020F0502020204030204" pitchFamily="34" charset="0"/>
                </a:rPr>
                <a:t>41+ locations with menu boards &amp; Rockbot innovative music-delivery platform</a:t>
              </a:r>
            </a:p>
          </p:txBody>
        </p:sp>
        <p:pic>
          <p:nvPicPr>
            <p:cNvPr id="1044" name="Picture 20" descr="https://www.brightsign.biz/application/files/1214/6341/6018/JR1.jpg">
              <a:extLst>
                <a:ext uri="{FF2B5EF4-FFF2-40B4-BE49-F238E27FC236}">
                  <a16:creationId xmlns:a16="http://schemas.microsoft.com/office/drawing/2014/main" id="{4B1AD244-C398-4C35-8A1E-73572A6936C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25" t="15206" r="3316" b="1"/>
            <a:stretch/>
          </p:blipFill>
          <p:spPr bwMode="auto">
            <a:xfrm>
              <a:off x="13062670" y="2474139"/>
              <a:ext cx="2798785" cy="18325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brightsign.biz/application/files/9214/6341/6019/JR-logo.png">
              <a:extLst>
                <a:ext uri="{FF2B5EF4-FFF2-40B4-BE49-F238E27FC236}">
                  <a16:creationId xmlns:a16="http://schemas.microsoft.com/office/drawing/2014/main" id="{53B5E50C-A0F9-48DC-A11B-01FF1EDDEE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06596" y="1526070"/>
              <a:ext cx="1310933" cy="115670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1735C2C2-4E96-4DA1-A7BA-7AFB9A267F47}"/>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2/3</a:t>
            </a:r>
          </a:p>
        </p:txBody>
      </p:sp>
      <p:pic>
        <p:nvPicPr>
          <p:cNvPr id="34" name="Image 28" descr="icon_home.png">
            <a:hlinkClick r:id="rId16" action="ppaction://hlinksldjump"/>
            <a:extLst>
              <a:ext uri="{FF2B5EF4-FFF2-40B4-BE49-F238E27FC236}">
                <a16:creationId xmlns:a16="http://schemas.microsoft.com/office/drawing/2014/main" id="{8B6724F6-6BB4-467B-93BF-07E3C522FA8A}"/>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4702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FB0105-6162-42B6-BD89-27AAC6B2CBAF}"/>
              </a:ext>
            </a:extLst>
          </p:cNvPr>
          <p:cNvSpPr>
            <a:spLocks noGrp="1"/>
          </p:cNvSpPr>
          <p:nvPr>
            <p:ph type="title"/>
          </p:nvPr>
        </p:nvSpPr>
        <p:spPr/>
        <p:txBody>
          <a:bodyPr>
            <a:noAutofit/>
          </a:bodyPr>
          <a:lstStyle/>
          <a:p>
            <a:pPr>
              <a:lnSpc>
                <a:spcPct val="100000"/>
              </a:lnSpc>
            </a:pPr>
            <a:r>
              <a:rPr lang="en-US" dirty="0"/>
              <a:t>Starbucks </a:t>
            </a:r>
          </a:p>
        </p:txBody>
      </p:sp>
      <p:sp>
        <p:nvSpPr>
          <p:cNvPr id="5" name="Text Placeholder 4">
            <a:extLst>
              <a:ext uri="{FF2B5EF4-FFF2-40B4-BE49-F238E27FC236}">
                <a16:creationId xmlns:a16="http://schemas.microsoft.com/office/drawing/2014/main" id="{70F1717D-0097-4D90-92BE-086614C158BE}"/>
              </a:ext>
            </a:extLst>
          </p:cNvPr>
          <p:cNvSpPr>
            <a:spLocks noGrp="1"/>
          </p:cNvSpPr>
          <p:nvPr>
            <p:ph type="body" sz="quarter" idx="10"/>
          </p:nvPr>
        </p:nvSpPr>
        <p:spPr>
          <a:xfrm>
            <a:off x="1913470" y="1535028"/>
            <a:ext cx="9338730" cy="429023"/>
          </a:xfrm>
        </p:spPr>
        <p:txBody>
          <a:bodyPr/>
          <a:lstStyle/>
          <a:p>
            <a:r>
              <a:rPr lang="en-US" sz="2600" dirty="0"/>
              <a:t>Reinventing the Drive Thru Customer Experience</a:t>
            </a:r>
          </a:p>
        </p:txBody>
      </p:sp>
      <p:sp>
        <p:nvSpPr>
          <p:cNvPr id="6" name="Content Placeholder 5">
            <a:extLst>
              <a:ext uri="{FF2B5EF4-FFF2-40B4-BE49-F238E27FC236}">
                <a16:creationId xmlns:a16="http://schemas.microsoft.com/office/drawing/2014/main" id="{B6C78D19-D2D4-4674-9E34-58CFC515A591}"/>
              </a:ext>
            </a:extLst>
          </p:cNvPr>
          <p:cNvSpPr>
            <a:spLocks noGrp="1"/>
          </p:cNvSpPr>
          <p:nvPr>
            <p:ph idx="14"/>
          </p:nvPr>
        </p:nvSpPr>
        <p:spPr>
          <a:xfrm>
            <a:off x="1913469" y="2180640"/>
            <a:ext cx="9531254" cy="6139621"/>
          </a:xfrm>
        </p:spPr>
        <p:txBody>
          <a:bodyPr/>
          <a:lstStyle/>
          <a:p>
            <a:pPr marL="0" indent="0">
              <a:buNone/>
            </a:pPr>
            <a:r>
              <a:rPr lang="en-US" sz="2200" b="1" dirty="0"/>
              <a:t>Key Facts</a:t>
            </a:r>
          </a:p>
          <a:p>
            <a:pPr lvl="1">
              <a:spcBef>
                <a:spcPts val="0"/>
              </a:spcBef>
            </a:pPr>
            <a:r>
              <a:rPr lang="en-US" sz="1800" dirty="0"/>
              <a:t>Project: Starbucks Coffee drive-thru &amp; in-store menu boards</a:t>
            </a:r>
          </a:p>
          <a:p>
            <a:pPr lvl="1">
              <a:spcBef>
                <a:spcPts val="0"/>
              </a:spcBef>
            </a:pPr>
            <a:r>
              <a:rPr lang="en-US" sz="1800" dirty="0"/>
              <a:t>Location: 38+ USA locations including 6 with 2-way A/V drive-thru signage</a:t>
            </a:r>
          </a:p>
          <a:p>
            <a:pPr lvl="1">
              <a:spcBef>
                <a:spcPts val="0"/>
              </a:spcBef>
            </a:pPr>
            <a:r>
              <a:rPr lang="en-US" sz="1800" dirty="0"/>
              <a:t>Integrator: OSM Solutions </a:t>
            </a:r>
          </a:p>
          <a:p>
            <a:pPr marL="0" indent="0">
              <a:buNone/>
            </a:pPr>
            <a:r>
              <a:rPr lang="en-US" sz="2200" b="1" dirty="0"/>
              <a:t>The Solution </a:t>
            </a:r>
          </a:p>
          <a:p>
            <a:pPr lvl="1">
              <a:spcBef>
                <a:spcPts val="0"/>
              </a:spcBef>
            </a:pPr>
            <a:r>
              <a:rPr lang="en-US" sz="1800" dirty="0"/>
              <a:t>Drive-thru “digital barista” screens powered by BrightSign</a:t>
            </a:r>
          </a:p>
          <a:p>
            <a:pPr lvl="2">
              <a:spcBef>
                <a:spcPts val="0"/>
              </a:spcBef>
            </a:pPr>
            <a:r>
              <a:rPr lang="en-US" sz="1800" dirty="0"/>
              <a:t>Multi-zoned menu board displaying menu, promotions &amp; unique 2-way live video feed of in-store barista &amp; customer</a:t>
            </a:r>
          </a:p>
          <a:p>
            <a:pPr lvl="2">
              <a:spcBef>
                <a:spcPts val="0"/>
              </a:spcBef>
            </a:pPr>
            <a:r>
              <a:rPr lang="en-US" sz="1800" dirty="0"/>
              <a:t>2-way video &amp; audio signage allows customers to interact in real-time via PoE &amp; IP streaming of HD video over 150 feet away </a:t>
            </a:r>
          </a:p>
          <a:p>
            <a:pPr lvl="1">
              <a:spcBef>
                <a:spcPts val="0"/>
              </a:spcBef>
            </a:pPr>
            <a:r>
              <a:rPr lang="en-US" sz="1800" dirty="0"/>
              <a:t>In-store digital menu boards display attractive &amp; dynamic menus and specials</a:t>
            </a:r>
          </a:p>
          <a:p>
            <a:pPr lvl="1">
              <a:spcBef>
                <a:spcPts val="0"/>
              </a:spcBef>
            </a:pPr>
            <a:r>
              <a:rPr lang="en-US" sz="1800" dirty="0"/>
              <a:t>Remote media content management</a:t>
            </a:r>
          </a:p>
          <a:p>
            <a:pPr lvl="2">
              <a:spcBef>
                <a:spcPts val="0"/>
              </a:spcBef>
            </a:pPr>
            <a:r>
              <a:rPr lang="en-US" sz="1800" dirty="0"/>
              <a:t>Starbucks corporate content is managed by the franchisee and served remotely to BrightSign players via OSM Solutions’ Menuboard Manager®</a:t>
            </a:r>
          </a:p>
          <a:p>
            <a:pPr marL="0" indent="0">
              <a:buNone/>
            </a:pPr>
            <a:r>
              <a:rPr lang="en-US" sz="2200" b="1" dirty="0"/>
              <a:t>Benefits</a:t>
            </a:r>
            <a:r>
              <a:rPr lang="en-US" sz="2200" dirty="0"/>
              <a:t> </a:t>
            </a:r>
          </a:p>
          <a:p>
            <a:pPr lvl="1">
              <a:spcBef>
                <a:spcPts val="0"/>
              </a:spcBef>
            </a:pPr>
            <a:r>
              <a:rPr lang="en-US" sz="1800" dirty="0"/>
              <a:t>Personalized drive-thru 2-way A/V approach provides customers with same Starbucks experience enjoyed inside the store &amp; improved order accuracy </a:t>
            </a:r>
          </a:p>
          <a:p>
            <a:pPr lvl="1">
              <a:spcBef>
                <a:spcPts val="0"/>
              </a:spcBef>
            </a:pPr>
            <a:r>
              <a:rPr lang="en-US" sz="1800" dirty="0"/>
              <a:t>Franchisee has ability to customize content &amp; distribute it remotely, while adhering to Starbucks’ corporate standards </a:t>
            </a:r>
          </a:p>
        </p:txBody>
      </p:sp>
      <p:grpSp>
        <p:nvGrpSpPr>
          <p:cNvPr id="7" name="Group 6">
            <a:extLst>
              <a:ext uri="{FF2B5EF4-FFF2-40B4-BE49-F238E27FC236}">
                <a16:creationId xmlns:a16="http://schemas.microsoft.com/office/drawing/2014/main" id="{458890DF-1464-4B2B-8837-179B95E0AAF0}"/>
              </a:ext>
            </a:extLst>
          </p:cNvPr>
          <p:cNvGrpSpPr/>
          <p:nvPr/>
        </p:nvGrpSpPr>
        <p:grpSpPr>
          <a:xfrm>
            <a:off x="10803659" y="524635"/>
            <a:ext cx="4639542" cy="952500"/>
            <a:chOff x="10803659" y="469215"/>
            <a:chExt cx="4639542" cy="952500"/>
          </a:xfrm>
        </p:grpSpPr>
        <p:pic>
          <p:nvPicPr>
            <p:cNvPr id="3074" name="Picture 2" descr="https://www.brightsign.biz/application/files/1214/5574/4661/Starbucks_Coffee_Logo.png">
              <a:extLst>
                <a:ext uri="{FF2B5EF4-FFF2-40B4-BE49-F238E27FC236}">
                  <a16:creationId xmlns:a16="http://schemas.microsoft.com/office/drawing/2014/main" id="{67708CF1-C822-45EC-965F-0017ABB173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03659" y="469215"/>
              <a:ext cx="1905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SM Solutions">
              <a:extLst>
                <a:ext uri="{FF2B5EF4-FFF2-40B4-BE49-F238E27FC236}">
                  <a16:creationId xmlns:a16="http://schemas.microsoft.com/office/drawing/2014/main" id="{48109253-8E4D-4B17-9034-0750F99328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85701" y="659715"/>
              <a:ext cx="2857500" cy="571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58121A2E-0880-4C43-AF99-3B7B5B92F281}"/>
              </a:ext>
            </a:extLst>
          </p:cNvPr>
          <p:cNvGrpSpPr/>
          <p:nvPr/>
        </p:nvGrpSpPr>
        <p:grpSpPr>
          <a:xfrm>
            <a:off x="2461331" y="8045760"/>
            <a:ext cx="7252147" cy="549002"/>
            <a:chOff x="4192576" y="8371681"/>
            <a:chExt cx="7252147" cy="549002"/>
          </a:xfrm>
        </p:grpSpPr>
        <p:sp>
          <p:nvSpPr>
            <p:cNvPr id="9" name="Rectangle 8">
              <a:extLst>
                <a:ext uri="{FF2B5EF4-FFF2-40B4-BE49-F238E27FC236}">
                  <a16:creationId xmlns:a16="http://schemas.microsoft.com/office/drawing/2014/main" id="{EFC813C1-E53E-495D-AD5F-3DB82542AAD3}"/>
                </a:ext>
              </a:extLst>
            </p:cNvPr>
            <p:cNvSpPr/>
            <p:nvPr/>
          </p:nvSpPr>
          <p:spPr>
            <a:xfrm>
              <a:off x="4757530" y="8371681"/>
              <a:ext cx="6687193" cy="549002"/>
            </a:xfrm>
            <a:prstGeom prst="rect">
              <a:avLst/>
            </a:prstGeom>
          </p:spPr>
          <p:txBody>
            <a:bodyPr wrap="square" lIns="0" tIns="0" rIns="0" bIns="0" anchor="ctr" anchorCtr="0">
              <a:noAutofit/>
            </a:bodyPr>
            <a:lstStyle/>
            <a:p>
              <a:pPr marL="0" lvl="1"/>
              <a:r>
                <a:rPr lang="en-US" sz="1600" dirty="0">
                  <a:latin typeface="Verdana" panose="020B0604030504040204" pitchFamily="34" charset="0"/>
                  <a:ea typeface="Verdana" panose="020B0604030504040204" pitchFamily="34" charset="0"/>
                  <a:cs typeface="Verdana" panose="020B0604030504040204" pitchFamily="34" charset="0"/>
                  <a:hlinkClick r:id="rId4"/>
                </a:rPr>
                <a:t>Starbucks barista communicating via American Sign Language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with a deaf drive-thru customer using 2-way A/V solution</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Graphic 10" descr="Play">
              <a:hlinkClick r:id="rId4"/>
              <a:extLst>
                <a:ext uri="{FF2B5EF4-FFF2-40B4-BE49-F238E27FC236}">
                  <a16:creationId xmlns:a16="http://schemas.microsoft.com/office/drawing/2014/main" id="{AA7B22D8-38BF-41E8-9818-2C3E1E6520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2576" y="8417582"/>
              <a:ext cx="457200" cy="457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0000"/>
              </a:contourClr>
            </a:sp3d>
          </p:spPr>
        </p:pic>
      </p:grpSp>
      <p:pic>
        <p:nvPicPr>
          <p:cNvPr id="15" name="Picture 14">
            <a:extLst>
              <a:ext uri="{FF2B5EF4-FFF2-40B4-BE49-F238E27FC236}">
                <a16:creationId xmlns:a16="http://schemas.microsoft.com/office/drawing/2014/main" id="{356E0ADB-193B-4C6E-881E-9B6A18C2A21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1486291" y="5671929"/>
            <a:ext cx="4255442" cy="294743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78ADAD3-B4FE-4CAD-ACD5-F14376CDA06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1489634" y="1646444"/>
            <a:ext cx="4252099" cy="383498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93991405-FF36-4EB2-8A92-F59535414F19}"/>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3/3</a:t>
            </a:r>
          </a:p>
        </p:txBody>
      </p:sp>
      <p:pic>
        <p:nvPicPr>
          <p:cNvPr id="14" name="Image 28" descr="icon_home.png">
            <a:hlinkClick r:id="rId9" action="ppaction://hlinksldjump"/>
            <a:extLst>
              <a:ext uri="{FF2B5EF4-FFF2-40B4-BE49-F238E27FC236}">
                <a16:creationId xmlns:a16="http://schemas.microsoft.com/office/drawing/2014/main" id="{05871BD5-D92B-4086-9C27-E34FEC16A714}"/>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6094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534918"/>
            <a:ext cx="13529733" cy="624495"/>
          </a:xfrm>
        </p:spPr>
        <p:txBody>
          <a:bodyPr/>
          <a:lstStyle/>
          <a:p>
            <a:r>
              <a:rPr lang="en-US" dirty="0"/>
              <a:t>BrightSign Healthcare Solutions</a:t>
            </a:r>
          </a:p>
        </p:txBody>
      </p:sp>
      <p:sp>
        <p:nvSpPr>
          <p:cNvPr id="3" name="Text Placeholder 2"/>
          <p:cNvSpPr>
            <a:spLocks noGrp="1"/>
          </p:cNvSpPr>
          <p:nvPr>
            <p:ph type="body" sz="quarter" idx="10"/>
          </p:nvPr>
        </p:nvSpPr>
        <p:spPr>
          <a:xfrm>
            <a:off x="1913469" y="1329618"/>
            <a:ext cx="10061413" cy="724935"/>
          </a:xfrm>
        </p:spPr>
        <p:txBody>
          <a:bodyPr/>
          <a:lstStyle/>
          <a:p>
            <a:r>
              <a:rPr lang="en-US" dirty="0"/>
              <a:t>Improve patient relations and promote specialized services </a:t>
            </a:r>
          </a:p>
        </p:txBody>
      </p:sp>
      <p:sp>
        <p:nvSpPr>
          <p:cNvPr id="4" name="Content Placeholder 3"/>
          <p:cNvSpPr>
            <a:spLocks noGrp="1"/>
          </p:cNvSpPr>
          <p:nvPr>
            <p:ph idx="14"/>
          </p:nvPr>
        </p:nvSpPr>
        <p:spPr>
          <a:xfrm>
            <a:off x="2076006" y="2435891"/>
            <a:ext cx="9764638" cy="5638844"/>
          </a:xfrm>
        </p:spPr>
        <p:txBody>
          <a:bodyPr/>
          <a:lstStyle/>
          <a:p>
            <a:pPr>
              <a:spcBef>
                <a:spcPts val="1800"/>
              </a:spcBef>
              <a:spcAft>
                <a:spcPts val="1600"/>
              </a:spcAft>
            </a:pPr>
            <a:r>
              <a:rPr lang="en-US" sz="2400" b="1" dirty="0"/>
              <a:t>Provide valuable health and wellness information </a:t>
            </a:r>
            <a:r>
              <a:rPr lang="en-US" sz="2400" dirty="0"/>
              <a:t>in an engaging format with interactive kiosks</a:t>
            </a:r>
          </a:p>
          <a:p>
            <a:pPr>
              <a:spcBef>
                <a:spcPts val="1800"/>
              </a:spcBef>
              <a:spcAft>
                <a:spcPts val="1600"/>
              </a:spcAft>
            </a:pPr>
            <a:r>
              <a:rPr lang="en-US" sz="2400" b="1" dirty="0"/>
              <a:t>Automate patient check-in </a:t>
            </a:r>
            <a:r>
              <a:rPr lang="en-US" sz="2400" dirty="0"/>
              <a:t>process</a:t>
            </a:r>
          </a:p>
          <a:p>
            <a:pPr>
              <a:spcBef>
                <a:spcPts val="1800"/>
              </a:spcBef>
              <a:spcAft>
                <a:spcPts val="1600"/>
              </a:spcAft>
            </a:pPr>
            <a:r>
              <a:rPr lang="en-US" sz="2400" b="1" dirty="0"/>
              <a:t>Improve the waiting area </a:t>
            </a:r>
            <a:r>
              <a:rPr lang="en-US" sz="2400" dirty="0"/>
              <a:t>experience with Live HDTV alongside branding and service promotions</a:t>
            </a:r>
          </a:p>
          <a:p>
            <a:pPr>
              <a:spcBef>
                <a:spcPts val="1800"/>
              </a:spcBef>
              <a:spcAft>
                <a:spcPts val="1600"/>
              </a:spcAft>
            </a:pPr>
            <a:r>
              <a:rPr lang="en-US" sz="2400" b="1" dirty="0"/>
              <a:t>Target messaging</a:t>
            </a:r>
            <a:r>
              <a:rPr lang="en-US" sz="2400" dirty="0"/>
              <a:t> based on clinic, department or specialty with BrightSign Networking</a:t>
            </a:r>
          </a:p>
          <a:p>
            <a:pPr>
              <a:spcBef>
                <a:spcPts val="1800"/>
              </a:spcBef>
              <a:spcAft>
                <a:spcPts val="1600"/>
              </a:spcAft>
            </a:pPr>
            <a:r>
              <a:rPr lang="en-US" sz="2400" b="1" dirty="0"/>
              <a:t>Direct patients </a:t>
            </a:r>
            <a:r>
              <a:rPr lang="en-US" sz="2400" dirty="0"/>
              <a:t>and visitors through medical facilities with interactive building information and physician directories</a:t>
            </a:r>
          </a:p>
          <a:p>
            <a:pPr>
              <a:spcBef>
                <a:spcPts val="1800"/>
              </a:spcBef>
              <a:spcAft>
                <a:spcPts val="1600"/>
              </a:spcAft>
            </a:pPr>
            <a:r>
              <a:rPr lang="en-US" sz="2400" b="1" dirty="0"/>
              <a:t>Communicate wait times </a:t>
            </a:r>
            <a:r>
              <a:rPr lang="en-US" sz="2400" dirty="0"/>
              <a:t>with real-time data </a:t>
            </a:r>
          </a:p>
        </p:txBody>
      </p:sp>
      <p:grpSp>
        <p:nvGrpSpPr>
          <p:cNvPr id="15" name="Group 14"/>
          <p:cNvGrpSpPr>
            <a:grpSpLocks noChangeAspect="1"/>
          </p:cNvGrpSpPr>
          <p:nvPr/>
        </p:nvGrpSpPr>
        <p:grpSpPr>
          <a:xfrm>
            <a:off x="1090590" y="2448755"/>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noChangeAspect="1"/>
          </p:cNvGrpSpPr>
          <p:nvPr/>
        </p:nvGrpSpPr>
        <p:grpSpPr>
          <a:xfrm>
            <a:off x="1152901" y="6495725"/>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a:grpSpLocks noChangeAspect="1"/>
          </p:cNvGrpSpPr>
          <p:nvPr/>
        </p:nvGrpSpPr>
        <p:grpSpPr>
          <a:xfrm>
            <a:off x="1200669" y="5430999"/>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 name="Group 23"/>
          <p:cNvGrpSpPr>
            <a:grpSpLocks noChangeAspect="1"/>
          </p:cNvGrpSpPr>
          <p:nvPr/>
        </p:nvGrpSpPr>
        <p:grpSpPr>
          <a:xfrm>
            <a:off x="346355" y="7627570"/>
            <a:ext cx="965500" cy="1217832"/>
            <a:chOff x="1819541" y="2222044"/>
            <a:chExt cx="1953639" cy="2464222"/>
          </a:xfrm>
        </p:grpSpPr>
        <p:pic>
          <p:nvPicPr>
            <p:cNvPr id="25" name="Picture 24"/>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313819" y="3467935"/>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8" action="ppaction://hlinksldjump"/>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0" name="Group 29"/>
          <p:cNvGrpSpPr>
            <a:grpSpLocks noChangeAspect="1"/>
          </p:cNvGrpSpPr>
          <p:nvPr/>
        </p:nvGrpSpPr>
        <p:grpSpPr>
          <a:xfrm>
            <a:off x="1202887" y="7627570"/>
            <a:ext cx="963408" cy="981000"/>
            <a:chOff x="10693285" y="4531640"/>
            <a:chExt cx="1833270" cy="1866745"/>
          </a:xfrm>
        </p:grpSpPr>
        <p:pic>
          <p:nvPicPr>
            <p:cNvPr id="31" name="Image 25" descr="icon_live.png">
              <a:hlinkClick r:id="" action="ppaction://noaction"/>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ZoneTexte 25"/>
            <p:cNvSpPr txBox="1">
              <a:spLocks noChangeAspect="1" noChangeArrowheads="1"/>
            </p:cNvSpPr>
            <p:nvPr/>
          </p:nvSpPr>
          <p:spPr bwMode="auto">
            <a:xfrm>
              <a:off x="10693285" y="5669106"/>
              <a:ext cx="1833270" cy="729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grpSp>
        <p:nvGrpSpPr>
          <p:cNvPr id="33" name="Group 32"/>
          <p:cNvGrpSpPr>
            <a:grpSpLocks noChangeAspect="1"/>
          </p:cNvGrpSpPr>
          <p:nvPr/>
        </p:nvGrpSpPr>
        <p:grpSpPr>
          <a:xfrm>
            <a:off x="1178067" y="4471932"/>
            <a:ext cx="989391" cy="977980"/>
            <a:chOff x="13415487" y="2276785"/>
            <a:chExt cx="2050093" cy="2026447"/>
          </a:xfrm>
        </p:grpSpPr>
        <p:sp>
          <p:nvSpPr>
            <p:cNvPr id="34"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HDTV</a:t>
              </a:r>
            </a:p>
          </p:txBody>
        </p:sp>
        <p:pic>
          <p:nvPicPr>
            <p:cNvPr id="35" name="Image 16" descr="Icon_liveTV.png">
              <a:hlinkClick r:id="rId2"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977491" y="3823594"/>
            <a:ext cx="3705928" cy="223271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1974882" y="6286501"/>
            <a:ext cx="3708537" cy="2274495"/>
          </a:xfrm>
          <a:prstGeom prst="rect">
            <a:avLst/>
          </a:prstGeom>
          <a:ln>
            <a:noFill/>
          </a:ln>
          <a:effectLst>
            <a:outerShdw blurRad="292100" dist="139700" dir="2700000" algn="tl" rotWithShape="0">
              <a:srgbClr val="333333">
                <a:alpha val="65000"/>
              </a:srgbClr>
            </a:outerShdw>
          </a:effectLst>
        </p:spPr>
      </p:pic>
      <p:sp>
        <p:nvSpPr>
          <p:cNvPr id="38" name="TextBox 37"/>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8" name="Picture 7"/>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983565" y="1090176"/>
            <a:ext cx="3699854" cy="2370046"/>
          </a:xfrm>
          <a:prstGeom prst="rect">
            <a:avLst/>
          </a:prstGeom>
          <a:ln>
            <a:noFill/>
          </a:ln>
          <a:effectLst>
            <a:outerShdw blurRad="292100" dist="139700" dir="2700000" algn="tl" rotWithShape="0">
              <a:srgbClr val="333333">
                <a:alpha val="65000"/>
              </a:srgbClr>
            </a:outerShdw>
          </a:effectLst>
        </p:spPr>
      </p:pic>
      <p:pic>
        <p:nvPicPr>
          <p:cNvPr id="36" name="Image 28" descr="icon_home.png">
            <a:hlinkClick r:id="rId15" action="ppaction://hlinksldjump"/>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417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ightSign-Template-2016-potx" id="{C3C66A06-E188-44CE-9605-51EA23E8C718}" vid="{571D97AE-D296-46F7-B979-D3875082A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68834</TotalTime>
  <Words>11758</Words>
  <Application>Microsoft Office PowerPoint</Application>
  <PresentationFormat>Custom</PresentationFormat>
  <Paragraphs>1769</Paragraphs>
  <Slides>153</Slides>
  <Notes>81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153</vt:i4>
      </vt:variant>
    </vt:vector>
  </HeadingPairs>
  <TitlesOfParts>
    <vt:vector size="166" baseType="lpstr">
      <vt:lpstr>Arial</vt:lpstr>
      <vt:lpstr>Arial Rounded MT Bold</vt:lpstr>
      <vt:lpstr>Brush Script MT</vt:lpstr>
      <vt:lpstr>Calibri</vt:lpstr>
      <vt:lpstr>Garamond</vt:lpstr>
      <vt:lpstr>Helvetica Neue Bold Condensed</vt:lpstr>
      <vt:lpstr>Helvetica Neue Condensed Bold</vt:lpstr>
      <vt:lpstr>Helvetica-Condensed-Bold</vt:lpstr>
      <vt:lpstr>Times New Roman</vt:lpstr>
      <vt:lpstr>Verdana</vt:lpstr>
      <vt:lpstr>Wingdings</vt:lpstr>
      <vt:lpstr>Office Theme</vt:lpstr>
      <vt:lpstr>Image</vt:lpstr>
      <vt:lpstr>PowerPoint Presentation</vt:lpstr>
      <vt:lpstr>PowerPoint Presentation</vt:lpstr>
      <vt:lpstr>PowerPoint Presentation</vt:lpstr>
      <vt:lpstr>BrightSign corporate overview</vt:lpstr>
      <vt:lpstr>BrightSign is the Market Leader</vt:lpstr>
      <vt:lpstr>BrightSign Brand reigns supreme for digital signage</vt:lpstr>
      <vt:lpstr>World Market Forecast for Digital Signage</vt:lpstr>
      <vt:lpstr>BrightSign Is the Right Choice</vt:lpstr>
      <vt:lpstr>Content Management Options</vt:lpstr>
      <vt:lpstr>The BrightSign Advantage</vt:lpstr>
      <vt:lpstr>BrightSign awards</vt:lpstr>
      <vt:lpstr>Why Major Brands Chose BrightSign</vt:lpstr>
      <vt:lpstr>Major Brands On BrightSign Network</vt:lpstr>
      <vt:lpstr>PowerPoint Presentation</vt:lpstr>
      <vt:lpstr>BrightSign Offers World-Class  digital signage Media Players</vt:lpstr>
      <vt:lpstr>BrightSign Design</vt:lpstr>
      <vt:lpstr>BrightSign XD4 &amp; XT4</vt:lpstr>
      <vt:lpstr>BrightSign Model Lineup</vt:lpstr>
      <vt:lpstr>Model Packages &amp; Pricing </vt:lpstr>
      <vt:lpstr>BrightSign LS</vt:lpstr>
      <vt:lpstr>BrightSign HD</vt:lpstr>
      <vt:lpstr>BrightSign HD-OPS</vt:lpstr>
      <vt:lpstr>BrightSign XD</vt:lpstr>
      <vt:lpstr>BrightSign XT</vt:lpstr>
      <vt:lpstr>Product Compare Matrix</vt:lpstr>
      <vt:lpstr>Product Compare Matrix Continued</vt:lpstr>
      <vt:lpstr>Product Compare Matrix Continued</vt:lpstr>
      <vt:lpstr>Product Compare Matrix Continued</vt:lpstr>
      <vt:lpstr>BrightSign Accessories</vt:lpstr>
      <vt:lpstr>PowerPoint Presentation</vt:lpstr>
      <vt:lpstr>PowerPoint Presentation</vt:lpstr>
      <vt:lpstr>H.265 Decoding</vt:lpstr>
      <vt:lpstr>H.265/HEVC – the new standard</vt:lpstr>
      <vt:lpstr>H.265 Compression Solutions</vt:lpstr>
      <vt:lpstr>Full HD Video</vt:lpstr>
      <vt:lpstr>Powerful 4K Video Engine</vt:lpstr>
      <vt:lpstr>4K Playback – standards </vt:lpstr>
      <vt:lpstr>4K Dolby Vision &amp; HDR10+</vt:lpstr>
      <vt:lpstr>Live TV</vt:lpstr>
      <vt:lpstr>HTML5 </vt:lpstr>
      <vt:lpstr>Mosaic Mode</vt:lpstr>
      <vt:lpstr>BrightWall™</vt:lpstr>
      <vt:lpstr>AutoWall™</vt:lpstr>
      <vt:lpstr>Zones</vt:lpstr>
      <vt:lpstr>Interactivity</vt:lpstr>
      <vt:lpstr>Live Feeds</vt:lpstr>
      <vt:lpstr>IP Streaming</vt:lpstr>
      <vt:lpstr>IP Streaming Server</vt:lpstr>
      <vt:lpstr>IP Streaming Server</vt:lpstr>
      <vt:lpstr>Digital Audio</vt:lpstr>
      <vt:lpstr>Extended Thermal Operation</vt:lpstr>
      <vt:lpstr>M.2 interface</vt:lpstr>
      <vt:lpstr>Power over Ethernet</vt:lpstr>
      <vt:lpstr>Geo-Fencing</vt:lpstr>
      <vt:lpstr>Sign Preview</vt:lpstr>
      <vt:lpstr>BrightSign App</vt:lpstr>
      <vt:lpstr>How it works…</vt:lpstr>
      <vt:lpstr>How it works…</vt:lpstr>
      <vt:lpstr>Network Solutions Overview</vt:lpstr>
      <vt:lpstr>B-Deploy</vt:lpstr>
      <vt:lpstr>BrightSign Network Tagging</vt:lpstr>
      <vt:lpstr>BrightPlates™</vt:lpstr>
      <vt:lpstr>BrightPlates™</vt:lpstr>
      <vt:lpstr>Remote Snapshot</vt:lpstr>
      <vt:lpstr>BrightBeacon™ Overview</vt:lpstr>
      <vt:lpstr>BrightBeacon™ Features</vt:lpstr>
      <vt:lpstr>BrightBeacon™ Requirements</vt:lpstr>
      <vt:lpstr>PowerPoint Presentation</vt:lpstr>
      <vt:lpstr>BrightSign Presentation Creation Process</vt:lpstr>
      <vt:lpstr>BrightAuthor Overview</vt:lpstr>
      <vt:lpstr>Presentation Authoring</vt:lpstr>
      <vt:lpstr>Flawless playback you can rely on</vt:lpstr>
      <vt:lpstr>Playback Management made easy</vt:lpstr>
      <vt:lpstr>PowerPoint Presentation</vt:lpstr>
      <vt:lpstr>Network Solutions Overview</vt:lpstr>
      <vt:lpstr>Local SD Card Publishing</vt:lpstr>
      <vt:lpstr>Local Network Publishing</vt:lpstr>
      <vt:lpstr>Simple File Networking</vt:lpstr>
      <vt:lpstr>BrightPlatesTM</vt:lpstr>
      <vt:lpstr>BrightSign Network</vt:lpstr>
      <vt:lpstr>BrightSign Network Features</vt:lpstr>
      <vt:lpstr>BrightSign Network Enterprise Edition</vt:lpstr>
      <vt:lpstr>Network Solutions Comparison</vt:lpstr>
      <vt:lpstr>PowerPoint Presentation</vt:lpstr>
      <vt:lpstr>Sophisticated Solutions for Any Application</vt:lpstr>
      <vt:lpstr>BrightSign Corporate &amp; Exhibit Solutions</vt:lpstr>
      <vt:lpstr>Utrecht City Council Case Study</vt:lpstr>
      <vt:lpstr>BrightSign Education Solutions</vt:lpstr>
      <vt:lpstr>UC Irvine Case Study</vt:lpstr>
      <vt:lpstr>BrightSign Finance Solutions</vt:lpstr>
      <vt:lpstr>Western Union Case Study</vt:lpstr>
      <vt:lpstr>BrightSign Museums &amp; Attractions Solutions</vt:lpstr>
      <vt:lpstr>Why Museums &amp; Attractions Choose BrightSign</vt:lpstr>
      <vt:lpstr>BrightSign Hospitality Solutions</vt:lpstr>
      <vt:lpstr>Hospitality Case Study</vt:lpstr>
      <vt:lpstr>BrightSign Restaurant Solutions</vt:lpstr>
      <vt:lpstr>Why Major QSRs Choose BrightSign</vt:lpstr>
      <vt:lpstr>Starbucks </vt:lpstr>
      <vt:lpstr>BrightSign Healthcare Solutions</vt:lpstr>
      <vt:lpstr>HealthCare Case Study Combines BrightSign with Wovenmedia Place-based Media Service</vt:lpstr>
      <vt:lpstr>BrightSign Transportation Solutions</vt:lpstr>
      <vt:lpstr>Shell Gas Station Case Study</vt:lpstr>
      <vt:lpstr>BrightSign Retail Solutions</vt:lpstr>
      <vt:lpstr>Why Major Retail Brands Chose BrightSign</vt:lpstr>
      <vt:lpstr>Retailers with over 1,000 installed BrightSign players</vt:lpstr>
      <vt:lpstr>Major Retail Brands Using BrightSign</vt:lpstr>
      <vt:lpstr>Retail Case Study</vt:lpstr>
      <vt:lpstr>Retail Case Study</vt:lpstr>
      <vt:lpstr>BrightSign Casino &amp; Stadium Solutions</vt:lpstr>
      <vt:lpstr>Station Casino Case Study</vt:lpstr>
      <vt:lpstr>PowerPoint Presentation</vt:lpstr>
      <vt:lpstr>BrightSign Partners</vt:lpstr>
      <vt:lpstr>22 Miles + BrightSign</vt:lpstr>
      <vt:lpstr>AERVA + BrightSign</vt:lpstr>
      <vt:lpstr>Appspace + BrightSign</vt:lpstr>
      <vt:lpstr>Comqi + BrightSign</vt:lpstr>
      <vt:lpstr>Deneva + BrightSign</vt:lpstr>
      <vt:lpstr>DISE + BrightSign</vt:lpstr>
      <vt:lpstr>EaseScreen + BrightSign</vt:lpstr>
      <vt:lpstr>Four Winds + BrightSign</vt:lpstr>
      <vt:lpstr>Industry Weapon + BrightSign</vt:lpstr>
      <vt:lpstr>Mvix + BrightSign</vt:lpstr>
      <vt:lpstr>ONELAN + BrightSign</vt:lpstr>
      <vt:lpstr>Onsign TV + BrightSign</vt:lpstr>
      <vt:lpstr>PingHD + BrightSign</vt:lpstr>
      <vt:lpstr>Reach + BrightSign</vt:lpstr>
      <vt:lpstr>Reflect + BrightSign</vt:lpstr>
      <vt:lpstr>Revel Digital + BrightSign</vt:lpstr>
      <vt:lpstr>SignageLive + BrightSign</vt:lpstr>
      <vt:lpstr>Tightrope + BrightSign</vt:lpstr>
      <vt:lpstr>TriplePlay + BrightSign</vt:lpstr>
      <vt:lpstr>WovenMedia + BrightSign</vt:lpstr>
      <vt:lpstr>Zynchro + BrightSign</vt:lpstr>
      <vt:lpstr>C3MS + BrightSign</vt:lpstr>
      <vt:lpstr>C&amp;G Partners + BrightSign</vt:lpstr>
      <vt:lpstr>Creating Margin + BrightSign</vt:lpstr>
      <vt:lpstr>CrowdBuzzer + BrightSign</vt:lpstr>
      <vt:lpstr>CSI Group + BrightSign</vt:lpstr>
      <vt:lpstr>DigiWorks + BrightSign</vt:lpstr>
      <vt:lpstr>INSTEO + BrightSign</vt:lpstr>
      <vt:lpstr>Miappi + BrightSign</vt:lpstr>
      <vt:lpstr>nvincy + BrightSign</vt:lpstr>
      <vt:lpstr>Openeye Global + BrightSign</vt:lpstr>
      <vt:lpstr>Postano + BrightSign</vt:lpstr>
      <vt:lpstr>Red Dot + BrightSign</vt:lpstr>
      <vt:lpstr>Screenfeed + BrightSign</vt:lpstr>
      <vt:lpstr>SiriusXM + BrightSign</vt:lpstr>
      <vt:lpstr>SocialWall Pro + BrightSign</vt:lpstr>
      <vt:lpstr>Sports Bar Networks + BrightSign</vt:lpstr>
      <vt:lpstr>Tagboard + BrightSign</vt:lpstr>
      <vt:lpstr>TINT + BrightSign</vt:lpstr>
      <vt:lpstr>WovenContent + BrightSign</vt:lpstr>
      <vt:lpstr>PowerPoint Presentation</vt:lpstr>
    </vt:vector>
  </TitlesOfParts>
  <Company>B'stro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Fore</dc:creator>
  <cp:lastModifiedBy>Karen Fore</cp:lastModifiedBy>
  <cp:revision>1686</cp:revision>
  <cp:lastPrinted>2016-09-02T18:15:58Z</cp:lastPrinted>
  <dcterms:created xsi:type="dcterms:W3CDTF">2011-12-22T18:30:04Z</dcterms:created>
  <dcterms:modified xsi:type="dcterms:W3CDTF">2018-08-20T19:03:59Z</dcterms:modified>
</cp:coreProperties>
</file>