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8"/>
  </p:notesMasterIdLst>
  <p:handoutMasterIdLst>
    <p:handoutMasterId r:id="rId109"/>
  </p:handoutMasterIdLst>
  <p:sldIdLst>
    <p:sldId id="435" r:id="rId2"/>
    <p:sldId id="665" r:id="rId3"/>
    <p:sldId id="962" r:id="rId4"/>
    <p:sldId id="811" r:id="rId5"/>
    <p:sldId id="999" r:id="rId6"/>
    <p:sldId id="1038" r:id="rId7"/>
    <p:sldId id="837" r:id="rId8"/>
    <p:sldId id="838" r:id="rId9"/>
    <p:sldId id="1006" r:id="rId10"/>
    <p:sldId id="839" r:id="rId11"/>
    <p:sldId id="813" r:id="rId12"/>
    <p:sldId id="814" r:id="rId13"/>
    <p:sldId id="1034" r:id="rId14"/>
    <p:sldId id="672" r:id="rId15"/>
    <p:sldId id="966" r:id="rId16"/>
    <p:sldId id="485" r:id="rId17"/>
    <p:sldId id="947" r:id="rId18"/>
    <p:sldId id="846" r:id="rId19"/>
    <p:sldId id="1046" r:id="rId20"/>
    <p:sldId id="1047" r:id="rId21"/>
    <p:sldId id="998" r:id="rId22"/>
    <p:sldId id="973" r:id="rId23"/>
    <p:sldId id="974" r:id="rId24"/>
    <p:sldId id="1005" r:id="rId25"/>
    <p:sldId id="734" r:id="rId26"/>
    <p:sldId id="975" r:id="rId27"/>
    <p:sldId id="848" r:id="rId28"/>
    <p:sldId id="877" r:id="rId29"/>
    <p:sldId id="878" r:id="rId30"/>
    <p:sldId id="849" r:id="rId31"/>
    <p:sldId id="1032" r:id="rId32"/>
    <p:sldId id="1033" r:id="rId33"/>
    <p:sldId id="835" r:id="rId34"/>
    <p:sldId id="1043" r:id="rId35"/>
    <p:sldId id="1027" r:id="rId36"/>
    <p:sldId id="857" r:id="rId37"/>
    <p:sldId id="853" r:id="rId38"/>
    <p:sldId id="861" r:id="rId39"/>
    <p:sldId id="992" r:id="rId40"/>
    <p:sldId id="863" r:id="rId41"/>
    <p:sldId id="864" r:id="rId42"/>
    <p:sldId id="865" r:id="rId43"/>
    <p:sldId id="1042" r:id="rId44"/>
    <p:sldId id="858" r:id="rId45"/>
    <p:sldId id="993" r:id="rId46"/>
    <p:sldId id="963" r:id="rId47"/>
    <p:sldId id="1028" r:id="rId48"/>
    <p:sldId id="866" r:id="rId49"/>
    <p:sldId id="862" r:id="rId50"/>
    <p:sldId id="867" r:id="rId51"/>
    <p:sldId id="868" r:id="rId52"/>
    <p:sldId id="869" r:id="rId53"/>
    <p:sldId id="964" r:id="rId54"/>
    <p:sldId id="977" r:id="rId55"/>
    <p:sldId id="874" r:id="rId56"/>
    <p:sldId id="875" r:id="rId57"/>
    <p:sldId id="873" r:id="rId58"/>
    <p:sldId id="1003" r:id="rId59"/>
    <p:sldId id="1004" r:id="rId60"/>
    <p:sldId id="766" r:id="rId61"/>
    <p:sldId id="982" r:id="rId62"/>
    <p:sldId id="880" r:id="rId63"/>
    <p:sldId id="1008" r:id="rId64"/>
    <p:sldId id="1009" r:id="rId65"/>
    <p:sldId id="1011" r:id="rId66"/>
    <p:sldId id="770" r:id="rId67"/>
    <p:sldId id="883" r:id="rId68"/>
    <p:sldId id="884" r:id="rId69"/>
    <p:sldId id="885" r:id="rId70"/>
    <p:sldId id="886" r:id="rId71"/>
    <p:sldId id="888" r:id="rId72"/>
    <p:sldId id="889" r:id="rId73"/>
    <p:sldId id="890" r:id="rId74"/>
    <p:sldId id="779" r:id="rId75"/>
    <p:sldId id="709" r:id="rId76"/>
    <p:sldId id="918" r:id="rId77"/>
    <p:sldId id="919" r:id="rId78"/>
    <p:sldId id="920" r:id="rId79"/>
    <p:sldId id="921" r:id="rId80"/>
    <p:sldId id="922" r:id="rId81"/>
    <p:sldId id="923" r:id="rId82"/>
    <p:sldId id="924" r:id="rId83"/>
    <p:sldId id="925" r:id="rId84"/>
    <p:sldId id="926" r:id="rId85"/>
    <p:sldId id="927" r:id="rId86"/>
    <p:sldId id="928" r:id="rId87"/>
    <p:sldId id="929" r:id="rId88"/>
    <p:sldId id="1039" r:id="rId89"/>
    <p:sldId id="1040" r:id="rId90"/>
    <p:sldId id="931" r:id="rId91"/>
    <p:sldId id="932" r:id="rId92"/>
    <p:sldId id="933" r:id="rId93"/>
    <p:sldId id="934" r:id="rId94"/>
    <p:sldId id="935" r:id="rId95"/>
    <p:sldId id="936" r:id="rId96"/>
    <p:sldId id="611" r:id="rId97"/>
    <p:sldId id="938" r:id="rId98"/>
    <p:sldId id="939" r:id="rId99"/>
    <p:sldId id="1041" r:id="rId100"/>
    <p:sldId id="940" r:id="rId101"/>
    <p:sldId id="941" r:id="rId102"/>
    <p:sldId id="913" r:id="rId103"/>
    <p:sldId id="1045" r:id="rId104"/>
    <p:sldId id="991" r:id="rId105"/>
    <p:sldId id="1044" r:id="rId106"/>
    <p:sldId id="801" r:id="rId107"/>
  </p:sldIdLst>
  <p:sldSz cx="16256000" cy="9144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04B762-54EB-8C43-92ED-D7DABFF26E5C}">
          <p14:sldIdLst>
            <p14:sldId id="435"/>
            <p14:sldId id="665"/>
            <p14:sldId id="962"/>
            <p14:sldId id="811"/>
            <p14:sldId id="999"/>
            <p14:sldId id="1038"/>
            <p14:sldId id="837"/>
            <p14:sldId id="838"/>
            <p14:sldId id="1006"/>
            <p14:sldId id="839"/>
            <p14:sldId id="813"/>
            <p14:sldId id="814"/>
            <p14:sldId id="1034"/>
            <p14:sldId id="672"/>
            <p14:sldId id="966"/>
            <p14:sldId id="485"/>
            <p14:sldId id="947"/>
            <p14:sldId id="846"/>
            <p14:sldId id="1046"/>
            <p14:sldId id="1047"/>
            <p14:sldId id="998"/>
            <p14:sldId id="973"/>
            <p14:sldId id="974"/>
            <p14:sldId id="1005"/>
            <p14:sldId id="734"/>
            <p14:sldId id="975"/>
            <p14:sldId id="848"/>
            <p14:sldId id="877"/>
            <p14:sldId id="878"/>
            <p14:sldId id="849"/>
            <p14:sldId id="1032"/>
            <p14:sldId id="1033"/>
            <p14:sldId id="835"/>
            <p14:sldId id="1043"/>
            <p14:sldId id="1027"/>
            <p14:sldId id="857"/>
            <p14:sldId id="853"/>
            <p14:sldId id="861"/>
            <p14:sldId id="992"/>
            <p14:sldId id="863"/>
            <p14:sldId id="864"/>
            <p14:sldId id="865"/>
            <p14:sldId id="1042"/>
            <p14:sldId id="858"/>
            <p14:sldId id="993"/>
            <p14:sldId id="963"/>
            <p14:sldId id="1028"/>
            <p14:sldId id="866"/>
            <p14:sldId id="862"/>
            <p14:sldId id="867"/>
            <p14:sldId id="868"/>
            <p14:sldId id="869"/>
            <p14:sldId id="964"/>
            <p14:sldId id="977"/>
            <p14:sldId id="874"/>
            <p14:sldId id="875"/>
            <p14:sldId id="873"/>
            <p14:sldId id="1003"/>
            <p14:sldId id="1004"/>
            <p14:sldId id="766"/>
            <p14:sldId id="982"/>
            <p14:sldId id="880"/>
            <p14:sldId id="1008"/>
            <p14:sldId id="1009"/>
            <p14:sldId id="1011"/>
            <p14:sldId id="770"/>
            <p14:sldId id="883"/>
            <p14:sldId id="884"/>
            <p14:sldId id="885"/>
            <p14:sldId id="886"/>
            <p14:sldId id="888"/>
            <p14:sldId id="889"/>
            <p14:sldId id="890"/>
            <p14:sldId id="779"/>
            <p14:sldId id="709"/>
            <p14:sldId id="918"/>
            <p14:sldId id="919"/>
            <p14:sldId id="920"/>
            <p14:sldId id="921"/>
            <p14:sldId id="922"/>
            <p14:sldId id="923"/>
            <p14:sldId id="924"/>
            <p14:sldId id="925"/>
            <p14:sldId id="926"/>
            <p14:sldId id="927"/>
            <p14:sldId id="928"/>
            <p14:sldId id="929"/>
            <p14:sldId id="1039"/>
            <p14:sldId id="1040"/>
            <p14:sldId id="931"/>
            <p14:sldId id="932"/>
            <p14:sldId id="933"/>
            <p14:sldId id="934"/>
            <p14:sldId id="935"/>
            <p14:sldId id="936"/>
            <p14:sldId id="611"/>
            <p14:sldId id="938"/>
            <p14:sldId id="939"/>
            <p14:sldId id="1041"/>
            <p14:sldId id="940"/>
            <p14:sldId id="941"/>
            <p14:sldId id="913"/>
            <p14:sldId id="1045"/>
            <p14:sldId id="991"/>
            <p14:sldId id="1044"/>
            <p14:sldId id="801"/>
          </p14:sldIdLst>
        </p14:section>
      </p14:sectionLst>
    </p:ext>
    <p:ext uri="{EFAFB233-063F-42B5-8137-9DF3F51BA10A}">
      <p15:sldGuideLst xmlns:p15="http://schemas.microsoft.com/office/powerpoint/2012/main">
        <p15:guide id="1" orient="horz" pos="2880">
          <p15:clr>
            <a:srgbClr val="A4A3A4"/>
          </p15:clr>
        </p15:guide>
        <p15:guide id="2" pos="512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 Gardner" initials="RG" lastIdx="13" clrIdx="0"/>
  <p:cmAuthor id="1" name="Karen Fore" initials="KF"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33"/>
    <a:srgbClr val="5E9DC7"/>
    <a:srgbClr val="7030A0"/>
    <a:srgbClr val="382C6C"/>
    <a:srgbClr val="D3D1C6"/>
    <a:srgbClr val="595959"/>
    <a:srgbClr val="9C96AE"/>
    <a:srgbClr val="2F026F"/>
    <a:srgbClr val="38A4D4"/>
    <a:srgbClr val="3D3D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98" autoAdjust="0"/>
    <p:restoredTop sz="94169" autoAdjust="0"/>
  </p:normalViewPr>
  <p:slideViewPr>
    <p:cSldViewPr snapToGrid="0" snapToObjects="1">
      <p:cViewPr varScale="1">
        <p:scale>
          <a:sx n="58" d="100"/>
          <a:sy n="58" d="100"/>
        </p:scale>
        <p:origin x="722" y="36"/>
      </p:cViewPr>
      <p:guideLst>
        <p:guide orient="horz" pos="2880"/>
        <p:guide pos="5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9293"/>
    </p:cViewPr>
  </p:sorterViewPr>
  <p:notesViewPr>
    <p:cSldViewPr snapToGrid="0" snapToObjects="1">
      <p:cViewPr varScale="1">
        <p:scale>
          <a:sx n="60" d="100"/>
          <a:sy n="60" d="100"/>
        </p:scale>
        <p:origin x="3101" y="6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USS6-2PBS01\Groups\TMT%20Demand\!@Digital%20Signage%20&amp;%20Professional%20Displays%20IS\Deliverables\2018\Q1%202018\digital-signage-industry-market-tracker-q1%202018.xlsm"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668458781362"/>
          <c:y val="0.10648790147569444"/>
          <c:w val="0.8632871863799283"/>
          <c:h val="0.68483859592013885"/>
        </c:manualLayout>
      </c:layout>
      <c:barChart>
        <c:barDir val="col"/>
        <c:grouping val="stacked"/>
        <c:varyColors val="0"/>
        <c:ser>
          <c:idx val="0"/>
          <c:order val="0"/>
          <c:tx>
            <c:strRef>
              <c:f>'Executive Summary'!$B$38</c:f>
              <c:strCache>
                <c:ptCount val="1"/>
                <c:pt idx="0">
                  <c:v> Displays </c:v>
                </c:pt>
              </c:strCache>
            </c:strRef>
          </c:tx>
          <c:spPr>
            <a:solidFill>
              <a:srgbClr val="00AB4E"/>
            </a:solidFill>
            <a:ln>
              <a:noFill/>
            </a:ln>
            <a:effectLst/>
          </c:spPr>
          <c:invertIfNegative val="0"/>
          <c:cat>
            <c:numRef>
              <c:f>'Executive Summary'!$C$37:$I$37</c:f>
              <c:numCache>
                <c:formatCode>0</c:formatCode>
                <c:ptCount val="7"/>
                <c:pt idx="0">
                  <c:v>2015</c:v>
                </c:pt>
                <c:pt idx="1">
                  <c:v>2016</c:v>
                </c:pt>
                <c:pt idx="2">
                  <c:v>2017</c:v>
                </c:pt>
                <c:pt idx="3">
                  <c:v>2018</c:v>
                </c:pt>
                <c:pt idx="4">
                  <c:v>2019</c:v>
                </c:pt>
                <c:pt idx="5">
                  <c:v>2020</c:v>
                </c:pt>
                <c:pt idx="6">
                  <c:v>2021</c:v>
                </c:pt>
              </c:numCache>
            </c:numRef>
          </c:cat>
          <c:val>
            <c:numRef>
              <c:f>'Executive Summary'!$C$38:$I$38</c:f>
              <c:numCache>
                <c:formatCode>_(* #,##0_);_(* \(#,##0\);_(* "-"??_);_(@_)</c:formatCode>
                <c:ptCount val="7"/>
                <c:pt idx="0">
                  <c:v>5564.4493411501862</c:v>
                </c:pt>
                <c:pt idx="1">
                  <c:v>6779.9278579685815</c:v>
                </c:pt>
                <c:pt idx="2">
                  <c:v>9814.551171839079</c:v>
                </c:pt>
                <c:pt idx="3">
                  <c:v>13045.926426862581</c:v>
                </c:pt>
                <c:pt idx="4">
                  <c:v>14957.818960540295</c:v>
                </c:pt>
                <c:pt idx="5">
                  <c:v>15364.231851844774</c:v>
                </c:pt>
                <c:pt idx="6">
                  <c:v>16842.584403075209</c:v>
                </c:pt>
              </c:numCache>
            </c:numRef>
          </c:val>
          <c:extLst>
            <c:ext xmlns:c16="http://schemas.microsoft.com/office/drawing/2014/chart" uri="{C3380CC4-5D6E-409C-BE32-E72D297353CC}">
              <c16:uniqueId val="{00000000-C3E7-4095-A2FA-ED9DEF5532CF}"/>
            </c:ext>
          </c:extLst>
        </c:ser>
        <c:ser>
          <c:idx val="1"/>
          <c:order val="1"/>
          <c:tx>
            <c:strRef>
              <c:f>'Executive Summary'!$B$39</c:f>
              <c:strCache>
                <c:ptCount val="1"/>
                <c:pt idx="0">
                  <c:v> Media Players, PC &amp; Set-top Boxes </c:v>
                </c:pt>
              </c:strCache>
            </c:strRef>
          </c:tx>
          <c:spPr>
            <a:solidFill>
              <a:srgbClr val="7030A0"/>
            </a:solidFill>
            <a:ln>
              <a:noFill/>
            </a:ln>
            <a:effectLst/>
          </c:spPr>
          <c:invertIfNegative val="0"/>
          <c:cat>
            <c:numRef>
              <c:f>'Executive Summary'!$C$37:$I$37</c:f>
              <c:numCache>
                <c:formatCode>0</c:formatCode>
                <c:ptCount val="7"/>
                <c:pt idx="0">
                  <c:v>2015</c:v>
                </c:pt>
                <c:pt idx="1">
                  <c:v>2016</c:v>
                </c:pt>
                <c:pt idx="2">
                  <c:v>2017</c:v>
                </c:pt>
                <c:pt idx="3">
                  <c:v>2018</c:v>
                </c:pt>
                <c:pt idx="4">
                  <c:v>2019</c:v>
                </c:pt>
                <c:pt idx="5">
                  <c:v>2020</c:v>
                </c:pt>
                <c:pt idx="6">
                  <c:v>2021</c:v>
                </c:pt>
              </c:numCache>
            </c:numRef>
          </c:cat>
          <c:val>
            <c:numRef>
              <c:f>'Executive Summary'!$C$39:$I$39</c:f>
              <c:numCache>
                <c:formatCode>_(* #,##0_);_(* \(#,##0\);_(* "-"??_);_(@_)</c:formatCode>
                <c:ptCount val="7"/>
                <c:pt idx="0">
                  <c:v>1036.7509364434952</c:v>
                </c:pt>
                <c:pt idx="1">
                  <c:v>1201.8969187280272</c:v>
                </c:pt>
                <c:pt idx="2">
                  <c:v>1257.06233636261</c:v>
                </c:pt>
                <c:pt idx="3">
                  <c:v>1297.8902213964943</c:v>
                </c:pt>
                <c:pt idx="4">
                  <c:v>1419.1032707960103</c:v>
                </c:pt>
                <c:pt idx="5">
                  <c:v>1436.1011987026448</c:v>
                </c:pt>
                <c:pt idx="6">
                  <c:v>1451.5663342115013</c:v>
                </c:pt>
              </c:numCache>
            </c:numRef>
          </c:val>
          <c:extLst>
            <c:ext xmlns:c16="http://schemas.microsoft.com/office/drawing/2014/chart" uri="{C3380CC4-5D6E-409C-BE32-E72D297353CC}">
              <c16:uniqueId val="{00000001-C3E7-4095-A2FA-ED9DEF5532CF}"/>
            </c:ext>
          </c:extLst>
        </c:ser>
        <c:ser>
          <c:idx val="2"/>
          <c:order val="2"/>
          <c:tx>
            <c:strRef>
              <c:f>'Executive Summary'!$B$40</c:f>
              <c:strCache>
                <c:ptCount val="1"/>
                <c:pt idx="0">
                  <c:v> Software for Networked Digital Signage </c:v>
                </c:pt>
              </c:strCache>
            </c:strRef>
          </c:tx>
          <c:spPr>
            <a:solidFill>
              <a:srgbClr val="FF0000"/>
            </a:solidFill>
            <a:ln>
              <a:noFill/>
            </a:ln>
            <a:effectLst/>
          </c:spPr>
          <c:invertIfNegative val="0"/>
          <c:cat>
            <c:numRef>
              <c:f>'Executive Summary'!$C$37:$I$37</c:f>
              <c:numCache>
                <c:formatCode>0</c:formatCode>
                <c:ptCount val="7"/>
                <c:pt idx="0">
                  <c:v>2015</c:v>
                </c:pt>
                <c:pt idx="1">
                  <c:v>2016</c:v>
                </c:pt>
                <c:pt idx="2">
                  <c:v>2017</c:v>
                </c:pt>
                <c:pt idx="3">
                  <c:v>2018</c:v>
                </c:pt>
                <c:pt idx="4">
                  <c:v>2019</c:v>
                </c:pt>
                <c:pt idx="5">
                  <c:v>2020</c:v>
                </c:pt>
                <c:pt idx="6">
                  <c:v>2021</c:v>
                </c:pt>
              </c:numCache>
            </c:numRef>
          </c:cat>
          <c:val>
            <c:numRef>
              <c:f>'Executive Summary'!$C$40:$I$40</c:f>
              <c:numCache>
                <c:formatCode>_(* #,##0_);_(* \(#,##0\);_(* "-"??_);_(@_)</c:formatCode>
                <c:ptCount val="7"/>
                <c:pt idx="0">
                  <c:v>485.27650832557424</c:v>
                </c:pt>
                <c:pt idx="1">
                  <c:v>602.7407441836524</c:v>
                </c:pt>
                <c:pt idx="2">
                  <c:v>653.75192212529942</c:v>
                </c:pt>
                <c:pt idx="3">
                  <c:v>708.86880157752091</c:v>
                </c:pt>
                <c:pt idx="4">
                  <c:v>754.43373002615328</c:v>
                </c:pt>
                <c:pt idx="5">
                  <c:v>787.52840207728968</c:v>
                </c:pt>
                <c:pt idx="6">
                  <c:v>818.80225239186291</c:v>
                </c:pt>
              </c:numCache>
            </c:numRef>
          </c:val>
          <c:extLst>
            <c:ext xmlns:c16="http://schemas.microsoft.com/office/drawing/2014/chart" uri="{C3380CC4-5D6E-409C-BE32-E72D297353CC}">
              <c16:uniqueId val="{00000002-C3E7-4095-A2FA-ED9DEF5532CF}"/>
            </c:ext>
          </c:extLst>
        </c:ser>
        <c:ser>
          <c:idx val="3"/>
          <c:order val="3"/>
          <c:tx>
            <c:strRef>
              <c:f>'Executive Summary'!$B$41</c:f>
              <c:strCache>
                <c:ptCount val="1"/>
                <c:pt idx="0">
                  <c:v> Other Digital Signage Products </c:v>
                </c:pt>
              </c:strCache>
            </c:strRef>
          </c:tx>
          <c:spPr>
            <a:solidFill>
              <a:srgbClr val="8DC63F"/>
            </a:solidFill>
            <a:ln>
              <a:noFill/>
            </a:ln>
            <a:effectLst/>
          </c:spPr>
          <c:invertIfNegative val="0"/>
          <c:cat>
            <c:numRef>
              <c:f>'Executive Summary'!$C$37:$I$37</c:f>
              <c:numCache>
                <c:formatCode>0</c:formatCode>
                <c:ptCount val="7"/>
                <c:pt idx="0">
                  <c:v>2015</c:v>
                </c:pt>
                <c:pt idx="1">
                  <c:v>2016</c:v>
                </c:pt>
                <c:pt idx="2">
                  <c:v>2017</c:v>
                </c:pt>
                <c:pt idx="3">
                  <c:v>2018</c:v>
                </c:pt>
                <c:pt idx="4">
                  <c:v>2019</c:v>
                </c:pt>
                <c:pt idx="5">
                  <c:v>2020</c:v>
                </c:pt>
                <c:pt idx="6">
                  <c:v>2021</c:v>
                </c:pt>
              </c:numCache>
            </c:numRef>
          </c:cat>
          <c:val>
            <c:numRef>
              <c:f>'Executive Summary'!$C$41:$I$41</c:f>
              <c:numCache>
                <c:formatCode>_(* #,##0_);_(* \(#,##0\);_(* "-"??_);_(@_)</c:formatCode>
                <c:ptCount val="7"/>
                <c:pt idx="0">
                  <c:v>904.65032595870593</c:v>
                </c:pt>
                <c:pt idx="1">
                  <c:v>1094.3986388954654</c:v>
                </c:pt>
                <c:pt idx="2">
                  <c:v>1235.9796043333552</c:v>
                </c:pt>
                <c:pt idx="3">
                  <c:v>1366.6445864017621</c:v>
                </c:pt>
                <c:pt idx="4">
                  <c:v>1523.1157702349251</c:v>
                </c:pt>
                <c:pt idx="5">
                  <c:v>1683.4923141664494</c:v>
                </c:pt>
                <c:pt idx="6">
                  <c:v>1829.774035214851</c:v>
                </c:pt>
              </c:numCache>
            </c:numRef>
          </c:val>
          <c:extLst>
            <c:ext xmlns:c16="http://schemas.microsoft.com/office/drawing/2014/chart" uri="{C3380CC4-5D6E-409C-BE32-E72D297353CC}">
              <c16:uniqueId val="{00000003-C3E7-4095-A2FA-ED9DEF5532CF}"/>
            </c:ext>
          </c:extLst>
        </c:ser>
        <c:ser>
          <c:idx val="4"/>
          <c:order val="4"/>
          <c:tx>
            <c:strRef>
              <c:f>'Executive Summary'!$B$42</c:f>
              <c:strCache>
                <c:ptCount val="1"/>
                <c:pt idx="0">
                  <c:v> Services </c:v>
                </c:pt>
              </c:strCache>
            </c:strRef>
          </c:tx>
          <c:spPr>
            <a:solidFill>
              <a:srgbClr val="00B5F1"/>
            </a:solidFill>
            <a:ln>
              <a:noFill/>
            </a:ln>
            <a:effectLst/>
          </c:spPr>
          <c:invertIfNegative val="0"/>
          <c:cat>
            <c:numRef>
              <c:f>'Executive Summary'!$C$37:$I$37</c:f>
              <c:numCache>
                <c:formatCode>0</c:formatCode>
                <c:ptCount val="7"/>
                <c:pt idx="0">
                  <c:v>2015</c:v>
                </c:pt>
                <c:pt idx="1">
                  <c:v>2016</c:v>
                </c:pt>
                <c:pt idx="2">
                  <c:v>2017</c:v>
                </c:pt>
                <c:pt idx="3">
                  <c:v>2018</c:v>
                </c:pt>
                <c:pt idx="4">
                  <c:v>2019</c:v>
                </c:pt>
                <c:pt idx="5">
                  <c:v>2020</c:v>
                </c:pt>
                <c:pt idx="6">
                  <c:v>2021</c:v>
                </c:pt>
              </c:numCache>
            </c:numRef>
          </c:cat>
          <c:val>
            <c:numRef>
              <c:f>'Executive Summary'!$C$42:$I$42</c:f>
              <c:numCache>
                <c:formatCode>_(* #,##0_);_(* \(#,##0\);_(* "-"??_);_(@_)</c:formatCode>
                <c:ptCount val="7"/>
                <c:pt idx="0">
                  <c:v>1657.8620253958845</c:v>
                </c:pt>
                <c:pt idx="1">
                  <c:v>1993.2931030441489</c:v>
                </c:pt>
                <c:pt idx="2">
                  <c:v>2251.0035020296241</c:v>
                </c:pt>
                <c:pt idx="3">
                  <c:v>2473.8367225286747</c:v>
                </c:pt>
                <c:pt idx="4">
                  <c:v>2742.1666540249571</c:v>
                </c:pt>
                <c:pt idx="5">
                  <c:v>3032.9317519104961</c:v>
                </c:pt>
                <c:pt idx="6">
                  <c:v>3275.1797890707298</c:v>
                </c:pt>
              </c:numCache>
            </c:numRef>
          </c:val>
          <c:extLst>
            <c:ext xmlns:c16="http://schemas.microsoft.com/office/drawing/2014/chart" uri="{C3380CC4-5D6E-409C-BE32-E72D297353CC}">
              <c16:uniqueId val="{00000004-C3E7-4095-A2FA-ED9DEF5532CF}"/>
            </c:ext>
          </c:extLst>
        </c:ser>
        <c:ser>
          <c:idx val="5"/>
          <c:order val="5"/>
          <c:tx>
            <c:strRef>
              <c:f>'Executive Summary'!$B$43</c:f>
              <c:strCache>
                <c:ptCount val="1"/>
                <c:pt idx="0">
                  <c:v> Media Revenue </c:v>
                </c:pt>
              </c:strCache>
            </c:strRef>
          </c:tx>
          <c:spPr>
            <a:solidFill>
              <a:srgbClr val="F7941D"/>
            </a:solidFill>
            <a:ln>
              <a:noFill/>
            </a:ln>
            <a:effectLst/>
          </c:spPr>
          <c:invertIfNegative val="0"/>
          <c:cat>
            <c:numRef>
              <c:f>'Executive Summary'!$C$37:$I$37</c:f>
              <c:numCache>
                <c:formatCode>0</c:formatCode>
                <c:ptCount val="7"/>
                <c:pt idx="0">
                  <c:v>2015</c:v>
                </c:pt>
                <c:pt idx="1">
                  <c:v>2016</c:v>
                </c:pt>
                <c:pt idx="2">
                  <c:v>2017</c:v>
                </c:pt>
                <c:pt idx="3">
                  <c:v>2018</c:v>
                </c:pt>
                <c:pt idx="4">
                  <c:v>2019</c:v>
                </c:pt>
                <c:pt idx="5">
                  <c:v>2020</c:v>
                </c:pt>
                <c:pt idx="6">
                  <c:v>2021</c:v>
                </c:pt>
              </c:numCache>
            </c:numRef>
          </c:cat>
          <c:val>
            <c:numRef>
              <c:f>'Executive Summary'!$C$43:$I$43</c:f>
              <c:numCache>
                <c:formatCode>_(* #,##0_);_(* \(#,##0\);_(* "-"??_);_(@_)</c:formatCode>
                <c:ptCount val="7"/>
                <c:pt idx="0">
                  <c:v>5861.7120849434077</c:v>
                </c:pt>
                <c:pt idx="1">
                  <c:v>7736.8577098275082</c:v>
                </c:pt>
                <c:pt idx="2">
                  <c:v>11316.18945681299</c:v>
                </c:pt>
                <c:pt idx="3">
                  <c:v>13066.70081199408</c:v>
                </c:pt>
                <c:pt idx="4">
                  <c:v>14481.769186031192</c:v>
                </c:pt>
                <c:pt idx="5">
                  <c:v>16133.324535059533</c:v>
                </c:pt>
                <c:pt idx="6">
                  <c:v>18515.69691628098</c:v>
                </c:pt>
              </c:numCache>
            </c:numRef>
          </c:val>
          <c:extLst>
            <c:ext xmlns:c16="http://schemas.microsoft.com/office/drawing/2014/chart" uri="{C3380CC4-5D6E-409C-BE32-E72D297353CC}">
              <c16:uniqueId val="{00000005-C3E7-4095-A2FA-ED9DEF5532CF}"/>
            </c:ext>
          </c:extLst>
        </c:ser>
        <c:dLbls>
          <c:showLegendKey val="0"/>
          <c:showVal val="0"/>
          <c:showCatName val="0"/>
          <c:showSerName val="0"/>
          <c:showPercent val="0"/>
          <c:showBubbleSize val="0"/>
        </c:dLbls>
        <c:gapWidth val="150"/>
        <c:overlap val="100"/>
        <c:axId val="110474752"/>
        <c:axId val="110476288"/>
      </c:barChart>
      <c:catAx>
        <c:axId val="110474752"/>
        <c:scaling>
          <c:orientation val="minMax"/>
        </c:scaling>
        <c:delete val="0"/>
        <c:axPos val="b"/>
        <c:numFmt formatCode="General" sourceLinked="0"/>
        <c:majorTickMark val="out"/>
        <c:minorTickMark val="none"/>
        <c:tickLblPos val="nextTo"/>
        <c:spPr>
          <a:noFill/>
          <a:ln w="3175">
            <a:solidFill>
              <a:srgbClr val="7F8080"/>
            </a:solidFill>
            <a:prstDash val="solid"/>
          </a:ln>
          <a:effectLst/>
        </c:spPr>
        <c:txPr>
          <a:bodyPr rot="0" spcFirstLastPara="1" vertOverflow="ellipsis" vert="horz" wrap="square" anchor="ctr" anchorCtr="1"/>
          <a:lstStyle/>
          <a:p>
            <a:pPr>
              <a:defRPr sz="1600" b="1" i="0" u="none" strike="noStrike" kern="1200" baseline="0">
                <a:solidFill>
                  <a:srgbClr val="000000"/>
                </a:solidFill>
                <a:latin typeface="Arial"/>
                <a:ea typeface="Arial"/>
                <a:cs typeface="Arial"/>
              </a:defRPr>
            </a:pPr>
            <a:endParaRPr lang="en-US"/>
          </a:p>
        </c:txPr>
        <c:crossAx val="110476288"/>
        <c:crosses val="autoZero"/>
        <c:auto val="1"/>
        <c:lblAlgn val="ctr"/>
        <c:lblOffset val="100"/>
        <c:noMultiLvlLbl val="0"/>
      </c:catAx>
      <c:valAx>
        <c:axId val="110476288"/>
        <c:scaling>
          <c:orientation val="minMax"/>
        </c:scaling>
        <c:delete val="0"/>
        <c:axPos val="l"/>
        <c:majorGridlines>
          <c:spPr>
            <a:ln w="3175">
              <a:solidFill>
                <a:srgbClr val="7F8080"/>
              </a:solidFill>
              <a:prstDash val="solid"/>
            </a:ln>
            <a:effectLst/>
          </c:spPr>
        </c:majorGridlines>
        <c:numFmt formatCode="&quot;$&quot;#,##0" sourceLinked="0"/>
        <c:majorTickMark val="out"/>
        <c:minorTickMark val="none"/>
        <c:tickLblPos val="nextTo"/>
        <c:spPr>
          <a:noFill/>
          <a:ln>
            <a:solidFill>
              <a:srgbClr val="7F8080"/>
            </a:solidFill>
            <a:prstDash val="solid"/>
          </a:ln>
          <a:effectLst/>
        </c:spPr>
        <c:txPr>
          <a:bodyPr rot="-60000000" spcFirstLastPara="1" vertOverflow="ellipsis" vert="horz" wrap="square" anchor="ctr" anchorCtr="1"/>
          <a:lstStyle/>
          <a:p>
            <a:pPr>
              <a:defRPr sz="1600" b="1" i="0" u="none" strike="noStrike" kern="1200" baseline="0">
                <a:solidFill>
                  <a:srgbClr val="000000"/>
                </a:solidFill>
                <a:latin typeface="Arial"/>
                <a:ea typeface="Arial"/>
                <a:cs typeface="Arial"/>
              </a:defRPr>
            </a:pPr>
            <a:endParaRPr lang="en-US"/>
          </a:p>
        </c:txPr>
        <c:crossAx val="110474752"/>
        <c:crosses val="autoZero"/>
        <c:crossBetween val="between"/>
      </c:valAx>
      <c:spPr>
        <a:noFill/>
        <a:ln>
          <a:noFill/>
        </a:ln>
        <a:effectLst/>
      </c:spPr>
    </c:plotArea>
    <c:legend>
      <c:legendPos val="b"/>
      <c:layout>
        <c:manualLayout>
          <c:xMode val="edge"/>
          <c:yMode val="edge"/>
          <c:x val="0.14085841915473735"/>
          <c:y val="0.85457829288207976"/>
          <c:w val="0.79712067537972275"/>
          <c:h val="0.11126073237604525"/>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spPr>
    <a:noFill/>
    <a:ln w="6350" cap="flat" cmpd="sng" algn="ctr">
      <a:noFill/>
      <a:round/>
    </a:ln>
    <a:effectLst/>
    <a:extLst/>
  </c:spPr>
  <c:txPr>
    <a:bodyPr/>
    <a:lstStyle/>
    <a:p>
      <a:pPr>
        <a:defRPr/>
      </a:pPr>
      <a:endParaRPr lang="en-US"/>
    </a:p>
  </c:txPr>
  <c:externalData r:id="rId1">
    <c:autoUpdate val="0"/>
  </c:externalData>
  <c:userShapes r:id="rId2"/>
</c:chartSpace>
</file>

<file path=ppt/diagrams/_rels/data2.xml.rels><?xml version="1.0" encoding="UTF-8" standalone="yes"?>
<Relationships xmlns="http://schemas.openxmlformats.org/package/2006/relationships"><Relationship Id="rId1" Type="http://schemas.openxmlformats.org/officeDocument/2006/relationships/slide" Target="../slides/slide75.xml"/></Relationships>
</file>

<file path=ppt/diagrams/_rels/data6.xml.rels><?xml version="1.0" encoding="UTF-8" standalone="yes"?>
<Relationships xmlns="http://schemas.openxmlformats.org/package/2006/relationships"><Relationship Id="rId1" Type="http://schemas.openxmlformats.org/officeDocument/2006/relationships/slide" Target="../slides/slide60.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166BD6-46E8-4F40-B0A4-AD4BEDB46B94}" type="doc">
      <dgm:prSet loTypeId="urn:microsoft.com/office/officeart/2008/layout/LinedList" loCatId="list" qsTypeId="urn:microsoft.com/office/officeart/2005/8/quickstyle/simple5" qsCatId="simple" csTypeId="urn:microsoft.com/office/officeart/2005/8/colors/accent4_3" csCatId="accent4" phldr="1"/>
      <dgm:spPr/>
      <dgm:t>
        <a:bodyPr/>
        <a:lstStyle/>
        <a:p>
          <a:endParaRPr lang="en-US"/>
        </a:p>
      </dgm:t>
    </dgm:pt>
    <dgm:pt modelId="{1499AFD5-2B8F-47D8-B1A2-B14A7443E8FF}">
      <dgm:prSet custT="1"/>
      <dgm:spPr/>
      <dgm:t>
        <a:bodyPr/>
        <a:lstStyle/>
        <a:p>
          <a:pPr rtl="0"/>
          <a:r>
            <a:rPr lang="en-US" sz="3200" b="1" i="0" dirty="0">
              <a:solidFill>
                <a:srgbClr val="260859"/>
              </a:solidFill>
              <a:latin typeface="Arial" panose="020B0604020202020204" pitchFamily="34" charset="0"/>
              <a:cs typeface="Arial" panose="020B0604020202020204" pitchFamily="34" charset="0"/>
            </a:rPr>
            <a:t>5. BrightSign Network</a:t>
          </a:r>
          <a:endParaRPr lang="en-US" sz="3200" dirty="0">
            <a:solidFill>
              <a:srgbClr val="260859"/>
            </a:solidFill>
            <a:latin typeface="Arial" panose="020B0604020202020204" pitchFamily="34" charset="0"/>
            <a:cs typeface="Arial" panose="020B0604020202020204" pitchFamily="34" charset="0"/>
          </a:endParaRPr>
        </a:p>
      </dgm:t>
    </dgm:pt>
    <dgm:pt modelId="{F87CB303-D534-4CF2-BD37-230341792A26}" type="parTrans" cxnId="{164DC063-898A-47CD-920D-23F68705DD54}">
      <dgm:prSet/>
      <dgm:spPr/>
      <dgm:t>
        <a:bodyPr/>
        <a:lstStyle/>
        <a:p>
          <a:endParaRPr lang="en-US" sz="3200">
            <a:solidFill>
              <a:srgbClr val="260859"/>
            </a:solidFill>
            <a:latin typeface="Arial" panose="020B0604020202020204" pitchFamily="34" charset="0"/>
            <a:cs typeface="Arial" panose="020B0604020202020204" pitchFamily="34" charset="0"/>
          </a:endParaRPr>
        </a:p>
      </dgm:t>
    </dgm:pt>
    <dgm:pt modelId="{D93C9E74-16DD-4347-BC5A-6E690E68E2BF}" type="sibTrans" cxnId="{164DC063-898A-47CD-920D-23F68705DD54}">
      <dgm:prSet/>
      <dgm:spPr/>
      <dgm:t>
        <a:bodyPr/>
        <a:lstStyle/>
        <a:p>
          <a:endParaRPr lang="en-US" sz="3200">
            <a:solidFill>
              <a:srgbClr val="260859"/>
            </a:solidFill>
            <a:latin typeface="Arial" panose="020B0604020202020204" pitchFamily="34" charset="0"/>
            <a:cs typeface="Arial" panose="020B0604020202020204" pitchFamily="34" charset="0"/>
          </a:endParaRPr>
        </a:p>
      </dgm:t>
    </dgm:pt>
    <dgm:pt modelId="{242E6512-4F53-4E87-B83F-F696F7F84372}" type="pres">
      <dgm:prSet presAssocID="{6A166BD6-46E8-4F40-B0A4-AD4BEDB46B94}" presName="vert0" presStyleCnt="0">
        <dgm:presLayoutVars>
          <dgm:dir/>
          <dgm:animOne val="branch"/>
          <dgm:animLvl val="lvl"/>
        </dgm:presLayoutVars>
      </dgm:prSet>
      <dgm:spPr/>
    </dgm:pt>
    <dgm:pt modelId="{A29DC69A-2DE1-416F-90B0-F1914185700C}" type="pres">
      <dgm:prSet presAssocID="{1499AFD5-2B8F-47D8-B1A2-B14A7443E8FF}" presName="thickLine" presStyleLbl="alignNode1" presStyleIdx="0" presStyleCnt="1"/>
      <dgm:spPr/>
    </dgm:pt>
    <dgm:pt modelId="{C9BE3455-C4F1-47C9-AD84-8415849C5A05}" type="pres">
      <dgm:prSet presAssocID="{1499AFD5-2B8F-47D8-B1A2-B14A7443E8FF}" presName="horz1" presStyleCnt="0"/>
      <dgm:spPr/>
    </dgm:pt>
    <dgm:pt modelId="{4666C29E-E41B-412C-9EE7-9B1C7D46863D}" type="pres">
      <dgm:prSet presAssocID="{1499AFD5-2B8F-47D8-B1A2-B14A7443E8FF}" presName="tx1" presStyleLbl="revTx" presStyleIdx="0" presStyleCnt="1"/>
      <dgm:spPr/>
    </dgm:pt>
    <dgm:pt modelId="{468FA090-D1A8-41B5-B6F3-CE206C01A56A}" type="pres">
      <dgm:prSet presAssocID="{1499AFD5-2B8F-47D8-B1A2-B14A7443E8FF}" presName="vert1" presStyleCnt="0"/>
      <dgm:spPr/>
    </dgm:pt>
  </dgm:ptLst>
  <dgm:cxnLst>
    <dgm:cxn modelId="{164DC063-898A-47CD-920D-23F68705DD54}" srcId="{6A166BD6-46E8-4F40-B0A4-AD4BEDB46B94}" destId="{1499AFD5-2B8F-47D8-B1A2-B14A7443E8FF}" srcOrd="0" destOrd="0" parTransId="{F87CB303-D534-4CF2-BD37-230341792A26}" sibTransId="{D93C9E74-16DD-4347-BC5A-6E690E68E2BF}"/>
    <dgm:cxn modelId="{79E4F981-F224-4B08-9AC7-429D56045A18}" type="presOf" srcId="{6A166BD6-46E8-4F40-B0A4-AD4BEDB46B94}" destId="{242E6512-4F53-4E87-B83F-F696F7F84372}" srcOrd="0" destOrd="0" presId="urn:microsoft.com/office/officeart/2008/layout/LinedList"/>
    <dgm:cxn modelId="{BD7FAFCA-B065-4ACB-AB2C-A1630954E020}" type="presOf" srcId="{1499AFD5-2B8F-47D8-B1A2-B14A7443E8FF}" destId="{4666C29E-E41B-412C-9EE7-9B1C7D46863D}" srcOrd="0" destOrd="0" presId="urn:microsoft.com/office/officeart/2008/layout/LinedList"/>
    <dgm:cxn modelId="{B30BDF90-54DE-4E05-BEAA-7B67989E8E2F}" type="presParOf" srcId="{242E6512-4F53-4E87-B83F-F696F7F84372}" destId="{A29DC69A-2DE1-416F-90B0-F1914185700C}" srcOrd="0" destOrd="0" presId="urn:microsoft.com/office/officeart/2008/layout/LinedList"/>
    <dgm:cxn modelId="{99A9B6D3-1C80-4496-82C6-11BA27E8ECC8}" type="presParOf" srcId="{242E6512-4F53-4E87-B83F-F696F7F84372}" destId="{C9BE3455-C4F1-47C9-AD84-8415849C5A05}" srcOrd="1" destOrd="0" presId="urn:microsoft.com/office/officeart/2008/layout/LinedList"/>
    <dgm:cxn modelId="{08BD3F12-CF3A-4CF0-ADD1-243E8E4DE055}" type="presParOf" srcId="{C9BE3455-C4F1-47C9-AD84-8415849C5A05}" destId="{4666C29E-E41B-412C-9EE7-9B1C7D46863D}" srcOrd="0" destOrd="0" presId="urn:microsoft.com/office/officeart/2008/layout/LinedList"/>
    <dgm:cxn modelId="{9D026564-1A04-4AC2-937D-9B41DB8B0C13}" type="presParOf" srcId="{C9BE3455-C4F1-47C9-AD84-8415849C5A05}" destId="{468FA090-D1A8-41B5-B6F3-CE206C01A56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DF7372-E901-44F7-B4FA-8DF8DEB5B061}" type="doc">
      <dgm:prSet loTypeId="urn:microsoft.com/office/officeart/2008/layout/LinedList" loCatId="list" qsTypeId="urn:microsoft.com/office/officeart/2005/8/quickstyle/simple5" qsCatId="simple" csTypeId="urn:microsoft.com/office/officeart/2005/8/colors/accent4_3" csCatId="accent4" phldr="1"/>
      <dgm:spPr/>
      <dgm:t>
        <a:bodyPr/>
        <a:lstStyle/>
        <a:p>
          <a:endParaRPr lang="en-US"/>
        </a:p>
      </dgm:t>
    </dgm:pt>
    <dgm:pt modelId="{86BAD6C9-09EF-4290-BF8C-8742E25E17CB}">
      <dgm:prSet custT="1"/>
      <dgm:spPr/>
      <dgm:t>
        <a:bodyPr/>
        <a:lstStyle/>
        <a:p>
          <a:pPr rtl="0"/>
          <a:r>
            <a:rPr lang="en-US" sz="3200" b="1" i="0" dirty="0">
              <a:solidFill>
                <a:srgbClr val="260859"/>
              </a:solidFill>
              <a:latin typeface="Arial" panose="020B0604020202020204" pitchFamily="34" charset="0"/>
              <a:cs typeface="Arial" panose="020B0604020202020204" pitchFamily="34" charset="0"/>
            </a:rPr>
            <a:t>6. Applications</a:t>
          </a:r>
          <a:endParaRPr lang="en-US" sz="3200" dirty="0">
            <a:solidFill>
              <a:srgbClr val="260859"/>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9CD732ED-7BE0-4AF2-9860-206E3272EE5C}" type="parTrans" cxnId="{083D87B6-2E1C-48D9-B6ED-4F323A977705}">
      <dgm:prSet/>
      <dgm:spPr/>
      <dgm:t>
        <a:bodyPr/>
        <a:lstStyle/>
        <a:p>
          <a:endParaRPr lang="en-US" sz="3200">
            <a:solidFill>
              <a:srgbClr val="260859"/>
            </a:solidFill>
            <a:latin typeface="Arial" panose="020B0604020202020204" pitchFamily="34" charset="0"/>
            <a:cs typeface="Arial" panose="020B0604020202020204" pitchFamily="34" charset="0"/>
          </a:endParaRPr>
        </a:p>
      </dgm:t>
    </dgm:pt>
    <dgm:pt modelId="{E3D04B27-AE5A-4510-8ECA-5835C1F064F1}" type="sibTrans" cxnId="{083D87B6-2E1C-48D9-B6ED-4F323A977705}">
      <dgm:prSet/>
      <dgm:spPr/>
      <dgm:t>
        <a:bodyPr/>
        <a:lstStyle/>
        <a:p>
          <a:endParaRPr lang="en-US" sz="3200">
            <a:solidFill>
              <a:srgbClr val="260859"/>
            </a:solidFill>
            <a:latin typeface="Arial" panose="020B0604020202020204" pitchFamily="34" charset="0"/>
            <a:cs typeface="Arial" panose="020B0604020202020204" pitchFamily="34" charset="0"/>
          </a:endParaRPr>
        </a:p>
      </dgm:t>
    </dgm:pt>
    <dgm:pt modelId="{75730B87-1090-4639-811B-E0AFD2AD1CF5}" type="pres">
      <dgm:prSet presAssocID="{D2DF7372-E901-44F7-B4FA-8DF8DEB5B061}" presName="vert0" presStyleCnt="0">
        <dgm:presLayoutVars>
          <dgm:dir/>
          <dgm:animOne val="branch"/>
          <dgm:animLvl val="lvl"/>
        </dgm:presLayoutVars>
      </dgm:prSet>
      <dgm:spPr/>
    </dgm:pt>
    <dgm:pt modelId="{02AC4085-A5FC-4256-9FB2-E3B5B8F5FD1F}" type="pres">
      <dgm:prSet presAssocID="{86BAD6C9-09EF-4290-BF8C-8742E25E17CB}" presName="thickLine" presStyleLbl="alignNode1" presStyleIdx="0" presStyleCnt="1"/>
      <dgm:spPr/>
    </dgm:pt>
    <dgm:pt modelId="{3A9B6BFA-3F81-4D4C-BF96-EB83109E3946}" type="pres">
      <dgm:prSet presAssocID="{86BAD6C9-09EF-4290-BF8C-8742E25E17CB}" presName="horz1" presStyleCnt="0"/>
      <dgm:spPr/>
    </dgm:pt>
    <dgm:pt modelId="{0C39AE40-5AD4-4BC5-995D-04FC4128E29F}" type="pres">
      <dgm:prSet presAssocID="{86BAD6C9-09EF-4290-BF8C-8742E25E17CB}" presName="tx1" presStyleLbl="revTx" presStyleIdx="0" presStyleCnt="1"/>
      <dgm:spPr/>
    </dgm:pt>
    <dgm:pt modelId="{C5C4AE43-BDBF-424D-B539-BBC4ED4877F3}" type="pres">
      <dgm:prSet presAssocID="{86BAD6C9-09EF-4290-BF8C-8742E25E17CB}" presName="vert1" presStyleCnt="0"/>
      <dgm:spPr/>
    </dgm:pt>
  </dgm:ptLst>
  <dgm:cxnLst>
    <dgm:cxn modelId="{3A2E159E-06D3-4A1A-B581-9A35F178388C}" type="presOf" srcId="{D2DF7372-E901-44F7-B4FA-8DF8DEB5B061}" destId="{75730B87-1090-4639-811B-E0AFD2AD1CF5}" srcOrd="0" destOrd="0" presId="urn:microsoft.com/office/officeart/2008/layout/LinedList"/>
    <dgm:cxn modelId="{083D87B6-2E1C-48D9-B6ED-4F323A977705}" srcId="{D2DF7372-E901-44F7-B4FA-8DF8DEB5B061}" destId="{86BAD6C9-09EF-4290-BF8C-8742E25E17CB}" srcOrd="0" destOrd="0" parTransId="{9CD732ED-7BE0-4AF2-9860-206E3272EE5C}" sibTransId="{E3D04B27-AE5A-4510-8ECA-5835C1F064F1}"/>
    <dgm:cxn modelId="{821070E8-5D32-4030-9AB4-0779A7187D51}" type="presOf" srcId="{86BAD6C9-09EF-4290-BF8C-8742E25E17CB}" destId="{0C39AE40-5AD4-4BC5-995D-04FC4128E29F}" srcOrd="0" destOrd="0" presId="urn:microsoft.com/office/officeart/2008/layout/LinedList"/>
    <dgm:cxn modelId="{83BDCD31-D6DC-4567-A4EC-89CD9575E410}" type="presParOf" srcId="{75730B87-1090-4639-811B-E0AFD2AD1CF5}" destId="{02AC4085-A5FC-4256-9FB2-E3B5B8F5FD1F}" srcOrd="0" destOrd="0" presId="urn:microsoft.com/office/officeart/2008/layout/LinedList"/>
    <dgm:cxn modelId="{D540D95E-6129-46E8-8A36-795CBD38E84B}" type="presParOf" srcId="{75730B87-1090-4639-811B-E0AFD2AD1CF5}" destId="{3A9B6BFA-3F81-4D4C-BF96-EB83109E3946}" srcOrd="1" destOrd="0" presId="urn:microsoft.com/office/officeart/2008/layout/LinedList"/>
    <dgm:cxn modelId="{59A59907-4714-4016-B504-BD7201A8DB0D}" type="presParOf" srcId="{3A9B6BFA-3F81-4D4C-BF96-EB83109E3946}" destId="{0C39AE40-5AD4-4BC5-995D-04FC4128E29F}" srcOrd="0" destOrd="0" presId="urn:microsoft.com/office/officeart/2008/layout/LinedList"/>
    <dgm:cxn modelId="{9EF67DD5-DE8D-4E57-A0ED-3B5956E062D5}" type="presParOf" srcId="{3A9B6BFA-3F81-4D4C-BF96-EB83109E3946}" destId="{C5C4AE43-BDBF-424D-B539-BBC4ED4877F3}" srcOrd="1" destOrd="0" presId="urn:microsoft.com/office/officeart/2008/layout/Lin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C24DD5-ACBE-4C4E-B8BE-3EE239C1D26D}" type="doc">
      <dgm:prSet loTypeId="urn:microsoft.com/office/officeart/2008/layout/LinedList" loCatId="list" qsTypeId="urn:microsoft.com/office/officeart/2005/8/quickstyle/simple5" qsCatId="simple" csTypeId="urn:microsoft.com/office/officeart/2005/8/colors/accent4_3" csCatId="accent4" phldr="1"/>
      <dgm:spPr/>
      <dgm:t>
        <a:bodyPr/>
        <a:lstStyle/>
        <a:p>
          <a:endParaRPr lang="en-US"/>
        </a:p>
      </dgm:t>
    </dgm:pt>
    <dgm:pt modelId="{08707FB3-D655-4DE3-8BDF-661F63C73ECE}">
      <dgm:prSet custT="1"/>
      <dgm:spPr/>
      <dgm:t>
        <a:bodyPr/>
        <a:lstStyle/>
        <a:p>
          <a:pPr rtl="0"/>
          <a:r>
            <a:rPr lang="en-US" sz="3200" b="1" i="0" dirty="0">
              <a:solidFill>
                <a:srgbClr val="260859"/>
              </a:solidFill>
              <a:latin typeface="Arial" panose="020B0604020202020204" pitchFamily="34" charset="0"/>
              <a:cs typeface="Arial" panose="020B0604020202020204" pitchFamily="34" charset="0"/>
            </a:rPr>
            <a:t>3. Features</a:t>
          </a:r>
          <a:endParaRPr lang="en-US" sz="3200" dirty="0">
            <a:solidFill>
              <a:srgbClr val="260859"/>
            </a:solidFill>
            <a:latin typeface="Arial" panose="020B0604020202020204" pitchFamily="34" charset="0"/>
            <a:cs typeface="Arial" panose="020B0604020202020204" pitchFamily="34" charset="0"/>
          </a:endParaRPr>
        </a:p>
      </dgm:t>
    </dgm:pt>
    <dgm:pt modelId="{FD8C625F-4C58-431D-9524-04BEC593F0F0}" type="parTrans" cxnId="{2FE3A681-246D-4F40-8ACC-0991444944C4}">
      <dgm:prSet/>
      <dgm:spPr/>
      <dgm:t>
        <a:bodyPr/>
        <a:lstStyle/>
        <a:p>
          <a:endParaRPr lang="en-US" sz="3200">
            <a:solidFill>
              <a:srgbClr val="260859"/>
            </a:solidFill>
            <a:latin typeface="Arial" panose="020B0604020202020204" pitchFamily="34" charset="0"/>
            <a:cs typeface="Arial" panose="020B0604020202020204" pitchFamily="34" charset="0"/>
          </a:endParaRPr>
        </a:p>
      </dgm:t>
    </dgm:pt>
    <dgm:pt modelId="{A893DAB4-D7B9-4EAA-B11C-FA36E2BF9FC6}" type="sibTrans" cxnId="{2FE3A681-246D-4F40-8ACC-0991444944C4}">
      <dgm:prSet/>
      <dgm:spPr/>
      <dgm:t>
        <a:bodyPr/>
        <a:lstStyle/>
        <a:p>
          <a:endParaRPr lang="en-US" sz="3200">
            <a:solidFill>
              <a:srgbClr val="260859"/>
            </a:solidFill>
            <a:latin typeface="Arial" panose="020B0604020202020204" pitchFamily="34" charset="0"/>
            <a:cs typeface="Arial" panose="020B0604020202020204" pitchFamily="34" charset="0"/>
          </a:endParaRPr>
        </a:p>
      </dgm:t>
    </dgm:pt>
    <dgm:pt modelId="{6CBF1711-FA1D-496D-90B9-234B57AA9C9B}" type="pres">
      <dgm:prSet presAssocID="{7DC24DD5-ACBE-4C4E-B8BE-3EE239C1D26D}" presName="vert0" presStyleCnt="0">
        <dgm:presLayoutVars>
          <dgm:dir/>
          <dgm:animOne val="branch"/>
          <dgm:animLvl val="lvl"/>
        </dgm:presLayoutVars>
      </dgm:prSet>
      <dgm:spPr/>
    </dgm:pt>
    <dgm:pt modelId="{B56AA970-BC3A-4840-8EC1-53B8B76A4DCB}" type="pres">
      <dgm:prSet presAssocID="{08707FB3-D655-4DE3-8BDF-661F63C73ECE}" presName="thickLine" presStyleLbl="alignNode1" presStyleIdx="0" presStyleCnt="1"/>
      <dgm:spPr/>
    </dgm:pt>
    <dgm:pt modelId="{3F0AEFAD-11E2-4EEF-8140-4334D3ADC907}" type="pres">
      <dgm:prSet presAssocID="{08707FB3-D655-4DE3-8BDF-661F63C73ECE}" presName="horz1" presStyleCnt="0"/>
      <dgm:spPr/>
    </dgm:pt>
    <dgm:pt modelId="{BFD7C15E-F7A3-4637-A836-4ACA61F80000}" type="pres">
      <dgm:prSet presAssocID="{08707FB3-D655-4DE3-8BDF-661F63C73ECE}" presName="tx1" presStyleLbl="revTx" presStyleIdx="0" presStyleCnt="1"/>
      <dgm:spPr/>
    </dgm:pt>
    <dgm:pt modelId="{EB634FD2-280D-4C98-96DC-B319D4809434}" type="pres">
      <dgm:prSet presAssocID="{08707FB3-D655-4DE3-8BDF-661F63C73ECE}" presName="vert1" presStyleCnt="0"/>
      <dgm:spPr/>
    </dgm:pt>
  </dgm:ptLst>
  <dgm:cxnLst>
    <dgm:cxn modelId="{05B0AB5D-B3F1-4679-8835-26B32B3EFB0C}" type="presOf" srcId="{7DC24DD5-ACBE-4C4E-B8BE-3EE239C1D26D}" destId="{6CBF1711-FA1D-496D-90B9-234B57AA9C9B}" srcOrd="0" destOrd="0" presId="urn:microsoft.com/office/officeart/2008/layout/LinedList"/>
    <dgm:cxn modelId="{2FE3A681-246D-4F40-8ACC-0991444944C4}" srcId="{7DC24DD5-ACBE-4C4E-B8BE-3EE239C1D26D}" destId="{08707FB3-D655-4DE3-8BDF-661F63C73ECE}" srcOrd="0" destOrd="0" parTransId="{FD8C625F-4C58-431D-9524-04BEC593F0F0}" sibTransId="{A893DAB4-D7B9-4EAA-B11C-FA36E2BF9FC6}"/>
    <dgm:cxn modelId="{E55209D4-1A81-489F-828A-857931391621}" type="presOf" srcId="{08707FB3-D655-4DE3-8BDF-661F63C73ECE}" destId="{BFD7C15E-F7A3-4637-A836-4ACA61F80000}" srcOrd="0" destOrd="0" presId="urn:microsoft.com/office/officeart/2008/layout/LinedList"/>
    <dgm:cxn modelId="{D1E871F0-91E9-41F4-AFE5-584D1F5228B6}" type="presParOf" srcId="{6CBF1711-FA1D-496D-90B9-234B57AA9C9B}" destId="{B56AA970-BC3A-4840-8EC1-53B8B76A4DCB}" srcOrd="0" destOrd="0" presId="urn:microsoft.com/office/officeart/2008/layout/LinedList"/>
    <dgm:cxn modelId="{84F1B88C-A3E2-4E14-A962-5A150BA70AC5}" type="presParOf" srcId="{6CBF1711-FA1D-496D-90B9-234B57AA9C9B}" destId="{3F0AEFAD-11E2-4EEF-8140-4334D3ADC907}" srcOrd="1" destOrd="0" presId="urn:microsoft.com/office/officeart/2008/layout/LinedList"/>
    <dgm:cxn modelId="{83F346EB-F75D-4276-8260-CFCDD404798C}" type="presParOf" srcId="{3F0AEFAD-11E2-4EEF-8140-4334D3ADC907}" destId="{BFD7C15E-F7A3-4637-A836-4ACA61F80000}" srcOrd="0" destOrd="0" presId="urn:microsoft.com/office/officeart/2008/layout/LinedList"/>
    <dgm:cxn modelId="{96C1E8AE-0F13-4548-A09B-1E935E394889}" type="presParOf" srcId="{3F0AEFAD-11E2-4EEF-8140-4334D3ADC907}" destId="{EB634FD2-280D-4C98-96DC-B319D4809434}" srcOrd="1" destOrd="0" presId="urn:microsoft.com/office/officeart/2008/layout/LinedList"/>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5DE66C-411E-4B81-9919-B6EEDAB164C8}" type="doc">
      <dgm:prSet loTypeId="urn:microsoft.com/office/officeart/2008/layout/LinedList" loCatId="list" qsTypeId="urn:microsoft.com/office/officeart/2005/8/quickstyle/3d1" qsCatId="3D" csTypeId="urn:microsoft.com/office/officeart/2005/8/colors/accent4_3" csCatId="accent4"/>
      <dgm:spPr/>
      <dgm:t>
        <a:bodyPr/>
        <a:lstStyle/>
        <a:p>
          <a:endParaRPr lang="en-US"/>
        </a:p>
      </dgm:t>
    </dgm:pt>
    <dgm:pt modelId="{36A689B2-F6C6-4C5A-B51A-8A3021B6D38E}">
      <dgm:prSet custT="1"/>
      <dgm:spPr/>
      <dgm:t>
        <a:bodyPr/>
        <a:lstStyle/>
        <a:p>
          <a:pPr rtl="0"/>
          <a:r>
            <a:rPr lang="en-US" sz="3200" b="1" i="0" dirty="0">
              <a:solidFill>
                <a:srgbClr val="260859"/>
              </a:solidFill>
              <a:latin typeface="Arial" panose="020B0604020202020204" pitchFamily="34" charset="0"/>
              <a:cs typeface="Arial" panose="020B0604020202020204" pitchFamily="34" charset="0"/>
            </a:rPr>
            <a:t>1. Corporate Overview</a:t>
          </a:r>
          <a:endParaRPr lang="en-US" sz="3200" dirty="0">
            <a:solidFill>
              <a:srgbClr val="260859"/>
            </a:solidFill>
            <a:latin typeface="Arial" panose="020B0604020202020204" pitchFamily="34" charset="0"/>
            <a:cs typeface="Arial" panose="020B0604020202020204" pitchFamily="34" charset="0"/>
          </a:endParaRPr>
        </a:p>
      </dgm:t>
    </dgm:pt>
    <dgm:pt modelId="{37BDF484-D81B-4A43-9263-3F6F9F67443B}" type="parTrans" cxnId="{1529A76E-6A1E-4786-BB6A-0DB46D63375E}">
      <dgm:prSet/>
      <dgm:spPr/>
      <dgm:t>
        <a:bodyPr/>
        <a:lstStyle/>
        <a:p>
          <a:endParaRPr lang="en-US" sz="3200">
            <a:solidFill>
              <a:srgbClr val="260859"/>
            </a:solidFill>
            <a:latin typeface="Arial" panose="020B0604020202020204" pitchFamily="34" charset="0"/>
            <a:cs typeface="Arial" panose="020B0604020202020204" pitchFamily="34" charset="0"/>
          </a:endParaRPr>
        </a:p>
      </dgm:t>
    </dgm:pt>
    <dgm:pt modelId="{759E0E42-3AE8-4A33-8ED4-3110CEFA7740}" type="sibTrans" cxnId="{1529A76E-6A1E-4786-BB6A-0DB46D63375E}">
      <dgm:prSet/>
      <dgm:spPr/>
      <dgm:t>
        <a:bodyPr/>
        <a:lstStyle/>
        <a:p>
          <a:endParaRPr lang="en-US" sz="3200">
            <a:solidFill>
              <a:srgbClr val="260859"/>
            </a:solidFill>
            <a:latin typeface="Arial" panose="020B0604020202020204" pitchFamily="34" charset="0"/>
            <a:cs typeface="Arial" panose="020B0604020202020204" pitchFamily="34" charset="0"/>
          </a:endParaRPr>
        </a:p>
      </dgm:t>
    </dgm:pt>
    <dgm:pt modelId="{80FF4981-BF8E-49BF-98C9-43568A1955F3}" type="pres">
      <dgm:prSet presAssocID="{8C5DE66C-411E-4B81-9919-B6EEDAB164C8}" presName="vert0" presStyleCnt="0">
        <dgm:presLayoutVars>
          <dgm:dir/>
          <dgm:animOne val="branch"/>
          <dgm:animLvl val="lvl"/>
        </dgm:presLayoutVars>
      </dgm:prSet>
      <dgm:spPr/>
    </dgm:pt>
    <dgm:pt modelId="{65043DB1-3B04-430D-81A3-119F8A4D4798}" type="pres">
      <dgm:prSet presAssocID="{36A689B2-F6C6-4C5A-B51A-8A3021B6D38E}" presName="thickLine" presStyleLbl="alignNode1" presStyleIdx="0" presStyleCnt="1"/>
      <dgm:spPr/>
    </dgm:pt>
    <dgm:pt modelId="{E75325B7-2410-4C57-A40D-EC8BA3487F0C}" type="pres">
      <dgm:prSet presAssocID="{36A689B2-F6C6-4C5A-B51A-8A3021B6D38E}" presName="horz1" presStyleCnt="0"/>
      <dgm:spPr/>
    </dgm:pt>
    <dgm:pt modelId="{56CD0C1F-F373-45D6-B4D8-DC172774F114}" type="pres">
      <dgm:prSet presAssocID="{36A689B2-F6C6-4C5A-B51A-8A3021B6D38E}" presName="tx1" presStyleLbl="revTx" presStyleIdx="0" presStyleCnt="1"/>
      <dgm:spPr/>
    </dgm:pt>
    <dgm:pt modelId="{58975F17-693D-4A60-B8D3-2BEA7051A659}" type="pres">
      <dgm:prSet presAssocID="{36A689B2-F6C6-4C5A-B51A-8A3021B6D38E}" presName="vert1" presStyleCnt="0"/>
      <dgm:spPr/>
    </dgm:pt>
  </dgm:ptLst>
  <dgm:cxnLst>
    <dgm:cxn modelId="{F47DDF25-533F-4A4A-A537-5D14FD4DEF09}" type="presOf" srcId="{36A689B2-F6C6-4C5A-B51A-8A3021B6D38E}" destId="{56CD0C1F-F373-45D6-B4D8-DC172774F114}" srcOrd="0" destOrd="0" presId="urn:microsoft.com/office/officeart/2008/layout/LinedList"/>
    <dgm:cxn modelId="{1529A76E-6A1E-4786-BB6A-0DB46D63375E}" srcId="{8C5DE66C-411E-4B81-9919-B6EEDAB164C8}" destId="{36A689B2-F6C6-4C5A-B51A-8A3021B6D38E}" srcOrd="0" destOrd="0" parTransId="{37BDF484-D81B-4A43-9263-3F6F9F67443B}" sibTransId="{759E0E42-3AE8-4A33-8ED4-3110CEFA7740}"/>
    <dgm:cxn modelId="{D01080C5-4551-46DD-872E-EC159976276E}" type="presOf" srcId="{8C5DE66C-411E-4B81-9919-B6EEDAB164C8}" destId="{80FF4981-BF8E-49BF-98C9-43568A1955F3}" srcOrd="0" destOrd="0" presId="urn:microsoft.com/office/officeart/2008/layout/LinedList"/>
    <dgm:cxn modelId="{0059D44B-119C-43CC-A939-B5450FE5108A}" type="presParOf" srcId="{80FF4981-BF8E-49BF-98C9-43568A1955F3}" destId="{65043DB1-3B04-430D-81A3-119F8A4D4798}" srcOrd="0" destOrd="0" presId="urn:microsoft.com/office/officeart/2008/layout/LinedList"/>
    <dgm:cxn modelId="{F6DFCE20-F4FB-44B5-9B5C-533D36F60DBC}" type="presParOf" srcId="{80FF4981-BF8E-49BF-98C9-43568A1955F3}" destId="{E75325B7-2410-4C57-A40D-EC8BA3487F0C}" srcOrd="1" destOrd="0" presId="urn:microsoft.com/office/officeart/2008/layout/LinedList"/>
    <dgm:cxn modelId="{05050613-A058-4241-B0EE-B18BB05311E6}" type="presParOf" srcId="{E75325B7-2410-4C57-A40D-EC8BA3487F0C}" destId="{56CD0C1F-F373-45D6-B4D8-DC172774F114}" srcOrd="0" destOrd="0" presId="urn:microsoft.com/office/officeart/2008/layout/LinedList"/>
    <dgm:cxn modelId="{DF79C390-77F1-47F1-B39E-14BAA0FE780C}" type="presParOf" srcId="{E75325B7-2410-4C57-A40D-EC8BA3487F0C}" destId="{58975F17-693D-4A60-B8D3-2BEA7051A659}" srcOrd="1" destOrd="0" presId="urn:microsoft.com/office/officeart/2008/layout/LinedList"/>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045103-2CF0-4351-A845-D40EBDB10B1F}" type="doc">
      <dgm:prSet loTypeId="urn:microsoft.com/office/officeart/2008/layout/LinedList" loCatId="list" qsTypeId="urn:microsoft.com/office/officeart/2005/8/quickstyle/simple5" qsCatId="simple" csTypeId="urn:microsoft.com/office/officeart/2005/8/colors/accent4_3" csCatId="accent4"/>
      <dgm:spPr/>
      <dgm:t>
        <a:bodyPr/>
        <a:lstStyle/>
        <a:p>
          <a:endParaRPr lang="en-US"/>
        </a:p>
      </dgm:t>
    </dgm:pt>
    <dgm:pt modelId="{727D81F2-A2E5-4DD6-A762-28BFBAA12D3C}">
      <dgm:prSet custT="1"/>
      <dgm:spPr/>
      <dgm:t>
        <a:bodyPr/>
        <a:lstStyle/>
        <a:p>
          <a:pPr rtl="0"/>
          <a:r>
            <a:rPr lang="en-US" sz="3200" b="1" i="0" dirty="0">
              <a:solidFill>
                <a:srgbClr val="260859"/>
              </a:solidFill>
              <a:latin typeface="Arial" panose="020B0604020202020204" pitchFamily="34" charset="0"/>
              <a:cs typeface="Arial" panose="020B0604020202020204" pitchFamily="34" charset="0"/>
            </a:rPr>
            <a:t>2. Products</a:t>
          </a:r>
          <a:endParaRPr lang="en-US" sz="3200" dirty="0">
            <a:solidFill>
              <a:srgbClr val="260859"/>
            </a:solidFill>
            <a:latin typeface="Arial" panose="020B0604020202020204" pitchFamily="34" charset="0"/>
            <a:cs typeface="Arial" panose="020B0604020202020204" pitchFamily="34" charset="0"/>
          </a:endParaRPr>
        </a:p>
      </dgm:t>
    </dgm:pt>
    <dgm:pt modelId="{ABC61566-15D4-498C-8ACE-331739049537}" type="parTrans" cxnId="{CC5927BC-E7E0-4C77-B7AC-9FD26A9E1927}">
      <dgm:prSet/>
      <dgm:spPr/>
      <dgm:t>
        <a:bodyPr/>
        <a:lstStyle/>
        <a:p>
          <a:endParaRPr lang="en-US" sz="3200">
            <a:solidFill>
              <a:srgbClr val="260859"/>
            </a:solidFill>
            <a:latin typeface="Arial" panose="020B0604020202020204" pitchFamily="34" charset="0"/>
            <a:cs typeface="Arial" panose="020B0604020202020204" pitchFamily="34" charset="0"/>
          </a:endParaRPr>
        </a:p>
      </dgm:t>
    </dgm:pt>
    <dgm:pt modelId="{5F13141B-8BFD-4CB3-9362-931833F1B28A}" type="sibTrans" cxnId="{CC5927BC-E7E0-4C77-B7AC-9FD26A9E1927}">
      <dgm:prSet/>
      <dgm:spPr/>
      <dgm:t>
        <a:bodyPr/>
        <a:lstStyle/>
        <a:p>
          <a:endParaRPr lang="en-US" sz="3200">
            <a:solidFill>
              <a:srgbClr val="260859"/>
            </a:solidFill>
            <a:latin typeface="Arial" panose="020B0604020202020204" pitchFamily="34" charset="0"/>
            <a:cs typeface="Arial" panose="020B0604020202020204" pitchFamily="34" charset="0"/>
          </a:endParaRPr>
        </a:p>
      </dgm:t>
    </dgm:pt>
    <dgm:pt modelId="{80C56C00-F531-4592-9093-4AAB700CF186}" type="pres">
      <dgm:prSet presAssocID="{E7045103-2CF0-4351-A845-D40EBDB10B1F}" presName="vert0" presStyleCnt="0">
        <dgm:presLayoutVars>
          <dgm:dir/>
          <dgm:animOne val="branch"/>
          <dgm:animLvl val="lvl"/>
        </dgm:presLayoutVars>
      </dgm:prSet>
      <dgm:spPr/>
    </dgm:pt>
    <dgm:pt modelId="{AD8D17AF-1DC4-4473-BDF9-06A1BD890C62}" type="pres">
      <dgm:prSet presAssocID="{727D81F2-A2E5-4DD6-A762-28BFBAA12D3C}" presName="thickLine" presStyleLbl="alignNode1" presStyleIdx="0" presStyleCnt="1"/>
      <dgm:spPr/>
    </dgm:pt>
    <dgm:pt modelId="{0D406D95-9CC8-418B-B5D2-CE68C07102B7}" type="pres">
      <dgm:prSet presAssocID="{727D81F2-A2E5-4DD6-A762-28BFBAA12D3C}" presName="horz1" presStyleCnt="0"/>
      <dgm:spPr/>
    </dgm:pt>
    <dgm:pt modelId="{2BCEF7E9-FCC0-4761-BC44-DDE44B7FECE1}" type="pres">
      <dgm:prSet presAssocID="{727D81F2-A2E5-4DD6-A762-28BFBAA12D3C}" presName="tx1" presStyleLbl="revTx" presStyleIdx="0" presStyleCnt="1"/>
      <dgm:spPr/>
    </dgm:pt>
    <dgm:pt modelId="{E6C28610-9DA4-431D-BCDD-E8D871689D36}" type="pres">
      <dgm:prSet presAssocID="{727D81F2-A2E5-4DD6-A762-28BFBAA12D3C}" presName="vert1" presStyleCnt="0"/>
      <dgm:spPr/>
    </dgm:pt>
  </dgm:ptLst>
  <dgm:cxnLst>
    <dgm:cxn modelId="{5BBC4150-06FB-4AB9-8E50-9A4AA102B686}" type="presOf" srcId="{727D81F2-A2E5-4DD6-A762-28BFBAA12D3C}" destId="{2BCEF7E9-FCC0-4761-BC44-DDE44B7FECE1}" srcOrd="0" destOrd="0" presId="urn:microsoft.com/office/officeart/2008/layout/LinedList"/>
    <dgm:cxn modelId="{CC5927BC-E7E0-4C77-B7AC-9FD26A9E1927}" srcId="{E7045103-2CF0-4351-A845-D40EBDB10B1F}" destId="{727D81F2-A2E5-4DD6-A762-28BFBAA12D3C}" srcOrd="0" destOrd="0" parTransId="{ABC61566-15D4-498C-8ACE-331739049537}" sibTransId="{5F13141B-8BFD-4CB3-9362-931833F1B28A}"/>
    <dgm:cxn modelId="{7462C3FF-F5E8-44EB-B8FD-A493F6442975}" type="presOf" srcId="{E7045103-2CF0-4351-A845-D40EBDB10B1F}" destId="{80C56C00-F531-4592-9093-4AAB700CF186}" srcOrd="0" destOrd="0" presId="urn:microsoft.com/office/officeart/2008/layout/LinedList"/>
    <dgm:cxn modelId="{A23F45DA-8B51-48C0-8760-CB766C0F02A8}" type="presParOf" srcId="{80C56C00-F531-4592-9093-4AAB700CF186}" destId="{AD8D17AF-1DC4-4473-BDF9-06A1BD890C62}" srcOrd="0" destOrd="0" presId="urn:microsoft.com/office/officeart/2008/layout/LinedList"/>
    <dgm:cxn modelId="{24AA34FE-D0E2-4D17-90AD-E21EA30DD3F0}" type="presParOf" srcId="{80C56C00-F531-4592-9093-4AAB700CF186}" destId="{0D406D95-9CC8-418B-B5D2-CE68C07102B7}" srcOrd="1" destOrd="0" presId="urn:microsoft.com/office/officeart/2008/layout/LinedList"/>
    <dgm:cxn modelId="{B580A56D-3B31-4FF0-B882-D79DCE016834}" type="presParOf" srcId="{0D406D95-9CC8-418B-B5D2-CE68C07102B7}" destId="{2BCEF7E9-FCC0-4761-BC44-DDE44B7FECE1}" srcOrd="0" destOrd="0" presId="urn:microsoft.com/office/officeart/2008/layout/LinedList"/>
    <dgm:cxn modelId="{772CF5BA-3422-4353-AB4C-6BF01C1AE5AB}" type="presParOf" srcId="{0D406D95-9CC8-418B-B5D2-CE68C07102B7}" destId="{E6C28610-9DA4-431D-BCDD-E8D871689D36}" srcOrd="1" destOrd="0" presId="urn:microsoft.com/office/officeart/2008/layout/LinedList"/>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63A41E8-9B3B-4AB3-B064-A63723265770}" type="doc">
      <dgm:prSet loTypeId="urn:microsoft.com/office/officeart/2008/layout/LinedList" loCatId="list" qsTypeId="urn:microsoft.com/office/officeart/2005/8/quickstyle/simple5" qsCatId="simple" csTypeId="urn:microsoft.com/office/officeart/2005/8/colors/accent4_3" csCatId="accent4" phldr="1"/>
      <dgm:spPr/>
      <dgm:t>
        <a:bodyPr/>
        <a:lstStyle/>
        <a:p>
          <a:endParaRPr lang="en-US"/>
        </a:p>
      </dgm:t>
    </dgm:pt>
    <dgm:pt modelId="{C2B4846D-C32E-442F-A7B3-98CDE9BBBE13}">
      <dgm:prSet custT="1"/>
      <dgm:spPr/>
      <dgm:t>
        <a:bodyPr/>
        <a:lstStyle/>
        <a:p>
          <a:pPr rtl="0"/>
          <a:r>
            <a:rPr lang="en-US" sz="3200" b="1" i="0" dirty="0">
              <a:solidFill>
                <a:srgbClr val="260859"/>
              </a:solidFill>
              <a:latin typeface="Arial" panose="020B0604020202020204" pitchFamily="34" charset="0"/>
              <a:cs typeface="Arial" panose="020B0604020202020204" pitchFamily="34" charset="0"/>
            </a:rPr>
            <a:t>4. BrightAuthor</a:t>
          </a:r>
          <a:endParaRPr lang="en-US" sz="3200" dirty="0">
            <a:solidFill>
              <a:srgbClr val="260859"/>
            </a:solidFill>
            <a:latin typeface="Arial" panose="020B0604020202020204" pitchFamily="34" charset="0"/>
            <a:cs typeface="Arial" panose="020B0604020202020204" pitchFamily="34" charset="0"/>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975366A6-7377-47B7-A181-020A83739D84}" type="parTrans" cxnId="{A38F925A-D100-4FB3-A79D-8FD96ADD0495}">
      <dgm:prSet/>
      <dgm:spPr/>
      <dgm:t>
        <a:bodyPr/>
        <a:lstStyle/>
        <a:p>
          <a:endParaRPr lang="en-US" sz="3200">
            <a:solidFill>
              <a:srgbClr val="260859"/>
            </a:solidFill>
            <a:latin typeface="Arial" panose="020B0604020202020204" pitchFamily="34" charset="0"/>
            <a:cs typeface="Arial" panose="020B0604020202020204" pitchFamily="34" charset="0"/>
          </a:endParaRPr>
        </a:p>
      </dgm:t>
    </dgm:pt>
    <dgm:pt modelId="{A25E0028-AE53-45AC-97C2-F84C7115F965}" type="sibTrans" cxnId="{A38F925A-D100-4FB3-A79D-8FD96ADD0495}">
      <dgm:prSet/>
      <dgm:spPr/>
      <dgm:t>
        <a:bodyPr/>
        <a:lstStyle/>
        <a:p>
          <a:endParaRPr lang="en-US" sz="3200">
            <a:solidFill>
              <a:srgbClr val="260859"/>
            </a:solidFill>
            <a:latin typeface="Arial" panose="020B0604020202020204" pitchFamily="34" charset="0"/>
            <a:cs typeface="Arial" panose="020B0604020202020204" pitchFamily="34" charset="0"/>
          </a:endParaRPr>
        </a:p>
      </dgm:t>
    </dgm:pt>
    <dgm:pt modelId="{C30FEEB3-7B52-4CF8-88EF-2F026F6A6F18}" type="pres">
      <dgm:prSet presAssocID="{D63A41E8-9B3B-4AB3-B064-A63723265770}" presName="vert0" presStyleCnt="0">
        <dgm:presLayoutVars>
          <dgm:dir/>
          <dgm:animOne val="branch"/>
          <dgm:animLvl val="lvl"/>
        </dgm:presLayoutVars>
      </dgm:prSet>
      <dgm:spPr/>
    </dgm:pt>
    <dgm:pt modelId="{E215C751-A39B-4DCA-8391-FF5696CE6F75}" type="pres">
      <dgm:prSet presAssocID="{C2B4846D-C32E-442F-A7B3-98CDE9BBBE13}" presName="thickLine" presStyleLbl="alignNode1" presStyleIdx="0" presStyleCnt="1"/>
      <dgm:spPr/>
    </dgm:pt>
    <dgm:pt modelId="{EB11B40D-8003-4475-9EC5-7EE20E81B70D}" type="pres">
      <dgm:prSet presAssocID="{C2B4846D-C32E-442F-A7B3-98CDE9BBBE13}" presName="horz1" presStyleCnt="0"/>
      <dgm:spPr/>
    </dgm:pt>
    <dgm:pt modelId="{AFBCF6FF-949B-4C27-A3F0-B2C3319F2FB4}" type="pres">
      <dgm:prSet presAssocID="{C2B4846D-C32E-442F-A7B3-98CDE9BBBE13}" presName="tx1" presStyleLbl="revTx" presStyleIdx="0" presStyleCnt="1"/>
      <dgm:spPr/>
    </dgm:pt>
    <dgm:pt modelId="{E860C010-0818-41C6-B6D0-86538EBC4510}" type="pres">
      <dgm:prSet presAssocID="{C2B4846D-C32E-442F-A7B3-98CDE9BBBE13}" presName="vert1" presStyleCnt="0"/>
      <dgm:spPr/>
    </dgm:pt>
  </dgm:ptLst>
  <dgm:cxnLst>
    <dgm:cxn modelId="{09C1CF3F-11D0-4E4A-90F5-64ED7E27D637}" type="presOf" srcId="{C2B4846D-C32E-442F-A7B3-98CDE9BBBE13}" destId="{AFBCF6FF-949B-4C27-A3F0-B2C3319F2FB4}" srcOrd="0" destOrd="0" presId="urn:microsoft.com/office/officeart/2008/layout/LinedList"/>
    <dgm:cxn modelId="{A38F925A-D100-4FB3-A79D-8FD96ADD0495}" srcId="{D63A41E8-9B3B-4AB3-B064-A63723265770}" destId="{C2B4846D-C32E-442F-A7B3-98CDE9BBBE13}" srcOrd="0" destOrd="0" parTransId="{975366A6-7377-47B7-A181-020A83739D84}" sibTransId="{A25E0028-AE53-45AC-97C2-F84C7115F965}"/>
    <dgm:cxn modelId="{DF0EA78E-DB44-4601-8825-57C340002CB3}" type="presOf" srcId="{D63A41E8-9B3B-4AB3-B064-A63723265770}" destId="{C30FEEB3-7B52-4CF8-88EF-2F026F6A6F18}" srcOrd="0" destOrd="0" presId="urn:microsoft.com/office/officeart/2008/layout/LinedList"/>
    <dgm:cxn modelId="{023CF1AA-799C-4DCC-8F0E-475864E899CE}" type="presParOf" srcId="{C30FEEB3-7B52-4CF8-88EF-2F026F6A6F18}" destId="{E215C751-A39B-4DCA-8391-FF5696CE6F75}" srcOrd="0" destOrd="0" presId="urn:microsoft.com/office/officeart/2008/layout/LinedList"/>
    <dgm:cxn modelId="{82F7B643-9D88-4665-96FD-59F52A5F227B}" type="presParOf" srcId="{C30FEEB3-7B52-4CF8-88EF-2F026F6A6F18}" destId="{EB11B40D-8003-4475-9EC5-7EE20E81B70D}" srcOrd="1" destOrd="0" presId="urn:microsoft.com/office/officeart/2008/layout/LinedList"/>
    <dgm:cxn modelId="{BAF9B335-22A0-45E1-B479-BF4237CA20DE}" type="presParOf" srcId="{EB11B40D-8003-4475-9EC5-7EE20E81B70D}" destId="{AFBCF6FF-949B-4C27-A3F0-B2C3319F2FB4}" srcOrd="0" destOrd="0" presId="urn:microsoft.com/office/officeart/2008/layout/LinedList"/>
    <dgm:cxn modelId="{ACF33711-63FB-4E8F-A432-2211289BBDE7}" type="presParOf" srcId="{EB11B40D-8003-4475-9EC5-7EE20E81B70D}" destId="{E860C010-0818-41C6-B6D0-86538EBC4510}" srcOrd="1" destOrd="0" presId="urn:microsoft.com/office/officeart/2008/layout/LinedList"/>
  </dgm:cxnLst>
  <dgm:bg/>
  <dgm:whole/>
  <dgm:extLst>
    <a:ext uri="http://schemas.microsoft.com/office/drawing/2008/diagram">
      <dsp:dataModelExt xmlns:dsp="http://schemas.microsoft.com/office/drawing/2008/diagram" relId="rId3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DC69A-2DE1-416F-90B0-F1914185700C}">
      <dsp:nvSpPr>
        <dsp:cNvPr id="0" name=""/>
        <dsp:cNvSpPr/>
      </dsp:nvSpPr>
      <dsp:spPr>
        <a:xfrm>
          <a:off x="0" y="270"/>
          <a:ext cx="5348438" cy="0"/>
        </a:xfrm>
        <a:prstGeom prst="line">
          <a:avLst/>
        </a:prstGeom>
        <a:gradFill rotWithShape="0">
          <a:gsLst>
            <a:gs pos="0">
              <a:schemeClr val="accent4">
                <a:shade val="80000"/>
                <a:hueOff val="0"/>
                <a:satOff val="0"/>
                <a:lumOff val="0"/>
                <a:alphaOff val="0"/>
                <a:tint val="100000"/>
                <a:shade val="100000"/>
                <a:satMod val="130000"/>
              </a:schemeClr>
            </a:gs>
            <a:gs pos="100000">
              <a:schemeClr val="accent4">
                <a:shade val="80000"/>
                <a:hueOff val="0"/>
                <a:satOff val="0"/>
                <a:lumOff val="0"/>
                <a:alphaOff val="0"/>
                <a:tint val="50000"/>
                <a:shade val="100000"/>
                <a:satMod val="350000"/>
              </a:schemeClr>
            </a:gs>
          </a:gsLst>
          <a:lin ang="16200000" scaled="0"/>
        </a:gradFill>
        <a:ln w="9525" cap="flat" cmpd="sng" algn="ctr">
          <a:solidFill>
            <a:schemeClr val="accent4">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4666C29E-E41B-412C-9EE7-9B1C7D46863D}">
      <dsp:nvSpPr>
        <dsp:cNvPr id="0" name=""/>
        <dsp:cNvSpPr/>
      </dsp:nvSpPr>
      <dsp:spPr>
        <a:xfrm>
          <a:off x="0" y="270"/>
          <a:ext cx="5348438" cy="55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b="1" i="0" kern="1200" dirty="0">
              <a:solidFill>
                <a:srgbClr val="260859"/>
              </a:solidFill>
              <a:latin typeface="Arial" panose="020B0604020202020204" pitchFamily="34" charset="0"/>
              <a:cs typeface="Arial" panose="020B0604020202020204" pitchFamily="34" charset="0"/>
            </a:rPr>
            <a:t>5. BrightSign Network</a:t>
          </a:r>
          <a:endParaRPr lang="en-US" sz="3200" kern="1200" dirty="0">
            <a:solidFill>
              <a:srgbClr val="260859"/>
            </a:solidFill>
            <a:latin typeface="Arial" panose="020B0604020202020204" pitchFamily="34" charset="0"/>
            <a:cs typeface="Arial" panose="020B0604020202020204" pitchFamily="34" charset="0"/>
          </a:endParaRPr>
        </a:p>
      </dsp:txBody>
      <dsp:txXfrm>
        <a:off x="0" y="270"/>
        <a:ext cx="5348438" cy="5542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C4085-A5FC-4256-9FB2-E3B5B8F5FD1F}">
      <dsp:nvSpPr>
        <dsp:cNvPr id="0" name=""/>
        <dsp:cNvSpPr/>
      </dsp:nvSpPr>
      <dsp:spPr>
        <a:xfrm>
          <a:off x="0" y="270"/>
          <a:ext cx="5348438" cy="0"/>
        </a:xfrm>
        <a:prstGeom prst="line">
          <a:avLst/>
        </a:prstGeom>
        <a:gradFill rotWithShape="0">
          <a:gsLst>
            <a:gs pos="0">
              <a:schemeClr val="accent4">
                <a:shade val="80000"/>
                <a:hueOff val="0"/>
                <a:satOff val="0"/>
                <a:lumOff val="0"/>
                <a:alphaOff val="0"/>
                <a:tint val="100000"/>
                <a:shade val="100000"/>
                <a:satMod val="130000"/>
              </a:schemeClr>
            </a:gs>
            <a:gs pos="100000">
              <a:schemeClr val="accent4">
                <a:shade val="80000"/>
                <a:hueOff val="0"/>
                <a:satOff val="0"/>
                <a:lumOff val="0"/>
                <a:alphaOff val="0"/>
                <a:tint val="50000"/>
                <a:shade val="100000"/>
                <a:satMod val="350000"/>
              </a:schemeClr>
            </a:gs>
          </a:gsLst>
          <a:lin ang="16200000" scaled="0"/>
        </a:gradFill>
        <a:ln w="9525" cap="flat" cmpd="sng" algn="ctr">
          <a:solidFill>
            <a:schemeClr val="accent4">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0C39AE40-5AD4-4BC5-995D-04FC4128E29F}">
      <dsp:nvSpPr>
        <dsp:cNvPr id="0" name=""/>
        <dsp:cNvSpPr/>
      </dsp:nvSpPr>
      <dsp:spPr>
        <a:xfrm>
          <a:off x="0" y="270"/>
          <a:ext cx="5348438" cy="55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b="1" i="0" kern="1200" dirty="0">
              <a:solidFill>
                <a:srgbClr val="260859"/>
              </a:solidFill>
              <a:latin typeface="Arial" panose="020B0604020202020204" pitchFamily="34" charset="0"/>
              <a:cs typeface="Arial" panose="020B0604020202020204" pitchFamily="34" charset="0"/>
            </a:rPr>
            <a:t>6. Applications</a:t>
          </a:r>
          <a:endParaRPr lang="en-US" sz="3200" kern="1200" dirty="0">
            <a:solidFill>
              <a:srgbClr val="260859"/>
            </a:solidFill>
            <a:latin typeface="Arial" panose="020B0604020202020204" pitchFamily="34" charset="0"/>
            <a:cs typeface="Arial" panose="020B0604020202020204" pitchFamily="34" charset="0"/>
          </a:endParaRPr>
        </a:p>
      </dsp:txBody>
      <dsp:txXfrm>
        <a:off x="0" y="270"/>
        <a:ext cx="5348438" cy="5542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AA970-BC3A-4840-8EC1-53B8B76A4DCB}">
      <dsp:nvSpPr>
        <dsp:cNvPr id="0" name=""/>
        <dsp:cNvSpPr/>
      </dsp:nvSpPr>
      <dsp:spPr>
        <a:xfrm>
          <a:off x="0" y="270"/>
          <a:ext cx="5348438" cy="0"/>
        </a:xfrm>
        <a:prstGeom prst="line">
          <a:avLst/>
        </a:prstGeom>
        <a:gradFill rotWithShape="0">
          <a:gsLst>
            <a:gs pos="0">
              <a:schemeClr val="accent4">
                <a:shade val="80000"/>
                <a:hueOff val="0"/>
                <a:satOff val="0"/>
                <a:lumOff val="0"/>
                <a:alphaOff val="0"/>
                <a:tint val="100000"/>
                <a:shade val="100000"/>
                <a:satMod val="130000"/>
              </a:schemeClr>
            </a:gs>
            <a:gs pos="100000">
              <a:schemeClr val="accent4">
                <a:shade val="80000"/>
                <a:hueOff val="0"/>
                <a:satOff val="0"/>
                <a:lumOff val="0"/>
                <a:alphaOff val="0"/>
                <a:tint val="50000"/>
                <a:shade val="100000"/>
                <a:satMod val="350000"/>
              </a:schemeClr>
            </a:gs>
          </a:gsLst>
          <a:lin ang="16200000" scaled="0"/>
        </a:gradFill>
        <a:ln w="9525" cap="flat" cmpd="sng" algn="ctr">
          <a:solidFill>
            <a:schemeClr val="accent4">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BFD7C15E-F7A3-4637-A836-4ACA61F80000}">
      <dsp:nvSpPr>
        <dsp:cNvPr id="0" name=""/>
        <dsp:cNvSpPr/>
      </dsp:nvSpPr>
      <dsp:spPr>
        <a:xfrm>
          <a:off x="0" y="270"/>
          <a:ext cx="5348438" cy="55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b="1" i="0" kern="1200" dirty="0">
              <a:solidFill>
                <a:srgbClr val="260859"/>
              </a:solidFill>
              <a:latin typeface="Arial" panose="020B0604020202020204" pitchFamily="34" charset="0"/>
              <a:cs typeface="Arial" panose="020B0604020202020204" pitchFamily="34" charset="0"/>
            </a:rPr>
            <a:t>3. Features</a:t>
          </a:r>
          <a:endParaRPr lang="en-US" sz="3200" kern="1200" dirty="0">
            <a:solidFill>
              <a:srgbClr val="260859"/>
            </a:solidFill>
            <a:latin typeface="Arial" panose="020B0604020202020204" pitchFamily="34" charset="0"/>
            <a:cs typeface="Arial" panose="020B0604020202020204" pitchFamily="34" charset="0"/>
          </a:endParaRPr>
        </a:p>
      </dsp:txBody>
      <dsp:txXfrm>
        <a:off x="0" y="270"/>
        <a:ext cx="5348438" cy="5542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43DB1-3B04-430D-81A3-119F8A4D4798}">
      <dsp:nvSpPr>
        <dsp:cNvPr id="0" name=""/>
        <dsp:cNvSpPr/>
      </dsp:nvSpPr>
      <dsp:spPr>
        <a:xfrm>
          <a:off x="0" y="269"/>
          <a:ext cx="5348438" cy="0"/>
        </a:xfrm>
        <a:prstGeom prst="line">
          <a:avLst/>
        </a:prstGeom>
        <a:gradFill rotWithShape="0">
          <a:gsLst>
            <a:gs pos="0">
              <a:schemeClr val="accent4">
                <a:shade val="80000"/>
                <a:hueOff val="0"/>
                <a:satOff val="0"/>
                <a:lumOff val="0"/>
                <a:alphaOff val="0"/>
                <a:tint val="100000"/>
                <a:shade val="100000"/>
                <a:satMod val="130000"/>
              </a:schemeClr>
            </a:gs>
            <a:gs pos="100000">
              <a:schemeClr val="accent4">
                <a:shade val="80000"/>
                <a:hueOff val="0"/>
                <a:satOff val="0"/>
                <a:lumOff val="0"/>
                <a:alphaOff val="0"/>
                <a:tint val="50000"/>
                <a:shade val="100000"/>
                <a:satMod val="350000"/>
              </a:schemeClr>
            </a:gs>
          </a:gsLst>
          <a:lin ang="16200000" scaled="0"/>
        </a:gradFill>
        <a:ln w="9525" cap="flat" cmpd="sng" algn="ctr">
          <a:solidFill>
            <a:schemeClr val="accent4">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6CD0C1F-F373-45D6-B4D8-DC172774F114}">
      <dsp:nvSpPr>
        <dsp:cNvPr id="0" name=""/>
        <dsp:cNvSpPr/>
      </dsp:nvSpPr>
      <dsp:spPr>
        <a:xfrm>
          <a:off x="0" y="269"/>
          <a:ext cx="5348438" cy="550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b="1" i="0" kern="1200" dirty="0">
              <a:solidFill>
                <a:srgbClr val="260859"/>
              </a:solidFill>
              <a:latin typeface="Arial" panose="020B0604020202020204" pitchFamily="34" charset="0"/>
              <a:cs typeface="Arial" panose="020B0604020202020204" pitchFamily="34" charset="0"/>
            </a:rPr>
            <a:t>1. Corporate Overview</a:t>
          </a:r>
          <a:endParaRPr lang="en-US" sz="3200" kern="1200" dirty="0">
            <a:solidFill>
              <a:srgbClr val="260859"/>
            </a:solidFill>
            <a:latin typeface="Arial" panose="020B0604020202020204" pitchFamily="34" charset="0"/>
            <a:cs typeface="Arial" panose="020B0604020202020204" pitchFamily="34" charset="0"/>
          </a:endParaRPr>
        </a:p>
      </dsp:txBody>
      <dsp:txXfrm>
        <a:off x="0" y="269"/>
        <a:ext cx="5348438" cy="5506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D17AF-1DC4-4473-BDF9-06A1BD890C62}">
      <dsp:nvSpPr>
        <dsp:cNvPr id="0" name=""/>
        <dsp:cNvSpPr/>
      </dsp:nvSpPr>
      <dsp:spPr>
        <a:xfrm>
          <a:off x="0" y="270"/>
          <a:ext cx="5348438" cy="0"/>
        </a:xfrm>
        <a:prstGeom prst="line">
          <a:avLst/>
        </a:prstGeom>
        <a:gradFill rotWithShape="0">
          <a:gsLst>
            <a:gs pos="0">
              <a:schemeClr val="accent4">
                <a:shade val="80000"/>
                <a:hueOff val="0"/>
                <a:satOff val="0"/>
                <a:lumOff val="0"/>
                <a:alphaOff val="0"/>
                <a:tint val="100000"/>
                <a:shade val="100000"/>
                <a:satMod val="130000"/>
              </a:schemeClr>
            </a:gs>
            <a:gs pos="100000">
              <a:schemeClr val="accent4">
                <a:shade val="80000"/>
                <a:hueOff val="0"/>
                <a:satOff val="0"/>
                <a:lumOff val="0"/>
                <a:alphaOff val="0"/>
                <a:tint val="50000"/>
                <a:shade val="100000"/>
                <a:satMod val="350000"/>
              </a:schemeClr>
            </a:gs>
          </a:gsLst>
          <a:lin ang="16200000" scaled="0"/>
        </a:gradFill>
        <a:ln w="9525" cap="flat" cmpd="sng" algn="ctr">
          <a:solidFill>
            <a:schemeClr val="accent4">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BCEF7E9-FCC0-4761-BC44-DDE44B7FECE1}">
      <dsp:nvSpPr>
        <dsp:cNvPr id="0" name=""/>
        <dsp:cNvSpPr/>
      </dsp:nvSpPr>
      <dsp:spPr>
        <a:xfrm>
          <a:off x="0" y="270"/>
          <a:ext cx="5348438" cy="55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b="1" i="0" kern="1200" dirty="0">
              <a:solidFill>
                <a:srgbClr val="260859"/>
              </a:solidFill>
              <a:latin typeface="Arial" panose="020B0604020202020204" pitchFamily="34" charset="0"/>
              <a:cs typeface="Arial" panose="020B0604020202020204" pitchFamily="34" charset="0"/>
            </a:rPr>
            <a:t>2. Products</a:t>
          </a:r>
          <a:endParaRPr lang="en-US" sz="3200" kern="1200" dirty="0">
            <a:solidFill>
              <a:srgbClr val="260859"/>
            </a:solidFill>
            <a:latin typeface="Arial" panose="020B0604020202020204" pitchFamily="34" charset="0"/>
            <a:cs typeface="Arial" panose="020B0604020202020204" pitchFamily="34" charset="0"/>
          </a:endParaRPr>
        </a:p>
      </dsp:txBody>
      <dsp:txXfrm>
        <a:off x="0" y="270"/>
        <a:ext cx="5348438" cy="5542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15C751-A39B-4DCA-8391-FF5696CE6F75}">
      <dsp:nvSpPr>
        <dsp:cNvPr id="0" name=""/>
        <dsp:cNvSpPr/>
      </dsp:nvSpPr>
      <dsp:spPr>
        <a:xfrm>
          <a:off x="0" y="270"/>
          <a:ext cx="5348438" cy="0"/>
        </a:xfrm>
        <a:prstGeom prst="line">
          <a:avLst/>
        </a:prstGeom>
        <a:gradFill rotWithShape="0">
          <a:gsLst>
            <a:gs pos="0">
              <a:schemeClr val="accent4">
                <a:shade val="80000"/>
                <a:hueOff val="0"/>
                <a:satOff val="0"/>
                <a:lumOff val="0"/>
                <a:alphaOff val="0"/>
                <a:tint val="100000"/>
                <a:shade val="100000"/>
                <a:satMod val="130000"/>
              </a:schemeClr>
            </a:gs>
            <a:gs pos="100000">
              <a:schemeClr val="accent4">
                <a:shade val="80000"/>
                <a:hueOff val="0"/>
                <a:satOff val="0"/>
                <a:lumOff val="0"/>
                <a:alphaOff val="0"/>
                <a:tint val="50000"/>
                <a:shade val="100000"/>
                <a:satMod val="350000"/>
              </a:schemeClr>
            </a:gs>
          </a:gsLst>
          <a:lin ang="16200000" scaled="0"/>
        </a:gradFill>
        <a:ln w="9525" cap="flat" cmpd="sng" algn="ctr">
          <a:solidFill>
            <a:schemeClr val="accent4">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AFBCF6FF-949B-4C27-A3F0-B2C3319F2FB4}">
      <dsp:nvSpPr>
        <dsp:cNvPr id="0" name=""/>
        <dsp:cNvSpPr/>
      </dsp:nvSpPr>
      <dsp:spPr>
        <a:xfrm>
          <a:off x="0" y="270"/>
          <a:ext cx="5348438" cy="55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b="1" i="0" kern="1200" dirty="0">
              <a:solidFill>
                <a:srgbClr val="260859"/>
              </a:solidFill>
              <a:latin typeface="Arial" panose="020B0604020202020204" pitchFamily="34" charset="0"/>
              <a:cs typeface="Arial" panose="020B0604020202020204" pitchFamily="34" charset="0"/>
            </a:rPr>
            <a:t>4. BrightAuthor</a:t>
          </a:r>
          <a:endParaRPr lang="en-US" sz="3200" kern="1200" dirty="0">
            <a:solidFill>
              <a:srgbClr val="260859"/>
            </a:solidFill>
            <a:latin typeface="Arial" panose="020B0604020202020204" pitchFamily="34" charset="0"/>
            <a:cs typeface="Arial" panose="020B0604020202020204" pitchFamily="34" charset="0"/>
          </a:endParaRPr>
        </a:p>
      </dsp:txBody>
      <dsp:txXfrm>
        <a:off x="0" y="270"/>
        <a:ext cx="5348438" cy="55426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0.92981</cdr:y>
    </cdr:from>
    <cdr:to>
      <cdr:x>0.62644</cdr:x>
      <cdr:y>1</cdr:y>
    </cdr:to>
    <cdr:sp macro="" textlink="">
      <cdr:nvSpPr>
        <cdr:cNvPr id="6" name="TextBox 5"/>
        <cdr:cNvSpPr txBox="1"/>
      </cdr:nvSpPr>
      <cdr:spPr>
        <a:xfrm xmlns:a="http://schemas.openxmlformats.org/drawingml/2006/main">
          <a:off x="0" y="2774925"/>
          <a:ext cx="1962000" cy="209475"/>
        </a:xfrm>
        <a:prstGeom xmlns:a="http://schemas.openxmlformats.org/drawingml/2006/main" prst="rect">
          <a:avLst/>
        </a:prstGeom>
      </cdr:spPr>
      <cdr:txBody>
        <a:bodyPr xmlns:a="http://schemas.openxmlformats.org/drawingml/2006/main" vertOverflow="clip" wrap="square" lIns="73152" bIns="73152" rtlCol="0" anchor="b"/>
        <a:lstStyle xmlns:a="http://schemas.openxmlformats.org/drawingml/2006/main"/>
        <a:p xmlns:a="http://schemas.openxmlformats.org/drawingml/2006/main">
          <a:pPr algn="l"/>
          <a:fld id="{5B1A8453-C0BA-42BC-82A4-66308FAE9FBE}" type="TxLink">
            <a:rPr lang="en-US" sz="500" b="0" i="0" u="none" strike="noStrike">
              <a:solidFill>
                <a:srgbClr val="000000"/>
              </a:solidFill>
              <a:latin typeface="Arial" pitchFamily="34" charset="0"/>
              <a:cs typeface="Arial" pitchFamily="34" charset="0"/>
            </a:rPr>
            <a:pPr algn="l"/>
            <a:t> </a:t>
          </a:fld>
          <a:endParaRPr lang="en-US" sz="500">
            <a:latin typeface="Arial" pitchFamily="34" charset="0"/>
            <a:cs typeface="Arial" pitchFamily="34" charset="0"/>
          </a:endParaRPr>
        </a:p>
      </cdr:txBody>
    </cdr:sp>
  </cdr:relSizeAnchor>
  <cdr:relSizeAnchor xmlns:cdr="http://schemas.openxmlformats.org/drawingml/2006/chartDrawing">
    <cdr:from>
      <cdr:x>0.76184</cdr:x>
      <cdr:y>0.06786</cdr:y>
    </cdr:from>
    <cdr:to>
      <cdr:x>0.97616</cdr:x>
      <cdr:y>0.11609</cdr:y>
    </cdr:to>
    <cdr:sp macro="" textlink="">
      <cdr:nvSpPr>
        <cdr:cNvPr id="4" name="txtboxCopyrightLine"/>
        <cdr:cNvSpPr txBox="1"/>
      </cdr:nvSpPr>
      <cdr:spPr>
        <a:xfrm xmlns:a="http://schemas.openxmlformats.org/drawingml/2006/main">
          <a:off x="10436986" y="460760"/>
          <a:ext cx="2936113" cy="327469"/>
        </a:xfrm>
        <a:prstGeom xmlns:a="http://schemas.openxmlformats.org/drawingml/2006/main" prst="rect">
          <a:avLst/>
        </a:prstGeom>
      </cdr:spPr>
      <cdr:txBody>
        <a:bodyPr xmlns:a="http://schemas.openxmlformats.org/drawingml/2006/main" vertOverflow="clip" vert="horz" lIns="76200" tIns="0" rIns="76200" bIns="76200" rtlCol="0" anchor="b"/>
        <a:lstStyle xmlns:a="http://schemas.openxmlformats.org/drawingml/2006/main"/>
        <a:p xmlns:a="http://schemas.openxmlformats.org/drawingml/2006/main">
          <a:pPr algn="r" eaLnBrk="0"/>
          <a:r>
            <a:rPr lang="en-US" sz="1200" b="1" dirty="0">
              <a:solidFill>
                <a:srgbClr val="000000"/>
              </a:solidFill>
              <a:latin typeface="Arial"/>
            </a:rPr>
            <a:t>© 2017 IHS Markit</a:t>
          </a:r>
        </a:p>
      </cdr:txBody>
    </cdr:sp>
  </cdr:relSizeAnchor>
  <cdr:relSizeAnchor xmlns:cdr="http://schemas.openxmlformats.org/drawingml/2006/chartDrawing">
    <cdr:from>
      <cdr:x>0.00284</cdr:x>
      <cdr:y>0.13305</cdr:y>
    </cdr:from>
    <cdr:to>
      <cdr:x>0.03509</cdr:x>
      <cdr:y>0.65333</cdr:y>
    </cdr:to>
    <cdr:sp macro="" textlink="">
      <cdr:nvSpPr>
        <cdr:cNvPr id="5" name="txtBoxPrimaryYAxisLabel"/>
        <cdr:cNvSpPr txBox="1"/>
      </cdr:nvSpPr>
      <cdr:spPr>
        <a:xfrm xmlns:a="http://schemas.openxmlformats.org/drawingml/2006/main" rot="16200000">
          <a:off x="-831984" y="1341517"/>
          <a:ext cx="1917968" cy="215900"/>
        </a:xfrm>
        <a:prstGeom xmlns:a="http://schemas.openxmlformats.org/drawingml/2006/main" prst="rect">
          <a:avLst/>
        </a:prstGeom>
      </cdr:spPr>
      <cdr:txBody>
        <a:bodyPr xmlns:a="http://schemas.openxmlformats.org/drawingml/2006/main" vertOverflow="clip" vert="horz" lIns="76200" tIns="76200" rIns="76200" bIns="76200" rtlCol="0" anchor="t"/>
        <a:lstStyle xmlns:a="http://schemas.openxmlformats.org/drawingml/2006/main"/>
        <a:p xmlns:a="http://schemas.openxmlformats.org/drawingml/2006/main">
          <a:pPr algn="ctr" eaLnBrk="1"/>
          <a:r>
            <a:rPr lang="en-US" sz="1600" b="1" dirty="0">
              <a:solidFill>
                <a:srgbClr val="000000"/>
              </a:solidFill>
              <a:latin typeface="Arial"/>
            </a:rPr>
            <a:t>Millions of dollars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3" tIns="48322" rIns="96643" bIns="48322" rtlCol="0"/>
          <a:lstStyle>
            <a:lvl1pPr algn="l">
              <a:defRPr sz="12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43" tIns="48322" rIns="96643" bIns="48322" rtlCol="0"/>
          <a:lstStyle>
            <a:lvl1pPr algn="r">
              <a:defRPr sz="1200"/>
            </a:lvl1pPr>
          </a:lstStyle>
          <a:p>
            <a:fld id="{44F001AE-1434-4A48-B0D3-739F7CA19528}" type="datetimeFigureOut">
              <a:rPr lang="en-US" smtClean="0"/>
              <a:pPr/>
              <a:t>3/11/2019</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43" tIns="48322" rIns="96643" bIns="48322"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43" tIns="48322" rIns="96643" bIns="48322" rtlCol="0" anchor="b"/>
          <a:lstStyle>
            <a:lvl1pPr algn="r">
              <a:defRPr sz="1200"/>
            </a:lvl1pPr>
          </a:lstStyle>
          <a:p>
            <a:fld id="{726A5037-DEC1-164D-AD1E-930808B37C12}" type="slidenum">
              <a:rPr lang="en-US" smtClean="0"/>
              <a:pPr/>
              <a:t>‹#›</a:t>
            </a:fld>
            <a:endParaRPr lang="en-US" dirty="0"/>
          </a:p>
        </p:txBody>
      </p:sp>
    </p:spTree>
    <p:extLst>
      <p:ext uri="{BB962C8B-B14F-4D97-AF65-F5344CB8AC3E}">
        <p14:creationId xmlns:p14="http://schemas.microsoft.com/office/powerpoint/2010/main" val="2075286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3" tIns="48322" rIns="96643" bIns="48322"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43" tIns="48322" rIns="96643" bIns="48322" rtlCol="0"/>
          <a:lstStyle>
            <a:lvl1pPr algn="r">
              <a:defRPr sz="1200"/>
            </a:lvl1pPr>
          </a:lstStyle>
          <a:p>
            <a:fld id="{23282753-D6FB-8E47-B9FD-687232927873}" type="datetimeFigureOut">
              <a:rPr lang="en-US" smtClean="0"/>
              <a:pPr/>
              <a:t>3/11/2019</a:t>
            </a:fld>
            <a:endParaRPr lang="en-US" dirty="0"/>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43" tIns="48322" rIns="96643" bIns="48322"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3" tIns="48322" rIns="96643" bIns="4832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43" tIns="48322" rIns="96643" bIns="48322"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3" tIns="48322" rIns="96643" bIns="48322" rtlCol="0" anchor="b"/>
          <a:lstStyle>
            <a:lvl1pPr algn="r">
              <a:defRPr sz="1200"/>
            </a:lvl1pPr>
          </a:lstStyle>
          <a:p>
            <a:fld id="{30945C19-B7FF-8548-82DA-D7A3AF6512B8}" type="slidenum">
              <a:rPr lang="en-US" smtClean="0"/>
              <a:pPr/>
              <a:t>‹#›</a:t>
            </a:fld>
            <a:endParaRPr lang="en-US" dirty="0"/>
          </a:p>
        </p:txBody>
      </p:sp>
    </p:spTree>
    <p:extLst>
      <p:ext uri="{BB962C8B-B14F-4D97-AF65-F5344CB8AC3E}">
        <p14:creationId xmlns:p14="http://schemas.microsoft.com/office/powerpoint/2010/main" val="22628002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BrightSign has offices world</a:t>
            </a:r>
            <a:r>
              <a:rPr lang="en-US" baseline="0" dirty="0"/>
              <a:t>wide: </a:t>
            </a:r>
          </a:p>
          <a:p>
            <a:pPr marL="178396" indent="-178396">
              <a:buFont typeface="Arial" panose="020B0604020202020204" pitchFamily="34" charset="0"/>
              <a:buChar char="•"/>
            </a:pPr>
            <a:r>
              <a:rPr lang="en-US" baseline="0" dirty="0"/>
              <a:t>Our headquarters is in Silicon Valley, CA</a:t>
            </a:r>
          </a:p>
          <a:p>
            <a:pPr marL="178396" indent="-178396">
              <a:buFont typeface="Arial" panose="020B0604020202020204" pitchFamily="34" charset="0"/>
              <a:buChar char="•"/>
            </a:pPr>
            <a:r>
              <a:rPr lang="en-US" baseline="0" dirty="0"/>
              <a:t>We have </a:t>
            </a:r>
            <a:r>
              <a:rPr lang="en-US" dirty="0"/>
              <a:t>R&amp;D and support</a:t>
            </a:r>
            <a:r>
              <a:rPr lang="en-US" baseline="0" dirty="0"/>
              <a:t> offices in </a:t>
            </a:r>
            <a:r>
              <a:rPr lang="en-US" dirty="0"/>
              <a:t>Cambridge, UK &amp; Odessa, Ukraine</a:t>
            </a:r>
            <a:endParaRPr lang="en-US" baseline="0" dirty="0"/>
          </a:p>
          <a:p>
            <a:pPr marL="178396" indent="-178396">
              <a:buFont typeface="Arial" panose="020B0604020202020204" pitchFamily="34" charset="0"/>
              <a:buChar char="•"/>
            </a:pPr>
            <a:r>
              <a:rPr lang="en-US" dirty="0"/>
              <a:t>Paris, France is our</a:t>
            </a:r>
            <a:r>
              <a:rPr lang="en-US" baseline="0" dirty="0"/>
              <a:t> </a:t>
            </a:r>
            <a:r>
              <a:rPr lang="en-US" dirty="0"/>
              <a:t>International Sales office</a:t>
            </a:r>
          </a:p>
          <a:p>
            <a:pPr marL="178396" indent="-178396">
              <a:buFont typeface="Arial" panose="020B0604020202020204" pitchFamily="34" charset="0"/>
              <a:buChar char="•"/>
            </a:pPr>
            <a:r>
              <a:rPr lang="en-US" baseline="0" dirty="0"/>
              <a:t>And we have shipping warehouses in Amsterdam and Hong Kong </a:t>
            </a:r>
          </a:p>
          <a:p>
            <a:r>
              <a:rPr lang="en-US" baseline="0" dirty="0"/>
              <a:t>With these worldwide locations, we offer around the globe sales, service and support, and our support is available virtually 24/7.</a:t>
            </a:r>
            <a:endParaRPr lang="en-US" dirty="0"/>
          </a:p>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4</a:t>
            </a:fld>
            <a:endParaRPr lang="en-US" dirty="0"/>
          </a:p>
        </p:txBody>
      </p:sp>
    </p:spTree>
    <p:extLst>
      <p:ext uri="{BB962C8B-B14F-4D97-AF65-F5344CB8AC3E}">
        <p14:creationId xmlns:p14="http://schemas.microsoft.com/office/powerpoint/2010/main" val="3095976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14</a:t>
            </a:fld>
            <a:endParaRPr lang="en-US" dirty="0"/>
          </a:p>
        </p:txBody>
      </p:sp>
    </p:spTree>
    <p:extLst>
      <p:ext uri="{BB962C8B-B14F-4D97-AF65-F5344CB8AC3E}">
        <p14:creationId xmlns:p14="http://schemas.microsoft.com/office/powerpoint/2010/main" val="1621313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17</a:t>
            </a:fld>
            <a:endParaRPr lang="en-US" dirty="0"/>
          </a:p>
        </p:txBody>
      </p:sp>
    </p:spTree>
    <p:extLst>
      <p:ext uri="{BB962C8B-B14F-4D97-AF65-F5344CB8AC3E}">
        <p14:creationId xmlns:p14="http://schemas.microsoft.com/office/powerpoint/2010/main" val="3173973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18</a:t>
            </a:fld>
            <a:endParaRPr lang="en-US" dirty="0"/>
          </a:p>
        </p:txBody>
      </p:sp>
    </p:spTree>
    <p:extLst>
      <p:ext uri="{BB962C8B-B14F-4D97-AF65-F5344CB8AC3E}">
        <p14:creationId xmlns:p14="http://schemas.microsoft.com/office/powerpoint/2010/main" val="813863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20</a:t>
            </a:fld>
            <a:endParaRPr lang="en-US" dirty="0"/>
          </a:p>
        </p:txBody>
      </p:sp>
    </p:spTree>
    <p:extLst>
      <p:ext uri="{BB962C8B-B14F-4D97-AF65-F5344CB8AC3E}">
        <p14:creationId xmlns:p14="http://schemas.microsoft.com/office/powerpoint/2010/main" val="3468066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21</a:t>
            </a:fld>
            <a:endParaRPr lang="en-US" dirty="0"/>
          </a:p>
        </p:txBody>
      </p:sp>
    </p:spTree>
    <p:extLst>
      <p:ext uri="{BB962C8B-B14F-4D97-AF65-F5344CB8AC3E}">
        <p14:creationId xmlns:p14="http://schemas.microsoft.com/office/powerpoint/2010/main" val="3503091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22</a:t>
            </a:fld>
            <a:endParaRPr lang="en-US" dirty="0"/>
          </a:p>
        </p:txBody>
      </p:sp>
    </p:spTree>
    <p:extLst>
      <p:ext uri="{BB962C8B-B14F-4D97-AF65-F5344CB8AC3E}">
        <p14:creationId xmlns:p14="http://schemas.microsoft.com/office/powerpoint/2010/main" val="1878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23</a:t>
            </a:fld>
            <a:endParaRPr lang="en-US" dirty="0"/>
          </a:p>
        </p:txBody>
      </p:sp>
    </p:spTree>
    <p:extLst>
      <p:ext uri="{BB962C8B-B14F-4D97-AF65-F5344CB8AC3E}">
        <p14:creationId xmlns:p14="http://schemas.microsoft.com/office/powerpoint/2010/main" val="4223767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28</a:t>
            </a:fld>
            <a:endParaRPr lang="en-US" dirty="0"/>
          </a:p>
        </p:txBody>
      </p:sp>
    </p:spTree>
    <p:extLst>
      <p:ext uri="{BB962C8B-B14F-4D97-AF65-F5344CB8AC3E}">
        <p14:creationId xmlns:p14="http://schemas.microsoft.com/office/powerpoint/2010/main" val="1062406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H.265 can be used for HD content to</a:t>
            </a:r>
            <a:r>
              <a:rPr lang="en-US" baseline="0" dirty="0"/>
              <a:t> create much smaller file sizes equivalent in quality to H.264</a:t>
            </a:r>
            <a:endParaRPr lang="en-US" dirty="0"/>
          </a:p>
          <a:p>
            <a:endParaRPr lang="en-US" dirty="0"/>
          </a:p>
          <a:p>
            <a:r>
              <a:rPr lang="en-US" dirty="0"/>
              <a:t>Netflix: they are the first company offering 4K content commercially. The video streams are H.265 and they're not charging more for 4K video content because they're now paying less to deliver data overall by using H.265 for not only the 4K content but also the HD content. Netflix is using Vanguard and they built a full ecosystem to use that codec.</a:t>
            </a:r>
          </a:p>
        </p:txBody>
      </p:sp>
      <p:sp>
        <p:nvSpPr>
          <p:cNvPr id="4" name="Slide Number Placeholder 3"/>
          <p:cNvSpPr>
            <a:spLocks noGrp="1"/>
          </p:cNvSpPr>
          <p:nvPr>
            <p:ph type="sldNum" sz="quarter" idx="10"/>
          </p:nvPr>
        </p:nvSpPr>
        <p:spPr/>
        <p:txBody>
          <a:bodyPr/>
          <a:lstStyle/>
          <a:p>
            <a:fld id="{30945C19-B7FF-8548-82DA-D7A3AF6512B8}" type="slidenum">
              <a:rPr lang="en-US" smtClean="0"/>
              <a:pPr/>
              <a:t>29</a:t>
            </a:fld>
            <a:endParaRPr lang="en-US" dirty="0"/>
          </a:p>
        </p:txBody>
      </p:sp>
    </p:spTree>
    <p:extLst>
      <p:ext uri="{BB962C8B-B14F-4D97-AF65-F5344CB8AC3E}">
        <p14:creationId xmlns:p14="http://schemas.microsoft.com/office/powerpoint/2010/main" val="3227240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31</a:t>
            </a:fld>
            <a:endParaRPr lang="en-US" dirty="0"/>
          </a:p>
        </p:txBody>
      </p:sp>
    </p:spTree>
    <p:extLst>
      <p:ext uri="{BB962C8B-B14F-4D97-AF65-F5344CB8AC3E}">
        <p14:creationId xmlns:p14="http://schemas.microsoft.com/office/powerpoint/2010/main" val="344150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t>BrightSign is</a:t>
            </a:r>
            <a:r>
              <a:rPr lang="en-US" b="0" baseline="0" dirty="0"/>
              <a:t> the biggest solution provider that you may not easily see because we are behind the screen. </a:t>
            </a:r>
            <a:r>
              <a:rPr lang="en-US" sz="1200" b="0" i="0" kern="1200" baseline="0" dirty="0">
                <a:solidFill>
                  <a:schemeClr val="tx1"/>
                </a:solidFill>
                <a:effectLst/>
                <a:latin typeface="+mn-lt"/>
                <a:ea typeface="+mn-ea"/>
                <a:cs typeface="+mn-cs"/>
              </a:rPr>
              <a:t>BrightSign also partners with CMS providers who sell our media players.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945C19-B7FF-8548-82DA-D7A3AF6512B8}" type="slidenum">
              <a:rPr lang="en-US" smtClean="0"/>
              <a:pPr/>
              <a:t>5</a:t>
            </a:fld>
            <a:endParaRPr lang="en-US" dirty="0"/>
          </a:p>
        </p:txBody>
      </p:sp>
    </p:spTree>
    <p:extLst>
      <p:ext uri="{BB962C8B-B14F-4D97-AF65-F5344CB8AC3E}">
        <p14:creationId xmlns:p14="http://schemas.microsoft.com/office/powerpoint/2010/main" val="4210795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33</a:t>
            </a:fld>
            <a:endParaRPr lang="en-US" dirty="0"/>
          </a:p>
        </p:txBody>
      </p:sp>
    </p:spTree>
    <p:extLst>
      <p:ext uri="{BB962C8B-B14F-4D97-AF65-F5344CB8AC3E}">
        <p14:creationId xmlns:p14="http://schemas.microsoft.com/office/powerpoint/2010/main" val="37899708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34</a:t>
            </a:fld>
            <a:endParaRPr lang="en-US" dirty="0"/>
          </a:p>
        </p:txBody>
      </p:sp>
    </p:spTree>
    <p:extLst>
      <p:ext uri="{BB962C8B-B14F-4D97-AF65-F5344CB8AC3E}">
        <p14:creationId xmlns:p14="http://schemas.microsoft.com/office/powerpoint/2010/main" val="755503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41</a:t>
            </a:fld>
            <a:endParaRPr lang="en-US" dirty="0"/>
          </a:p>
        </p:txBody>
      </p:sp>
    </p:spTree>
    <p:extLst>
      <p:ext uri="{BB962C8B-B14F-4D97-AF65-F5344CB8AC3E}">
        <p14:creationId xmlns:p14="http://schemas.microsoft.com/office/powerpoint/2010/main" val="2614463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44</a:t>
            </a:fld>
            <a:endParaRPr lang="en-US" dirty="0"/>
          </a:p>
        </p:txBody>
      </p:sp>
    </p:spTree>
    <p:extLst>
      <p:ext uri="{BB962C8B-B14F-4D97-AF65-F5344CB8AC3E}">
        <p14:creationId xmlns:p14="http://schemas.microsoft.com/office/powerpoint/2010/main" val="205172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PoE+</a:t>
            </a:r>
            <a:r>
              <a:rPr lang="en-US" b="1" u="sng" baseline="0" dirty="0"/>
              <a:t> Support on 4K &amp; XD Explained</a:t>
            </a:r>
          </a:p>
          <a:p>
            <a:pPr marL="174159" indent="-174159" defTabSz="464424">
              <a:buFont typeface="Arial" panose="020B0604020202020204" pitchFamily="34" charset="0"/>
              <a:buChar char="•"/>
              <a:defRPr/>
            </a:pPr>
            <a:r>
              <a:rPr lang="en-US" dirty="0">
                <a:solidFill>
                  <a:schemeClr val="tx1"/>
                </a:solidFill>
              </a:rPr>
              <a:t>4K &amp; XD PoE+ is</a:t>
            </a:r>
            <a:r>
              <a:rPr lang="en-US" baseline="0" dirty="0">
                <a:solidFill>
                  <a:schemeClr val="tx1"/>
                </a:solidFill>
              </a:rPr>
              <a:t> type 2 which supports 25 watts of power (</a:t>
            </a:r>
            <a:r>
              <a:rPr lang="en-US" dirty="0"/>
              <a:t>PoE+ type 1 </a:t>
            </a:r>
            <a:r>
              <a:rPr lang="en-US" dirty="0">
                <a:solidFill>
                  <a:schemeClr val="tx1"/>
                </a:solidFill>
              </a:rPr>
              <a:t>supports 12 watts)</a:t>
            </a:r>
            <a:endParaRPr lang="en-US" baseline="0" dirty="0">
              <a:solidFill>
                <a:schemeClr val="tx1"/>
              </a:solidFill>
            </a:endParaRPr>
          </a:p>
          <a:p>
            <a:pPr marL="174159" indent="-174159" defTabSz="464424">
              <a:buFont typeface="Arial" panose="020B0604020202020204" pitchFamily="34" charset="0"/>
              <a:buChar char="•"/>
              <a:defRPr/>
            </a:pPr>
            <a:r>
              <a:rPr lang="en-US" dirty="0"/>
              <a:t>BrightSign XD &amp; 4K can be powered by Ethernet alone as long as they don’t exceed 25 watts of power which is when 4K is running a standard presentation, an HDMI cable and 1 or 2 other outputs at most.  </a:t>
            </a:r>
          </a:p>
          <a:p>
            <a:pPr marL="174159" indent="-174159" defTabSz="464424">
              <a:buFont typeface="Arial" panose="020B0604020202020204" pitchFamily="34" charset="0"/>
              <a:buChar char="•"/>
              <a:defRPr/>
            </a:pPr>
            <a:r>
              <a:rPr lang="en-US" dirty="0"/>
              <a:t>If BrightSign 4K players are powering more than 2 outputs and a resource intensive presentation, they could require up to 60 watts of power and similarly BrightSign XD could require up to 36W</a:t>
            </a:r>
          </a:p>
          <a:p>
            <a:pPr marL="174159" indent="-174159" defTabSz="464424">
              <a:buFont typeface="Arial" panose="020B0604020202020204" pitchFamily="34" charset="0"/>
              <a:buChar char="•"/>
              <a:defRPr/>
            </a:pPr>
            <a:r>
              <a:rPr lang="en-US" dirty="0"/>
              <a:t>If the 4K or XD player is being powered by PoE+, approximately 1A is available for all other connectors </a:t>
            </a:r>
          </a:p>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47</a:t>
            </a:fld>
            <a:endParaRPr lang="en-US" dirty="0"/>
          </a:p>
        </p:txBody>
      </p:sp>
    </p:spTree>
    <p:extLst>
      <p:ext uri="{BB962C8B-B14F-4D97-AF65-F5344CB8AC3E}">
        <p14:creationId xmlns:p14="http://schemas.microsoft.com/office/powerpoint/2010/main" val="1762462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51</a:t>
            </a:fld>
            <a:endParaRPr lang="en-US" dirty="0"/>
          </a:p>
        </p:txBody>
      </p:sp>
    </p:spTree>
    <p:extLst>
      <p:ext uri="{BB962C8B-B14F-4D97-AF65-F5344CB8AC3E}">
        <p14:creationId xmlns:p14="http://schemas.microsoft.com/office/powerpoint/2010/main" val="914446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452438" y="717550"/>
            <a:ext cx="6383337" cy="3590925"/>
          </a:xfrm>
          <a:ln/>
        </p:spPr>
      </p:sp>
      <p:sp>
        <p:nvSpPr>
          <p:cNvPr id="40963"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DA29A455-3D5A-4D19-B3A4-C5F2B0EC1A27}" type="slidenum">
              <a:rPr lang="en-US" smtClean="0"/>
              <a:pPr>
                <a:defRPr/>
              </a:pPr>
              <a:t>53</a:t>
            </a:fld>
            <a:endParaRPr lang="en-US"/>
          </a:p>
        </p:txBody>
      </p:sp>
    </p:spTree>
    <p:extLst>
      <p:ext uri="{BB962C8B-B14F-4D97-AF65-F5344CB8AC3E}">
        <p14:creationId xmlns:p14="http://schemas.microsoft.com/office/powerpoint/2010/main" val="2388157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59</a:t>
            </a:fld>
            <a:endParaRPr lang="en-US" dirty="0"/>
          </a:p>
        </p:txBody>
      </p:sp>
    </p:spTree>
    <p:extLst>
      <p:ext uri="{BB962C8B-B14F-4D97-AF65-F5344CB8AC3E}">
        <p14:creationId xmlns:p14="http://schemas.microsoft.com/office/powerpoint/2010/main" val="882096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457200" y="719138"/>
            <a:ext cx="6400800" cy="3600450"/>
          </a:xfrm>
          <a:ln/>
        </p:spPr>
      </p:sp>
      <p:sp>
        <p:nvSpPr>
          <p:cNvPr id="48131" name="Notes Placeholder 2"/>
          <p:cNvSpPr>
            <a:spLocks noGrp="1"/>
          </p:cNvSpPr>
          <p:nvPr>
            <p:ph type="body" idx="1"/>
          </p:nvPr>
        </p:nvSpPr>
        <p:spPr>
          <a:noFill/>
          <a:ln/>
        </p:spPr>
        <p:txBody>
          <a:bodyPr/>
          <a:lstStyle/>
          <a:p>
            <a:pPr>
              <a:spcBef>
                <a:spcPts val="1006"/>
              </a:spcBef>
              <a:spcAft>
                <a:spcPts val="1006"/>
              </a:spcAft>
            </a:pPr>
            <a:r>
              <a:rPr lang="en-US" dirty="0">
                <a:solidFill>
                  <a:srgbClr val="362E70"/>
                </a:solidFill>
              </a:rPr>
              <a:t>BrightAuthor is a free PC-based software application that easily creates, previews and publishes presentations to run on BrightSign. It also offers an interface to manage your BrightSign Network</a:t>
            </a:r>
          </a:p>
          <a:p>
            <a:pPr>
              <a:spcBef>
                <a:spcPts val="1006"/>
              </a:spcBef>
              <a:spcAft>
                <a:spcPts val="1006"/>
              </a:spcAft>
            </a:pPr>
            <a:endParaRPr lang="en-US" dirty="0">
              <a:solidFill>
                <a:srgbClr val="595959"/>
              </a:solidFill>
            </a:endParaRPr>
          </a:p>
          <a:p>
            <a:pPr marL="181215" indent="-181215">
              <a:spcBef>
                <a:spcPts val="1006"/>
              </a:spcBef>
              <a:spcAft>
                <a:spcPts val="1006"/>
              </a:spcAft>
              <a:buFont typeface="Arial" panose="020B0604020202020204" pitchFamily="34" charset="0"/>
              <a:buChar char="•"/>
            </a:pPr>
            <a:r>
              <a:rPr lang="en-US" b="1" dirty="0">
                <a:solidFill>
                  <a:srgbClr val="362E70"/>
                </a:solidFill>
              </a:rPr>
              <a:t>Build.</a:t>
            </a:r>
            <a:r>
              <a:rPr lang="en-US" dirty="0"/>
              <a:t> </a:t>
            </a:r>
            <a:r>
              <a:rPr lang="en-US" dirty="0">
                <a:solidFill>
                  <a:srgbClr val="362E70"/>
                </a:solidFill>
              </a:rPr>
              <a:t>access</a:t>
            </a:r>
            <a:r>
              <a:rPr lang="en-US" dirty="0">
                <a:solidFill>
                  <a:srgbClr val="595959"/>
                </a:solidFill>
              </a:rPr>
              <a:t> all BrightSign features and functions that can be implemented into presentations. Design Full HD and 4K upscaled looping and interactive presentations in full-screen or multi-zone layouts.</a:t>
            </a:r>
          </a:p>
          <a:p>
            <a:pPr marL="181215" indent="-181215">
              <a:spcBef>
                <a:spcPts val="1006"/>
              </a:spcBef>
              <a:spcAft>
                <a:spcPts val="1006"/>
              </a:spcAft>
              <a:buFont typeface="Arial" panose="020B0604020202020204" pitchFamily="34" charset="0"/>
              <a:buChar char="•"/>
            </a:pPr>
            <a:r>
              <a:rPr lang="en-US" b="1" dirty="0">
                <a:solidFill>
                  <a:srgbClr val="362E70"/>
                </a:solidFill>
              </a:rPr>
              <a:t>Preview.</a:t>
            </a:r>
            <a:r>
              <a:rPr lang="en-US" dirty="0"/>
              <a:t> </a:t>
            </a:r>
            <a:r>
              <a:rPr lang="en-US" dirty="0">
                <a:solidFill>
                  <a:srgbClr val="595959"/>
                </a:solidFill>
                <a:latin typeface="Verdana" pitchFamily="34" charset="0"/>
                <a:ea typeface="Verdana" pitchFamily="34" charset="0"/>
                <a:cs typeface="Verdana" pitchFamily="34" charset="0"/>
              </a:rPr>
              <a:t>Review presentation playback before publishing.</a:t>
            </a:r>
            <a:endParaRPr lang="en-US" dirty="0">
              <a:solidFill>
                <a:srgbClr val="595959"/>
              </a:solidFill>
            </a:endParaRPr>
          </a:p>
          <a:p>
            <a:pPr marL="181215" indent="-181215">
              <a:spcBef>
                <a:spcPts val="1006"/>
              </a:spcBef>
              <a:spcAft>
                <a:spcPts val="1006"/>
              </a:spcAft>
              <a:buFont typeface="Arial" panose="020B0604020202020204" pitchFamily="34" charset="0"/>
              <a:buChar char="•"/>
            </a:pPr>
            <a:r>
              <a:rPr lang="en-US" b="1" dirty="0">
                <a:solidFill>
                  <a:srgbClr val="362E70"/>
                </a:solidFill>
              </a:rPr>
              <a:t>Publish.</a:t>
            </a:r>
            <a:r>
              <a:rPr lang="en-US" dirty="0"/>
              <a:t> </a:t>
            </a:r>
            <a:r>
              <a:rPr lang="en-US" dirty="0">
                <a:solidFill>
                  <a:srgbClr val="595959"/>
                </a:solidFill>
              </a:rPr>
              <a:t>Automatically build and distribute a complete presentation packet ready to play on BrightSign including content, playlists, controls and scheduling. Published presentations can be distributed to SD cards or network connected BrightSign units. </a:t>
            </a:r>
          </a:p>
          <a:p>
            <a:pPr marL="181215" indent="-181215">
              <a:spcBef>
                <a:spcPts val="1006"/>
              </a:spcBef>
              <a:spcAft>
                <a:spcPts val="1006"/>
              </a:spcAft>
              <a:buFont typeface="Arial" panose="020B0604020202020204" pitchFamily="34" charset="0"/>
              <a:buChar char="•"/>
            </a:pPr>
            <a:r>
              <a:rPr lang="en-US" b="1" dirty="0">
                <a:solidFill>
                  <a:srgbClr val="362E70"/>
                </a:solidFill>
              </a:rPr>
              <a:t>Manage.</a:t>
            </a:r>
            <a:r>
              <a:rPr lang="en-US" dirty="0"/>
              <a:t> </a:t>
            </a:r>
            <a:r>
              <a:rPr lang="en-US" dirty="0">
                <a:solidFill>
                  <a:srgbClr val="595959"/>
                </a:solidFill>
              </a:rPr>
              <a:t>Easily and securely update, monitor and manage your network of BrightSign digital signs right from the BrightAuthor application. A web UI is also available.  </a:t>
            </a:r>
          </a:p>
          <a:p>
            <a:endParaRPr lang="en-US" dirty="0"/>
          </a:p>
        </p:txBody>
      </p:sp>
      <p:sp>
        <p:nvSpPr>
          <p:cNvPr id="37892" name="Slide Number Placeholder 3"/>
          <p:cNvSpPr>
            <a:spLocks noGrp="1"/>
          </p:cNvSpPr>
          <p:nvPr>
            <p:ph type="sldNum" sz="quarter" idx="5"/>
          </p:nvPr>
        </p:nvSpPr>
        <p:spPr/>
        <p:txBody>
          <a:bodyPr/>
          <a:lstStyle/>
          <a:p>
            <a:pPr>
              <a:defRPr/>
            </a:pPr>
            <a:fld id="{357882B6-912A-4FBC-B488-979D7BA04AB1}" type="slidenum">
              <a:rPr lang="en-US" smtClean="0">
                <a:latin typeface="Arial" pitchFamily="34" charset="0"/>
              </a:rPr>
              <a:pPr>
                <a:defRPr/>
              </a:pPr>
              <a:t>62</a:t>
            </a:fld>
            <a:endParaRPr lang="en-US">
              <a:latin typeface="Arial" pitchFamily="34" charset="0"/>
            </a:endParaRPr>
          </a:p>
        </p:txBody>
      </p:sp>
    </p:spTree>
    <p:extLst>
      <p:ext uri="{BB962C8B-B14F-4D97-AF65-F5344CB8AC3E}">
        <p14:creationId xmlns:p14="http://schemas.microsoft.com/office/powerpoint/2010/main" val="3390079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457200" y="719138"/>
            <a:ext cx="6400800" cy="3600450"/>
          </a:xfrm>
          <a:ln/>
        </p:spPr>
      </p:sp>
      <p:sp>
        <p:nvSpPr>
          <p:cNvPr id="40963"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DA29A455-3D5A-4D19-B3A4-C5F2B0EC1A27}" type="slidenum">
              <a:rPr lang="en-US" smtClean="0"/>
              <a:pPr>
                <a:defRPr/>
              </a:pPr>
              <a:t>67</a:t>
            </a:fld>
            <a:endParaRPr lang="en-US"/>
          </a:p>
        </p:txBody>
      </p:sp>
    </p:spTree>
    <p:extLst>
      <p:ext uri="{BB962C8B-B14F-4D97-AF65-F5344CB8AC3E}">
        <p14:creationId xmlns:p14="http://schemas.microsoft.com/office/powerpoint/2010/main" val="1929592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945C19-B7FF-8548-82DA-D7A3AF6512B8}" type="slidenum">
              <a:rPr lang="en-US" smtClean="0"/>
              <a:pPr/>
              <a:t>6</a:t>
            </a:fld>
            <a:endParaRPr lang="en-US" dirty="0"/>
          </a:p>
        </p:txBody>
      </p:sp>
    </p:spTree>
    <p:extLst>
      <p:ext uri="{BB962C8B-B14F-4D97-AF65-F5344CB8AC3E}">
        <p14:creationId xmlns:p14="http://schemas.microsoft.com/office/powerpoint/2010/main" val="1499135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457200" y="719138"/>
            <a:ext cx="6400800" cy="3600450"/>
          </a:xfrm>
          <a:ln/>
        </p:spPr>
      </p:sp>
      <p:sp>
        <p:nvSpPr>
          <p:cNvPr id="33795"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245395B4-9003-438B-8D93-FA15050ABD3A}" type="slidenum">
              <a:rPr lang="en-US" smtClean="0"/>
              <a:pPr>
                <a:defRPr/>
              </a:pPr>
              <a:t>68</a:t>
            </a:fld>
            <a:endParaRPr lang="en-US"/>
          </a:p>
        </p:txBody>
      </p:sp>
    </p:spTree>
    <p:extLst>
      <p:ext uri="{BB962C8B-B14F-4D97-AF65-F5344CB8AC3E}">
        <p14:creationId xmlns:p14="http://schemas.microsoft.com/office/powerpoint/2010/main" val="2901027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457200" y="719138"/>
            <a:ext cx="6400800" cy="3600450"/>
          </a:xfrm>
          <a:ln/>
        </p:spPr>
      </p:sp>
      <p:sp>
        <p:nvSpPr>
          <p:cNvPr id="33795"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245395B4-9003-438B-8D93-FA15050ABD3A}" type="slidenum">
              <a:rPr lang="en-US" smtClean="0"/>
              <a:pPr>
                <a:defRPr/>
              </a:pPr>
              <a:t>69</a:t>
            </a:fld>
            <a:endParaRPr lang="en-US"/>
          </a:p>
        </p:txBody>
      </p:sp>
    </p:spTree>
    <p:extLst>
      <p:ext uri="{BB962C8B-B14F-4D97-AF65-F5344CB8AC3E}">
        <p14:creationId xmlns:p14="http://schemas.microsoft.com/office/powerpoint/2010/main" val="3483868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457200" y="719138"/>
            <a:ext cx="6400800" cy="3600450"/>
          </a:xfrm>
          <a:ln/>
        </p:spPr>
      </p:sp>
      <p:sp>
        <p:nvSpPr>
          <p:cNvPr id="31747"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213999C8-7AEA-44B9-944C-14A4989BCF59}" type="slidenum">
              <a:rPr lang="en-US" smtClean="0"/>
              <a:pPr>
                <a:defRPr/>
              </a:pPr>
              <a:t>70</a:t>
            </a:fld>
            <a:endParaRPr lang="en-US"/>
          </a:p>
        </p:txBody>
      </p:sp>
    </p:spTree>
    <p:extLst>
      <p:ext uri="{BB962C8B-B14F-4D97-AF65-F5344CB8AC3E}">
        <p14:creationId xmlns:p14="http://schemas.microsoft.com/office/powerpoint/2010/main" val="1147601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457200" y="719138"/>
            <a:ext cx="6400800" cy="3600450"/>
          </a:xfrm>
          <a:ln/>
        </p:spPr>
      </p:sp>
      <p:sp>
        <p:nvSpPr>
          <p:cNvPr id="36867" name="Notes Placeholder 2"/>
          <p:cNvSpPr>
            <a:spLocks noGrp="1"/>
          </p:cNvSpPr>
          <p:nvPr>
            <p:ph type="body" idx="1"/>
          </p:nvPr>
        </p:nvSpPr>
        <p:spPr>
          <a:noFill/>
          <a:ln/>
        </p:spPr>
        <p:txBody>
          <a:bodyPr/>
          <a:lstStyle/>
          <a:p>
            <a:pPr defTabSz="483241">
              <a:defRPr/>
            </a:pPr>
            <a:r>
              <a:rPr lang="en-US" dirty="0">
                <a:solidFill>
                  <a:srgbClr val="595959"/>
                </a:solidFill>
              </a:rPr>
              <a:t>BrightSign Network is a secure cloud-based solution for managing your network of BrightSign digital signs.  It offers a complete </a:t>
            </a:r>
            <a:r>
              <a:rPr lang="en-US" dirty="0" err="1">
                <a:solidFill>
                  <a:srgbClr val="595959"/>
                </a:solidFill>
              </a:rPr>
              <a:t>infrastruction</a:t>
            </a:r>
            <a:r>
              <a:rPr lang="en-US" dirty="0">
                <a:solidFill>
                  <a:srgbClr val="595959"/>
                </a:solidFill>
              </a:rPr>
              <a:t> to serve, manage and support your network and frees you from the complexity of hosting and maintaining your own network.  </a:t>
            </a:r>
          </a:p>
          <a:p>
            <a:pPr defTabSz="483241">
              <a:defRPr/>
            </a:pPr>
            <a:endParaRPr lang="en-US" dirty="0">
              <a:solidFill>
                <a:srgbClr val="595959"/>
              </a:solidFill>
            </a:endParaRPr>
          </a:p>
          <a:p>
            <a:pPr defTabSz="483241">
              <a:defRPr/>
            </a:pPr>
            <a:r>
              <a:rPr lang="en-US" dirty="0">
                <a:solidFill>
                  <a:srgbClr val="595959"/>
                </a:solidFill>
              </a:rPr>
              <a:t>BrightSign Network offers a complete set of tools and interfaces to easily and successfully manage your network.  An it is scalable to any size network.  </a:t>
            </a:r>
          </a:p>
          <a:p>
            <a:pPr defTabSz="483241">
              <a:defRPr/>
            </a:pPr>
            <a:endParaRPr lang="en-US" dirty="0">
              <a:solidFill>
                <a:srgbClr val="595959"/>
              </a:solidFill>
            </a:endParaRPr>
          </a:p>
          <a:p>
            <a:pPr defTabSz="483241">
              <a:defRPr/>
            </a:pPr>
            <a:r>
              <a:rPr lang="en-US" dirty="0">
                <a:solidFill>
                  <a:srgbClr val="595959"/>
                </a:solidFill>
              </a:rPr>
              <a:t>The BrightSign Network management can be done via the BrightAuthor PC software application or the Web UI which primarily allows network subscribers to access administrative functions such as user roles, permissions, etc. as well as monitor the health of your network. </a:t>
            </a:r>
          </a:p>
          <a:p>
            <a:endParaRPr lang="en-US" dirty="0"/>
          </a:p>
        </p:txBody>
      </p:sp>
      <p:sp>
        <p:nvSpPr>
          <p:cNvPr id="37892" name="Slide Number Placeholder 3"/>
          <p:cNvSpPr>
            <a:spLocks noGrp="1"/>
          </p:cNvSpPr>
          <p:nvPr>
            <p:ph type="sldNum" sz="quarter" idx="5"/>
          </p:nvPr>
        </p:nvSpPr>
        <p:spPr/>
        <p:txBody>
          <a:bodyPr/>
          <a:lstStyle/>
          <a:p>
            <a:pPr>
              <a:defRPr/>
            </a:pPr>
            <a:fld id="{1A73195B-1A84-42F7-A7B1-72C8A49BD59F}" type="slidenum">
              <a:rPr lang="en-US" smtClean="0">
                <a:latin typeface="Arial" pitchFamily="34" charset="0"/>
              </a:rPr>
              <a:pPr>
                <a:defRPr/>
              </a:pPr>
              <a:t>71</a:t>
            </a:fld>
            <a:endParaRPr lang="en-US">
              <a:latin typeface="Arial" pitchFamily="34" charset="0"/>
            </a:endParaRPr>
          </a:p>
        </p:txBody>
      </p:sp>
    </p:spTree>
    <p:extLst>
      <p:ext uri="{BB962C8B-B14F-4D97-AF65-F5344CB8AC3E}">
        <p14:creationId xmlns:p14="http://schemas.microsoft.com/office/powerpoint/2010/main" val="2009691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457200" y="719138"/>
            <a:ext cx="6400800" cy="3600450"/>
          </a:xfrm>
          <a:ln/>
        </p:spPr>
      </p:sp>
      <p:sp>
        <p:nvSpPr>
          <p:cNvPr id="36867" name="Notes Placeholder 2"/>
          <p:cNvSpPr>
            <a:spLocks noGrp="1"/>
          </p:cNvSpPr>
          <p:nvPr>
            <p:ph type="body" idx="1"/>
          </p:nvPr>
        </p:nvSpPr>
        <p:spPr>
          <a:noFill/>
          <a:ln/>
        </p:spPr>
        <p:txBody>
          <a:bodyPr/>
          <a:lstStyle/>
          <a:p>
            <a:r>
              <a:rPr lang="en-US" dirty="0"/>
              <a:t>The BrightSign Network</a:t>
            </a:r>
            <a:r>
              <a:rPr lang="en-US" baseline="0" dirty="0"/>
              <a:t> Enterprise Edition is available only to pre-approved customers of large networks that have special </a:t>
            </a:r>
            <a:r>
              <a:rPr lang="en-US" baseline="0"/>
              <a:t>hosting requirements.  </a:t>
            </a:r>
            <a:endParaRPr lang="en-US" dirty="0"/>
          </a:p>
        </p:txBody>
      </p:sp>
      <p:sp>
        <p:nvSpPr>
          <p:cNvPr id="37892" name="Slide Number Placeholder 3"/>
          <p:cNvSpPr>
            <a:spLocks noGrp="1"/>
          </p:cNvSpPr>
          <p:nvPr>
            <p:ph type="sldNum" sz="quarter" idx="5"/>
          </p:nvPr>
        </p:nvSpPr>
        <p:spPr/>
        <p:txBody>
          <a:bodyPr/>
          <a:lstStyle/>
          <a:p>
            <a:pPr>
              <a:defRPr/>
            </a:pPr>
            <a:fld id="{1A73195B-1A84-42F7-A7B1-72C8A49BD59F}" type="slidenum">
              <a:rPr lang="en-US" smtClean="0">
                <a:latin typeface="Arial" pitchFamily="34" charset="0"/>
              </a:rPr>
              <a:pPr>
                <a:defRPr/>
              </a:pPr>
              <a:t>73</a:t>
            </a:fld>
            <a:endParaRPr lang="en-US">
              <a:latin typeface="Arial" pitchFamily="34" charset="0"/>
            </a:endParaRPr>
          </a:p>
        </p:txBody>
      </p:sp>
    </p:spTree>
    <p:extLst>
      <p:ext uri="{BB962C8B-B14F-4D97-AF65-F5344CB8AC3E}">
        <p14:creationId xmlns:p14="http://schemas.microsoft.com/office/powerpoint/2010/main" val="9771699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75</a:t>
            </a:fld>
            <a:endParaRPr lang="en-US" dirty="0"/>
          </a:p>
        </p:txBody>
      </p:sp>
    </p:spTree>
    <p:extLst>
      <p:ext uri="{BB962C8B-B14F-4D97-AF65-F5344CB8AC3E}">
        <p14:creationId xmlns:p14="http://schemas.microsoft.com/office/powerpoint/2010/main" val="30058489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76</a:t>
            </a:fld>
            <a:endParaRPr lang="en-US" dirty="0"/>
          </a:p>
        </p:txBody>
      </p:sp>
    </p:spTree>
    <p:extLst>
      <p:ext uri="{BB962C8B-B14F-4D97-AF65-F5344CB8AC3E}">
        <p14:creationId xmlns:p14="http://schemas.microsoft.com/office/powerpoint/2010/main" val="2520487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84</a:t>
            </a:fld>
            <a:endParaRPr lang="en-US" dirty="0"/>
          </a:p>
        </p:txBody>
      </p:sp>
    </p:spTree>
    <p:extLst>
      <p:ext uri="{BB962C8B-B14F-4D97-AF65-F5344CB8AC3E}">
        <p14:creationId xmlns:p14="http://schemas.microsoft.com/office/powerpoint/2010/main" val="10119267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86</a:t>
            </a:fld>
            <a:endParaRPr lang="en-US" dirty="0"/>
          </a:p>
        </p:txBody>
      </p:sp>
    </p:spTree>
    <p:extLst>
      <p:ext uri="{BB962C8B-B14F-4D97-AF65-F5344CB8AC3E}">
        <p14:creationId xmlns:p14="http://schemas.microsoft.com/office/powerpoint/2010/main" val="21688612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87</a:t>
            </a:fld>
            <a:endParaRPr lang="en-US" dirty="0"/>
          </a:p>
        </p:txBody>
      </p:sp>
    </p:spTree>
    <p:extLst>
      <p:ext uri="{BB962C8B-B14F-4D97-AF65-F5344CB8AC3E}">
        <p14:creationId xmlns:p14="http://schemas.microsoft.com/office/powerpoint/2010/main" val="448197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b="1" dirty="0"/>
              <a:t>IHS Notes on Forecast</a:t>
            </a:r>
          </a:p>
          <a:p>
            <a:r>
              <a:rPr lang="en-US" sz="1200" dirty="0"/>
              <a:t>IHS Markit expects the overall digital signage industry to finish 2017 with a 30.8% YoY increase in revenue, with displays and media revenue averaging nearly a 38% increase from the previous year. Growth in DOOH advertising for 2018 is forecast to start the year strong, supported by major events such as the 2018 Winter Olympics in PyeongChang, South Korea and the 2018 FIFA World Cup Russia. The increase in DOOH advertising is also a result of the ample number of direct-view LED displays launched by many of the major LCD manufacturers in 2017. </a:t>
            </a:r>
          </a:p>
          <a:p>
            <a:endParaRPr lang="en-US" sz="1200" dirty="0"/>
          </a:p>
          <a:p>
            <a:r>
              <a:rPr lang="en-US" sz="1200" dirty="0"/>
              <a:t>Looking to 2018, there will be a greater focus for displays in interactivity and collaboration applications such as IWBs for education, along with the development of corporate and government markets. IHS Markit believes there will be an even greater shift in connected and integrated environments for digital signage displays with other technologies, such as NFC, motion sensor touch solutions, along with voice and facial recognition technology—aiding to drive the development for IWBs in new applications such as retail and wayfinding. </a:t>
            </a:r>
          </a:p>
          <a:p>
            <a:endParaRPr lang="en-US" sz="1200" dirty="0"/>
          </a:p>
          <a:p>
            <a:r>
              <a:rPr lang="en-US" sz="1200" dirty="0"/>
              <a:t>Increased momentum for DOOH advertising focuses on developments in collecting data, automated workflows, and metrics, which will be crucial to offering advertisers the benefits of creating more targeted campaigns among wider audiences. DOOH advertising is also anticipated to become more immersive in 2018, with instances of VR and AR incorporated with digital signage deployments, especially in public space verticals. </a:t>
            </a:r>
          </a:p>
        </p:txBody>
      </p:sp>
      <p:sp>
        <p:nvSpPr>
          <p:cNvPr id="4" name="Slide Number Placeholder 3"/>
          <p:cNvSpPr>
            <a:spLocks noGrp="1"/>
          </p:cNvSpPr>
          <p:nvPr>
            <p:ph type="sldNum" sz="quarter" idx="10"/>
          </p:nvPr>
        </p:nvSpPr>
        <p:spPr/>
        <p:txBody>
          <a:bodyPr/>
          <a:lstStyle/>
          <a:p>
            <a:fld id="{30945C19-B7FF-8548-82DA-D7A3AF6512B8}" type="slidenum">
              <a:rPr lang="en-US" smtClean="0"/>
              <a:pPr/>
              <a:t>7</a:t>
            </a:fld>
            <a:endParaRPr lang="en-US" dirty="0"/>
          </a:p>
        </p:txBody>
      </p:sp>
    </p:spTree>
    <p:extLst>
      <p:ext uri="{BB962C8B-B14F-4D97-AF65-F5344CB8AC3E}">
        <p14:creationId xmlns:p14="http://schemas.microsoft.com/office/powerpoint/2010/main" val="39576260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92</a:t>
            </a:fld>
            <a:endParaRPr lang="en-US" dirty="0"/>
          </a:p>
        </p:txBody>
      </p:sp>
    </p:spTree>
    <p:extLst>
      <p:ext uri="{BB962C8B-B14F-4D97-AF65-F5344CB8AC3E}">
        <p14:creationId xmlns:p14="http://schemas.microsoft.com/office/powerpoint/2010/main" val="1214637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95</a:t>
            </a:fld>
            <a:endParaRPr lang="en-US" dirty="0"/>
          </a:p>
        </p:txBody>
      </p:sp>
    </p:spTree>
    <p:extLst>
      <p:ext uri="{BB962C8B-B14F-4D97-AF65-F5344CB8AC3E}">
        <p14:creationId xmlns:p14="http://schemas.microsoft.com/office/powerpoint/2010/main" val="21229544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41">
              <a:defRPr/>
            </a:pPr>
            <a:r>
              <a:rPr lang="en-US" dirty="0"/>
              <a:t>FNAC:</a:t>
            </a:r>
            <a:r>
              <a:rPr lang="en-US" baseline="0" dirty="0"/>
              <a:t> </a:t>
            </a:r>
            <a:r>
              <a:rPr lang="en-US" dirty="0"/>
              <a:t>2,100 BrightSign networked controllers in all 82 FNAC stores in France and Belgium </a:t>
            </a:r>
          </a:p>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96</a:t>
            </a:fld>
            <a:endParaRPr lang="en-US" dirty="0"/>
          </a:p>
        </p:txBody>
      </p:sp>
    </p:spTree>
    <p:extLst>
      <p:ext uri="{BB962C8B-B14F-4D97-AF65-F5344CB8AC3E}">
        <p14:creationId xmlns:p14="http://schemas.microsoft.com/office/powerpoint/2010/main" val="40703545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97</a:t>
            </a:fld>
            <a:endParaRPr lang="en-US" dirty="0"/>
          </a:p>
        </p:txBody>
      </p:sp>
    </p:spTree>
    <p:extLst>
      <p:ext uri="{BB962C8B-B14F-4D97-AF65-F5344CB8AC3E}">
        <p14:creationId xmlns:p14="http://schemas.microsoft.com/office/powerpoint/2010/main" val="560243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396" indent="-178396" defTabSz="475723">
              <a:buFont typeface="Arial" panose="020B0604020202020204" pitchFamily="34" charset="0"/>
              <a:buChar char="•"/>
              <a:defRPr/>
            </a:pPr>
            <a:endParaRPr lang="en-US" sz="1000"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104</a:t>
            </a:fld>
            <a:endParaRPr lang="en-US" dirty="0"/>
          </a:p>
        </p:txBody>
      </p:sp>
    </p:spTree>
    <p:extLst>
      <p:ext uri="{BB962C8B-B14F-4D97-AF65-F5344CB8AC3E}">
        <p14:creationId xmlns:p14="http://schemas.microsoft.com/office/powerpoint/2010/main" val="42870969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396" indent="-178396" defTabSz="475723">
              <a:buFont typeface="Arial" panose="020B0604020202020204" pitchFamily="34" charset="0"/>
              <a:buChar char="•"/>
              <a:defRPr/>
            </a:pPr>
            <a:endParaRPr lang="en-US" sz="1000"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105</a:t>
            </a:fld>
            <a:endParaRPr lang="en-US" dirty="0"/>
          </a:p>
        </p:txBody>
      </p:sp>
    </p:spTree>
    <p:extLst>
      <p:ext uri="{BB962C8B-B14F-4D97-AF65-F5344CB8AC3E}">
        <p14:creationId xmlns:p14="http://schemas.microsoft.com/office/powerpoint/2010/main" val="2989855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b="0" dirty="0"/>
              <a:t>BrightSign offers a total signage solution that includes</a:t>
            </a:r>
            <a:r>
              <a:rPr lang="en-US" b="0" baseline="0" dirty="0"/>
              <a:t> the digital sign media players which deliver p</a:t>
            </a:r>
            <a:r>
              <a:rPr lang="en-US" b="0" dirty="0"/>
              <a:t>owerful performance and reliability.</a:t>
            </a:r>
            <a:r>
              <a:rPr lang="en-US" b="0" baseline="0" dirty="0"/>
              <a:t>  Our digital sign players are d</a:t>
            </a:r>
            <a:r>
              <a:rPr lang="en-US" b="0" dirty="0"/>
              <a:t>esigned exclusively for digital signage</a:t>
            </a:r>
            <a:r>
              <a:rPr lang="en-US" b="0" baseline="0" dirty="0"/>
              <a:t> with a </a:t>
            </a:r>
            <a:r>
              <a:rPr lang="en-US" b="0" dirty="0"/>
              <a:t>slim operating system that delivers powerful performance, superior signage capabilities and exceptional Full HD and True 4K video quality on a solid-state platform you can depend on. </a:t>
            </a:r>
          </a:p>
          <a:p>
            <a:endParaRPr lang="en-US" b="0" dirty="0"/>
          </a:p>
          <a:p>
            <a:pPr defTabSz="475723">
              <a:defRPr/>
            </a:pPr>
            <a:r>
              <a:rPr lang="en-US" b="0" dirty="0"/>
              <a:t>Our BrightAuthor</a:t>
            </a:r>
            <a:r>
              <a:rPr lang="en-US" b="0" baseline="0" dirty="0"/>
              <a:t> software is free, e</a:t>
            </a:r>
            <a:r>
              <a:rPr lang="en-US" b="0" dirty="0"/>
              <a:t>asy to use</a:t>
            </a:r>
            <a:r>
              <a:rPr lang="en-US" b="0" baseline="0" dirty="0"/>
              <a:t> and offers s</a:t>
            </a:r>
            <a:r>
              <a:rPr lang="en-US" b="0" dirty="0"/>
              <a:t>ophisticated features.</a:t>
            </a:r>
            <a:r>
              <a:rPr lang="en-US" b="0" baseline="0" dirty="0"/>
              <a:t> This PC-based application helps you create, preview, publish and network your digital signage presentations without difficulty. </a:t>
            </a:r>
            <a:r>
              <a:rPr lang="en-US" dirty="0"/>
              <a:t>BrightSign continually updates our software, so you’ll never be stuck with a product that isn’t keeping pace with current market demands. </a:t>
            </a:r>
          </a:p>
          <a:p>
            <a:pPr defTabSz="475723">
              <a:defRPr/>
            </a:pPr>
            <a:endParaRPr lang="en-US" dirty="0"/>
          </a:p>
          <a:p>
            <a:pPr defTabSz="475723">
              <a:defRPr/>
            </a:pPr>
            <a:r>
              <a:rPr lang="en-US" dirty="0"/>
              <a:t>BrightSign offers a variety of networking options. Simple file networking and local area networking solutions are offered for free and we have an option to subscribe to BrightSign Network, a cloud-based service that frees you from the complexities of hosting and maintaining your own network.</a:t>
            </a:r>
          </a:p>
          <a:p>
            <a:endParaRPr lang="en-US" b="0" baseline="0" dirty="0"/>
          </a:p>
          <a:p>
            <a:r>
              <a:rPr lang="en-US" b="0" dirty="0"/>
              <a:t>Everything</a:t>
            </a:r>
            <a:r>
              <a:rPr lang="en-US" b="0" baseline="0" dirty="0"/>
              <a:t> you need to run your digital signage is provided by BrightSign – the players, the authoring software and networking options which are flexible and scalable to support size implementation.  We can also connect you to BrightSign qualified content providers and integrators.  </a:t>
            </a:r>
            <a:endParaRPr lang="en-US" b="0" dirty="0">
              <a:solidFill>
                <a:srgbClr val="595959"/>
              </a:solidFill>
            </a:endParaRPr>
          </a:p>
        </p:txBody>
      </p:sp>
      <p:sp>
        <p:nvSpPr>
          <p:cNvPr id="4" name="Slide Number Placeholder 3"/>
          <p:cNvSpPr>
            <a:spLocks noGrp="1"/>
          </p:cNvSpPr>
          <p:nvPr>
            <p:ph type="sldNum" sz="quarter" idx="10"/>
          </p:nvPr>
        </p:nvSpPr>
        <p:spPr/>
        <p:txBody>
          <a:bodyPr/>
          <a:lstStyle/>
          <a:p>
            <a:fld id="{30945C19-B7FF-8548-82DA-D7A3AF6512B8}" type="slidenum">
              <a:rPr lang="en-US" smtClean="0"/>
              <a:pPr/>
              <a:t>8</a:t>
            </a:fld>
            <a:endParaRPr lang="en-US" dirty="0"/>
          </a:p>
        </p:txBody>
      </p:sp>
    </p:spTree>
    <p:extLst>
      <p:ext uri="{BB962C8B-B14F-4D97-AF65-F5344CB8AC3E}">
        <p14:creationId xmlns:p14="http://schemas.microsoft.com/office/powerpoint/2010/main" val="3084046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457200" y="719138"/>
            <a:ext cx="6400800" cy="3600450"/>
          </a:xfrm>
          <a:ln/>
        </p:spPr>
      </p:sp>
      <p:sp>
        <p:nvSpPr>
          <p:cNvPr id="25603" name="Notes Placeholder 2"/>
          <p:cNvSpPr>
            <a:spLocks noGrp="1"/>
          </p:cNvSpPr>
          <p:nvPr>
            <p:ph type="body" idx="1"/>
          </p:nvPr>
        </p:nvSpPr>
        <p:spPr>
          <a:noFill/>
          <a:ln/>
        </p:spPr>
        <p:txBody>
          <a:bodyPr/>
          <a:lstStyle/>
          <a:p>
            <a:r>
              <a:rPr lang="en-US" sz="1700" dirty="0"/>
              <a:t>PC-based solutions cannot meet BrightSign’s high reliability and affordability</a:t>
            </a:r>
          </a:p>
        </p:txBody>
      </p:sp>
      <p:sp>
        <p:nvSpPr>
          <p:cNvPr id="4" name="Slide Number Placeholder 3"/>
          <p:cNvSpPr>
            <a:spLocks noGrp="1"/>
          </p:cNvSpPr>
          <p:nvPr>
            <p:ph type="sldNum" sz="quarter" idx="5"/>
          </p:nvPr>
        </p:nvSpPr>
        <p:spPr/>
        <p:txBody>
          <a:bodyPr/>
          <a:lstStyle/>
          <a:p>
            <a:pPr>
              <a:defRPr/>
            </a:pPr>
            <a:fld id="{E56C1357-DBEB-4BDF-BCD0-C023961B22E1}" type="slidenum">
              <a:rPr lang="en-US" smtClean="0"/>
              <a:pPr>
                <a:defRPr/>
              </a:pPr>
              <a:t>10</a:t>
            </a:fld>
            <a:endParaRPr lang="en-US" dirty="0"/>
          </a:p>
        </p:txBody>
      </p:sp>
    </p:spTree>
    <p:extLst>
      <p:ext uri="{BB962C8B-B14F-4D97-AF65-F5344CB8AC3E}">
        <p14:creationId xmlns:p14="http://schemas.microsoft.com/office/powerpoint/2010/main" val="326116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11</a:t>
            </a:fld>
            <a:endParaRPr lang="en-US" dirty="0"/>
          </a:p>
        </p:txBody>
      </p:sp>
    </p:spTree>
    <p:extLst>
      <p:ext uri="{BB962C8B-B14F-4D97-AF65-F5344CB8AC3E}">
        <p14:creationId xmlns:p14="http://schemas.microsoft.com/office/powerpoint/2010/main" val="3153457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12</a:t>
            </a:fld>
            <a:endParaRPr lang="en-US" dirty="0"/>
          </a:p>
        </p:txBody>
      </p:sp>
    </p:spTree>
    <p:extLst>
      <p:ext uri="{BB962C8B-B14F-4D97-AF65-F5344CB8AC3E}">
        <p14:creationId xmlns:p14="http://schemas.microsoft.com/office/powerpoint/2010/main" val="4258127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945C19-B7FF-8548-82DA-D7A3AF6512B8}" type="slidenum">
              <a:rPr lang="en-US" smtClean="0"/>
              <a:pPr/>
              <a:t>13</a:t>
            </a:fld>
            <a:endParaRPr lang="en-US" dirty="0"/>
          </a:p>
        </p:txBody>
      </p:sp>
    </p:spTree>
    <p:extLst>
      <p:ext uri="{BB962C8B-B14F-4D97-AF65-F5344CB8AC3E}">
        <p14:creationId xmlns:p14="http://schemas.microsoft.com/office/powerpoint/2010/main" val="5467997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gi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ubhead and Bullets">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2" name="Title 1"/>
          <p:cNvSpPr>
            <a:spLocks noGrp="1"/>
          </p:cNvSpPr>
          <p:nvPr>
            <p:ph type="title" hasCustomPrompt="1"/>
          </p:nvPr>
        </p:nvSpPr>
        <p:spPr>
          <a:xfrm>
            <a:off x="1913469" y="693944"/>
            <a:ext cx="13529733" cy="624495"/>
          </a:xfrm>
          <a:prstGeom prst="rect">
            <a:avLst/>
          </a:prstGeom>
        </p:spPr>
        <p:txBody>
          <a:bodyPr anchor="t" anchorCtr="0">
            <a:normAutofit/>
          </a:bodyPr>
          <a:lstStyle>
            <a:lvl1pPr algn="l">
              <a:lnSpc>
                <a:spcPts val="3400"/>
              </a:lnSpc>
              <a:defRPr sz="4000" b="1" i="0" cap="all">
                <a:solidFill>
                  <a:srgbClr val="3D3D3D"/>
                </a:solidFill>
                <a:latin typeface="Arial"/>
                <a:cs typeface="Arial"/>
              </a:defRPr>
            </a:lvl1pPr>
          </a:lstStyle>
          <a:p>
            <a:r>
              <a:rPr lang="en-US" dirty="0"/>
              <a:t>CLICK TO EDIT MASTER TITLE STYLE</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
        <p:nvSpPr>
          <p:cNvPr id="8" name="Text Placeholder 4"/>
          <p:cNvSpPr>
            <a:spLocks noGrp="1"/>
          </p:cNvSpPr>
          <p:nvPr>
            <p:ph type="body" sz="quarter" idx="10" hasCustomPrompt="1"/>
          </p:nvPr>
        </p:nvSpPr>
        <p:spPr>
          <a:xfrm>
            <a:off x="1913469" y="1588036"/>
            <a:ext cx="13529733" cy="659491"/>
          </a:xfrm>
          <a:prstGeom prst="rect">
            <a:avLst/>
          </a:prstGeom>
        </p:spPr>
        <p:txBody>
          <a:bodyPr anchor="b" anchorCtr="0">
            <a:noAutofit/>
          </a:bodyPr>
          <a:lstStyle>
            <a:lvl1pPr marL="0" indent="0">
              <a:buNone/>
              <a:defRPr sz="2800" b="1" i="0">
                <a:solidFill>
                  <a:srgbClr val="2608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
        <p:nvSpPr>
          <p:cNvPr id="9" name="Content Placeholder 2"/>
          <p:cNvSpPr>
            <a:spLocks noGrp="1"/>
          </p:cNvSpPr>
          <p:nvPr>
            <p:ph idx="14"/>
          </p:nvPr>
        </p:nvSpPr>
        <p:spPr>
          <a:xfrm>
            <a:off x="1913468" y="2580169"/>
            <a:ext cx="13529733" cy="5740091"/>
          </a:xfrm>
          <a:prstGeom prst="rect">
            <a:avLst/>
          </a:prstGeom>
        </p:spPr>
        <p:txBody>
          <a:bodyPr/>
          <a:lstStyle>
            <a:lvl1pPr marL="342900" indent="-342900">
              <a:spcBef>
                <a:spcPts val="1200"/>
              </a:spcBef>
              <a:buClr>
                <a:srgbClr val="FF5F00"/>
              </a:buClr>
              <a:buFont typeface="Wingdings" charset="2"/>
              <a:buChar char="§"/>
              <a:defRPr sz="2800" i="0" spc="-50">
                <a:solidFill>
                  <a:schemeClr val="tx1">
                    <a:lumMod val="65000"/>
                    <a:lumOff val="35000"/>
                  </a:schemeClr>
                </a:solidFill>
                <a:latin typeface="Verdana"/>
              </a:defRPr>
            </a:lvl1pPr>
            <a:lvl2pPr marL="804863" indent="-347663">
              <a:spcBef>
                <a:spcPts val="1200"/>
              </a:spcBef>
              <a:buClr>
                <a:srgbClr val="FF5F00"/>
              </a:buClr>
              <a:buFont typeface="Wingdings" charset="2"/>
              <a:buChar char=""/>
              <a:defRPr sz="2400" spc="-50">
                <a:solidFill>
                  <a:schemeClr val="tx1">
                    <a:lumMod val="65000"/>
                    <a:lumOff val="35000"/>
                  </a:schemeClr>
                </a:solidFill>
                <a:latin typeface="Verdana"/>
              </a:defRPr>
            </a:lvl2pPr>
            <a:lvl3pPr>
              <a:spcBef>
                <a:spcPts val="1200"/>
              </a:spcBef>
              <a:buClr>
                <a:srgbClr val="FF5F00"/>
              </a:buClr>
              <a:defRPr sz="2000" spc="-50">
                <a:solidFill>
                  <a:schemeClr val="tx1">
                    <a:lumMod val="65000"/>
                    <a:lumOff val="35000"/>
                  </a:schemeClr>
                </a:solidFill>
                <a:latin typeface="Verdana"/>
              </a:defRPr>
            </a:lvl3pPr>
            <a:lvl4pPr>
              <a:spcBef>
                <a:spcPts val="1200"/>
              </a:spcBef>
              <a:buClr>
                <a:srgbClr val="FF5F00"/>
              </a:buClr>
              <a:defRPr sz="2000" spc="-50">
                <a:solidFill>
                  <a:schemeClr val="tx1">
                    <a:lumMod val="65000"/>
                    <a:lumOff val="35000"/>
                  </a:schemeClr>
                </a:solidFill>
                <a:latin typeface="Verdana"/>
              </a:defRPr>
            </a:lvl4pPr>
            <a:lvl5pPr>
              <a:spcBef>
                <a:spcPts val="1200"/>
              </a:spcBef>
              <a:buClr>
                <a:srgbClr val="FF5F00"/>
              </a:buClr>
              <a:defRPr sz="2000" spc="-50">
                <a:solidFill>
                  <a:schemeClr val="tx1">
                    <a:lumMod val="65000"/>
                    <a:lumOff val="35000"/>
                  </a:schemeClr>
                </a:solidFill>
                <a:latin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1339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C monitor">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6000" cy="91440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4" name="Picture Placeholder 3"/>
          <p:cNvSpPr>
            <a:spLocks noGrp="1"/>
          </p:cNvSpPr>
          <p:nvPr>
            <p:ph type="pic" sz="quarter" idx="11" hasCustomPrompt="1"/>
          </p:nvPr>
        </p:nvSpPr>
        <p:spPr>
          <a:xfrm>
            <a:off x="1558598" y="1125249"/>
            <a:ext cx="13386437" cy="5822883"/>
          </a:xfrm>
          <a:prstGeom prst="rect">
            <a:avLst/>
          </a:prstGeom>
          <a:effectLst>
            <a:innerShdw blurRad="63500" dist="50800" dir="13500000">
              <a:srgbClr val="000000">
                <a:alpha val="50000"/>
              </a:srgbClr>
            </a:innerShdw>
          </a:effectLst>
        </p:spPr>
        <p:txBody>
          <a:bodyPr vert="horz"/>
          <a:lstStyle>
            <a:lvl1pPr marL="0" indent="0">
              <a:buNone/>
              <a:defRPr sz="1800" baseline="0">
                <a:ln>
                  <a:noFill/>
                </a:ln>
                <a:solidFill>
                  <a:schemeClr val="tx1">
                    <a:lumMod val="65000"/>
                    <a:lumOff val="35000"/>
                  </a:schemeClr>
                </a:solidFill>
                <a:latin typeface="Verdana"/>
                <a:cs typeface="Verdana"/>
              </a:defRPr>
            </a:lvl1pPr>
          </a:lstStyle>
          <a:p>
            <a:r>
              <a:rPr lang="en-US" dirty="0"/>
              <a:t>Insert Photo</a:t>
            </a: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422929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3 wall monitors (smaller cop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55327" y="4287121"/>
            <a:ext cx="4066208" cy="2287241"/>
          </a:xfrm>
          <a:prstGeom prst="rect">
            <a:avLst/>
          </a:prstGeom>
        </p:spPr>
      </p:pic>
      <p:sp>
        <p:nvSpPr>
          <p:cNvPr id="4" name="Picture Placeholder 3"/>
          <p:cNvSpPr>
            <a:spLocks noGrp="1"/>
          </p:cNvSpPr>
          <p:nvPr>
            <p:ph type="pic" sz="quarter" idx="11" hasCustomPrompt="1"/>
          </p:nvPr>
        </p:nvSpPr>
        <p:spPr>
          <a:xfrm>
            <a:off x="2215550" y="4807144"/>
            <a:ext cx="2921817" cy="1200937"/>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pic>
        <p:nvPicPr>
          <p:cNvPr id="11" name="Picture 10" descr="stripes.png"/>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16" name="Text Placeholder 4"/>
          <p:cNvSpPr>
            <a:spLocks noGrp="1"/>
          </p:cNvSpPr>
          <p:nvPr>
            <p:ph type="body" sz="quarter" idx="15" hasCustomPrompt="1"/>
          </p:nvPr>
        </p:nvSpPr>
        <p:spPr>
          <a:xfrm>
            <a:off x="6455475" y="6659426"/>
            <a:ext cx="8984811" cy="1526591"/>
          </a:xfrm>
          <a:prstGeom prst="rect">
            <a:avLst/>
          </a:prstGeom>
        </p:spPr>
        <p:txBody>
          <a:bodyPr vert="horz" lIns="0" tIns="91440" rIns="0" bIns="0"/>
          <a:lstStyle>
            <a:lvl1pPr marL="0" indent="0" algn="l">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55327" y="6283687"/>
            <a:ext cx="4066208" cy="2287241"/>
          </a:xfrm>
          <a:prstGeom prst="rect">
            <a:avLst/>
          </a:prstGeom>
        </p:spPr>
      </p:pic>
      <p:sp>
        <p:nvSpPr>
          <p:cNvPr id="14" name="Picture Placeholder 3"/>
          <p:cNvSpPr>
            <a:spLocks noGrp="1"/>
          </p:cNvSpPr>
          <p:nvPr>
            <p:ph type="pic" sz="quarter" idx="17" hasCustomPrompt="1"/>
          </p:nvPr>
        </p:nvSpPr>
        <p:spPr>
          <a:xfrm>
            <a:off x="2215550" y="6788289"/>
            <a:ext cx="2921817" cy="1231761"/>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sp>
        <p:nvSpPr>
          <p:cNvPr id="19" name="Text Placeholder 4"/>
          <p:cNvSpPr>
            <a:spLocks noGrp="1"/>
          </p:cNvSpPr>
          <p:nvPr>
            <p:ph type="body" sz="quarter" idx="19" hasCustomPrompt="1"/>
          </p:nvPr>
        </p:nvSpPr>
        <p:spPr>
          <a:xfrm>
            <a:off x="6455475" y="4611952"/>
            <a:ext cx="8984811" cy="1526591"/>
          </a:xfrm>
          <a:prstGeom prst="rect">
            <a:avLst/>
          </a:prstGeom>
        </p:spPr>
        <p:txBody>
          <a:bodyPr vert="horz" lIns="0" tIns="91440" rIns="0" bIns="0"/>
          <a:lstStyle>
            <a:lvl1pPr marL="0" indent="0" algn="l">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pic>
        <p:nvPicPr>
          <p:cNvPr id="18" name="Picture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55327" y="2251461"/>
            <a:ext cx="4066208" cy="2287241"/>
          </a:xfrm>
          <a:prstGeom prst="rect">
            <a:avLst/>
          </a:prstGeom>
        </p:spPr>
      </p:pic>
      <p:sp>
        <p:nvSpPr>
          <p:cNvPr id="21" name="Picture Placeholder 3"/>
          <p:cNvSpPr>
            <a:spLocks noGrp="1"/>
          </p:cNvSpPr>
          <p:nvPr>
            <p:ph type="pic" sz="quarter" idx="21" hasCustomPrompt="1"/>
          </p:nvPr>
        </p:nvSpPr>
        <p:spPr>
          <a:xfrm>
            <a:off x="2215550" y="2762250"/>
            <a:ext cx="2921817" cy="1185245"/>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sp>
        <p:nvSpPr>
          <p:cNvPr id="23" name="Text Placeholder 4"/>
          <p:cNvSpPr>
            <a:spLocks noGrp="1"/>
          </p:cNvSpPr>
          <p:nvPr>
            <p:ph type="body" sz="quarter" idx="22" hasCustomPrompt="1"/>
          </p:nvPr>
        </p:nvSpPr>
        <p:spPr>
          <a:xfrm>
            <a:off x="6455475" y="2576292"/>
            <a:ext cx="8984811" cy="1526591"/>
          </a:xfrm>
          <a:prstGeom prst="rect">
            <a:avLst/>
          </a:prstGeom>
        </p:spPr>
        <p:txBody>
          <a:bodyPr vert="horz" lIns="0" tIns="91440" rIns="0" bIns="0"/>
          <a:lstStyle>
            <a:lvl1pPr marL="0" indent="0" algn="l">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sp>
        <p:nvSpPr>
          <p:cNvPr id="17" name="Title 1"/>
          <p:cNvSpPr>
            <a:spLocks noGrp="1"/>
          </p:cNvSpPr>
          <p:nvPr>
            <p:ph type="title" hasCustomPrompt="1"/>
          </p:nvPr>
        </p:nvSpPr>
        <p:spPr>
          <a:xfrm>
            <a:off x="1913469" y="693944"/>
            <a:ext cx="13529733" cy="624495"/>
          </a:xfrm>
          <a:prstGeom prst="rect">
            <a:avLst/>
          </a:prstGeom>
        </p:spPr>
        <p:txBody>
          <a:bodyPr anchor="t" anchorCtr="0">
            <a:normAutofit/>
          </a:bodyPr>
          <a:lstStyle>
            <a:lvl1pPr algn="l">
              <a:lnSpc>
                <a:spcPts val="3400"/>
              </a:lnSpc>
              <a:defRPr sz="4000" b="1" i="0" cap="all">
                <a:solidFill>
                  <a:srgbClr val="414042"/>
                </a:solidFill>
                <a:latin typeface="Arial"/>
                <a:cs typeface="Arial"/>
              </a:defRPr>
            </a:lvl1pPr>
          </a:lstStyle>
          <a:p>
            <a:r>
              <a:rPr lang="en-US" dirty="0"/>
              <a:t>CLICK TO EDIT MASTER TITLE STYLE</a:t>
            </a:r>
          </a:p>
        </p:txBody>
      </p:sp>
      <p:sp>
        <p:nvSpPr>
          <p:cNvPr id="20" name="Text Placeholder 4"/>
          <p:cNvSpPr>
            <a:spLocks noGrp="1"/>
          </p:cNvSpPr>
          <p:nvPr>
            <p:ph type="body" sz="quarter" idx="10" hasCustomPrompt="1"/>
          </p:nvPr>
        </p:nvSpPr>
        <p:spPr>
          <a:xfrm>
            <a:off x="1913469" y="1588036"/>
            <a:ext cx="13529733" cy="659491"/>
          </a:xfrm>
          <a:prstGeom prst="rect">
            <a:avLst/>
          </a:prstGeom>
        </p:spPr>
        <p:txBody>
          <a:bodyPr anchor="b" anchorCtr="0">
            <a:noAutofit/>
          </a:bodyPr>
          <a:lstStyle>
            <a:lvl1pPr marL="0" indent="0">
              <a:buNone/>
              <a:defRPr sz="2800" b="1" i="0">
                <a:solidFill>
                  <a:srgbClr val="2608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1379424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Layour">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92415" y="1503954"/>
            <a:ext cx="14043051" cy="558557"/>
          </a:xfrm>
          <a:prstGeom prst="rect">
            <a:avLst/>
          </a:prstGeom>
        </p:spPr>
        <p:txBody>
          <a:bodyPr anchor="ctr">
            <a:normAutofit/>
          </a:bodyPr>
          <a:lstStyle>
            <a:lvl1pPr marL="0" indent="0" algn="l">
              <a:spcBef>
                <a:spcPts val="0"/>
              </a:spcBef>
              <a:buNone/>
              <a:defRPr sz="3199" b="1" i="0" spc="0">
                <a:solidFill>
                  <a:srgbClr val="260859"/>
                </a:solidFill>
                <a:latin typeface="Arial"/>
                <a:cs typeface="Aria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21" indent="0" algn="ctr">
              <a:buNone/>
              <a:defRPr>
                <a:solidFill>
                  <a:schemeClr val="tx1">
                    <a:tint val="75000"/>
                  </a:schemeClr>
                </a:solidFill>
              </a:defRPr>
            </a:lvl5pPr>
            <a:lvl6pPr marL="2285651" indent="0" algn="ctr">
              <a:buNone/>
              <a:defRPr>
                <a:solidFill>
                  <a:schemeClr val="tx1">
                    <a:tint val="75000"/>
                  </a:schemeClr>
                </a:solidFill>
              </a:defRPr>
            </a:lvl6pPr>
            <a:lvl7pPr marL="2742781" indent="0" algn="ctr">
              <a:buNone/>
              <a:defRPr>
                <a:solidFill>
                  <a:schemeClr val="tx1">
                    <a:tint val="75000"/>
                  </a:schemeClr>
                </a:solidFill>
              </a:defRPr>
            </a:lvl7pPr>
            <a:lvl8pPr marL="3199911" indent="0" algn="ctr">
              <a:buNone/>
              <a:defRPr>
                <a:solidFill>
                  <a:schemeClr val="tx1">
                    <a:tint val="75000"/>
                  </a:schemeClr>
                </a:solidFill>
              </a:defRPr>
            </a:lvl8pPr>
            <a:lvl9pPr marL="3657041" indent="0" algn="ctr">
              <a:buNone/>
              <a:defRPr>
                <a:solidFill>
                  <a:schemeClr val="tx1">
                    <a:tint val="75000"/>
                  </a:schemeClr>
                </a:solidFill>
              </a:defRPr>
            </a:lvl9pPr>
          </a:lstStyle>
          <a:p>
            <a:r>
              <a:rPr lang="en-US" dirty="0"/>
              <a:t>Click to edit Master subtitle style</a:t>
            </a:r>
          </a:p>
        </p:txBody>
      </p:sp>
      <p:sp>
        <p:nvSpPr>
          <p:cNvPr id="10" name="Rectangle 9"/>
          <p:cNvSpPr/>
          <p:nvPr/>
        </p:nvSpPr>
        <p:spPr>
          <a:xfrm>
            <a:off x="-15767" y="8793241"/>
            <a:ext cx="16303300" cy="471716"/>
          </a:xfrm>
          <a:prstGeom prst="rect">
            <a:avLst/>
          </a:prstGeom>
          <a:solidFill>
            <a:srgbClr val="2B1D4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012" dirty="0">
              <a:solidFill>
                <a:srgbClr val="000000"/>
              </a:solidFill>
              <a:effectLst/>
            </a:endParaRPr>
          </a:p>
        </p:txBody>
      </p:sp>
      <p:sp>
        <p:nvSpPr>
          <p:cNvPr id="11" name="Text Placeholder 10"/>
          <p:cNvSpPr>
            <a:spLocks noGrp="1"/>
          </p:cNvSpPr>
          <p:nvPr>
            <p:ph type="body" sz="quarter" idx="10" hasCustomPrompt="1"/>
          </p:nvPr>
        </p:nvSpPr>
        <p:spPr>
          <a:xfrm>
            <a:off x="1492793" y="578440"/>
            <a:ext cx="14042494" cy="888936"/>
          </a:xfrm>
          <a:prstGeom prst="rect">
            <a:avLst/>
          </a:prstGeom>
        </p:spPr>
        <p:txBody>
          <a:bodyPr vert="horz" anchor="ctr" anchorCtr="0"/>
          <a:lstStyle>
            <a:lvl1pPr marL="0" indent="0" algn="l">
              <a:lnSpc>
                <a:spcPct val="100000"/>
              </a:lnSpc>
              <a:spcBef>
                <a:spcPts val="0"/>
              </a:spcBef>
              <a:buNone/>
              <a:defRPr sz="4500" b="1" i="0" cap="all">
                <a:solidFill>
                  <a:srgbClr val="414042"/>
                </a:solidFill>
                <a:latin typeface="Arial"/>
                <a:cs typeface="Arial"/>
              </a:defRPr>
            </a:lvl1pPr>
            <a:lvl2pPr marL="45713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2pPr>
            <a:lvl3pPr marL="914259"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3pPr>
            <a:lvl4pPr marL="137139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4pPr>
            <a:lvl5pPr marL="1828521"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5pPr>
          </a:lstStyle>
          <a:p>
            <a:pPr lvl="0"/>
            <a:r>
              <a:rPr lang="en-US" dirty="0"/>
              <a:t>Click to edit Master TITLE</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2334" y="8456211"/>
            <a:ext cx="1511153" cy="324898"/>
          </a:xfrm>
          <a:prstGeom prst="rect">
            <a:avLst/>
          </a:prstGeom>
        </p:spPr>
      </p:pic>
    </p:spTree>
    <p:extLst>
      <p:ext uri="{BB962C8B-B14F-4D97-AF65-F5344CB8AC3E}">
        <p14:creationId xmlns:p14="http://schemas.microsoft.com/office/powerpoint/2010/main" val="138303650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Layour">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B93699-BC22-4781-91E7-4C159233844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10089" y="532848"/>
            <a:ext cx="8556759" cy="5688208"/>
          </a:xfrm>
          <a:prstGeom prst="rect">
            <a:avLst/>
          </a:prstGeom>
        </p:spPr>
      </p:pic>
      <p:sp>
        <p:nvSpPr>
          <p:cNvPr id="3" name="Subtitle 2"/>
          <p:cNvSpPr>
            <a:spLocks noGrp="1"/>
          </p:cNvSpPr>
          <p:nvPr>
            <p:ph type="subTitle" idx="1"/>
          </p:nvPr>
        </p:nvSpPr>
        <p:spPr>
          <a:xfrm>
            <a:off x="795456" y="7453232"/>
            <a:ext cx="10335000" cy="1044377"/>
          </a:xfrm>
          <a:prstGeom prst="rect">
            <a:avLst/>
          </a:prstGeom>
        </p:spPr>
        <p:txBody>
          <a:bodyPr>
            <a:normAutofit/>
          </a:bodyPr>
          <a:lstStyle>
            <a:lvl1pPr marL="0" indent="0" algn="l">
              <a:buNone/>
              <a:defRPr sz="3200" b="1" i="0" spc="0">
                <a:solidFill>
                  <a:srgbClr val="26085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Rectangle 9"/>
          <p:cNvSpPr/>
          <p:nvPr/>
        </p:nvSpPr>
        <p:spPr>
          <a:xfrm>
            <a:off x="-15767" y="8793238"/>
            <a:ext cx="16303299" cy="471715"/>
          </a:xfrm>
          <a:prstGeom prst="rect">
            <a:avLst/>
          </a:prstGeom>
          <a:solidFill>
            <a:srgbClr val="2B1D4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srgbClr val="000000"/>
              </a:solidFill>
              <a:effectLst/>
            </a:endParaRPr>
          </a:p>
        </p:txBody>
      </p:sp>
      <p:sp>
        <p:nvSpPr>
          <p:cNvPr id="11" name="Text Placeholder 10"/>
          <p:cNvSpPr>
            <a:spLocks noGrp="1"/>
          </p:cNvSpPr>
          <p:nvPr>
            <p:ph type="body" sz="quarter" idx="10" hasCustomPrompt="1"/>
          </p:nvPr>
        </p:nvSpPr>
        <p:spPr>
          <a:xfrm>
            <a:off x="795868" y="6248325"/>
            <a:ext cx="10334588" cy="1204383"/>
          </a:xfrm>
          <a:prstGeom prst="rect">
            <a:avLst/>
          </a:prstGeom>
        </p:spPr>
        <p:txBody>
          <a:bodyPr vert="horz" anchor="b" anchorCtr="0"/>
          <a:lstStyle>
            <a:lvl1pPr marL="0" indent="0">
              <a:lnSpc>
                <a:spcPts val="3600"/>
              </a:lnSpc>
              <a:spcBef>
                <a:spcPts val="0"/>
              </a:spcBef>
              <a:buNone/>
              <a:defRPr sz="4400" b="1" i="0" cap="all">
                <a:solidFill>
                  <a:srgbClr val="414042"/>
                </a:solidFill>
                <a:latin typeface="Arial"/>
                <a:cs typeface="Arial"/>
              </a:defRPr>
            </a:lvl1pPr>
            <a:lvl2pPr marL="4572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2pPr>
            <a:lvl3pPr marL="9144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3pPr>
            <a:lvl4pPr marL="13716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4pPr>
            <a:lvl5pPr marL="18288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5pPr>
          </a:lstStyle>
          <a:p>
            <a:pPr lvl="0"/>
            <a:r>
              <a:rPr lang="en-US" dirty="0"/>
              <a:t>Click to edit Master 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95868" y="532848"/>
            <a:ext cx="4272953" cy="918685"/>
          </a:xfrm>
          <a:prstGeom prst="rect">
            <a:avLst/>
          </a:prstGeom>
        </p:spPr>
      </p:pic>
    </p:spTree>
    <p:extLst>
      <p:ext uri="{BB962C8B-B14F-4D97-AF65-F5344CB8AC3E}">
        <p14:creationId xmlns:p14="http://schemas.microsoft.com/office/powerpoint/2010/main" val="74522661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Layour">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5456" y="4876283"/>
            <a:ext cx="14799398" cy="1044377"/>
          </a:xfrm>
          <a:prstGeom prst="rect">
            <a:avLst/>
          </a:prstGeom>
        </p:spPr>
        <p:txBody>
          <a:bodyPr>
            <a:normAutofit/>
          </a:bodyPr>
          <a:lstStyle>
            <a:lvl1pPr marL="0" indent="0" algn="ctr">
              <a:buNone/>
              <a:defRPr sz="3200" b="1" i="0" spc="0">
                <a:solidFill>
                  <a:srgbClr val="26085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Rectangle 9"/>
          <p:cNvSpPr/>
          <p:nvPr/>
        </p:nvSpPr>
        <p:spPr>
          <a:xfrm>
            <a:off x="-15767" y="8793238"/>
            <a:ext cx="16303299" cy="471715"/>
          </a:xfrm>
          <a:prstGeom prst="rect">
            <a:avLst/>
          </a:prstGeom>
          <a:solidFill>
            <a:srgbClr val="2B1D4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solidFill>
                <a:srgbClr val="000000"/>
              </a:solidFill>
              <a:effectLst/>
            </a:endParaRPr>
          </a:p>
        </p:txBody>
      </p:sp>
      <p:sp>
        <p:nvSpPr>
          <p:cNvPr id="11" name="Text Placeholder 10"/>
          <p:cNvSpPr>
            <a:spLocks noGrp="1"/>
          </p:cNvSpPr>
          <p:nvPr>
            <p:ph type="body" sz="quarter" idx="10" hasCustomPrompt="1"/>
          </p:nvPr>
        </p:nvSpPr>
        <p:spPr>
          <a:xfrm>
            <a:off x="795868" y="3671376"/>
            <a:ext cx="14798808" cy="1204383"/>
          </a:xfrm>
          <a:prstGeom prst="rect">
            <a:avLst/>
          </a:prstGeom>
        </p:spPr>
        <p:txBody>
          <a:bodyPr vert="horz" anchor="b" anchorCtr="0"/>
          <a:lstStyle>
            <a:lvl1pPr marL="0" indent="0" algn="ctr">
              <a:lnSpc>
                <a:spcPts val="3600"/>
              </a:lnSpc>
              <a:spcBef>
                <a:spcPts val="0"/>
              </a:spcBef>
              <a:buNone/>
              <a:defRPr sz="4400" b="1" i="0" cap="all">
                <a:solidFill>
                  <a:srgbClr val="414042"/>
                </a:solidFill>
                <a:latin typeface="Arial"/>
                <a:cs typeface="Arial"/>
              </a:defRPr>
            </a:lvl1pPr>
            <a:lvl2pPr marL="4572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2pPr>
            <a:lvl3pPr marL="9144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3pPr>
            <a:lvl4pPr marL="13716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4pPr>
            <a:lvl5pPr marL="1828800" indent="0">
              <a:lnSpc>
                <a:spcPts val="3400"/>
              </a:lnSpc>
              <a:spcBef>
                <a:spcPts val="0"/>
              </a:spcBef>
              <a:buNone/>
              <a:defRPr sz="3800" b="0" i="0" cap="all">
                <a:solidFill>
                  <a:schemeClr val="tx1">
                    <a:lumMod val="65000"/>
                    <a:lumOff val="35000"/>
                  </a:schemeClr>
                </a:solidFill>
                <a:latin typeface="Helvetica Neue Bold Condensed"/>
                <a:cs typeface="Helvetica Neue Bold Condensed"/>
              </a:defRPr>
            </a:lvl5pPr>
          </a:lstStyle>
          <a:p>
            <a:pPr lvl="0"/>
            <a:r>
              <a:rPr lang="en-US" dirty="0"/>
              <a:t>Click to edit Master TITLE</a:t>
            </a:r>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95868" y="532848"/>
            <a:ext cx="3048000" cy="655320"/>
          </a:xfrm>
          <a:prstGeom prst="rect">
            <a:avLst/>
          </a:prstGeom>
        </p:spPr>
      </p:pic>
    </p:spTree>
    <p:extLst>
      <p:ext uri="{BB962C8B-B14F-4D97-AF65-F5344CB8AC3E}">
        <p14:creationId xmlns:p14="http://schemas.microsoft.com/office/powerpoint/2010/main" val="218380207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head and Bullets">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2" name="Title 1"/>
          <p:cNvSpPr>
            <a:spLocks noGrp="1"/>
          </p:cNvSpPr>
          <p:nvPr>
            <p:ph type="title" hasCustomPrompt="1"/>
          </p:nvPr>
        </p:nvSpPr>
        <p:spPr>
          <a:xfrm>
            <a:off x="1913469" y="693944"/>
            <a:ext cx="13529733" cy="624495"/>
          </a:xfrm>
          <a:prstGeom prst="rect">
            <a:avLst/>
          </a:prstGeom>
        </p:spPr>
        <p:txBody>
          <a:bodyPr anchor="t" anchorCtr="0">
            <a:normAutofit/>
          </a:bodyPr>
          <a:lstStyle>
            <a:lvl1pPr algn="l">
              <a:lnSpc>
                <a:spcPts val="3400"/>
              </a:lnSpc>
              <a:defRPr sz="4000" b="1" i="0" cap="all">
                <a:solidFill>
                  <a:srgbClr val="414042"/>
                </a:solidFill>
                <a:latin typeface="Arial"/>
                <a:cs typeface="Arial"/>
              </a:defRPr>
            </a:lvl1pPr>
          </a:lstStyle>
          <a:p>
            <a:r>
              <a:rPr lang="en-US" dirty="0"/>
              <a:t>CLICK TO EDIT MASTER TITLE STYLE</a:t>
            </a:r>
          </a:p>
        </p:txBody>
      </p:sp>
      <p:sp>
        <p:nvSpPr>
          <p:cNvPr id="8" name="Text Placeholder 4"/>
          <p:cNvSpPr>
            <a:spLocks noGrp="1"/>
          </p:cNvSpPr>
          <p:nvPr>
            <p:ph type="body" sz="quarter" idx="10" hasCustomPrompt="1"/>
          </p:nvPr>
        </p:nvSpPr>
        <p:spPr>
          <a:xfrm>
            <a:off x="1913469" y="1588036"/>
            <a:ext cx="13529733" cy="659491"/>
          </a:xfrm>
          <a:prstGeom prst="rect">
            <a:avLst/>
          </a:prstGeom>
        </p:spPr>
        <p:txBody>
          <a:bodyPr anchor="b" anchorCtr="0">
            <a:noAutofit/>
          </a:bodyPr>
          <a:lstStyle>
            <a:lvl1pPr marL="0" indent="0">
              <a:buNone/>
              <a:defRPr sz="2800" b="1" i="0">
                <a:solidFill>
                  <a:srgbClr val="2608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
        <p:nvSpPr>
          <p:cNvPr id="9" name="Content Placeholder 2"/>
          <p:cNvSpPr>
            <a:spLocks noGrp="1"/>
          </p:cNvSpPr>
          <p:nvPr>
            <p:ph idx="14" hasCustomPrompt="1"/>
          </p:nvPr>
        </p:nvSpPr>
        <p:spPr>
          <a:xfrm>
            <a:off x="1913468" y="2580169"/>
            <a:ext cx="13529733" cy="5740091"/>
          </a:xfrm>
          <a:prstGeom prst="rect">
            <a:avLst/>
          </a:prstGeom>
        </p:spPr>
        <p:txBody>
          <a:bodyPr/>
          <a:lstStyle>
            <a:lvl1pPr marL="342900" indent="-342900">
              <a:spcBef>
                <a:spcPts val="1200"/>
              </a:spcBef>
              <a:buClr>
                <a:srgbClr val="FF5F00"/>
              </a:buClr>
              <a:buFont typeface="Wingdings" charset="2"/>
              <a:buChar char="§"/>
              <a:defRPr sz="2800" i="0" spc="-50">
                <a:solidFill>
                  <a:srgbClr val="414042"/>
                </a:solidFill>
                <a:latin typeface="Verdana"/>
              </a:defRPr>
            </a:lvl1pPr>
            <a:lvl2pPr marL="804863" indent="-347663">
              <a:spcBef>
                <a:spcPts val="1200"/>
              </a:spcBef>
              <a:buClr>
                <a:srgbClr val="FF5F00"/>
              </a:buClr>
              <a:buFont typeface="Wingdings" charset="2"/>
              <a:buChar char=""/>
              <a:defRPr sz="2400" spc="-50">
                <a:solidFill>
                  <a:srgbClr val="414042"/>
                </a:solidFill>
                <a:latin typeface="Verdana"/>
              </a:defRPr>
            </a:lvl2pPr>
            <a:lvl3pPr>
              <a:spcBef>
                <a:spcPts val="1200"/>
              </a:spcBef>
              <a:buClr>
                <a:srgbClr val="FF5F00"/>
              </a:buClr>
              <a:defRPr sz="2000" spc="-50">
                <a:solidFill>
                  <a:srgbClr val="414042"/>
                </a:solidFill>
                <a:latin typeface="Verdana"/>
              </a:defRPr>
            </a:lvl3pPr>
            <a:lvl4pPr>
              <a:spcBef>
                <a:spcPts val="1200"/>
              </a:spcBef>
              <a:buClr>
                <a:srgbClr val="FF5F00"/>
              </a:buClr>
              <a:defRPr sz="2000" spc="-50">
                <a:solidFill>
                  <a:srgbClr val="414042"/>
                </a:solidFill>
                <a:latin typeface="Verdana"/>
              </a:defRPr>
            </a:lvl4pPr>
            <a:lvl5pPr>
              <a:spcBef>
                <a:spcPts val="1200"/>
              </a:spcBef>
              <a:buClr>
                <a:srgbClr val="FF5F00"/>
              </a:buClr>
              <a:defRPr sz="2000" spc="-50">
                <a:solidFill>
                  <a:srgbClr val="414042"/>
                </a:solidFill>
                <a:latin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3094916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Bullet Columns">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2" name="Title 1"/>
          <p:cNvSpPr>
            <a:spLocks noGrp="1"/>
          </p:cNvSpPr>
          <p:nvPr>
            <p:ph type="title" hasCustomPrompt="1"/>
          </p:nvPr>
        </p:nvSpPr>
        <p:spPr>
          <a:xfrm>
            <a:off x="1913469" y="693945"/>
            <a:ext cx="13529733" cy="982456"/>
          </a:xfrm>
          <a:prstGeom prst="rect">
            <a:avLst/>
          </a:prstGeom>
        </p:spPr>
        <p:txBody>
          <a:bodyPr anchor="t" anchorCtr="0">
            <a:normAutofit/>
          </a:bodyPr>
          <a:lstStyle>
            <a:lvl1pPr algn="l">
              <a:lnSpc>
                <a:spcPts val="3400"/>
              </a:lnSpc>
              <a:defRPr sz="4000" b="1" i="0" cap="all">
                <a:solidFill>
                  <a:srgbClr val="414042"/>
                </a:solidFill>
                <a:latin typeface="Arial"/>
                <a:cs typeface="Arial"/>
              </a:defRPr>
            </a:lvl1pPr>
          </a:lstStyle>
          <a:p>
            <a:r>
              <a:rPr lang="en-US" dirty="0"/>
              <a:t>CLICK TO EDIT MASTER TITLE STYLE</a:t>
            </a:r>
          </a:p>
        </p:txBody>
      </p:sp>
      <p:sp>
        <p:nvSpPr>
          <p:cNvPr id="8" name="Text Placeholder 4"/>
          <p:cNvSpPr>
            <a:spLocks noGrp="1"/>
          </p:cNvSpPr>
          <p:nvPr>
            <p:ph type="body" sz="quarter" idx="10" hasCustomPrompt="1"/>
          </p:nvPr>
        </p:nvSpPr>
        <p:spPr>
          <a:xfrm>
            <a:off x="1913468" y="2013356"/>
            <a:ext cx="6418462" cy="659491"/>
          </a:xfrm>
          <a:prstGeom prst="rect">
            <a:avLst/>
          </a:prstGeom>
        </p:spPr>
        <p:txBody>
          <a:bodyPr anchor="t" anchorCtr="0">
            <a:noAutofit/>
          </a:bodyPr>
          <a:lstStyle>
            <a:lvl1pPr marL="0" indent="0">
              <a:buNone/>
              <a:defRPr sz="2800" b="1" i="0">
                <a:solidFill>
                  <a:srgbClr val="2608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
        <p:nvSpPr>
          <p:cNvPr id="9" name="Text Placeholder 4"/>
          <p:cNvSpPr>
            <a:spLocks noGrp="1"/>
          </p:cNvSpPr>
          <p:nvPr>
            <p:ph type="body" sz="quarter" idx="12" hasCustomPrompt="1"/>
          </p:nvPr>
        </p:nvSpPr>
        <p:spPr>
          <a:xfrm>
            <a:off x="9024739" y="2008974"/>
            <a:ext cx="6418462" cy="659491"/>
          </a:xfrm>
          <a:prstGeom prst="rect">
            <a:avLst/>
          </a:prstGeom>
        </p:spPr>
        <p:txBody>
          <a:bodyPr anchor="t" anchorCtr="0">
            <a:noAutofit/>
          </a:bodyPr>
          <a:lstStyle>
            <a:lvl1pPr marL="0" indent="0">
              <a:buNone/>
              <a:defRPr sz="2800" b="1" i="0">
                <a:solidFill>
                  <a:srgbClr val="2608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
        <p:nvSpPr>
          <p:cNvPr id="10" name="Content Placeholder 2"/>
          <p:cNvSpPr>
            <a:spLocks noGrp="1"/>
          </p:cNvSpPr>
          <p:nvPr>
            <p:ph idx="13"/>
          </p:nvPr>
        </p:nvSpPr>
        <p:spPr>
          <a:xfrm>
            <a:off x="9024740" y="2770498"/>
            <a:ext cx="6418460" cy="5543220"/>
          </a:xfrm>
          <a:prstGeom prst="rect">
            <a:avLst/>
          </a:prstGeom>
        </p:spPr>
        <p:txBody>
          <a:bodyPr/>
          <a:lstStyle>
            <a:lvl1pPr marL="342900" indent="-342900">
              <a:spcBef>
                <a:spcPts val="1200"/>
              </a:spcBef>
              <a:buClr>
                <a:srgbClr val="FF5F00"/>
              </a:buClr>
              <a:buFont typeface="Wingdings" charset="2"/>
              <a:buChar char="§"/>
              <a:defRPr sz="2800" i="0" spc="-50">
                <a:solidFill>
                  <a:srgbClr val="414042"/>
                </a:solidFill>
                <a:latin typeface="Verdana"/>
              </a:defRPr>
            </a:lvl1pPr>
            <a:lvl2pPr marL="804863" indent="-347663">
              <a:spcBef>
                <a:spcPts val="1200"/>
              </a:spcBef>
              <a:buClr>
                <a:srgbClr val="FF5F00"/>
              </a:buClr>
              <a:buFont typeface="Wingdings" charset="2"/>
              <a:buChar char=""/>
              <a:defRPr sz="2400" spc="-50">
                <a:solidFill>
                  <a:srgbClr val="414042"/>
                </a:solidFill>
                <a:latin typeface="Verdana"/>
              </a:defRPr>
            </a:lvl2pPr>
            <a:lvl3pPr>
              <a:spcBef>
                <a:spcPts val="1200"/>
              </a:spcBef>
              <a:buClr>
                <a:srgbClr val="FF5F00"/>
              </a:buClr>
              <a:defRPr sz="2000" spc="-50">
                <a:solidFill>
                  <a:srgbClr val="414042"/>
                </a:solidFill>
                <a:latin typeface="Verdana"/>
              </a:defRPr>
            </a:lvl3pPr>
            <a:lvl4pPr>
              <a:spcBef>
                <a:spcPts val="1200"/>
              </a:spcBef>
              <a:buClr>
                <a:srgbClr val="FF5F00"/>
              </a:buClr>
              <a:defRPr sz="1800" spc="-50">
                <a:solidFill>
                  <a:srgbClr val="414042"/>
                </a:solidFill>
                <a:latin typeface="Verdana"/>
              </a:defRPr>
            </a:lvl4pPr>
            <a:lvl5pPr>
              <a:spcBef>
                <a:spcPts val="1200"/>
              </a:spcBef>
              <a:buClr>
                <a:srgbClr val="FF5F00"/>
              </a:buClr>
              <a:defRPr sz="1800" spc="-50">
                <a:solidFill>
                  <a:srgbClr val="414042"/>
                </a:solidFill>
                <a:latin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1913467" y="2777038"/>
            <a:ext cx="6418460" cy="5543220"/>
          </a:xfrm>
          <a:prstGeom prst="rect">
            <a:avLst/>
          </a:prstGeom>
        </p:spPr>
        <p:txBody>
          <a:bodyPr/>
          <a:lstStyle>
            <a:lvl1pPr marL="342900" indent="-342900">
              <a:spcBef>
                <a:spcPts val="1200"/>
              </a:spcBef>
              <a:buClr>
                <a:srgbClr val="FF5F00"/>
              </a:buClr>
              <a:buFont typeface="Wingdings" charset="2"/>
              <a:buChar char="§"/>
              <a:defRPr sz="2800" i="0" spc="-50">
                <a:solidFill>
                  <a:srgbClr val="414042"/>
                </a:solidFill>
                <a:latin typeface="Verdana"/>
              </a:defRPr>
            </a:lvl1pPr>
            <a:lvl2pPr marL="804863" indent="-347663">
              <a:spcBef>
                <a:spcPts val="1200"/>
              </a:spcBef>
              <a:buClr>
                <a:srgbClr val="FF5F00"/>
              </a:buClr>
              <a:buFont typeface="Wingdings" charset="2"/>
              <a:buChar char=""/>
              <a:defRPr sz="2400" spc="-50">
                <a:solidFill>
                  <a:srgbClr val="414042"/>
                </a:solidFill>
                <a:latin typeface="Verdana"/>
              </a:defRPr>
            </a:lvl2pPr>
            <a:lvl3pPr>
              <a:spcBef>
                <a:spcPts val="1200"/>
              </a:spcBef>
              <a:buClr>
                <a:srgbClr val="FF5F00"/>
              </a:buClr>
              <a:defRPr sz="2000" spc="-50">
                <a:solidFill>
                  <a:srgbClr val="414042"/>
                </a:solidFill>
                <a:latin typeface="Verdana"/>
              </a:defRPr>
            </a:lvl3pPr>
            <a:lvl4pPr>
              <a:spcBef>
                <a:spcPts val="1200"/>
              </a:spcBef>
              <a:buClr>
                <a:srgbClr val="FF5F00"/>
              </a:buClr>
              <a:defRPr sz="1800" spc="-50">
                <a:solidFill>
                  <a:srgbClr val="414042"/>
                </a:solidFill>
                <a:latin typeface="Verdana"/>
              </a:defRPr>
            </a:lvl4pPr>
            <a:lvl5pPr>
              <a:spcBef>
                <a:spcPts val="1200"/>
              </a:spcBef>
              <a:buClr>
                <a:srgbClr val="FF5F00"/>
              </a:buClr>
              <a:defRPr sz="1800" spc="-50">
                <a:solidFill>
                  <a:srgbClr val="414042"/>
                </a:solidFill>
                <a:latin typeface="Verdan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3526550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head and Paragraph">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3" name="Content Placeholder 2"/>
          <p:cNvSpPr>
            <a:spLocks noGrp="1"/>
          </p:cNvSpPr>
          <p:nvPr>
            <p:ph idx="1" hasCustomPrompt="1"/>
          </p:nvPr>
        </p:nvSpPr>
        <p:spPr>
          <a:xfrm>
            <a:off x="1913471" y="2696752"/>
            <a:ext cx="11400137" cy="5563965"/>
          </a:xfrm>
          <a:prstGeom prst="rect">
            <a:avLst/>
          </a:prstGeom>
        </p:spPr>
        <p:txBody>
          <a:bodyPr>
            <a:normAutofit/>
          </a:bodyPr>
          <a:lstStyle>
            <a:lvl1pPr marL="0" indent="0">
              <a:lnSpc>
                <a:spcPts val="2200"/>
              </a:lnSpc>
              <a:spcBef>
                <a:spcPts val="1200"/>
              </a:spcBef>
              <a:buClr>
                <a:srgbClr val="28A6BA"/>
              </a:buClr>
              <a:buFontTx/>
              <a:buNone/>
              <a:defRPr sz="2800" i="0" spc="-50">
                <a:solidFill>
                  <a:srgbClr val="414042"/>
                </a:solidFill>
                <a:latin typeface="Verdana"/>
              </a:defRPr>
            </a:lvl1pPr>
            <a:lvl2pPr marL="457200" indent="0">
              <a:spcBef>
                <a:spcPts val="1200"/>
              </a:spcBef>
              <a:buClr>
                <a:srgbClr val="28A6BA"/>
              </a:buClr>
              <a:buFontTx/>
              <a:buNone/>
              <a:defRPr sz="1800" spc="-50">
                <a:solidFill>
                  <a:schemeClr val="tx1">
                    <a:lumMod val="65000"/>
                    <a:lumOff val="35000"/>
                  </a:schemeClr>
                </a:solidFill>
                <a:latin typeface="Verdana"/>
              </a:defRPr>
            </a:lvl2pPr>
            <a:lvl3pPr marL="914400" indent="0">
              <a:spcBef>
                <a:spcPts val="1200"/>
              </a:spcBef>
              <a:buClr>
                <a:srgbClr val="28A6BA"/>
              </a:buClr>
              <a:buFontTx/>
              <a:buNone/>
              <a:defRPr sz="1800" spc="-50">
                <a:solidFill>
                  <a:schemeClr val="tx1">
                    <a:lumMod val="65000"/>
                    <a:lumOff val="35000"/>
                  </a:schemeClr>
                </a:solidFill>
                <a:latin typeface="Verdana"/>
              </a:defRPr>
            </a:lvl3pPr>
            <a:lvl4pPr marL="1371600" indent="0">
              <a:spcBef>
                <a:spcPts val="1200"/>
              </a:spcBef>
              <a:buClr>
                <a:srgbClr val="28A6BA"/>
              </a:buClr>
              <a:buFontTx/>
              <a:buNone/>
              <a:defRPr sz="1800" spc="-50">
                <a:solidFill>
                  <a:schemeClr val="tx1">
                    <a:lumMod val="65000"/>
                    <a:lumOff val="35000"/>
                  </a:schemeClr>
                </a:solidFill>
                <a:latin typeface="Verdana"/>
              </a:defRPr>
            </a:lvl4pPr>
            <a:lvl5pPr marL="1828800" indent="0">
              <a:spcBef>
                <a:spcPts val="1200"/>
              </a:spcBef>
              <a:buClr>
                <a:srgbClr val="28A6BA"/>
              </a:buClr>
              <a:buFontTx/>
              <a:buNone/>
              <a:defRPr sz="1800" spc="-50">
                <a:solidFill>
                  <a:schemeClr val="tx1">
                    <a:lumMod val="65000"/>
                    <a:lumOff val="35000"/>
                  </a:schemeClr>
                </a:solidFill>
                <a:latin typeface="Verdana"/>
              </a:defRPr>
            </a:lvl5pPr>
          </a:lstStyle>
          <a:p>
            <a:pPr lvl="0"/>
            <a:r>
              <a:rPr lang="en-US" dirty="0"/>
              <a:t>Click to edit Paragraph text</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
        <p:nvSpPr>
          <p:cNvPr id="8" name="Title 1"/>
          <p:cNvSpPr>
            <a:spLocks noGrp="1"/>
          </p:cNvSpPr>
          <p:nvPr>
            <p:ph type="title" hasCustomPrompt="1"/>
          </p:nvPr>
        </p:nvSpPr>
        <p:spPr>
          <a:xfrm>
            <a:off x="1913469" y="693944"/>
            <a:ext cx="13529733" cy="624495"/>
          </a:xfrm>
          <a:prstGeom prst="rect">
            <a:avLst/>
          </a:prstGeom>
        </p:spPr>
        <p:txBody>
          <a:bodyPr anchor="t" anchorCtr="0">
            <a:normAutofit/>
          </a:bodyPr>
          <a:lstStyle>
            <a:lvl1pPr algn="l">
              <a:lnSpc>
                <a:spcPts val="3400"/>
              </a:lnSpc>
              <a:defRPr sz="4000" b="1" i="0" cap="all">
                <a:solidFill>
                  <a:srgbClr val="414042"/>
                </a:solidFill>
                <a:latin typeface="Arial"/>
                <a:cs typeface="Arial"/>
              </a:defRPr>
            </a:lvl1pPr>
          </a:lstStyle>
          <a:p>
            <a:r>
              <a:rPr lang="en-US" dirty="0"/>
              <a:t>CLICK TO EDIT MASTER TITLE STYLE</a:t>
            </a:r>
          </a:p>
        </p:txBody>
      </p:sp>
      <p:sp>
        <p:nvSpPr>
          <p:cNvPr id="9" name="Text Placeholder 4"/>
          <p:cNvSpPr>
            <a:spLocks noGrp="1"/>
          </p:cNvSpPr>
          <p:nvPr>
            <p:ph type="body" sz="quarter" idx="10" hasCustomPrompt="1"/>
          </p:nvPr>
        </p:nvSpPr>
        <p:spPr>
          <a:xfrm>
            <a:off x="1913469" y="1588036"/>
            <a:ext cx="13529733" cy="659491"/>
          </a:xfrm>
          <a:prstGeom prst="rect">
            <a:avLst/>
          </a:prstGeom>
        </p:spPr>
        <p:txBody>
          <a:bodyPr anchor="b" anchorCtr="0">
            <a:noAutofit/>
          </a:bodyPr>
          <a:lstStyle>
            <a:lvl1pPr marL="0" indent="0">
              <a:buNone/>
              <a:defRPr sz="2800" b="1" i="0">
                <a:solidFill>
                  <a:srgbClr val="260859"/>
                </a:solidFill>
                <a:latin typeface="Verdana"/>
                <a:cs typeface="Verdana"/>
              </a:defRPr>
            </a:lvl1pPr>
            <a:lvl2pPr marL="457200" indent="0">
              <a:buNone/>
              <a:defRPr sz="2000">
                <a:latin typeface="Verdana"/>
                <a:cs typeface="Verdana"/>
              </a:defRPr>
            </a:lvl2pPr>
            <a:lvl3pPr marL="914400" indent="0">
              <a:buNone/>
              <a:defRPr sz="2000">
                <a:latin typeface="Verdana"/>
                <a:cs typeface="Verdana"/>
              </a:defRPr>
            </a:lvl3pPr>
            <a:lvl4pPr marL="1371600" indent="0">
              <a:buNone/>
              <a:defRPr sz="2000">
                <a:latin typeface="Verdana"/>
                <a:cs typeface="Verdana"/>
              </a:defRPr>
            </a:lvl4pPr>
            <a:lvl5pPr marL="1828800" indent="0">
              <a:buNone/>
              <a:defRPr sz="2000">
                <a:latin typeface="Verdana"/>
                <a:cs typeface="Verdana"/>
              </a:defRPr>
            </a:lvl5pPr>
          </a:lstStyle>
          <a:p>
            <a:pPr lvl="0"/>
            <a:r>
              <a:rPr lang="en-US" dirty="0"/>
              <a:t>Click to edit Subhead</a:t>
            </a:r>
          </a:p>
        </p:txBody>
      </p:sp>
    </p:spTree>
    <p:extLst>
      <p:ext uri="{BB962C8B-B14F-4D97-AF65-F5344CB8AC3E}">
        <p14:creationId xmlns:p14="http://schemas.microsoft.com/office/powerpoint/2010/main" val="3610752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14" name="Content Placeholder 2"/>
          <p:cNvSpPr>
            <a:spLocks noGrp="1"/>
          </p:cNvSpPr>
          <p:nvPr>
            <p:ph idx="1" hasCustomPrompt="1"/>
          </p:nvPr>
        </p:nvSpPr>
        <p:spPr>
          <a:xfrm>
            <a:off x="1913468" y="568087"/>
            <a:ext cx="13529732" cy="7090151"/>
          </a:xfrm>
          <a:prstGeom prst="rect">
            <a:avLst/>
          </a:prstGeom>
        </p:spPr>
        <p:txBody>
          <a:bodyPr>
            <a:normAutofit/>
          </a:bodyPr>
          <a:lstStyle>
            <a:lvl1pPr marL="0" indent="0">
              <a:lnSpc>
                <a:spcPts val="2200"/>
              </a:lnSpc>
              <a:spcBef>
                <a:spcPts val="1200"/>
              </a:spcBef>
              <a:buClr>
                <a:srgbClr val="28A6BA"/>
              </a:buClr>
              <a:buFontTx/>
              <a:buNone/>
              <a:defRPr sz="1600" i="0" spc="-50">
                <a:solidFill>
                  <a:schemeClr val="tx1">
                    <a:lumMod val="65000"/>
                    <a:lumOff val="35000"/>
                  </a:schemeClr>
                </a:solidFill>
                <a:latin typeface="Verdana"/>
              </a:defRPr>
            </a:lvl1pPr>
            <a:lvl2pPr marL="457200" indent="0">
              <a:spcBef>
                <a:spcPts val="1200"/>
              </a:spcBef>
              <a:buClr>
                <a:srgbClr val="28A6BA"/>
              </a:buClr>
              <a:buFontTx/>
              <a:buNone/>
              <a:defRPr sz="1800" spc="-50">
                <a:solidFill>
                  <a:schemeClr val="tx1">
                    <a:lumMod val="65000"/>
                    <a:lumOff val="35000"/>
                  </a:schemeClr>
                </a:solidFill>
                <a:latin typeface="Verdana"/>
              </a:defRPr>
            </a:lvl2pPr>
            <a:lvl3pPr marL="914400" indent="0">
              <a:spcBef>
                <a:spcPts val="1200"/>
              </a:spcBef>
              <a:buClr>
                <a:srgbClr val="28A6BA"/>
              </a:buClr>
              <a:buFontTx/>
              <a:buNone/>
              <a:defRPr sz="1800" spc="-50">
                <a:solidFill>
                  <a:schemeClr val="tx1">
                    <a:lumMod val="65000"/>
                    <a:lumOff val="35000"/>
                  </a:schemeClr>
                </a:solidFill>
                <a:latin typeface="Verdana"/>
              </a:defRPr>
            </a:lvl3pPr>
            <a:lvl4pPr marL="1371600" indent="0">
              <a:spcBef>
                <a:spcPts val="1200"/>
              </a:spcBef>
              <a:buClr>
                <a:srgbClr val="28A6BA"/>
              </a:buClr>
              <a:buFontTx/>
              <a:buNone/>
              <a:defRPr sz="1800" spc="-50">
                <a:solidFill>
                  <a:schemeClr val="tx1">
                    <a:lumMod val="65000"/>
                    <a:lumOff val="35000"/>
                  </a:schemeClr>
                </a:solidFill>
                <a:latin typeface="Verdana"/>
              </a:defRPr>
            </a:lvl4pPr>
            <a:lvl5pPr marL="1828800" indent="0">
              <a:spcBef>
                <a:spcPts val="1200"/>
              </a:spcBef>
              <a:buClr>
                <a:srgbClr val="28A6BA"/>
              </a:buClr>
              <a:buFontTx/>
              <a:buNone/>
              <a:defRPr sz="1800" spc="-50">
                <a:solidFill>
                  <a:schemeClr val="tx1">
                    <a:lumMod val="65000"/>
                    <a:lumOff val="35000"/>
                  </a:schemeClr>
                </a:solidFill>
                <a:latin typeface="Verdana"/>
              </a:defRPr>
            </a:lvl5pPr>
          </a:lstStyle>
          <a:p>
            <a:pPr lvl="0"/>
            <a:r>
              <a:rPr lang="en-US" dirty="0"/>
              <a:t>Insert media</a:t>
            </a:r>
          </a:p>
        </p:txBody>
      </p:sp>
      <p:sp>
        <p:nvSpPr>
          <p:cNvPr id="17" name="Text Placeholder 16"/>
          <p:cNvSpPr>
            <a:spLocks noGrp="1"/>
          </p:cNvSpPr>
          <p:nvPr>
            <p:ph type="body" sz="quarter" idx="10" hasCustomPrompt="1"/>
          </p:nvPr>
        </p:nvSpPr>
        <p:spPr>
          <a:xfrm>
            <a:off x="1913469" y="7811184"/>
            <a:ext cx="13529733" cy="644901"/>
          </a:xfrm>
          <a:prstGeom prst="rect">
            <a:avLst/>
          </a:prstGeom>
        </p:spPr>
        <p:txBody>
          <a:bodyPr>
            <a:noAutofit/>
          </a:bodyPr>
          <a:lstStyle>
            <a:lvl1pPr marL="0" indent="0">
              <a:lnSpc>
                <a:spcPts val="1800"/>
              </a:lnSpc>
              <a:buFontTx/>
              <a:buNone/>
              <a:defRPr sz="1200" baseline="0">
                <a:solidFill>
                  <a:srgbClr val="414042"/>
                </a:solidFill>
                <a:latin typeface="Verdana"/>
              </a:defRPr>
            </a:lvl1pPr>
            <a:lvl2pPr marL="457200" indent="0">
              <a:buFontTx/>
              <a:buNone/>
              <a:defRPr sz="1600" baseline="0">
                <a:latin typeface="Verdana"/>
              </a:defRPr>
            </a:lvl2pPr>
            <a:lvl3pPr marL="914400" indent="0">
              <a:buFontTx/>
              <a:buNone/>
              <a:defRPr sz="1600" baseline="0">
                <a:latin typeface="Verdana"/>
              </a:defRPr>
            </a:lvl3pPr>
            <a:lvl4pPr marL="1371600" indent="0">
              <a:buFontTx/>
              <a:buNone/>
              <a:defRPr sz="1600" baseline="0">
                <a:latin typeface="Verdana"/>
              </a:defRPr>
            </a:lvl4pPr>
            <a:lvl5pPr marL="1828800" indent="0">
              <a:buFontTx/>
              <a:buNone/>
              <a:defRPr sz="1600" baseline="0">
                <a:latin typeface="Verdana"/>
              </a:defRPr>
            </a:lvl5pPr>
          </a:lstStyle>
          <a:p>
            <a:pPr lvl="0"/>
            <a:r>
              <a:rPr lang="en-US" dirty="0"/>
              <a:t>Click to edit Caption</a:t>
            </a:r>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2471539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all monitor">
    <p:spTree>
      <p:nvGrpSpPr>
        <p:cNvPr id="1" name=""/>
        <p:cNvGrpSpPr/>
        <p:nvPr/>
      </p:nvGrpSpPr>
      <p:grpSpPr>
        <a:xfrm>
          <a:off x="0" y="0"/>
          <a:ext cx="0" cy="0"/>
          <a:chOff x="0" y="0"/>
          <a:chExt cx="0" cy="0"/>
        </a:xfrm>
      </p:grpSpPr>
      <p:pic>
        <p:nvPicPr>
          <p:cNvPr id="13" name="Picture 12" descr="stripes.png"/>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6256000" cy="91440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4" name="Picture Placeholder 3"/>
          <p:cNvSpPr>
            <a:spLocks noGrp="1"/>
          </p:cNvSpPr>
          <p:nvPr>
            <p:ph type="pic" sz="quarter" idx="11" hasCustomPrompt="1"/>
          </p:nvPr>
        </p:nvSpPr>
        <p:spPr>
          <a:xfrm>
            <a:off x="1690056" y="1386759"/>
            <a:ext cx="12905385" cy="6085756"/>
          </a:xfrm>
          <a:prstGeom prst="rect">
            <a:avLst/>
          </a:prstGeom>
          <a:effectLst>
            <a:innerShdw blurRad="63500" dist="50800" dir="13500000">
              <a:srgbClr val="000000">
                <a:alpha val="50000"/>
              </a:srgbClr>
            </a:innerShdw>
          </a:effectLst>
        </p:spPr>
        <p:txBody>
          <a:bodyPr vert="horz"/>
          <a:lstStyle>
            <a:lvl1pPr marL="0" indent="0">
              <a:buNone/>
              <a:defRPr sz="1800" baseline="0">
                <a:ln>
                  <a:noFill/>
                </a:ln>
                <a:solidFill>
                  <a:schemeClr val="tx1">
                    <a:lumMod val="65000"/>
                    <a:lumOff val="35000"/>
                  </a:schemeClr>
                </a:solidFill>
                <a:latin typeface="Verdana"/>
                <a:cs typeface="Verdana"/>
              </a:defRPr>
            </a:lvl1pPr>
          </a:lstStyle>
          <a:p>
            <a:r>
              <a:rPr lang="en-US" dirty="0"/>
              <a:t>Insert Photo</a:t>
            </a:r>
          </a:p>
        </p:txBody>
      </p:sp>
      <p:sp>
        <p:nvSpPr>
          <p:cNvPr id="17" name="Text Placeholder 16"/>
          <p:cNvSpPr>
            <a:spLocks noGrp="1"/>
          </p:cNvSpPr>
          <p:nvPr>
            <p:ph type="body" sz="quarter" idx="10" hasCustomPrompt="1"/>
          </p:nvPr>
        </p:nvSpPr>
        <p:spPr>
          <a:xfrm>
            <a:off x="961555" y="8007829"/>
            <a:ext cx="13529733" cy="644901"/>
          </a:xfrm>
          <a:prstGeom prst="rect">
            <a:avLst/>
          </a:prstGeom>
        </p:spPr>
        <p:txBody>
          <a:bodyPr>
            <a:noAutofit/>
          </a:bodyPr>
          <a:lstStyle>
            <a:lvl1pPr marL="0" indent="0">
              <a:lnSpc>
                <a:spcPts val="1800"/>
              </a:lnSpc>
              <a:buFontTx/>
              <a:buNone/>
              <a:defRPr sz="1200" baseline="0">
                <a:solidFill>
                  <a:srgbClr val="414042"/>
                </a:solidFill>
                <a:latin typeface="Verdana"/>
              </a:defRPr>
            </a:lvl1pPr>
            <a:lvl2pPr marL="457200" indent="0">
              <a:buFontTx/>
              <a:buNone/>
              <a:defRPr sz="1600" baseline="0">
                <a:latin typeface="Verdana"/>
              </a:defRPr>
            </a:lvl2pPr>
            <a:lvl3pPr marL="914400" indent="0">
              <a:buFontTx/>
              <a:buNone/>
              <a:defRPr sz="1600" baseline="0">
                <a:latin typeface="Verdana"/>
              </a:defRPr>
            </a:lvl3pPr>
            <a:lvl4pPr marL="1371600" indent="0">
              <a:buFontTx/>
              <a:buNone/>
              <a:defRPr sz="1600" baseline="0">
                <a:latin typeface="Verdana"/>
              </a:defRPr>
            </a:lvl4pPr>
            <a:lvl5pPr marL="1828800" indent="0">
              <a:buFontTx/>
              <a:buNone/>
              <a:defRPr sz="1600" baseline="0">
                <a:latin typeface="Verdana"/>
              </a:defRPr>
            </a:lvl5pPr>
          </a:lstStyle>
          <a:p>
            <a:pPr lvl="0"/>
            <a:r>
              <a:rPr lang="en-US" dirty="0"/>
              <a:t>Click to edit Caption</a:t>
            </a:r>
          </a:p>
        </p:txBody>
      </p:sp>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1597185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wall monitors (smaller cop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24773" y="207564"/>
            <a:ext cx="5896516" cy="3316789"/>
          </a:xfrm>
          <a:prstGeom prst="rect">
            <a:avLst/>
          </a:prstGeom>
        </p:spPr>
      </p:pic>
      <p:sp>
        <p:nvSpPr>
          <p:cNvPr id="4" name="Picture Placeholder 3"/>
          <p:cNvSpPr>
            <a:spLocks noGrp="1"/>
          </p:cNvSpPr>
          <p:nvPr>
            <p:ph type="pic" sz="quarter" idx="11" hasCustomPrompt="1"/>
          </p:nvPr>
        </p:nvSpPr>
        <p:spPr>
          <a:xfrm>
            <a:off x="2336924" y="687569"/>
            <a:ext cx="4681150" cy="2207477"/>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24773" y="2895048"/>
            <a:ext cx="5896516" cy="3316789"/>
          </a:xfrm>
          <a:prstGeom prst="rect">
            <a:avLst/>
          </a:prstGeom>
        </p:spPr>
      </p:pic>
      <p:sp>
        <p:nvSpPr>
          <p:cNvPr id="8" name="Picture Placeholder 3"/>
          <p:cNvSpPr>
            <a:spLocks noGrp="1"/>
          </p:cNvSpPr>
          <p:nvPr>
            <p:ph type="pic" sz="quarter" idx="12" hasCustomPrompt="1"/>
          </p:nvPr>
        </p:nvSpPr>
        <p:spPr>
          <a:xfrm>
            <a:off x="2336924" y="3375052"/>
            <a:ext cx="4681150" cy="2207477"/>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24773" y="5562696"/>
            <a:ext cx="5896516" cy="3316789"/>
          </a:xfrm>
          <a:prstGeom prst="rect">
            <a:avLst/>
          </a:prstGeom>
        </p:spPr>
      </p:pic>
      <p:sp>
        <p:nvSpPr>
          <p:cNvPr id="10" name="Picture Placeholder 3"/>
          <p:cNvSpPr>
            <a:spLocks noGrp="1"/>
          </p:cNvSpPr>
          <p:nvPr>
            <p:ph type="pic" sz="quarter" idx="13" hasCustomPrompt="1"/>
          </p:nvPr>
        </p:nvSpPr>
        <p:spPr>
          <a:xfrm>
            <a:off x="2336924" y="6042700"/>
            <a:ext cx="4681150" cy="2207477"/>
          </a:xfrm>
          <a:prstGeom prst="rect">
            <a:avLst/>
          </a:prstGeom>
          <a:effectLst>
            <a:innerShdw blurRad="63500" dist="50800" dir="13500000">
              <a:srgbClr val="000000">
                <a:alpha val="50000"/>
              </a:srgbClr>
            </a:innerShdw>
          </a:effectLst>
        </p:spPr>
        <p:txBody>
          <a:bodyPr vert="horz"/>
          <a:lstStyle>
            <a:lvl1pPr marL="0" indent="0">
              <a:buNone/>
              <a:defRPr sz="1400" baseline="0">
                <a:ln>
                  <a:noFill/>
                </a:ln>
                <a:solidFill>
                  <a:schemeClr val="tx1">
                    <a:lumMod val="65000"/>
                    <a:lumOff val="35000"/>
                  </a:schemeClr>
                </a:solidFill>
                <a:latin typeface="Verdana"/>
                <a:cs typeface="Verdana"/>
              </a:defRPr>
            </a:lvl1pPr>
          </a:lstStyle>
          <a:p>
            <a:r>
              <a:rPr lang="en-US" dirty="0"/>
              <a:t>Insert Photo</a:t>
            </a:r>
          </a:p>
        </p:txBody>
      </p:sp>
      <p:pic>
        <p:nvPicPr>
          <p:cNvPr id="11" name="Picture 10" descr="stripes.png"/>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 y="0"/>
            <a:ext cx="1704258" cy="9144000"/>
          </a:xfrm>
          <a:prstGeom prst="rect">
            <a:avLst/>
          </a:prstGeom>
        </p:spPr>
      </p:pic>
      <p:sp>
        <p:nvSpPr>
          <p:cNvPr id="5" name="Text Placeholder 4"/>
          <p:cNvSpPr>
            <a:spLocks noGrp="1"/>
          </p:cNvSpPr>
          <p:nvPr>
            <p:ph type="body" sz="quarter" idx="14" hasCustomPrompt="1"/>
          </p:nvPr>
        </p:nvSpPr>
        <p:spPr>
          <a:xfrm>
            <a:off x="7778047" y="534837"/>
            <a:ext cx="7662242" cy="2360212"/>
          </a:xfrm>
          <a:prstGeom prst="rect">
            <a:avLst/>
          </a:prstGeom>
        </p:spPr>
        <p:txBody>
          <a:bodyPr vert="horz" lIns="0" tIns="91440" rIns="0" bIns="0"/>
          <a:lstStyle>
            <a:lvl1pPr marL="0" indent="0">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sp>
        <p:nvSpPr>
          <p:cNvPr id="16" name="Text Placeholder 4"/>
          <p:cNvSpPr>
            <a:spLocks noGrp="1"/>
          </p:cNvSpPr>
          <p:nvPr>
            <p:ph type="body" sz="quarter" idx="15" hasCustomPrompt="1"/>
          </p:nvPr>
        </p:nvSpPr>
        <p:spPr>
          <a:xfrm>
            <a:off x="7778047" y="3244162"/>
            <a:ext cx="7662242" cy="2338367"/>
          </a:xfrm>
          <a:prstGeom prst="rect">
            <a:avLst/>
          </a:prstGeom>
        </p:spPr>
        <p:txBody>
          <a:bodyPr vert="horz" lIns="0" tIns="91440" rIns="0" bIns="0"/>
          <a:lstStyle>
            <a:lvl1pPr marL="0" indent="0" algn="l">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sp>
        <p:nvSpPr>
          <p:cNvPr id="18" name="Text Placeholder 4"/>
          <p:cNvSpPr>
            <a:spLocks noGrp="1"/>
          </p:cNvSpPr>
          <p:nvPr>
            <p:ph type="body" sz="quarter" idx="16" hasCustomPrompt="1"/>
          </p:nvPr>
        </p:nvSpPr>
        <p:spPr>
          <a:xfrm>
            <a:off x="7778047" y="5921204"/>
            <a:ext cx="7662242" cy="2328974"/>
          </a:xfrm>
          <a:prstGeom prst="rect">
            <a:avLst/>
          </a:prstGeom>
        </p:spPr>
        <p:txBody>
          <a:bodyPr vert="horz" lIns="0" tIns="91440" rIns="0" bIns="0"/>
          <a:lstStyle>
            <a:lvl1pPr marL="0" indent="0">
              <a:lnSpc>
                <a:spcPts val="1800"/>
              </a:lnSpc>
              <a:spcBef>
                <a:spcPts val="500"/>
              </a:spcBef>
              <a:buNone/>
              <a:defRPr sz="2400" baseline="0">
                <a:solidFill>
                  <a:srgbClr val="414042"/>
                </a:solidFill>
                <a:latin typeface="Verdana"/>
                <a:cs typeface="Verdana"/>
              </a:defRPr>
            </a:lvl1pPr>
            <a:lvl2pPr marL="457200" indent="0">
              <a:lnSpc>
                <a:spcPts val="2200"/>
              </a:lnSpc>
              <a:spcBef>
                <a:spcPts val="500"/>
              </a:spcBef>
              <a:buNone/>
              <a:defRPr sz="1400">
                <a:latin typeface="Verdana"/>
                <a:cs typeface="Verdana"/>
              </a:defRPr>
            </a:lvl2pPr>
            <a:lvl3pPr marL="914400" indent="0">
              <a:lnSpc>
                <a:spcPts val="2200"/>
              </a:lnSpc>
              <a:spcBef>
                <a:spcPts val="500"/>
              </a:spcBef>
              <a:buNone/>
              <a:defRPr sz="1400">
                <a:latin typeface="Verdana"/>
                <a:cs typeface="Verdana"/>
              </a:defRPr>
            </a:lvl3pPr>
            <a:lvl4pPr marL="1371600" indent="0">
              <a:lnSpc>
                <a:spcPts val="2200"/>
              </a:lnSpc>
              <a:spcBef>
                <a:spcPts val="500"/>
              </a:spcBef>
              <a:buNone/>
              <a:defRPr sz="1400">
                <a:latin typeface="Verdana"/>
                <a:cs typeface="Verdana"/>
              </a:defRPr>
            </a:lvl4pPr>
            <a:lvl5pPr marL="1828800" indent="0">
              <a:lnSpc>
                <a:spcPts val="2200"/>
              </a:lnSpc>
              <a:spcBef>
                <a:spcPts val="500"/>
              </a:spcBef>
              <a:buNone/>
              <a:defRPr sz="1400">
                <a:latin typeface="Verdana"/>
                <a:cs typeface="Verdana"/>
              </a:defRPr>
            </a:lvl5pPr>
          </a:lstStyle>
          <a:p>
            <a:pPr lvl="0"/>
            <a:r>
              <a:rPr lang="en-US" dirty="0"/>
              <a:t>Click to edit paragraph text</a:t>
            </a: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17400" y="8789384"/>
            <a:ext cx="1371428" cy="294857"/>
          </a:xfrm>
          <a:prstGeom prst="rect">
            <a:avLst/>
          </a:prstGeom>
        </p:spPr>
      </p:pic>
    </p:spTree>
    <p:extLst>
      <p:ext uri="{BB962C8B-B14F-4D97-AF65-F5344CB8AC3E}">
        <p14:creationId xmlns:p14="http://schemas.microsoft.com/office/powerpoint/2010/main" val="1933506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966956"/>
      </p:ext>
    </p:extLst>
  </p:cSld>
  <p:clrMap bg1="lt1" tx1="dk1" bg2="lt2" tx2="dk2" accent1="accent1" accent2="accent2" accent3="accent3" accent4="accent4" accent5="accent5" accent6="accent6" hlink="hlink" folHlink="folHlink"/>
  <p:sldLayoutIdLst>
    <p:sldLayoutId id="2147483676" r:id="rId1"/>
    <p:sldLayoutId id="2147483649" r:id="rId2"/>
    <p:sldLayoutId id="2147483678" r:id="rId3"/>
    <p:sldLayoutId id="2147483661" r:id="rId4"/>
    <p:sldLayoutId id="2147483664" r:id="rId5"/>
    <p:sldLayoutId id="2147483662" r:id="rId6"/>
    <p:sldLayoutId id="2147483665" r:id="rId7"/>
    <p:sldLayoutId id="2147483666" r:id="rId8"/>
    <p:sldLayoutId id="2147483669" r:id="rId9"/>
    <p:sldLayoutId id="2147483667" r:id="rId10"/>
    <p:sldLayoutId id="2147483675" r:id="rId11"/>
    <p:sldLayoutId id="2147483679" r:id="rId12"/>
  </p:sldLayoutIdLst>
  <p:hf hdr="0" ftr="0" dt="0"/>
  <p:txStyles>
    <p:titleStyle>
      <a:lvl1pPr algn="l" defTabSz="457200" rtl="0" eaLnBrk="1" latinLnBrk="0" hangingPunct="1">
        <a:lnSpc>
          <a:spcPts val="3400"/>
        </a:lnSpc>
        <a:spcBef>
          <a:spcPct val="0"/>
        </a:spcBef>
        <a:buNone/>
        <a:defRPr sz="3600" kern="1200" cap="all">
          <a:solidFill>
            <a:schemeClr val="tx1"/>
          </a:solidFill>
          <a:latin typeface="Helvetica Neue Condensed Bold"/>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slide" Target="slide3.xml"/></Relationships>
</file>

<file path=ppt/slides/_rels/slide100.xml.rels><?xml version="1.0" encoding="UTF-8" standalone="yes"?>
<Relationships xmlns="http://schemas.openxmlformats.org/package/2006/relationships"><Relationship Id="rId8" Type="http://schemas.openxmlformats.org/officeDocument/2006/relationships/image" Target="../media/image332.png"/><Relationship Id="rId13" Type="http://schemas.openxmlformats.org/officeDocument/2006/relationships/slide" Target="slide76.xml"/><Relationship Id="rId3" Type="http://schemas.openxmlformats.org/officeDocument/2006/relationships/image" Target="../media/image315.png"/><Relationship Id="rId7" Type="http://schemas.openxmlformats.org/officeDocument/2006/relationships/image" Target="../media/image316.png"/><Relationship Id="rId12" Type="http://schemas.openxmlformats.org/officeDocument/2006/relationships/image" Target="../media/image482.jpeg"/><Relationship Id="rId2" Type="http://schemas.openxmlformats.org/officeDocument/2006/relationships/slide" Target="slide14.xml"/><Relationship Id="rId1" Type="http://schemas.openxmlformats.org/officeDocument/2006/relationships/slideLayout" Target="../slideLayouts/slideLayout4.xml"/><Relationship Id="rId6" Type="http://schemas.openxmlformats.org/officeDocument/2006/relationships/image" Target="../media/image480.jpeg"/><Relationship Id="rId11" Type="http://schemas.openxmlformats.org/officeDocument/2006/relationships/image" Target="../media/image331.png"/><Relationship Id="rId5" Type="http://schemas.openxmlformats.org/officeDocument/2006/relationships/image" Target="../media/image479.jpg"/><Relationship Id="rId10" Type="http://schemas.openxmlformats.org/officeDocument/2006/relationships/image" Target="../media/image481.png"/><Relationship Id="rId4" Type="http://schemas.openxmlformats.org/officeDocument/2006/relationships/image" Target="../media/image333.png"/><Relationship Id="rId9" Type="http://schemas.openxmlformats.org/officeDocument/2006/relationships/slide" Target="slide37.xml"/><Relationship Id="rId14" Type="http://schemas.openxmlformats.org/officeDocument/2006/relationships/image" Target="../media/image11.png"/></Relationships>
</file>

<file path=ppt/slides/_rels/slide101.xml.rels><?xml version="1.0" encoding="UTF-8" standalone="yes"?>
<Relationships xmlns="http://schemas.openxmlformats.org/package/2006/relationships"><Relationship Id="rId3" Type="http://schemas.openxmlformats.org/officeDocument/2006/relationships/image" Target="../media/image484.jpeg"/><Relationship Id="rId7" Type="http://schemas.openxmlformats.org/officeDocument/2006/relationships/image" Target="../media/image11.png"/><Relationship Id="rId2" Type="http://schemas.openxmlformats.org/officeDocument/2006/relationships/image" Target="../media/image483.jpeg"/><Relationship Id="rId1" Type="http://schemas.openxmlformats.org/officeDocument/2006/relationships/slideLayout" Target="../slideLayouts/slideLayout1.xml"/><Relationship Id="rId6" Type="http://schemas.openxmlformats.org/officeDocument/2006/relationships/slide" Target="slide76.xml"/><Relationship Id="rId5" Type="http://schemas.openxmlformats.org/officeDocument/2006/relationships/image" Target="../media/image68.jpeg"/><Relationship Id="rId4" Type="http://schemas.openxmlformats.org/officeDocument/2006/relationships/image" Target="../media/image485.png"/></Relationships>
</file>

<file path=ppt/slides/_rels/slide1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slide" Target="slide106.xml"/></Relationships>
</file>

<file path=ppt/slides/_rels/slide10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29.jpeg"/><Relationship Id="rId4" Type="http://schemas.openxmlformats.org/officeDocument/2006/relationships/image" Target="../media/image28.png"/></Relationships>
</file>

<file path=ppt/slides/_rels/slide104.xml.rels><?xml version="1.0" encoding="UTF-8" standalone="yes"?>
<Relationships xmlns="http://schemas.openxmlformats.org/package/2006/relationships"><Relationship Id="rId8" Type="http://schemas.openxmlformats.org/officeDocument/2006/relationships/image" Target="../media/image487.png"/><Relationship Id="rId3" Type="http://schemas.openxmlformats.org/officeDocument/2006/relationships/slide" Target="slide106.xml"/><Relationship Id="rId7" Type="http://schemas.openxmlformats.org/officeDocument/2006/relationships/hyperlink" Target="https://www.brightsign.biz/partners"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slide" Target="slide2.xml"/><Relationship Id="rId4" Type="http://schemas.openxmlformats.org/officeDocument/2006/relationships/image" Target="../media/image486.png"/></Relationships>
</file>

<file path=ppt/slides/_rels/slide105.xml.rels><?xml version="1.0" encoding="UTF-8" standalone="yes"?>
<Relationships xmlns="http://schemas.openxmlformats.org/package/2006/relationships"><Relationship Id="rId8" Type="http://schemas.openxmlformats.org/officeDocument/2006/relationships/image" Target="../media/image489.jpeg"/><Relationship Id="rId13" Type="http://schemas.openxmlformats.org/officeDocument/2006/relationships/image" Target="../media/image493.png"/><Relationship Id="rId18" Type="http://schemas.openxmlformats.org/officeDocument/2006/relationships/image" Target="../media/image498.png"/><Relationship Id="rId26" Type="http://schemas.openxmlformats.org/officeDocument/2006/relationships/image" Target="../media/image505.png"/><Relationship Id="rId3" Type="http://schemas.openxmlformats.org/officeDocument/2006/relationships/slide" Target="slide106.xml"/><Relationship Id="rId21" Type="http://schemas.openxmlformats.org/officeDocument/2006/relationships/image" Target="../media/image501.png"/><Relationship Id="rId7" Type="http://schemas.openxmlformats.org/officeDocument/2006/relationships/image" Target="../media/image488.png"/><Relationship Id="rId12" Type="http://schemas.openxmlformats.org/officeDocument/2006/relationships/image" Target="../media/image492.png"/><Relationship Id="rId17" Type="http://schemas.openxmlformats.org/officeDocument/2006/relationships/image" Target="../media/image497.png"/><Relationship Id="rId25" Type="http://schemas.openxmlformats.org/officeDocument/2006/relationships/image" Target="../media/image504.png"/><Relationship Id="rId2" Type="http://schemas.openxmlformats.org/officeDocument/2006/relationships/notesSlide" Target="../notesSlides/notesSlide45.xml"/><Relationship Id="rId16" Type="http://schemas.openxmlformats.org/officeDocument/2006/relationships/image" Target="../media/image496.jpeg"/><Relationship Id="rId20" Type="http://schemas.openxmlformats.org/officeDocument/2006/relationships/image" Target="../media/image500.jpeg"/><Relationship Id="rId29" Type="http://schemas.openxmlformats.org/officeDocument/2006/relationships/image" Target="../media/image508.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hyperlink" Target="https://www.brightsign.biz/partners/integrated-solutions#Software_Partners" TargetMode="External"/><Relationship Id="rId24" Type="http://schemas.openxmlformats.org/officeDocument/2006/relationships/image" Target="../media/image503.png"/><Relationship Id="rId32" Type="http://schemas.openxmlformats.org/officeDocument/2006/relationships/image" Target="../media/image511.png"/><Relationship Id="rId5" Type="http://schemas.openxmlformats.org/officeDocument/2006/relationships/slide" Target="slide2.xml"/><Relationship Id="rId15" Type="http://schemas.openxmlformats.org/officeDocument/2006/relationships/image" Target="../media/image495.jpeg"/><Relationship Id="rId23" Type="http://schemas.openxmlformats.org/officeDocument/2006/relationships/image" Target="../media/image502.jpeg"/><Relationship Id="rId28" Type="http://schemas.openxmlformats.org/officeDocument/2006/relationships/image" Target="../media/image507.png"/><Relationship Id="rId10" Type="http://schemas.openxmlformats.org/officeDocument/2006/relationships/image" Target="../media/image491.png"/><Relationship Id="rId19" Type="http://schemas.openxmlformats.org/officeDocument/2006/relationships/image" Target="../media/image499.png"/><Relationship Id="rId31" Type="http://schemas.openxmlformats.org/officeDocument/2006/relationships/image" Target="../media/image510.png"/><Relationship Id="rId4" Type="http://schemas.openxmlformats.org/officeDocument/2006/relationships/image" Target="../media/image486.png"/><Relationship Id="rId9" Type="http://schemas.openxmlformats.org/officeDocument/2006/relationships/image" Target="../media/image490.png"/><Relationship Id="rId14" Type="http://schemas.openxmlformats.org/officeDocument/2006/relationships/image" Target="../media/image494.png"/><Relationship Id="rId22" Type="http://schemas.openxmlformats.org/officeDocument/2006/relationships/hyperlink" Target="https://www.brightsign.biz/partners" TargetMode="External"/><Relationship Id="rId27" Type="http://schemas.openxmlformats.org/officeDocument/2006/relationships/image" Target="../media/image506.jpeg"/><Relationship Id="rId30" Type="http://schemas.openxmlformats.org/officeDocument/2006/relationships/image" Target="../media/image509.jpeg"/></Relationships>
</file>

<file path=ppt/slides/_rels/slide1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slide" Target="slide3.xml"/><Relationship Id="rId21" Type="http://schemas.openxmlformats.org/officeDocument/2006/relationships/image" Target="../media/image47.png"/><Relationship Id="rId7" Type="http://schemas.openxmlformats.org/officeDocument/2006/relationships/image" Target="../media/image34.png"/><Relationship Id="rId12" Type="http://schemas.openxmlformats.org/officeDocument/2006/relationships/image" Target="../media/image38.jpe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notesSlide" Target="../notesSlides/notesSlide7.xml"/><Relationship Id="rId16" Type="http://schemas.openxmlformats.org/officeDocument/2006/relationships/image" Target="../media/image42.jpeg"/><Relationship Id="rId20"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37.png"/><Relationship Id="rId24" Type="http://schemas.openxmlformats.org/officeDocument/2006/relationships/image" Target="../media/image50.jpeg"/><Relationship Id="rId5" Type="http://schemas.openxmlformats.org/officeDocument/2006/relationships/image" Target="../media/image32.jpeg"/><Relationship Id="rId15" Type="http://schemas.openxmlformats.org/officeDocument/2006/relationships/image" Target="../media/image41.png"/><Relationship Id="rId23" Type="http://schemas.openxmlformats.org/officeDocument/2006/relationships/image" Target="../media/image49.png"/><Relationship Id="rId10" Type="http://schemas.microsoft.com/office/2007/relationships/hdphoto" Target="../media/hdphoto1.wdp"/><Relationship Id="rId19" Type="http://schemas.openxmlformats.org/officeDocument/2006/relationships/image" Target="../media/image45.png"/><Relationship Id="rId4" Type="http://schemas.openxmlformats.org/officeDocument/2006/relationships/image" Target="../media/image11.png"/><Relationship Id="rId9" Type="http://schemas.openxmlformats.org/officeDocument/2006/relationships/image" Target="../media/image36.png"/><Relationship Id="rId14" Type="http://schemas.openxmlformats.org/officeDocument/2006/relationships/image" Target="../media/image40.jpeg"/><Relationship Id="rId22"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slide" Target="slide3.xml"/></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jpeg"/><Relationship Id="rId26" Type="http://schemas.openxmlformats.org/officeDocument/2006/relationships/image" Target="../media/image76.png"/><Relationship Id="rId39" Type="http://schemas.openxmlformats.org/officeDocument/2006/relationships/image" Target="../media/image89.jpeg"/><Relationship Id="rId3" Type="http://schemas.openxmlformats.org/officeDocument/2006/relationships/image" Target="../media/image53.jpeg"/><Relationship Id="rId21" Type="http://schemas.openxmlformats.org/officeDocument/2006/relationships/image" Target="../media/image71.png"/><Relationship Id="rId34" Type="http://schemas.openxmlformats.org/officeDocument/2006/relationships/image" Target="../media/image84.jpeg"/><Relationship Id="rId42" Type="http://schemas.openxmlformats.org/officeDocument/2006/relationships/slide" Target="slide3.xml"/><Relationship Id="rId7" Type="http://schemas.openxmlformats.org/officeDocument/2006/relationships/image" Target="../media/image57.png"/><Relationship Id="rId12" Type="http://schemas.openxmlformats.org/officeDocument/2006/relationships/image" Target="../media/image62.jpeg"/><Relationship Id="rId17" Type="http://schemas.openxmlformats.org/officeDocument/2006/relationships/image" Target="../media/image67.png"/><Relationship Id="rId25" Type="http://schemas.openxmlformats.org/officeDocument/2006/relationships/image" Target="../media/image75.png"/><Relationship Id="rId33" Type="http://schemas.openxmlformats.org/officeDocument/2006/relationships/image" Target="../media/image83.png"/><Relationship Id="rId38" Type="http://schemas.openxmlformats.org/officeDocument/2006/relationships/image" Target="../media/image88.png"/><Relationship Id="rId2" Type="http://schemas.openxmlformats.org/officeDocument/2006/relationships/notesSlide" Target="../notesSlides/notesSlide9.xml"/><Relationship Id="rId16" Type="http://schemas.openxmlformats.org/officeDocument/2006/relationships/image" Target="../media/image66.png"/><Relationship Id="rId20" Type="http://schemas.openxmlformats.org/officeDocument/2006/relationships/image" Target="../media/image70.png"/><Relationship Id="rId29" Type="http://schemas.openxmlformats.org/officeDocument/2006/relationships/image" Target="../media/image79.png"/><Relationship Id="rId41"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4.png"/><Relationship Id="rId32" Type="http://schemas.openxmlformats.org/officeDocument/2006/relationships/image" Target="../media/image82.png"/><Relationship Id="rId37" Type="http://schemas.openxmlformats.org/officeDocument/2006/relationships/image" Target="../media/image87.jpeg"/><Relationship Id="rId40" Type="http://schemas.openxmlformats.org/officeDocument/2006/relationships/image" Target="../media/image90.pn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78.png"/><Relationship Id="rId36" Type="http://schemas.openxmlformats.org/officeDocument/2006/relationships/image" Target="../media/image86.png"/><Relationship Id="rId10" Type="http://schemas.openxmlformats.org/officeDocument/2006/relationships/image" Target="../media/image60.png"/><Relationship Id="rId19" Type="http://schemas.openxmlformats.org/officeDocument/2006/relationships/image" Target="../media/image69.png"/><Relationship Id="rId31" Type="http://schemas.openxmlformats.org/officeDocument/2006/relationships/image" Target="../media/image81.jpe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jpeg"/><Relationship Id="rId30" Type="http://schemas.openxmlformats.org/officeDocument/2006/relationships/image" Target="../media/image80.png"/><Relationship Id="rId35" Type="http://schemas.openxmlformats.org/officeDocument/2006/relationships/image" Target="../media/image85.jpeg"/><Relationship Id="rId43"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25.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4.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17.xml.rels><?xml version="1.0" encoding="UTF-8" standalone="yes"?>
<Relationships xmlns="http://schemas.openxmlformats.org/package/2006/relationships"><Relationship Id="rId8" Type="http://schemas.openxmlformats.org/officeDocument/2006/relationships/image" Target="../media/image97.png"/><Relationship Id="rId13" Type="http://schemas.microsoft.com/office/2007/relationships/hdphoto" Target="../media/hdphoto1.wdp"/><Relationship Id="rId3" Type="http://schemas.openxmlformats.org/officeDocument/2006/relationships/slide" Target="slide14.xml"/><Relationship Id="rId7" Type="http://schemas.openxmlformats.org/officeDocument/2006/relationships/image" Target="../media/image96.png"/><Relationship Id="rId12" Type="http://schemas.openxmlformats.org/officeDocument/2006/relationships/image" Target="../media/image36.png"/><Relationship Id="rId17" Type="http://schemas.openxmlformats.org/officeDocument/2006/relationships/image" Target="../media/image104.png"/><Relationship Id="rId2" Type="http://schemas.openxmlformats.org/officeDocument/2006/relationships/notesSlide" Target="../notesSlides/notesSlide11.xml"/><Relationship Id="rId16" Type="http://schemas.openxmlformats.org/officeDocument/2006/relationships/image" Target="../media/image103.png"/><Relationship Id="rId1" Type="http://schemas.openxmlformats.org/officeDocument/2006/relationships/slideLayout" Target="../slideLayouts/slideLayout1.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9.png"/><Relationship Id="rId4" Type="http://schemas.openxmlformats.org/officeDocument/2006/relationships/image" Target="../media/image11.png"/><Relationship Id="rId9" Type="http://schemas.openxmlformats.org/officeDocument/2006/relationships/image" Target="../media/image98.png"/><Relationship Id="rId14" Type="http://schemas.openxmlformats.org/officeDocument/2006/relationships/image" Target="../media/image101.png"/></Relationships>
</file>

<file path=ppt/slides/_rels/slide1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slide" Target="slide14.xml"/><Relationship Id="rId7" Type="http://schemas.openxmlformats.org/officeDocument/2006/relationships/image" Target="../media/image107.jpeg"/><Relationship Id="rId2" Type="http://schemas.openxmlformats.org/officeDocument/2006/relationships/image" Target="../media/image105.jpeg"/><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98.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Colors" Target="../diagrams/colors2.xml"/><Relationship Id="rId18" Type="http://schemas.openxmlformats.org/officeDocument/2006/relationships/diagramQuickStyle" Target="../diagrams/quickStyle3.xml"/><Relationship Id="rId26" Type="http://schemas.microsoft.com/office/2007/relationships/diagramDrawing" Target="../diagrams/drawing4.xml"/><Relationship Id="rId39" Type="http://schemas.openxmlformats.org/officeDocument/2006/relationships/slide" Target="slide102.xml"/><Relationship Id="rId3" Type="http://schemas.openxmlformats.org/officeDocument/2006/relationships/slide" Target="slide66.xml"/><Relationship Id="rId21" Type="http://schemas.openxmlformats.org/officeDocument/2006/relationships/slide" Target="slide3.xml"/><Relationship Id="rId34" Type="http://schemas.openxmlformats.org/officeDocument/2006/relationships/diagramData" Target="../diagrams/data6.xml"/><Relationship Id="rId7" Type="http://schemas.openxmlformats.org/officeDocument/2006/relationships/diagramColors" Target="../diagrams/colors1.xml"/><Relationship Id="rId12" Type="http://schemas.openxmlformats.org/officeDocument/2006/relationships/diagramQuickStyle" Target="../diagrams/quickStyle2.xml"/><Relationship Id="rId17" Type="http://schemas.openxmlformats.org/officeDocument/2006/relationships/diagramLayout" Target="../diagrams/layout3.xml"/><Relationship Id="rId25" Type="http://schemas.openxmlformats.org/officeDocument/2006/relationships/diagramColors" Target="../diagrams/colors4.xml"/><Relationship Id="rId33" Type="http://schemas.openxmlformats.org/officeDocument/2006/relationships/slide" Target="slide60.xml"/><Relationship Id="rId38" Type="http://schemas.microsoft.com/office/2007/relationships/diagramDrawing" Target="../diagrams/drawing6.xml"/><Relationship Id="rId2" Type="http://schemas.openxmlformats.org/officeDocument/2006/relationships/image" Target="../media/image10.png"/><Relationship Id="rId16" Type="http://schemas.openxmlformats.org/officeDocument/2006/relationships/diagramData" Target="../diagrams/data3.xml"/><Relationship Id="rId20" Type="http://schemas.microsoft.com/office/2007/relationships/diagramDrawing" Target="../diagrams/drawing3.xml"/><Relationship Id="rId29" Type="http://schemas.openxmlformats.org/officeDocument/2006/relationships/diagramLayout" Target="../diagrams/layout5.xml"/><Relationship Id="rId1" Type="http://schemas.openxmlformats.org/officeDocument/2006/relationships/slideLayout" Target="../slideLayouts/slideLayout3.xml"/><Relationship Id="rId6" Type="http://schemas.openxmlformats.org/officeDocument/2006/relationships/diagramQuickStyle" Target="../diagrams/quickStyle1.xml"/><Relationship Id="rId11" Type="http://schemas.openxmlformats.org/officeDocument/2006/relationships/diagramLayout" Target="../diagrams/layout2.xml"/><Relationship Id="rId24" Type="http://schemas.openxmlformats.org/officeDocument/2006/relationships/diagramQuickStyle" Target="../diagrams/quickStyle4.xml"/><Relationship Id="rId32" Type="http://schemas.microsoft.com/office/2007/relationships/diagramDrawing" Target="../diagrams/drawing5.xml"/><Relationship Id="rId37" Type="http://schemas.openxmlformats.org/officeDocument/2006/relationships/diagramColors" Target="../diagrams/colors6.xml"/><Relationship Id="rId5" Type="http://schemas.openxmlformats.org/officeDocument/2006/relationships/diagramLayout" Target="../diagrams/layout1.xml"/><Relationship Id="rId15" Type="http://schemas.openxmlformats.org/officeDocument/2006/relationships/slide" Target="slide25.xml"/><Relationship Id="rId23" Type="http://schemas.openxmlformats.org/officeDocument/2006/relationships/diagramLayout" Target="../diagrams/layout4.xml"/><Relationship Id="rId28" Type="http://schemas.openxmlformats.org/officeDocument/2006/relationships/diagramData" Target="../diagrams/data5.xml"/><Relationship Id="rId36" Type="http://schemas.openxmlformats.org/officeDocument/2006/relationships/diagramQuickStyle" Target="../diagrams/quickStyle6.xml"/><Relationship Id="rId10" Type="http://schemas.openxmlformats.org/officeDocument/2006/relationships/diagramData" Target="../diagrams/data2.xml"/><Relationship Id="rId19" Type="http://schemas.openxmlformats.org/officeDocument/2006/relationships/diagramColors" Target="../diagrams/colors3.xml"/><Relationship Id="rId31" Type="http://schemas.openxmlformats.org/officeDocument/2006/relationships/diagramColors" Target="../diagrams/colors5.xml"/><Relationship Id="rId4" Type="http://schemas.openxmlformats.org/officeDocument/2006/relationships/diagramData" Target="../diagrams/data1.xml"/><Relationship Id="rId9" Type="http://schemas.openxmlformats.org/officeDocument/2006/relationships/slide" Target="slide75.xml"/><Relationship Id="rId14" Type="http://schemas.microsoft.com/office/2007/relationships/diagramDrawing" Target="../diagrams/drawing2.xml"/><Relationship Id="rId22" Type="http://schemas.openxmlformats.org/officeDocument/2006/relationships/diagramData" Target="../diagrams/data4.xml"/><Relationship Id="rId27" Type="http://schemas.openxmlformats.org/officeDocument/2006/relationships/slide" Target="slide14.xml"/><Relationship Id="rId30" Type="http://schemas.openxmlformats.org/officeDocument/2006/relationships/diagramQuickStyle" Target="../diagrams/quickStyle5.xml"/><Relationship Id="rId35" Type="http://schemas.openxmlformats.org/officeDocument/2006/relationships/diagramLayout" Target="../diagrams/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09.jpeg"/><Relationship Id="rId7"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0.jpeg"/><Relationship Id="rId11" Type="http://schemas.openxmlformats.org/officeDocument/2006/relationships/image" Target="../media/image113.jpeg"/><Relationship Id="rId5" Type="http://schemas.openxmlformats.org/officeDocument/2006/relationships/image" Target="../media/image11.png"/><Relationship Id="rId10" Type="http://schemas.openxmlformats.org/officeDocument/2006/relationships/image" Target="../media/image112.jpeg"/><Relationship Id="rId4" Type="http://schemas.openxmlformats.org/officeDocument/2006/relationships/slide" Target="slide14.xml"/><Relationship Id="rId9" Type="http://schemas.openxmlformats.org/officeDocument/2006/relationships/image" Target="../media/image111.png"/></Relationships>
</file>

<file path=ppt/slides/_rels/slide21.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slide" Target="slide14.xml"/><Relationship Id="rId7" Type="http://schemas.openxmlformats.org/officeDocument/2006/relationships/image" Target="../media/image116.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5.jpe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png"/><Relationship Id="rId9" Type="http://schemas.openxmlformats.org/officeDocument/2006/relationships/image" Target="../media/image118.jpeg"/></Relationships>
</file>

<file path=ppt/slides/_rels/slide22.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20.png"/><Relationship Id="rId7" Type="http://schemas.openxmlformats.org/officeDocument/2006/relationships/image" Target="../media/image12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1.png"/><Relationship Id="rId4" Type="http://schemas.openxmlformats.org/officeDocument/2006/relationships/slide" Target="slide14.xml"/><Relationship Id="rId9" Type="http://schemas.openxmlformats.org/officeDocument/2006/relationships/image" Target="../media/image124.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 Target="slide14.xml"/><Relationship Id="rId7" Type="http://schemas.openxmlformats.org/officeDocument/2006/relationships/image" Target="../media/image12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26.png"/><Relationship Id="rId11" Type="http://schemas.openxmlformats.org/officeDocument/2006/relationships/image" Target="../media/image130.png"/><Relationship Id="rId5" Type="http://schemas.openxmlformats.org/officeDocument/2006/relationships/image" Target="../media/image125.png"/><Relationship Id="rId10" Type="http://schemas.openxmlformats.org/officeDocument/2006/relationships/image" Target="../media/image129.png"/><Relationship Id="rId4" Type="http://schemas.openxmlformats.org/officeDocument/2006/relationships/image" Target="../media/image11.png"/><Relationship Id="rId9" Type="http://schemas.openxmlformats.org/officeDocument/2006/relationships/image" Target="../media/image128.jpe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4.xml"/><Relationship Id="rId1" Type="http://schemas.openxmlformats.org/officeDocument/2006/relationships/slideLayout" Target="../slideLayouts/slideLayout1.xml"/><Relationship Id="rId4" Type="http://schemas.openxmlformats.org/officeDocument/2006/relationships/image" Target="../media/image131.jpe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slide" Target="slide60.xml"/></Relationships>
</file>

<file path=ppt/slides/_rels/slide26.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38.xml"/><Relationship Id="rId18" Type="http://schemas.openxmlformats.org/officeDocument/2006/relationships/slide" Target="slide49.xml"/><Relationship Id="rId26" Type="http://schemas.openxmlformats.org/officeDocument/2006/relationships/slide" Target="slide35.xml"/><Relationship Id="rId3" Type="http://schemas.openxmlformats.org/officeDocument/2006/relationships/slide" Target="slide60.xml"/><Relationship Id="rId21" Type="http://schemas.openxmlformats.org/officeDocument/2006/relationships/slide" Target="slide55.xml"/><Relationship Id="rId7" Type="http://schemas.openxmlformats.org/officeDocument/2006/relationships/slide" Target="slide53.xml"/><Relationship Id="rId12" Type="http://schemas.openxmlformats.org/officeDocument/2006/relationships/slide" Target="slide57.xml"/><Relationship Id="rId17" Type="http://schemas.openxmlformats.org/officeDocument/2006/relationships/slide" Target="slide42.xml"/><Relationship Id="rId25" Type="http://schemas.openxmlformats.org/officeDocument/2006/relationships/slide" Target="slide46.xml"/><Relationship Id="rId33" Type="http://schemas.openxmlformats.org/officeDocument/2006/relationships/slide" Target="slide54.xml"/><Relationship Id="rId2" Type="http://schemas.openxmlformats.org/officeDocument/2006/relationships/image" Target="../media/image132.png"/><Relationship Id="rId16" Type="http://schemas.openxmlformats.org/officeDocument/2006/relationships/slide" Target="slide41.xml"/><Relationship Id="rId20" Type="http://schemas.openxmlformats.org/officeDocument/2006/relationships/slide" Target="slide50.xml"/><Relationship Id="rId29" Type="http://schemas.openxmlformats.org/officeDocument/2006/relationships/slide" Target="slide39.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slide" Target="slide43.xml"/><Relationship Id="rId24" Type="http://schemas.openxmlformats.org/officeDocument/2006/relationships/slide" Target="slide37.xml"/><Relationship Id="rId32" Type="http://schemas.openxmlformats.org/officeDocument/2006/relationships/slide" Target="slide33.xml"/><Relationship Id="rId5" Type="http://schemas.openxmlformats.org/officeDocument/2006/relationships/slide" Target="slide2.xml"/><Relationship Id="rId15" Type="http://schemas.openxmlformats.org/officeDocument/2006/relationships/slide" Target="slide56.xml"/><Relationship Id="rId23" Type="http://schemas.openxmlformats.org/officeDocument/2006/relationships/slide" Target="slide44.xml"/><Relationship Id="rId28" Type="http://schemas.openxmlformats.org/officeDocument/2006/relationships/slide" Target="slide45.xml"/><Relationship Id="rId10" Type="http://schemas.openxmlformats.org/officeDocument/2006/relationships/slide" Target="slide36.xml"/><Relationship Id="rId19" Type="http://schemas.openxmlformats.org/officeDocument/2006/relationships/slide" Target="slide48.xml"/><Relationship Id="rId31" Type="http://schemas.openxmlformats.org/officeDocument/2006/relationships/slide" Target="slide34.xml"/><Relationship Id="rId4" Type="http://schemas.openxmlformats.org/officeDocument/2006/relationships/image" Target="../media/image133.png"/><Relationship Id="rId9" Type="http://schemas.openxmlformats.org/officeDocument/2006/relationships/slide" Target="slide30.xml"/><Relationship Id="rId14" Type="http://schemas.openxmlformats.org/officeDocument/2006/relationships/slide" Target="slide40.xml"/><Relationship Id="rId22" Type="http://schemas.openxmlformats.org/officeDocument/2006/relationships/slide" Target="slide31.xml"/><Relationship Id="rId27" Type="http://schemas.openxmlformats.org/officeDocument/2006/relationships/slide" Target="slide47.xml"/><Relationship Id="rId30" Type="http://schemas.openxmlformats.org/officeDocument/2006/relationships/slide" Target="slide32.xml"/></Relationships>
</file>

<file path=ppt/slides/_rels/slide2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26.xml"/><Relationship Id="rId4" Type="http://schemas.openxmlformats.org/officeDocument/2006/relationships/image" Target="../media/image136.png"/></Relationships>
</file>

<file path=ppt/slides/_rels/slide28.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137.png"/><Relationship Id="rId7" Type="http://schemas.openxmlformats.org/officeDocument/2006/relationships/image" Target="../media/image13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 Id="rId9"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41.jpg"/><Relationship Id="rId5" Type="http://schemas.openxmlformats.org/officeDocument/2006/relationships/image" Target="../media/image11.png"/><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slide" Target="slide14.xml"/></Relationships>
</file>

<file path=ppt/slides/_rels/slide3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1.xml"/><Relationship Id="rId6" Type="http://schemas.openxmlformats.org/officeDocument/2006/relationships/image" Target="../media/image144.jpeg"/><Relationship Id="rId5" Type="http://schemas.openxmlformats.org/officeDocument/2006/relationships/image" Target="../media/image11.png"/><Relationship Id="rId4" Type="http://schemas.openxmlformats.org/officeDocument/2006/relationships/slide" Target="slide26.xml"/></Relationships>
</file>

<file path=ppt/slides/_rels/slide31.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5.png"/><Relationship Id="rId7"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slide" Target="slide26.xml"/><Relationship Id="rId5" Type="http://schemas.openxmlformats.org/officeDocument/2006/relationships/image" Target="../media/image147.png"/><Relationship Id="rId4" Type="http://schemas.openxmlformats.org/officeDocument/2006/relationships/image" Target="../media/image146.png"/><Relationship Id="rId9" Type="http://schemas.openxmlformats.org/officeDocument/2006/relationships/image" Target="../media/image149.png"/></Relationships>
</file>

<file path=ppt/slides/_rels/slide32.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1.png"/><Relationship Id="rId2" Type="http://schemas.openxmlformats.org/officeDocument/2006/relationships/image" Target="../media/image150.jpeg"/><Relationship Id="rId1" Type="http://schemas.openxmlformats.org/officeDocument/2006/relationships/slideLayout" Target="../slideLayouts/slideLayout1.xml"/><Relationship Id="rId6" Type="http://schemas.openxmlformats.org/officeDocument/2006/relationships/slide" Target="slide26.xml"/><Relationship Id="rId5" Type="http://schemas.openxmlformats.org/officeDocument/2006/relationships/image" Target="../media/image153.png"/><Relationship Id="rId4" Type="http://schemas.openxmlformats.org/officeDocument/2006/relationships/image" Target="../media/image152.png"/></Relationships>
</file>

<file path=ppt/slides/_rels/slide33.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slide" Target="slide26.xml"/><Relationship Id="rId7" Type="http://schemas.openxmlformats.org/officeDocument/2006/relationships/image" Target="../media/image156.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55.png"/><Relationship Id="rId11" Type="http://schemas.openxmlformats.org/officeDocument/2006/relationships/image" Target="../media/image160.png"/><Relationship Id="rId5" Type="http://schemas.openxmlformats.org/officeDocument/2006/relationships/image" Target="../media/image154.png"/><Relationship Id="rId10" Type="http://schemas.openxmlformats.org/officeDocument/2006/relationships/image" Target="../media/image159.jpeg"/><Relationship Id="rId4" Type="http://schemas.openxmlformats.org/officeDocument/2006/relationships/image" Target="../media/image11.png"/><Relationship Id="rId9" Type="http://schemas.openxmlformats.org/officeDocument/2006/relationships/image" Target="../media/image158.jpeg"/></Relationships>
</file>

<file path=ppt/slides/_rels/slide34.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slide" Target="slide26.xml"/><Relationship Id="rId7" Type="http://schemas.openxmlformats.org/officeDocument/2006/relationships/image" Target="../media/image16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62.jpeg"/><Relationship Id="rId5" Type="http://schemas.openxmlformats.org/officeDocument/2006/relationships/image" Target="../media/image161.png"/><Relationship Id="rId4" Type="http://schemas.openxmlformats.org/officeDocument/2006/relationships/image" Target="../media/image11.png"/><Relationship Id="rId9" Type="http://schemas.openxmlformats.org/officeDocument/2006/relationships/image" Target="../media/image164.png"/></Relationships>
</file>

<file path=ppt/slides/_rels/slide35.xml.rels><?xml version="1.0" encoding="UTF-8" standalone="yes"?>
<Relationships xmlns="http://schemas.openxmlformats.org/package/2006/relationships"><Relationship Id="rId3" Type="http://schemas.openxmlformats.org/officeDocument/2006/relationships/image" Target="../media/image166.jpeg"/><Relationship Id="rId7" Type="http://schemas.openxmlformats.org/officeDocument/2006/relationships/image" Target="../media/image11.png"/><Relationship Id="rId2" Type="http://schemas.openxmlformats.org/officeDocument/2006/relationships/image" Target="../media/image165.png"/><Relationship Id="rId1" Type="http://schemas.openxmlformats.org/officeDocument/2006/relationships/slideLayout" Target="../slideLayouts/slideLayout1.xml"/><Relationship Id="rId6" Type="http://schemas.openxmlformats.org/officeDocument/2006/relationships/slide" Target="slide26.xml"/><Relationship Id="rId5" Type="http://schemas.openxmlformats.org/officeDocument/2006/relationships/image" Target="../media/image168.png"/><Relationship Id="rId4" Type="http://schemas.openxmlformats.org/officeDocument/2006/relationships/image" Target="../media/image167.jpeg"/></Relationships>
</file>

<file path=ppt/slides/_rels/slide36.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slide" Target="slide26.xml"/><Relationship Id="rId7" Type="http://schemas.openxmlformats.org/officeDocument/2006/relationships/image" Target="../media/image172.png"/><Relationship Id="rId2" Type="http://schemas.openxmlformats.org/officeDocument/2006/relationships/image" Target="../media/image169.png"/><Relationship Id="rId1" Type="http://schemas.openxmlformats.org/officeDocument/2006/relationships/slideLayout" Target="../slideLayouts/slideLayout1.xml"/><Relationship Id="rId6" Type="http://schemas.openxmlformats.org/officeDocument/2006/relationships/image" Target="../media/image171.jpeg"/><Relationship Id="rId5" Type="http://schemas.openxmlformats.org/officeDocument/2006/relationships/image" Target="../media/image170.pn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image" Target="../media/image174.png"/><Relationship Id="rId1" Type="http://schemas.openxmlformats.org/officeDocument/2006/relationships/slideLayout" Target="../slideLayouts/slideLayout1.xml"/><Relationship Id="rId6" Type="http://schemas.openxmlformats.org/officeDocument/2006/relationships/image" Target="../media/image178.jpeg"/><Relationship Id="rId11" Type="http://schemas.openxmlformats.org/officeDocument/2006/relationships/image" Target="../media/image11.png"/><Relationship Id="rId5" Type="http://schemas.openxmlformats.org/officeDocument/2006/relationships/image" Target="../media/image177.jpeg"/><Relationship Id="rId10" Type="http://schemas.openxmlformats.org/officeDocument/2006/relationships/slide" Target="slide26.xml"/><Relationship Id="rId4" Type="http://schemas.openxmlformats.org/officeDocument/2006/relationships/image" Target="../media/image176.jpeg"/><Relationship Id="rId9" Type="http://schemas.openxmlformats.org/officeDocument/2006/relationships/image" Target="../media/image181.png"/></Relationships>
</file>

<file path=ppt/slides/_rels/slide38.xml.rels><?xml version="1.0" encoding="UTF-8" standalone="yes"?>
<Relationships xmlns="http://schemas.openxmlformats.org/package/2006/relationships"><Relationship Id="rId3" Type="http://schemas.openxmlformats.org/officeDocument/2006/relationships/hyperlink" Target="https://docs.brightsign.biz/display/DOC/New+Features+in+Firmware+7.0" TargetMode="External"/><Relationship Id="rId2" Type="http://schemas.openxmlformats.org/officeDocument/2006/relationships/image" Target="../media/image18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26.xml"/><Relationship Id="rId4" Type="http://schemas.openxmlformats.org/officeDocument/2006/relationships/image" Target="../media/image183.png"/></Relationships>
</file>

<file path=ppt/slides/_rels/slide3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26.xml"/><Relationship Id="rId4" Type="http://schemas.openxmlformats.org/officeDocument/2006/relationships/image" Target="../media/image18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jpeg"/><Relationship Id="rId7" Type="http://schemas.openxmlformats.org/officeDocument/2006/relationships/slide" Target="slide3.xml"/><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19.jpeg"/><Relationship Id="rId5" Type="http://schemas.openxmlformats.org/officeDocument/2006/relationships/image" Target="../media/image15.jpeg"/><Relationship Id="rId10" Type="http://schemas.openxmlformats.org/officeDocument/2006/relationships/image" Target="../media/image18.png"/><Relationship Id="rId4" Type="http://schemas.openxmlformats.org/officeDocument/2006/relationships/image" Target="../media/image14.jpe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26.xml"/><Relationship Id="rId4" Type="http://schemas.openxmlformats.org/officeDocument/2006/relationships/image" Target="../media/image188.png"/></Relationships>
</file>

<file path=ppt/slides/_rels/slide41.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6.wdp"/><Relationship Id="rId3" Type="http://schemas.openxmlformats.org/officeDocument/2006/relationships/image" Target="../media/image189.png"/><Relationship Id="rId7" Type="http://schemas.openxmlformats.org/officeDocument/2006/relationships/image" Target="../media/image192.png"/><Relationship Id="rId12" Type="http://schemas.openxmlformats.org/officeDocument/2006/relationships/image" Target="../media/image19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195.jpeg"/><Relationship Id="rId5" Type="http://schemas.openxmlformats.org/officeDocument/2006/relationships/image" Target="../media/image191.png"/><Relationship Id="rId15" Type="http://schemas.openxmlformats.org/officeDocument/2006/relationships/image" Target="../media/image11.png"/><Relationship Id="rId10" Type="http://schemas.openxmlformats.org/officeDocument/2006/relationships/image" Target="../media/image194.jpeg"/><Relationship Id="rId4" Type="http://schemas.openxmlformats.org/officeDocument/2006/relationships/image" Target="../media/image190.png"/><Relationship Id="rId9" Type="http://schemas.openxmlformats.org/officeDocument/2006/relationships/image" Target="../media/image193.jpeg"/><Relationship Id="rId14" Type="http://schemas.openxmlformats.org/officeDocument/2006/relationships/slide" Target="slide26.xml"/></Relationships>
</file>

<file path=ppt/slides/_rels/slide42.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8.png"/><Relationship Id="rId7" Type="http://schemas.openxmlformats.org/officeDocument/2006/relationships/image" Target="../media/image202.png"/><Relationship Id="rId12" Type="http://schemas.openxmlformats.org/officeDocument/2006/relationships/image" Target="../media/image11.png"/><Relationship Id="rId2" Type="http://schemas.openxmlformats.org/officeDocument/2006/relationships/image" Target="../media/image197.png"/><Relationship Id="rId1" Type="http://schemas.openxmlformats.org/officeDocument/2006/relationships/slideLayout" Target="../slideLayouts/slideLayout4.xml"/><Relationship Id="rId6" Type="http://schemas.openxmlformats.org/officeDocument/2006/relationships/image" Target="../media/image201.png"/><Relationship Id="rId11" Type="http://schemas.openxmlformats.org/officeDocument/2006/relationships/slide" Target="slide26.xml"/><Relationship Id="rId5" Type="http://schemas.openxmlformats.org/officeDocument/2006/relationships/image" Target="../media/image200.png"/><Relationship Id="rId10" Type="http://schemas.openxmlformats.org/officeDocument/2006/relationships/image" Target="../media/image205.png"/><Relationship Id="rId4" Type="http://schemas.openxmlformats.org/officeDocument/2006/relationships/image" Target="../media/image199.jpeg"/><Relationship Id="rId9" Type="http://schemas.openxmlformats.org/officeDocument/2006/relationships/image" Target="../media/image204.png"/></Relationships>
</file>

<file path=ppt/slides/_rels/slide4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1.xml"/><Relationship Id="rId6" Type="http://schemas.openxmlformats.org/officeDocument/2006/relationships/image" Target="../media/image208.jpeg"/><Relationship Id="rId5" Type="http://schemas.openxmlformats.org/officeDocument/2006/relationships/image" Target="../media/image11.png"/><Relationship Id="rId4" Type="http://schemas.openxmlformats.org/officeDocument/2006/relationships/slide" Target="slide26.xml"/></Relationships>
</file>

<file path=ppt/slides/_rels/slide44.xml.rels><?xml version="1.0" encoding="UTF-8" standalone="yes"?>
<Relationships xmlns="http://schemas.openxmlformats.org/package/2006/relationships"><Relationship Id="rId3" Type="http://schemas.openxmlformats.org/officeDocument/2006/relationships/image" Target="../media/image209.png"/><Relationship Id="rId7"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slide" Target="slide26.xml"/><Relationship Id="rId5" Type="http://schemas.openxmlformats.org/officeDocument/2006/relationships/image" Target="../media/image211.tiff"/><Relationship Id="rId4" Type="http://schemas.openxmlformats.org/officeDocument/2006/relationships/image" Target="../media/image210.png"/></Relationships>
</file>

<file path=ppt/slides/_rels/slide45.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slide" Target="slide26.xml"/></Relationships>
</file>

<file path=ppt/slides/_rels/slide46.xml.rels><?xml version="1.0" encoding="UTF-8" standalone="yes"?>
<Relationships xmlns="http://schemas.openxmlformats.org/package/2006/relationships"><Relationship Id="rId3" Type="http://schemas.openxmlformats.org/officeDocument/2006/relationships/image" Target="../media/image215.png"/><Relationship Id="rId7" Type="http://schemas.openxmlformats.org/officeDocument/2006/relationships/image" Target="../media/image217.png"/><Relationship Id="rId2" Type="http://schemas.openxmlformats.org/officeDocument/2006/relationships/image" Target="../media/image214.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26.xml"/><Relationship Id="rId4" Type="http://schemas.openxmlformats.org/officeDocument/2006/relationships/image" Target="../media/image216.jpeg"/></Relationships>
</file>

<file path=ppt/slides/_rels/slide47.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218.png"/><Relationship Id="rId7" Type="http://schemas.openxmlformats.org/officeDocument/2006/relationships/image" Target="../media/image22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20.png"/><Relationship Id="rId5" Type="http://schemas.openxmlformats.org/officeDocument/2006/relationships/image" Target="../media/image219.jpeg"/><Relationship Id="rId4" Type="http://schemas.microsoft.com/office/2007/relationships/hdphoto" Target="../media/hdphoto7.wdp"/><Relationship Id="rId9" Type="http://schemas.openxmlformats.org/officeDocument/2006/relationships/image" Target="../media/image11.png"/></Relationships>
</file>

<file path=ppt/slides/_rels/slide48.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image" Target="../media/image223.png"/><Relationship Id="rId7" Type="http://schemas.openxmlformats.org/officeDocument/2006/relationships/image" Target="../media/image225.jpeg"/><Relationship Id="rId2" Type="http://schemas.openxmlformats.org/officeDocument/2006/relationships/image" Target="../media/image22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26.xml"/><Relationship Id="rId4" Type="http://schemas.openxmlformats.org/officeDocument/2006/relationships/image" Target="../media/image224.jpeg"/></Relationships>
</file>

<file path=ppt/slides/_rels/slide49.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slide" Target="slide26.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2.wmf"/><Relationship Id="rId5" Type="http://schemas.openxmlformats.org/officeDocument/2006/relationships/image" Target="../media/image21.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8.wdp"/><Relationship Id="rId7" Type="http://schemas.openxmlformats.org/officeDocument/2006/relationships/slide" Target="slide26.xml"/><Relationship Id="rId2" Type="http://schemas.openxmlformats.org/officeDocument/2006/relationships/image" Target="../media/image229.jpeg"/><Relationship Id="rId1" Type="http://schemas.openxmlformats.org/officeDocument/2006/relationships/slideLayout" Target="../slideLayouts/slideLayout4.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jpeg"/></Relationships>
</file>

<file path=ppt/slides/_rels/slide51.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233.png"/><Relationship Id="rId7" Type="http://schemas.microsoft.com/office/2007/relationships/hdphoto" Target="../media/hdphoto8.wdp"/><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29.jpeg"/><Relationship Id="rId5" Type="http://schemas.openxmlformats.org/officeDocument/2006/relationships/image" Target="../media/image235.jpeg"/><Relationship Id="rId4" Type="http://schemas.openxmlformats.org/officeDocument/2006/relationships/image" Target="../media/image234.png"/><Relationship Id="rId9" Type="http://schemas.openxmlformats.org/officeDocument/2006/relationships/image" Target="../media/image11.png"/></Relationships>
</file>

<file path=ppt/slides/_rels/slide5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36.png"/><Relationship Id="rId7" Type="http://schemas.openxmlformats.org/officeDocument/2006/relationships/slide" Target="slide26.xml"/><Relationship Id="rId2" Type="http://schemas.openxmlformats.org/officeDocument/2006/relationships/image" Target="../media/image233.png"/><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229.jpeg"/><Relationship Id="rId4" Type="http://schemas.openxmlformats.org/officeDocument/2006/relationships/image" Target="../media/image237.jpeg"/></Relationships>
</file>

<file path=ppt/slides/_rels/slide53.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26.xml"/><Relationship Id="rId4" Type="http://schemas.openxmlformats.org/officeDocument/2006/relationships/image" Target="../media/image239.png"/></Relationships>
</file>

<file path=ppt/slides/_rels/slide54.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slide" Target="slide26.xml"/></Relationships>
</file>

<file path=ppt/slides/_rels/slide5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3.png"/><Relationship Id="rId7" Type="http://schemas.openxmlformats.org/officeDocument/2006/relationships/slide" Target="slide26.xml"/><Relationship Id="rId2" Type="http://schemas.openxmlformats.org/officeDocument/2006/relationships/image" Target="../media/image242.png"/><Relationship Id="rId1" Type="http://schemas.openxmlformats.org/officeDocument/2006/relationships/slideLayout" Target="../slideLayouts/slideLayout1.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s>
</file>

<file path=ppt/slides/_rels/slide56.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247.png"/><Relationship Id="rId7" Type="http://schemas.openxmlformats.org/officeDocument/2006/relationships/image" Target="../media/image251.png"/><Relationship Id="rId2" Type="http://schemas.openxmlformats.org/officeDocument/2006/relationships/slide" Target="slide5.xml"/><Relationship Id="rId1" Type="http://schemas.openxmlformats.org/officeDocument/2006/relationships/slideLayout" Target="../slideLayouts/slideLayout1.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48.jpeg"/><Relationship Id="rId9" Type="http://schemas.openxmlformats.org/officeDocument/2006/relationships/image" Target="../media/image11.png"/></Relationships>
</file>

<file path=ppt/slides/_rels/slide57.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slide" Target="slide26.xml"/><Relationship Id="rId7" Type="http://schemas.openxmlformats.org/officeDocument/2006/relationships/image" Target="../media/image255.png"/><Relationship Id="rId12" Type="http://schemas.openxmlformats.org/officeDocument/2006/relationships/image" Target="../media/image259.png"/><Relationship Id="rId2" Type="http://schemas.openxmlformats.org/officeDocument/2006/relationships/image" Target="../media/image252.png"/><Relationship Id="rId1" Type="http://schemas.openxmlformats.org/officeDocument/2006/relationships/slideLayout" Target="../slideLayouts/slideLayout1.xml"/><Relationship Id="rId6" Type="http://schemas.openxmlformats.org/officeDocument/2006/relationships/image" Target="../media/image254.svg"/><Relationship Id="rId11" Type="http://schemas.openxmlformats.org/officeDocument/2006/relationships/image" Target="../media/image258.jpeg"/><Relationship Id="rId5" Type="http://schemas.openxmlformats.org/officeDocument/2006/relationships/image" Target="../media/image253.png"/><Relationship Id="rId10" Type="http://schemas.microsoft.com/office/2007/relationships/hdphoto" Target="../media/hdphoto9.wdp"/><Relationship Id="rId4" Type="http://schemas.openxmlformats.org/officeDocument/2006/relationships/image" Target="../media/image11.png"/><Relationship Id="rId9" Type="http://schemas.openxmlformats.org/officeDocument/2006/relationships/image" Target="../media/image257.png"/></Relationships>
</file>

<file path=ppt/slides/_rels/slide58.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slide" Target="slide26.xml"/><Relationship Id="rId7" Type="http://schemas.openxmlformats.org/officeDocument/2006/relationships/image" Target="../media/image262.png"/><Relationship Id="rId12" Type="http://schemas.openxmlformats.org/officeDocument/2006/relationships/image" Target="../media/image267.png"/><Relationship Id="rId2" Type="http://schemas.openxmlformats.org/officeDocument/2006/relationships/image" Target="../media/image252.png"/><Relationship Id="rId1" Type="http://schemas.openxmlformats.org/officeDocument/2006/relationships/slideLayout" Target="../slideLayouts/slideLayout1.xml"/><Relationship Id="rId6" Type="http://schemas.openxmlformats.org/officeDocument/2006/relationships/image" Target="../media/image261.jpeg"/><Relationship Id="rId11" Type="http://schemas.openxmlformats.org/officeDocument/2006/relationships/image" Target="../media/image266.png"/><Relationship Id="rId5" Type="http://schemas.openxmlformats.org/officeDocument/2006/relationships/image" Target="../media/image260.png"/><Relationship Id="rId10" Type="http://schemas.openxmlformats.org/officeDocument/2006/relationships/image" Target="../media/image265.png"/><Relationship Id="rId4" Type="http://schemas.openxmlformats.org/officeDocument/2006/relationships/image" Target="../media/image11.png"/><Relationship Id="rId9" Type="http://schemas.openxmlformats.org/officeDocument/2006/relationships/image" Target="../media/image264.png"/></Relationships>
</file>

<file path=ppt/slides/_rels/slide59.xml.rels><?xml version="1.0" encoding="UTF-8" standalone="yes"?>
<Relationships xmlns="http://schemas.openxmlformats.org/package/2006/relationships"><Relationship Id="rId8" Type="http://schemas.openxmlformats.org/officeDocument/2006/relationships/image" Target="../media/image270.png"/><Relationship Id="rId13" Type="http://schemas.openxmlformats.org/officeDocument/2006/relationships/image" Target="../media/image252.png"/><Relationship Id="rId3" Type="http://schemas.openxmlformats.org/officeDocument/2006/relationships/image" Target="../media/image268.png"/><Relationship Id="rId7" Type="http://schemas.openxmlformats.org/officeDocument/2006/relationships/image" Target="../media/image269.jpeg"/><Relationship Id="rId12" Type="http://schemas.openxmlformats.org/officeDocument/2006/relationships/image" Target="../media/image27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www.brightsign.biz/support/demos/overview" TargetMode="External"/><Relationship Id="rId11" Type="http://schemas.openxmlformats.org/officeDocument/2006/relationships/image" Target="../media/image272.png"/><Relationship Id="rId5" Type="http://schemas.openxmlformats.org/officeDocument/2006/relationships/hyperlink" Target="https://github.com/brightsign/brightsign-ble-commands" TargetMode="External"/><Relationship Id="rId15" Type="http://schemas.openxmlformats.org/officeDocument/2006/relationships/image" Target="../media/image11.png"/><Relationship Id="rId10" Type="http://schemas.microsoft.com/office/2007/relationships/hdphoto" Target="../media/hdphoto10.wdp"/><Relationship Id="rId4" Type="http://schemas.openxmlformats.org/officeDocument/2006/relationships/hyperlink" Target="http://plugable.com/products/usb-bt4le" TargetMode="External"/><Relationship Id="rId9" Type="http://schemas.openxmlformats.org/officeDocument/2006/relationships/image" Target="../media/image271.png"/><Relationship Id="rId14" Type="http://schemas.openxmlformats.org/officeDocument/2006/relationships/slide" Target="slide26.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slide" Target="slide3.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slide" Target="slide66.xml"/></Relationships>
</file>

<file path=ppt/slides/_rels/slide61.xml.rels><?xml version="1.0" encoding="UTF-8" standalone="yes"?>
<Relationships xmlns="http://schemas.openxmlformats.org/package/2006/relationships"><Relationship Id="rId8" Type="http://schemas.openxmlformats.org/officeDocument/2006/relationships/image" Target="../media/image278.png"/><Relationship Id="rId3" Type="http://schemas.openxmlformats.org/officeDocument/2006/relationships/image" Target="../media/image11.png"/><Relationship Id="rId7" Type="http://schemas.openxmlformats.org/officeDocument/2006/relationships/image" Target="../media/image277.png"/><Relationship Id="rId2" Type="http://schemas.openxmlformats.org/officeDocument/2006/relationships/slide" Target="slide60.xml"/><Relationship Id="rId1" Type="http://schemas.openxmlformats.org/officeDocument/2006/relationships/slideLayout" Target="../slideLayouts/slideLayout1.xml"/><Relationship Id="rId6" Type="http://schemas.openxmlformats.org/officeDocument/2006/relationships/image" Target="../media/image276.jpeg"/><Relationship Id="rId5" Type="http://schemas.openxmlformats.org/officeDocument/2006/relationships/image" Target="../media/image275.png"/><Relationship Id="rId10" Type="http://schemas.openxmlformats.org/officeDocument/2006/relationships/image" Target="../media/image280.png"/><Relationship Id="rId4" Type="http://schemas.openxmlformats.org/officeDocument/2006/relationships/image" Target="../media/image274.png"/><Relationship Id="rId9" Type="http://schemas.openxmlformats.org/officeDocument/2006/relationships/image" Target="../media/image279.png"/></Relationships>
</file>

<file path=ppt/slides/_rels/slide62.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74.png"/><Relationship Id="rId5" Type="http://schemas.openxmlformats.org/officeDocument/2006/relationships/image" Target="../media/image11.png"/><Relationship Id="rId4" Type="http://schemas.openxmlformats.org/officeDocument/2006/relationships/slide" Target="slide60.xml"/></Relationships>
</file>

<file path=ppt/slides/_rels/slide63.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1.xml"/><Relationship Id="rId6" Type="http://schemas.openxmlformats.org/officeDocument/2006/relationships/image" Target="../media/image274.png"/><Relationship Id="rId5" Type="http://schemas.openxmlformats.org/officeDocument/2006/relationships/image" Target="../media/image11.png"/><Relationship Id="rId4" Type="http://schemas.openxmlformats.org/officeDocument/2006/relationships/slide" Target="slide60.xml"/></Relationships>
</file>

<file path=ppt/slides/_rels/slide64.xml.rels><?xml version="1.0" encoding="UTF-8" standalone="yes"?>
<Relationships xmlns="http://schemas.openxmlformats.org/package/2006/relationships"><Relationship Id="rId8" Type="http://schemas.openxmlformats.org/officeDocument/2006/relationships/image" Target="../media/image287.png"/><Relationship Id="rId3" Type="http://schemas.openxmlformats.org/officeDocument/2006/relationships/image" Target="../media/image285.png"/><Relationship Id="rId7" Type="http://schemas.openxmlformats.org/officeDocument/2006/relationships/image" Target="../media/image274.png"/><Relationship Id="rId2" Type="http://schemas.openxmlformats.org/officeDocument/2006/relationships/image" Target="../media/image284.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60.xml"/><Relationship Id="rId4" Type="http://schemas.openxmlformats.org/officeDocument/2006/relationships/image" Target="../media/image286.jpeg"/></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0.xml"/><Relationship Id="rId1" Type="http://schemas.openxmlformats.org/officeDocument/2006/relationships/slideLayout" Target="../slideLayouts/slideLayout1.xml"/><Relationship Id="rId6" Type="http://schemas.openxmlformats.org/officeDocument/2006/relationships/image" Target="../media/image268.png"/><Relationship Id="rId5" Type="http://schemas.openxmlformats.org/officeDocument/2006/relationships/image" Target="../media/image288.png"/><Relationship Id="rId4" Type="http://schemas.openxmlformats.org/officeDocument/2006/relationships/image" Target="../media/image274.png"/></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slide" Target="slide75.xml"/></Relationships>
</file>

<file path=ppt/slides/_rels/slide67.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66.xml"/><Relationship Id="rId4" Type="http://schemas.openxmlformats.org/officeDocument/2006/relationships/image" Target="../media/image91.PNG"/></Relationships>
</file>

<file path=ppt/slides/_rels/slide6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90.png"/><Relationship Id="rId7" Type="http://schemas.openxmlformats.org/officeDocument/2006/relationships/slide" Target="slide66.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91.PNG"/><Relationship Id="rId11" Type="http://schemas.openxmlformats.org/officeDocument/2006/relationships/image" Target="../media/image268.png"/><Relationship Id="rId5" Type="http://schemas.openxmlformats.org/officeDocument/2006/relationships/image" Target="../media/image292.png"/><Relationship Id="rId10" Type="http://schemas.openxmlformats.org/officeDocument/2006/relationships/image" Target="../media/image294.png"/><Relationship Id="rId4" Type="http://schemas.openxmlformats.org/officeDocument/2006/relationships/image" Target="../media/image291.png"/><Relationship Id="rId9" Type="http://schemas.openxmlformats.org/officeDocument/2006/relationships/image" Target="../media/image293.png"/></Relationships>
</file>

<file path=ppt/slides/_rels/slide69.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91.PNG"/><Relationship Id="rId7" Type="http://schemas.openxmlformats.org/officeDocument/2006/relationships/image" Target="../media/image29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90.png"/><Relationship Id="rId5" Type="http://schemas.openxmlformats.org/officeDocument/2006/relationships/image" Target="../media/image11.png"/><Relationship Id="rId4" Type="http://schemas.openxmlformats.org/officeDocument/2006/relationships/slide" Target="slide66.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8" Type="http://schemas.openxmlformats.org/officeDocument/2006/relationships/image" Target="../media/image297.png"/><Relationship Id="rId3" Type="http://schemas.openxmlformats.org/officeDocument/2006/relationships/image" Target="../media/image91.PNG"/><Relationship Id="rId7" Type="http://schemas.openxmlformats.org/officeDocument/2006/relationships/image" Target="../media/image296.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295.png"/><Relationship Id="rId5" Type="http://schemas.openxmlformats.org/officeDocument/2006/relationships/image" Target="../media/image11.png"/><Relationship Id="rId4" Type="http://schemas.openxmlformats.org/officeDocument/2006/relationships/slide" Target="slide66.xml"/><Relationship Id="rId9" Type="http://schemas.openxmlformats.org/officeDocument/2006/relationships/image" Target="../media/image268.png"/></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268.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298.png"/><Relationship Id="rId5" Type="http://schemas.openxmlformats.org/officeDocument/2006/relationships/image" Target="../media/image11.png"/><Relationship Id="rId4" Type="http://schemas.openxmlformats.org/officeDocument/2006/relationships/slide" Target="slide66.xml"/></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99.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slide" Target="slide66.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301.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00.png"/><Relationship Id="rId5" Type="http://schemas.openxmlformats.org/officeDocument/2006/relationships/image" Target="../media/image11.png"/><Relationship Id="rId4" Type="http://schemas.openxmlformats.org/officeDocument/2006/relationships/slide" Target="slide66.xml"/></Relationships>
</file>

<file path=ppt/slides/_rels/slide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6.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102.xml"/><Relationship Id="rId4" Type="http://schemas.openxmlformats.org/officeDocument/2006/relationships/image" Target="../media/image11.png"/></Relationships>
</file>

<file path=ppt/slides/_rels/slide76.xml.rels><?xml version="1.0" encoding="UTF-8" standalone="yes"?>
<Relationships xmlns="http://schemas.openxmlformats.org/package/2006/relationships"><Relationship Id="rId8" Type="http://schemas.openxmlformats.org/officeDocument/2006/relationships/slide" Target="slide85.xml"/><Relationship Id="rId13" Type="http://schemas.openxmlformats.org/officeDocument/2006/relationships/image" Target="../media/image307.jpeg"/><Relationship Id="rId18" Type="http://schemas.openxmlformats.org/officeDocument/2006/relationships/slide" Target="slide81.xml"/><Relationship Id="rId26" Type="http://schemas.openxmlformats.org/officeDocument/2006/relationships/slide" Target="slide102.xml"/><Relationship Id="rId3" Type="http://schemas.openxmlformats.org/officeDocument/2006/relationships/slide" Target="slide100.xml"/><Relationship Id="rId21" Type="http://schemas.openxmlformats.org/officeDocument/2006/relationships/image" Target="../media/image311.jpeg"/><Relationship Id="rId7" Type="http://schemas.openxmlformats.org/officeDocument/2006/relationships/image" Target="../media/image304.jpeg"/><Relationship Id="rId12" Type="http://schemas.openxmlformats.org/officeDocument/2006/relationships/slide" Target="slide90.xml"/><Relationship Id="rId17" Type="http://schemas.openxmlformats.org/officeDocument/2006/relationships/image" Target="../media/image309.png"/><Relationship Id="rId25" Type="http://schemas.openxmlformats.org/officeDocument/2006/relationships/image" Target="../media/image11.png"/><Relationship Id="rId2" Type="http://schemas.openxmlformats.org/officeDocument/2006/relationships/notesSlide" Target="../notesSlides/notesSlide36.xml"/><Relationship Id="rId16" Type="http://schemas.openxmlformats.org/officeDocument/2006/relationships/slide" Target="slide94.xml"/><Relationship Id="rId20" Type="http://schemas.openxmlformats.org/officeDocument/2006/relationships/slide" Target="slide79.xml"/><Relationship Id="rId1" Type="http://schemas.openxmlformats.org/officeDocument/2006/relationships/slideLayout" Target="../slideLayouts/slideLayout1.xml"/><Relationship Id="rId6" Type="http://schemas.openxmlformats.org/officeDocument/2006/relationships/image" Target="../media/image303.png"/><Relationship Id="rId11" Type="http://schemas.openxmlformats.org/officeDocument/2006/relationships/image" Target="../media/image306.png"/><Relationship Id="rId24" Type="http://schemas.openxmlformats.org/officeDocument/2006/relationships/slide" Target="slide2.xml"/><Relationship Id="rId5" Type="http://schemas.openxmlformats.org/officeDocument/2006/relationships/slide" Target="slide83.xml"/><Relationship Id="rId15" Type="http://schemas.openxmlformats.org/officeDocument/2006/relationships/image" Target="../media/image308.jpeg"/><Relationship Id="rId23" Type="http://schemas.openxmlformats.org/officeDocument/2006/relationships/image" Target="../media/image312.png"/><Relationship Id="rId10" Type="http://schemas.openxmlformats.org/officeDocument/2006/relationships/slide" Target="slide92.xml"/><Relationship Id="rId19" Type="http://schemas.openxmlformats.org/officeDocument/2006/relationships/image" Target="../media/image310.png"/><Relationship Id="rId4" Type="http://schemas.openxmlformats.org/officeDocument/2006/relationships/image" Target="../media/image302.jpeg"/><Relationship Id="rId9" Type="http://schemas.openxmlformats.org/officeDocument/2006/relationships/image" Target="../media/image305.jpeg"/><Relationship Id="rId14" Type="http://schemas.openxmlformats.org/officeDocument/2006/relationships/slide" Target="slide87.xml"/><Relationship Id="rId22" Type="http://schemas.openxmlformats.org/officeDocument/2006/relationships/slide" Target="slide77.xml"/><Relationship Id="rId27" Type="http://schemas.openxmlformats.org/officeDocument/2006/relationships/image" Target="../media/image12.png"/></Relationships>
</file>

<file path=ppt/slides/_rels/slide77.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321.png"/><Relationship Id="rId3" Type="http://schemas.openxmlformats.org/officeDocument/2006/relationships/image" Target="../media/image313.png"/><Relationship Id="rId7" Type="http://schemas.openxmlformats.org/officeDocument/2006/relationships/image" Target="../media/image317.jpeg"/><Relationship Id="rId12" Type="http://schemas.openxmlformats.org/officeDocument/2006/relationships/image" Target="../media/image320.png"/><Relationship Id="rId2" Type="http://schemas.openxmlformats.org/officeDocument/2006/relationships/slide" Target="slide14.xml"/><Relationship Id="rId16"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16.png"/><Relationship Id="rId11" Type="http://schemas.openxmlformats.org/officeDocument/2006/relationships/image" Target="../media/image319.jpeg"/><Relationship Id="rId5" Type="http://schemas.openxmlformats.org/officeDocument/2006/relationships/image" Target="../media/image315.png"/><Relationship Id="rId15" Type="http://schemas.openxmlformats.org/officeDocument/2006/relationships/slide" Target="slide76.xml"/><Relationship Id="rId10" Type="http://schemas.openxmlformats.org/officeDocument/2006/relationships/image" Target="../media/image318.png"/><Relationship Id="rId4" Type="http://schemas.openxmlformats.org/officeDocument/2006/relationships/image" Target="../media/image314.png"/><Relationship Id="rId9" Type="http://schemas.openxmlformats.org/officeDocument/2006/relationships/slide" Target="slide37.xml"/><Relationship Id="rId14" Type="http://schemas.openxmlformats.org/officeDocument/2006/relationships/image" Target="../media/image322.png"/></Relationships>
</file>

<file path=ppt/slides/_rels/slide7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24.png"/><Relationship Id="rId7" Type="http://schemas.openxmlformats.org/officeDocument/2006/relationships/slide" Target="slide76.xml"/><Relationship Id="rId2" Type="http://schemas.openxmlformats.org/officeDocument/2006/relationships/image" Target="../media/image323.png"/><Relationship Id="rId1" Type="http://schemas.openxmlformats.org/officeDocument/2006/relationships/slideLayout" Target="../slideLayouts/slideLayout4.xml"/><Relationship Id="rId6" Type="http://schemas.openxmlformats.org/officeDocument/2006/relationships/image" Target="../media/image327.png"/><Relationship Id="rId5" Type="http://schemas.openxmlformats.org/officeDocument/2006/relationships/image" Target="../media/image326.png"/><Relationship Id="rId4" Type="http://schemas.openxmlformats.org/officeDocument/2006/relationships/image" Target="../media/image325.png"/></Relationships>
</file>

<file path=ppt/slides/_rels/slide79.xml.rels><?xml version="1.0" encoding="UTF-8" standalone="yes"?>
<Relationships xmlns="http://schemas.openxmlformats.org/package/2006/relationships"><Relationship Id="rId8" Type="http://schemas.openxmlformats.org/officeDocument/2006/relationships/image" Target="../media/image328.jpeg"/><Relationship Id="rId13" Type="http://schemas.openxmlformats.org/officeDocument/2006/relationships/image" Target="../media/image331.png"/><Relationship Id="rId3" Type="http://schemas.openxmlformats.org/officeDocument/2006/relationships/image" Target="../media/image314.png"/><Relationship Id="rId7" Type="http://schemas.openxmlformats.org/officeDocument/2006/relationships/image" Target="../media/image318.png"/><Relationship Id="rId12" Type="http://schemas.microsoft.com/office/2007/relationships/hdphoto" Target="../media/hdphoto12.wdp"/><Relationship Id="rId17" Type="http://schemas.openxmlformats.org/officeDocument/2006/relationships/image" Target="../media/image11.png"/><Relationship Id="rId2" Type="http://schemas.openxmlformats.org/officeDocument/2006/relationships/slide" Target="slide14.xml"/><Relationship Id="rId16" Type="http://schemas.openxmlformats.org/officeDocument/2006/relationships/slide" Target="slide76.xml"/><Relationship Id="rId1" Type="http://schemas.openxmlformats.org/officeDocument/2006/relationships/slideLayout" Target="../slideLayouts/slideLayout4.xml"/><Relationship Id="rId6" Type="http://schemas.openxmlformats.org/officeDocument/2006/relationships/slide" Target="slide37.xml"/><Relationship Id="rId11" Type="http://schemas.openxmlformats.org/officeDocument/2006/relationships/image" Target="../media/image317.jpeg"/><Relationship Id="rId5" Type="http://schemas.openxmlformats.org/officeDocument/2006/relationships/image" Target="../media/image316.png"/><Relationship Id="rId15" Type="http://schemas.openxmlformats.org/officeDocument/2006/relationships/image" Target="../media/image333.png"/><Relationship Id="rId10" Type="http://schemas.openxmlformats.org/officeDocument/2006/relationships/image" Target="../media/image330.png"/><Relationship Id="rId4" Type="http://schemas.openxmlformats.org/officeDocument/2006/relationships/image" Target="../media/image315.png"/><Relationship Id="rId9" Type="http://schemas.openxmlformats.org/officeDocument/2006/relationships/image" Target="../media/image329.png"/><Relationship Id="rId14" Type="http://schemas.openxmlformats.org/officeDocument/2006/relationships/image" Target="../media/image332.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335.png"/><Relationship Id="rId7" Type="http://schemas.openxmlformats.org/officeDocument/2006/relationships/image" Target="../media/image11.png"/><Relationship Id="rId2" Type="http://schemas.openxmlformats.org/officeDocument/2006/relationships/image" Target="../media/image334.png"/><Relationship Id="rId1" Type="http://schemas.openxmlformats.org/officeDocument/2006/relationships/slideLayout" Target="../slideLayouts/slideLayout4.xml"/><Relationship Id="rId6" Type="http://schemas.openxmlformats.org/officeDocument/2006/relationships/slide" Target="slide76.xml"/><Relationship Id="rId5" Type="http://schemas.openxmlformats.org/officeDocument/2006/relationships/image" Target="../media/image337.png"/><Relationship Id="rId4" Type="http://schemas.openxmlformats.org/officeDocument/2006/relationships/image" Target="../media/image336.png"/></Relationships>
</file>

<file path=ppt/slides/_rels/slide81.xml.rels><?xml version="1.0" encoding="UTF-8" standalone="yes"?>
<Relationships xmlns="http://schemas.openxmlformats.org/package/2006/relationships"><Relationship Id="rId8" Type="http://schemas.openxmlformats.org/officeDocument/2006/relationships/image" Target="../media/image338.png"/><Relationship Id="rId13" Type="http://schemas.openxmlformats.org/officeDocument/2006/relationships/image" Target="../media/image11.png"/><Relationship Id="rId3" Type="http://schemas.openxmlformats.org/officeDocument/2006/relationships/image" Target="../media/image313.png"/><Relationship Id="rId7" Type="http://schemas.openxmlformats.org/officeDocument/2006/relationships/image" Target="../media/image318.png"/><Relationship Id="rId12" Type="http://schemas.openxmlformats.org/officeDocument/2006/relationships/slide" Target="slide76.xml"/><Relationship Id="rId2" Type="http://schemas.openxmlformats.org/officeDocument/2006/relationships/slide" Target="slide14.xml"/><Relationship Id="rId1" Type="http://schemas.openxmlformats.org/officeDocument/2006/relationships/slideLayout" Target="../slideLayouts/slideLayout4.xml"/><Relationship Id="rId6" Type="http://schemas.openxmlformats.org/officeDocument/2006/relationships/slide" Target="slide37.xml"/><Relationship Id="rId11" Type="http://schemas.openxmlformats.org/officeDocument/2006/relationships/image" Target="../media/image339.jpeg"/><Relationship Id="rId5" Type="http://schemas.openxmlformats.org/officeDocument/2006/relationships/image" Target="../media/image316.png"/><Relationship Id="rId10" Type="http://schemas.openxmlformats.org/officeDocument/2006/relationships/image" Target="../media/image333.png"/><Relationship Id="rId4" Type="http://schemas.openxmlformats.org/officeDocument/2006/relationships/image" Target="../media/image314.png"/><Relationship Id="rId9" Type="http://schemas.openxmlformats.org/officeDocument/2006/relationships/image" Target="../media/image332.png"/></Relationships>
</file>

<file path=ppt/slides/_rels/slide82.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40.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slide" Target="slide76.xml"/></Relationships>
</file>

<file path=ppt/slides/_rels/slide83.xml.rels><?xml version="1.0" encoding="UTF-8" standalone="yes"?>
<Relationships xmlns="http://schemas.openxmlformats.org/package/2006/relationships"><Relationship Id="rId8" Type="http://schemas.microsoft.com/office/2007/relationships/hdphoto" Target="../media/hdphoto13.wdp"/><Relationship Id="rId13" Type="http://schemas.microsoft.com/office/2007/relationships/hdphoto" Target="../media/hdphoto14.wdp"/><Relationship Id="rId3" Type="http://schemas.openxmlformats.org/officeDocument/2006/relationships/image" Target="../media/image313.png"/><Relationship Id="rId7" Type="http://schemas.openxmlformats.org/officeDocument/2006/relationships/image" Target="../media/image317.jpeg"/><Relationship Id="rId12" Type="http://schemas.openxmlformats.org/officeDocument/2006/relationships/image" Target="../media/image342.png"/><Relationship Id="rId17" Type="http://schemas.openxmlformats.org/officeDocument/2006/relationships/image" Target="../media/image11.png"/><Relationship Id="rId2" Type="http://schemas.openxmlformats.org/officeDocument/2006/relationships/slide" Target="slide14.xml"/><Relationship Id="rId16" Type="http://schemas.openxmlformats.org/officeDocument/2006/relationships/slide" Target="slide76.xml"/><Relationship Id="rId1" Type="http://schemas.openxmlformats.org/officeDocument/2006/relationships/slideLayout" Target="../slideLayouts/slideLayout4.xml"/><Relationship Id="rId6" Type="http://schemas.openxmlformats.org/officeDocument/2006/relationships/image" Target="../media/image316.png"/><Relationship Id="rId11" Type="http://schemas.openxmlformats.org/officeDocument/2006/relationships/image" Target="../media/image331.png"/><Relationship Id="rId5" Type="http://schemas.openxmlformats.org/officeDocument/2006/relationships/image" Target="../media/image315.png"/><Relationship Id="rId15" Type="http://schemas.openxmlformats.org/officeDocument/2006/relationships/image" Target="../media/image344.jpeg"/><Relationship Id="rId10" Type="http://schemas.openxmlformats.org/officeDocument/2006/relationships/image" Target="../media/image318.png"/><Relationship Id="rId4" Type="http://schemas.openxmlformats.org/officeDocument/2006/relationships/image" Target="../media/image314.png"/><Relationship Id="rId9" Type="http://schemas.openxmlformats.org/officeDocument/2006/relationships/slide" Target="slide37.xml"/><Relationship Id="rId14" Type="http://schemas.openxmlformats.org/officeDocument/2006/relationships/image" Target="../media/image343.jpeg"/></Relationships>
</file>

<file path=ppt/slides/_rels/slide84.xml.rels><?xml version="1.0" encoding="UTF-8" standalone="yes"?>
<Relationships xmlns="http://schemas.openxmlformats.org/package/2006/relationships"><Relationship Id="rId8" Type="http://schemas.openxmlformats.org/officeDocument/2006/relationships/image" Target="../media/image350.png"/><Relationship Id="rId13" Type="http://schemas.openxmlformats.org/officeDocument/2006/relationships/image" Target="../media/image355.jpeg"/><Relationship Id="rId3" Type="http://schemas.openxmlformats.org/officeDocument/2006/relationships/image" Target="../media/image345.jpeg"/><Relationship Id="rId7" Type="http://schemas.openxmlformats.org/officeDocument/2006/relationships/image" Target="../media/image349.jpeg"/><Relationship Id="rId12" Type="http://schemas.openxmlformats.org/officeDocument/2006/relationships/image" Target="../media/image354.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48.jpeg"/><Relationship Id="rId11" Type="http://schemas.openxmlformats.org/officeDocument/2006/relationships/image" Target="../media/image353.png"/><Relationship Id="rId5" Type="http://schemas.openxmlformats.org/officeDocument/2006/relationships/image" Target="../media/image347.png"/><Relationship Id="rId15" Type="http://schemas.openxmlformats.org/officeDocument/2006/relationships/image" Target="../media/image11.png"/><Relationship Id="rId10" Type="http://schemas.openxmlformats.org/officeDocument/2006/relationships/image" Target="../media/image352.png"/><Relationship Id="rId4" Type="http://schemas.openxmlformats.org/officeDocument/2006/relationships/image" Target="../media/image346.jpeg"/><Relationship Id="rId9" Type="http://schemas.openxmlformats.org/officeDocument/2006/relationships/image" Target="../media/image351.png"/><Relationship Id="rId14" Type="http://schemas.openxmlformats.org/officeDocument/2006/relationships/slide" Target="slide76.xml"/></Relationships>
</file>

<file path=ppt/slides/_rels/slide85.xml.rels><?xml version="1.0" encoding="UTF-8" standalone="yes"?>
<Relationships xmlns="http://schemas.openxmlformats.org/package/2006/relationships"><Relationship Id="rId8" Type="http://schemas.openxmlformats.org/officeDocument/2006/relationships/image" Target="../media/image318.png"/><Relationship Id="rId13" Type="http://schemas.openxmlformats.org/officeDocument/2006/relationships/image" Target="../media/image360.png"/><Relationship Id="rId3" Type="http://schemas.microsoft.com/office/2007/relationships/hdphoto" Target="../media/hdphoto15.wdp"/><Relationship Id="rId7" Type="http://schemas.openxmlformats.org/officeDocument/2006/relationships/slide" Target="slide37.xml"/><Relationship Id="rId12" Type="http://schemas.openxmlformats.org/officeDocument/2006/relationships/image" Target="../media/image359.png"/><Relationship Id="rId2" Type="http://schemas.openxmlformats.org/officeDocument/2006/relationships/image" Target="../media/image356.jpeg"/><Relationship Id="rId16"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14.png"/><Relationship Id="rId11" Type="http://schemas.openxmlformats.org/officeDocument/2006/relationships/image" Target="../media/image358.jpeg"/><Relationship Id="rId5" Type="http://schemas.openxmlformats.org/officeDocument/2006/relationships/slide" Target="slide14.xml"/><Relationship Id="rId15" Type="http://schemas.openxmlformats.org/officeDocument/2006/relationships/slide" Target="slide76.xml"/><Relationship Id="rId10" Type="http://schemas.openxmlformats.org/officeDocument/2006/relationships/image" Target="../media/image332.png"/><Relationship Id="rId4" Type="http://schemas.openxmlformats.org/officeDocument/2006/relationships/image" Target="../media/image357.jpeg"/><Relationship Id="rId9" Type="http://schemas.openxmlformats.org/officeDocument/2006/relationships/image" Target="../media/image316.png"/><Relationship Id="rId14" Type="http://schemas.openxmlformats.org/officeDocument/2006/relationships/image" Target="../media/image313.png"/></Relationships>
</file>

<file path=ppt/slides/_rels/slide8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61.png"/><Relationship Id="rId7" Type="http://schemas.openxmlformats.org/officeDocument/2006/relationships/slide" Target="slide76.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364.png"/><Relationship Id="rId5" Type="http://schemas.openxmlformats.org/officeDocument/2006/relationships/image" Target="../media/image363.png"/><Relationship Id="rId4" Type="http://schemas.openxmlformats.org/officeDocument/2006/relationships/image" Target="../media/image362.gif"/></Relationships>
</file>

<file path=ppt/slides/_rels/slide87.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333.png"/><Relationship Id="rId3" Type="http://schemas.openxmlformats.org/officeDocument/2006/relationships/image" Target="../media/image365.jpeg"/><Relationship Id="rId7" Type="http://schemas.openxmlformats.org/officeDocument/2006/relationships/image" Target="../media/image317.jpeg"/><Relationship Id="rId12" Type="http://schemas.openxmlformats.org/officeDocument/2006/relationships/image" Target="../media/image367.jpeg"/><Relationship Id="rId17" Type="http://schemas.openxmlformats.org/officeDocument/2006/relationships/image" Target="../media/image11.png"/><Relationship Id="rId2" Type="http://schemas.openxmlformats.org/officeDocument/2006/relationships/notesSlide" Target="../notesSlides/notesSlide39.xml"/><Relationship Id="rId16" Type="http://schemas.openxmlformats.org/officeDocument/2006/relationships/slide" Target="slide76.xml"/><Relationship Id="rId1" Type="http://schemas.openxmlformats.org/officeDocument/2006/relationships/slideLayout" Target="../slideLayouts/slideLayout4.xml"/><Relationship Id="rId6" Type="http://schemas.openxmlformats.org/officeDocument/2006/relationships/image" Target="../media/image366.png"/><Relationship Id="rId11" Type="http://schemas.openxmlformats.org/officeDocument/2006/relationships/image" Target="../media/image316.png"/><Relationship Id="rId5" Type="http://schemas.openxmlformats.org/officeDocument/2006/relationships/image" Target="../media/image332.png"/><Relationship Id="rId15" Type="http://schemas.openxmlformats.org/officeDocument/2006/relationships/image" Target="../media/image368.jpeg"/><Relationship Id="rId10" Type="http://schemas.openxmlformats.org/officeDocument/2006/relationships/image" Target="../media/image318.png"/><Relationship Id="rId4" Type="http://schemas.openxmlformats.org/officeDocument/2006/relationships/slide" Target="slide14.xml"/><Relationship Id="rId9" Type="http://schemas.openxmlformats.org/officeDocument/2006/relationships/slide" Target="slide37.xml"/><Relationship Id="rId14" Type="http://schemas.openxmlformats.org/officeDocument/2006/relationships/image" Target="../media/image313.png"/></Relationships>
</file>

<file path=ppt/slides/_rels/slide88.xml.rels><?xml version="1.0" encoding="UTF-8" standalone="yes"?>
<Relationships xmlns="http://schemas.openxmlformats.org/package/2006/relationships"><Relationship Id="rId8" Type="http://schemas.openxmlformats.org/officeDocument/2006/relationships/image" Target="../media/image375.jpeg"/><Relationship Id="rId13" Type="http://schemas.openxmlformats.org/officeDocument/2006/relationships/image" Target="../media/image380.gif"/><Relationship Id="rId3" Type="http://schemas.openxmlformats.org/officeDocument/2006/relationships/image" Target="../media/image370.jpeg"/><Relationship Id="rId7" Type="http://schemas.openxmlformats.org/officeDocument/2006/relationships/image" Target="../media/image374.png"/><Relationship Id="rId12" Type="http://schemas.openxmlformats.org/officeDocument/2006/relationships/image" Target="../media/image379.jpeg"/><Relationship Id="rId17" Type="http://schemas.openxmlformats.org/officeDocument/2006/relationships/image" Target="../media/image11.png"/><Relationship Id="rId2" Type="http://schemas.openxmlformats.org/officeDocument/2006/relationships/image" Target="../media/image369.jpeg"/><Relationship Id="rId16" Type="http://schemas.openxmlformats.org/officeDocument/2006/relationships/slide" Target="slide76.xml"/><Relationship Id="rId1" Type="http://schemas.openxmlformats.org/officeDocument/2006/relationships/slideLayout" Target="../slideLayouts/slideLayout4.xml"/><Relationship Id="rId6" Type="http://schemas.openxmlformats.org/officeDocument/2006/relationships/image" Target="../media/image373.jpeg"/><Relationship Id="rId11" Type="http://schemas.openxmlformats.org/officeDocument/2006/relationships/image" Target="../media/image378.png"/><Relationship Id="rId5" Type="http://schemas.openxmlformats.org/officeDocument/2006/relationships/image" Target="../media/image372.jpeg"/><Relationship Id="rId15" Type="http://schemas.openxmlformats.org/officeDocument/2006/relationships/image" Target="../media/image382.png"/><Relationship Id="rId10" Type="http://schemas.openxmlformats.org/officeDocument/2006/relationships/image" Target="../media/image377.jpeg"/><Relationship Id="rId4" Type="http://schemas.openxmlformats.org/officeDocument/2006/relationships/image" Target="../media/image371.jpeg"/><Relationship Id="rId9" Type="http://schemas.openxmlformats.org/officeDocument/2006/relationships/image" Target="../media/image376.png"/><Relationship Id="rId14" Type="http://schemas.openxmlformats.org/officeDocument/2006/relationships/image" Target="../media/image381.jpeg"/></Relationships>
</file>

<file path=ppt/slides/_rels/slide89.xml.rels><?xml version="1.0" encoding="UTF-8" standalone="yes"?>
<Relationships xmlns="http://schemas.openxmlformats.org/package/2006/relationships"><Relationship Id="rId8" Type="http://schemas.openxmlformats.org/officeDocument/2006/relationships/image" Target="../media/image387.png"/><Relationship Id="rId3" Type="http://schemas.openxmlformats.org/officeDocument/2006/relationships/image" Target="../media/image383.jpeg"/><Relationship Id="rId7" Type="http://schemas.openxmlformats.org/officeDocument/2006/relationships/image" Target="../media/image386.jpeg"/><Relationship Id="rId2" Type="http://schemas.openxmlformats.org/officeDocument/2006/relationships/image" Target="../media/image376.png"/><Relationship Id="rId1" Type="http://schemas.openxmlformats.org/officeDocument/2006/relationships/slideLayout" Target="../slideLayouts/slideLayout1.xml"/><Relationship Id="rId6" Type="http://schemas.openxmlformats.org/officeDocument/2006/relationships/image" Target="../media/image385.svg"/><Relationship Id="rId5" Type="http://schemas.openxmlformats.org/officeDocument/2006/relationships/image" Target="../media/image384.png"/><Relationship Id="rId10" Type="http://schemas.openxmlformats.org/officeDocument/2006/relationships/image" Target="../media/image11.png"/><Relationship Id="rId4" Type="http://schemas.openxmlformats.org/officeDocument/2006/relationships/hyperlink" Target="https://www.youtube.com/watch?v=bkgmu_eBxhw" TargetMode="External"/><Relationship Id="rId9" Type="http://schemas.openxmlformats.org/officeDocument/2006/relationships/slide" Target="slide76.xml"/></Relationships>
</file>

<file path=ppt/slides/_rels/slide9.xml.rels><?xml version="1.0" encoding="UTF-8" standalone="yes"?>
<Relationships xmlns="http://schemas.openxmlformats.org/package/2006/relationships"><Relationship Id="rId8" Type="http://schemas.openxmlformats.org/officeDocument/2006/relationships/slide" Target="slide104.xml"/><Relationship Id="rId3" Type="http://schemas.openxmlformats.org/officeDocument/2006/relationships/image" Target="../media/image27.png"/><Relationship Id="rId7"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29.jpeg"/><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12.png"/></Relationships>
</file>

<file path=ppt/slides/_rels/slide90.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image" Target="../media/image389.jpeg"/><Relationship Id="rId3" Type="http://schemas.openxmlformats.org/officeDocument/2006/relationships/image" Target="../media/image314.png"/><Relationship Id="rId7" Type="http://schemas.microsoft.com/office/2007/relationships/hdphoto" Target="../media/hdphoto17.wdp"/><Relationship Id="rId12" Type="http://schemas.openxmlformats.org/officeDocument/2006/relationships/image" Target="../media/image388.png"/><Relationship Id="rId2" Type="http://schemas.openxmlformats.org/officeDocument/2006/relationships/slide" Target="slide14.xml"/><Relationship Id="rId16"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17.jpeg"/><Relationship Id="rId11" Type="http://schemas.openxmlformats.org/officeDocument/2006/relationships/image" Target="../media/image331.png"/><Relationship Id="rId5" Type="http://schemas.openxmlformats.org/officeDocument/2006/relationships/image" Target="../media/image316.png"/><Relationship Id="rId15" Type="http://schemas.openxmlformats.org/officeDocument/2006/relationships/slide" Target="slide76.xml"/><Relationship Id="rId10" Type="http://schemas.openxmlformats.org/officeDocument/2006/relationships/image" Target="../media/image333.png"/><Relationship Id="rId4" Type="http://schemas.openxmlformats.org/officeDocument/2006/relationships/image" Target="../media/image315.png"/><Relationship Id="rId9" Type="http://schemas.openxmlformats.org/officeDocument/2006/relationships/image" Target="../media/image318.png"/><Relationship Id="rId14" Type="http://schemas.openxmlformats.org/officeDocument/2006/relationships/image" Target="../media/image390.jpeg"/></Relationships>
</file>

<file path=ppt/slides/_rels/slide91.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image" Target="../media/image391.jpe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slide" Target="slide76.xml"/><Relationship Id="rId4" Type="http://schemas.openxmlformats.org/officeDocument/2006/relationships/image" Target="../media/image393.jpeg"/></Relationships>
</file>

<file path=ppt/slides/_rels/slide92.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394.png"/><Relationship Id="rId18" Type="http://schemas.openxmlformats.org/officeDocument/2006/relationships/image" Target="../media/image397.png"/><Relationship Id="rId3" Type="http://schemas.openxmlformats.org/officeDocument/2006/relationships/slide" Target="slide14.xml"/><Relationship Id="rId7" Type="http://schemas.openxmlformats.org/officeDocument/2006/relationships/image" Target="../media/image317.jpeg"/><Relationship Id="rId12" Type="http://schemas.openxmlformats.org/officeDocument/2006/relationships/image" Target="../media/image332.png"/><Relationship Id="rId17" Type="http://schemas.openxmlformats.org/officeDocument/2006/relationships/slide" Target="slide75.xml"/><Relationship Id="rId2" Type="http://schemas.openxmlformats.org/officeDocument/2006/relationships/notesSlide" Target="../notesSlides/notesSlide40.xml"/><Relationship Id="rId16" Type="http://schemas.openxmlformats.org/officeDocument/2006/relationships/image" Target="../media/image333.png"/><Relationship Id="rId20"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316.png"/><Relationship Id="rId11" Type="http://schemas.openxmlformats.org/officeDocument/2006/relationships/image" Target="../media/image331.png"/><Relationship Id="rId5" Type="http://schemas.openxmlformats.org/officeDocument/2006/relationships/image" Target="../media/image314.png"/><Relationship Id="rId15" Type="http://schemas.openxmlformats.org/officeDocument/2006/relationships/image" Target="../media/image396.png"/><Relationship Id="rId10" Type="http://schemas.openxmlformats.org/officeDocument/2006/relationships/image" Target="../media/image318.png"/><Relationship Id="rId19" Type="http://schemas.openxmlformats.org/officeDocument/2006/relationships/slide" Target="slide76.xml"/><Relationship Id="rId4" Type="http://schemas.openxmlformats.org/officeDocument/2006/relationships/image" Target="../media/image313.png"/><Relationship Id="rId9" Type="http://schemas.openxmlformats.org/officeDocument/2006/relationships/slide" Target="slide37.xml"/><Relationship Id="rId14" Type="http://schemas.openxmlformats.org/officeDocument/2006/relationships/image" Target="../media/image395.jpeg"/></Relationships>
</file>

<file path=ppt/slides/_rels/slide9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11.png"/><Relationship Id="rId2" Type="http://schemas.openxmlformats.org/officeDocument/2006/relationships/image" Target="../media/image398.png"/><Relationship Id="rId1" Type="http://schemas.openxmlformats.org/officeDocument/2006/relationships/slideLayout" Target="../slideLayouts/slideLayout1.xml"/><Relationship Id="rId6" Type="http://schemas.openxmlformats.org/officeDocument/2006/relationships/slide" Target="slide76.xml"/><Relationship Id="rId5" Type="http://schemas.openxmlformats.org/officeDocument/2006/relationships/image" Target="../media/image400.jpeg"/><Relationship Id="rId4" Type="http://schemas.openxmlformats.org/officeDocument/2006/relationships/image" Target="../media/image399.png"/></Relationships>
</file>

<file path=ppt/slides/_rels/slide94.xml.rels><?xml version="1.0" encoding="UTF-8" standalone="yes"?>
<Relationships xmlns="http://schemas.openxmlformats.org/package/2006/relationships"><Relationship Id="rId8" Type="http://schemas.openxmlformats.org/officeDocument/2006/relationships/image" Target="../media/image317.jpeg"/><Relationship Id="rId13" Type="http://schemas.openxmlformats.org/officeDocument/2006/relationships/image" Target="../media/image403.png"/><Relationship Id="rId3" Type="http://schemas.openxmlformats.org/officeDocument/2006/relationships/slide" Target="slide14.xml"/><Relationship Id="rId7" Type="http://schemas.openxmlformats.org/officeDocument/2006/relationships/image" Target="../media/image316.png"/><Relationship Id="rId12" Type="http://schemas.openxmlformats.org/officeDocument/2006/relationships/image" Target="../media/image402.jpeg"/><Relationship Id="rId2" Type="http://schemas.openxmlformats.org/officeDocument/2006/relationships/image" Target="../media/image401.png"/><Relationship Id="rId1" Type="http://schemas.openxmlformats.org/officeDocument/2006/relationships/slideLayout" Target="../slideLayouts/slideLayout4.xml"/><Relationship Id="rId6" Type="http://schemas.openxmlformats.org/officeDocument/2006/relationships/image" Target="../media/image315.png"/><Relationship Id="rId11" Type="http://schemas.openxmlformats.org/officeDocument/2006/relationships/image" Target="../media/image318.png"/><Relationship Id="rId5" Type="http://schemas.openxmlformats.org/officeDocument/2006/relationships/image" Target="../media/image314.png"/><Relationship Id="rId15" Type="http://schemas.openxmlformats.org/officeDocument/2006/relationships/image" Target="../media/image11.png"/><Relationship Id="rId10" Type="http://schemas.openxmlformats.org/officeDocument/2006/relationships/slide" Target="slide37.xml"/><Relationship Id="rId4" Type="http://schemas.openxmlformats.org/officeDocument/2006/relationships/image" Target="../media/image313.png"/><Relationship Id="rId9" Type="http://schemas.microsoft.com/office/2007/relationships/hdphoto" Target="../media/hdphoto18.wdp"/><Relationship Id="rId14" Type="http://schemas.openxmlformats.org/officeDocument/2006/relationships/slide" Target="slide76.xml"/></Relationships>
</file>

<file path=ppt/slides/_rels/slide9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04.jpeg"/><Relationship Id="rId7" Type="http://schemas.openxmlformats.org/officeDocument/2006/relationships/slide" Target="slide76.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407.png"/><Relationship Id="rId11" Type="http://schemas.openxmlformats.org/officeDocument/2006/relationships/image" Target="../media/image410.jpeg"/><Relationship Id="rId5" Type="http://schemas.openxmlformats.org/officeDocument/2006/relationships/image" Target="../media/image406.png"/><Relationship Id="rId10" Type="http://schemas.openxmlformats.org/officeDocument/2006/relationships/image" Target="../media/image409.jpeg"/><Relationship Id="rId4" Type="http://schemas.openxmlformats.org/officeDocument/2006/relationships/image" Target="../media/image405.jpeg"/><Relationship Id="rId9" Type="http://schemas.openxmlformats.org/officeDocument/2006/relationships/image" Target="../media/image408.jpeg"/></Relationships>
</file>

<file path=ppt/slides/_rels/slide96.xml.rels><?xml version="1.0" encoding="UTF-8" standalone="yes"?>
<Relationships xmlns="http://schemas.openxmlformats.org/package/2006/relationships"><Relationship Id="rId8" Type="http://schemas.openxmlformats.org/officeDocument/2006/relationships/image" Target="../media/image416.png"/><Relationship Id="rId13" Type="http://schemas.openxmlformats.org/officeDocument/2006/relationships/image" Target="../media/image421.jpeg"/><Relationship Id="rId18" Type="http://schemas.openxmlformats.org/officeDocument/2006/relationships/image" Target="../media/image425.jpeg"/><Relationship Id="rId26" Type="http://schemas.openxmlformats.org/officeDocument/2006/relationships/image" Target="../media/image432.png"/><Relationship Id="rId3" Type="http://schemas.openxmlformats.org/officeDocument/2006/relationships/image" Target="../media/image411.jpeg"/><Relationship Id="rId21" Type="http://schemas.openxmlformats.org/officeDocument/2006/relationships/image" Target="../media/image428.png"/><Relationship Id="rId7" Type="http://schemas.openxmlformats.org/officeDocument/2006/relationships/image" Target="../media/image415.jpeg"/><Relationship Id="rId12" Type="http://schemas.openxmlformats.org/officeDocument/2006/relationships/image" Target="../media/image420.png"/><Relationship Id="rId17" Type="http://schemas.openxmlformats.org/officeDocument/2006/relationships/image" Target="../media/image424.jpeg"/><Relationship Id="rId25" Type="http://schemas.microsoft.com/office/2007/relationships/hdphoto" Target="../media/hdphoto19.wdp"/><Relationship Id="rId2" Type="http://schemas.openxmlformats.org/officeDocument/2006/relationships/notesSlide" Target="../notesSlides/notesSlide42.xml"/><Relationship Id="rId16" Type="http://schemas.openxmlformats.org/officeDocument/2006/relationships/image" Target="../media/image409.jpeg"/><Relationship Id="rId20" Type="http://schemas.openxmlformats.org/officeDocument/2006/relationships/image" Target="../media/image427.jpeg"/><Relationship Id="rId29" Type="http://schemas.openxmlformats.org/officeDocument/2006/relationships/image" Target="../media/image435.jpeg"/><Relationship Id="rId1" Type="http://schemas.openxmlformats.org/officeDocument/2006/relationships/slideLayout" Target="../slideLayouts/slideLayout4.xml"/><Relationship Id="rId6" Type="http://schemas.openxmlformats.org/officeDocument/2006/relationships/image" Target="../media/image414.png"/><Relationship Id="rId11" Type="http://schemas.openxmlformats.org/officeDocument/2006/relationships/image" Target="../media/image419.jpeg"/><Relationship Id="rId24" Type="http://schemas.openxmlformats.org/officeDocument/2006/relationships/image" Target="../media/image431.png"/><Relationship Id="rId5" Type="http://schemas.openxmlformats.org/officeDocument/2006/relationships/image" Target="../media/image413.jpeg"/><Relationship Id="rId15" Type="http://schemas.openxmlformats.org/officeDocument/2006/relationships/image" Target="../media/image423.jpeg"/><Relationship Id="rId23" Type="http://schemas.openxmlformats.org/officeDocument/2006/relationships/image" Target="../media/image430.png"/><Relationship Id="rId28" Type="http://schemas.openxmlformats.org/officeDocument/2006/relationships/image" Target="../media/image434.png"/><Relationship Id="rId10" Type="http://schemas.openxmlformats.org/officeDocument/2006/relationships/image" Target="../media/image418.png"/><Relationship Id="rId19" Type="http://schemas.openxmlformats.org/officeDocument/2006/relationships/image" Target="../media/image426.png"/><Relationship Id="rId31" Type="http://schemas.openxmlformats.org/officeDocument/2006/relationships/image" Target="../media/image11.png"/><Relationship Id="rId4" Type="http://schemas.openxmlformats.org/officeDocument/2006/relationships/image" Target="../media/image412.jpeg"/><Relationship Id="rId9" Type="http://schemas.openxmlformats.org/officeDocument/2006/relationships/image" Target="../media/image417.gif"/><Relationship Id="rId14" Type="http://schemas.openxmlformats.org/officeDocument/2006/relationships/image" Target="../media/image422.jpeg"/><Relationship Id="rId22" Type="http://schemas.openxmlformats.org/officeDocument/2006/relationships/image" Target="../media/image429.jpeg"/><Relationship Id="rId27" Type="http://schemas.openxmlformats.org/officeDocument/2006/relationships/image" Target="../media/image433.jpeg"/><Relationship Id="rId30" Type="http://schemas.openxmlformats.org/officeDocument/2006/relationships/slide" Target="slide76.xml"/></Relationships>
</file>

<file path=ppt/slides/_rels/slide97.xml.rels><?xml version="1.0" encoding="UTF-8" standalone="yes"?>
<Relationships xmlns="http://schemas.openxmlformats.org/package/2006/relationships"><Relationship Id="rId8" Type="http://schemas.openxmlformats.org/officeDocument/2006/relationships/image" Target="../media/image441.jpeg"/><Relationship Id="rId13" Type="http://schemas.openxmlformats.org/officeDocument/2006/relationships/image" Target="../media/image446.png"/><Relationship Id="rId18" Type="http://schemas.openxmlformats.org/officeDocument/2006/relationships/image" Target="../media/image451.png"/><Relationship Id="rId26" Type="http://schemas.openxmlformats.org/officeDocument/2006/relationships/image" Target="../media/image459.png"/><Relationship Id="rId39" Type="http://schemas.openxmlformats.org/officeDocument/2006/relationships/image" Target="../media/image472.jpeg"/><Relationship Id="rId3" Type="http://schemas.openxmlformats.org/officeDocument/2006/relationships/image" Target="../media/image436.jpeg"/><Relationship Id="rId21" Type="http://schemas.openxmlformats.org/officeDocument/2006/relationships/image" Target="../media/image454.jpeg"/><Relationship Id="rId34" Type="http://schemas.openxmlformats.org/officeDocument/2006/relationships/image" Target="../media/image467.jpeg"/><Relationship Id="rId42" Type="http://schemas.openxmlformats.org/officeDocument/2006/relationships/image" Target="../media/image475.png"/><Relationship Id="rId7" Type="http://schemas.openxmlformats.org/officeDocument/2006/relationships/image" Target="../media/image440.jpeg"/><Relationship Id="rId12" Type="http://schemas.openxmlformats.org/officeDocument/2006/relationships/image" Target="../media/image445.png"/><Relationship Id="rId17" Type="http://schemas.openxmlformats.org/officeDocument/2006/relationships/image" Target="../media/image450.png"/><Relationship Id="rId25" Type="http://schemas.openxmlformats.org/officeDocument/2006/relationships/image" Target="../media/image458.jpeg"/><Relationship Id="rId33" Type="http://schemas.openxmlformats.org/officeDocument/2006/relationships/image" Target="../media/image466.jpeg"/><Relationship Id="rId38" Type="http://schemas.openxmlformats.org/officeDocument/2006/relationships/image" Target="../media/image471.gif"/><Relationship Id="rId2" Type="http://schemas.openxmlformats.org/officeDocument/2006/relationships/notesSlide" Target="../notesSlides/notesSlide43.xml"/><Relationship Id="rId16" Type="http://schemas.openxmlformats.org/officeDocument/2006/relationships/image" Target="../media/image449.png"/><Relationship Id="rId20" Type="http://schemas.openxmlformats.org/officeDocument/2006/relationships/image" Target="../media/image453.png"/><Relationship Id="rId29" Type="http://schemas.openxmlformats.org/officeDocument/2006/relationships/image" Target="../media/image462.png"/><Relationship Id="rId41" Type="http://schemas.openxmlformats.org/officeDocument/2006/relationships/image" Target="../media/image474.jpeg"/><Relationship Id="rId1" Type="http://schemas.openxmlformats.org/officeDocument/2006/relationships/slideLayout" Target="../slideLayouts/slideLayout4.xml"/><Relationship Id="rId6" Type="http://schemas.openxmlformats.org/officeDocument/2006/relationships/image" Target="../media/image439.jpeg"/><Relationship Id="rId11" Type="http://schemas.openxmlformats.org/officeDocument/2006/relationships/image" Target="../media/image444.jpeg"/><Relationship Id="rId24" Type="http://schemas.openxmlformats.org/officeDocument/2006/relationships/image" Target="../media/image457.jpeg"/><Relationship Id="rId32" Type="http://schemas.openxmlformats.org/officeDocument/2006/relationships/image" Target="../media/image465.png"/><Relationship Id="rId37" Type="http://schemas.openxmlformats.org/officeDocument/2006/relationships/image" Target="../media/image470.jpeg"/><Relationship Id="rId40" Type="http://schemas.openxmlformats.org/officeDocument/2006/relationships/image" Target="../media/image473.gif"/><Relationship Id="rId5" Type="http://schemas.openxmlformats.org/officeDocument/2006/relationships/image" Target="../media/image438.png"/><Relationship Id="rId15" Type="http://schemas.openxmlformats.org/officeDocument/2006/relationships/image" Target="../media/image448.png"/><Relationship Id="rId23" Type="http://schemas.openxmlformats.org/officeDocument/2006/relationships/image" Target="../media/image456.jpeg"/><Relationship Id="rId28" Type="http://schemas.openxmlformats.org/officeDocument/2006/relationships/image" Target="../media/image461.png"/><Relationship Id="rId36" Type="http://schemas.openxmlformats.org/officeDocument/2006/relationships/image" Target="../media/image469.png"/><Relationship Id="rId10" Type="http://schemas.openxmlformats.org/officeDocument/2006/relationships/image" Target="../media/image443.jpeg"/><Relationship Id="rId19" Type="http://schemas.openxmlformats.org/officeDocument/2006/relationships/image" Target="../media/image452.png"/><Relationship Id="rId31" Type="http://schemas.openxmlformats.org/officeDocument/2006/relationships/image" Target="../media/image464.jpeg"/><Relationship Id="rId44" Type="http://schemas.openxmlformats.org/officeDocument/2006/relationships/image" Target="../media/image11.png"/><Relationship Id="rId4" Type="http://schemas.openxmlformats.org/officeDocument/2006/relationships/image" Target="../media/image437.png"/><Relationship Id="rId9" Type="http://schemas.openxmlformats.org/officeDocument/2006/relationships/image" Target="../media/image442.jpeg"/><Relationship Id="rId14" Type="http://schemas.openxmlformats.org/officeDocument/2006/relationships/image" Target="../media/image447.jpeg"/><Relationship Id="rId22" Type="http://schemas.openxmlformats.org/officeDocument/2006/relationships/image" Target="../media/image455.jpeg"/><Relationship Id="rId27" Type="http://schemas.openxmlformats.org/officeDocument/2006/relationships/image" Target="../media/image460.png"/><Relationship Id="rId30" Type="http://schemas.openxmlformats.org/officeDocument/2006/relationships/image" Target="../media/image463.jpeg"/><Relationship Id="rId35" Type="http://schemas.openxmlformats.org/officeDocument/2006/relationships/image" Target="../media/image468.png"/><Relationship Id="rId43" Type="http://schemas.openxmlformats.org/officeDocument/2006/relationships/slide" Target="slide76.xml"/></Relationships>
</file>

<file path=ppt/slides/_rels/slide98.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476.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9.xml.rels><?xml version="1.0" encoding="UTF-8" standalone="yes"?>
<Relationships xmlns="http://schemas.openxmlformats.org/package/2006/relationships"><Relationship Id="rId3" Type="http://schemas.openxmlformats.org/officeDocument/2006/relationships/image" Target="../media/image477.png"/><Relationship Id="rId2" Type="http://schemas.openxmlformats.org/officeDocument/2006/relationships/hyperlink" Target="http://brightsignbiz.s3.amazonaws.com/videos/Mercedes-benz-720.mp4" TargetMode="Externa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slide" Target="slide76.xml"/><Relationship Id="rId4" Type="http://schemas.openxmlformats.org/officeDocument/2006/relationships/image" Target="../media/image47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795456" y="7491332"/>
            <a:ext cx="14654094" cy="1044377"/>
          </a:xfrm>
        </p:spPr>
        <p:txBody>
          <a:bodyPr>
            <a:normAutofit/>
          </a:bodyPr>
          <a:lstStyle/>
          <a:p>
            <a:r>
              <a:rPr lang="en-US" sz="3000" dirty="0"/>
              <a:t>from the global market leader in digital signage players</a:t>
            </a:r>
          </a:p>
        </p:txBody>
      </p:sp>
      <p:sp>
        <p:nvSpPr>
          <p:cNvPr id="5" name="Subtitle 4"/>
          <p:cNvSpPr>
            <a:spLocks noGrp="1"/>
          </p:cNvSpPr>
          <p:nvPr>
            <p:ph type="body" sz="quarter" idx="10"/>
          </p:nvPr>
        </p:nvSpPr>
        <p:spPr>
          <a:xfrm>
            <a:off x="795868" y="6248325"/>
            <a:ext cx="13396382" cy="1204383"/>
          </a:xfrm>
        </p:spPr>
        <p:txBody>
          <a:bodyPr/>
          <a:lstStyle/>
          <a:p>
            <a:r>
              <a:rPr lang="en-US" sz="4000" dirty="0"/>
              <a:t>The Bright Side of Signage</a:t>
            </a:r>
            <a:r>
              <a:rPr lang="en-US" sz="4000" baseline="36000" dirty="0"/>
              <a:t>®</a:t>
            </a:r>
          </a:p>
        </p:txBody>
      </p:sp>
      <p:sp>
        <p:nvSpPr>
          <p:cNvPr id="2" name="TextBox 1"/>
          <p:cNvSpPr txBox="1"/>
          <p:nvPr/>
        </p:nvSpPr>
        <p:spPr>
          <a:xfrm>
            <a:off x="795868" y="8351043"/>
            <a:ext cx="1426994" cy="338554"/>
          </a:xfrm>
          <a:prstGeom prst="rect">
            <a:avLst/>
          </a:prstGeom>
          <a:noFill/>
        </p:spPr>
        <p:txBody>
          <a:bodyPr wrap="none" rtlCol="0">
            <a:spAutoFit/>
          </a:bodyPr>
          <a:lstStyle/>
          <a:p>
            <a:r>
              <a:rPr lang="en-US" sz="1600" dirty="0">
                <a:solidFill>
                  <a:srgbClr val="595959"/>
                </a:solidFill>
                <a:latin typeface="Arial" panose="020B0604020202020204" pitchFamily="34" charset="0"/>
                <a:ea typeface="Verdana" panose="020B0604030504040204" pitchFamily="34" charset="0"/>
                <a:cs typeface="Arial" panose="020B0604020202020204" pitchFamily="34" charset="0"/>
              </a:rPr>
              <a:t>January 2019</a:t>
            </a:r>
          </a:p>
        </p:txBody>
      </p:sp>
    </p:spTree>
    <p:extLst>
      <p:ext uri="{BB962C8B-B14F-4D97-AF65-F5344CB8AC3E}">
        <p14:creationId xmlns:p14="http://schemas.microsoft.com/office/powerpoint/2010/main" val="4254085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9F4343-E2C0-45F8-9FC8-93E32FE522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14567" y="518459"/>
            <a:ext cx="5452740" cy="854963"/>
          </a:xfrm>
          <a:prstGeom prst="rect">
            <a:avLst/>
          </a:prstGeom>
        </p:spPr>
      </p:pic>
      <p:sp>
        <p:nvSpPr>
          <p:cNvPr id="4" name="Content Placeholder 3"/>
          <p:cNvSpPr>
            <a:spLocks noGrp="1"/>
          </p:cNvSpPr>
          <p:nvPr>
            <p:ph idx="14"/>
          </p:nvPr>
        </p:nvSpPr>
        <p:spPr>
          <a:xfrm>
            <a:off x="1876456" y="2582652"/>
            <a:ext cx="6715017" cy="5932014"/>
          </a:xfrm>
        </p:spPr>
        <p:txBody>
          <a:bodyPr/>
          <a:lstStyle/>
          <a:p>
            <a:pPr>
              <a:spcAft>
                <a:spcPts val="1200"/>
              </a:spcAft>
            </a:pPr>
            <a:r>
              <a:rPr lang="en-US" sz="2700" b="1" dirty="0"/>
              <a:t>Less than 0.25% failure rate!</a:t>
            </a:r>
            <a:br>
              <a:rPr lang="en-US" sz="2700" b="1" dirty="0"/>
            </a:br>
            <a:endParaRPr lang="en-US" sz="2700" b="1" dirty="0"/>
          </a:p>
          <a:p>
            <a:pPr>
              <a:spcAft>
                <a:spcPts val="1200"/>
              </a:spcAft>
            </a:pPr>
            <a:r>
              <a:rPr lang="en-US" sz="2700" dirty="0"/>
              <a:t>Non-PC, solid-state device with no moving parts to fail</a:t>
            </a:r>
            <a:endParaRPr lang="en-US" sz="2700" b="1" dirty="0">
              <a:solidFill>
                <a:srgbClr val="28A6BA"/>
              </a:solidFill>
            </a:endParaRPr>
          </a:p>
          <a:p>
            <a:pPr>
              <a:spcAft>
                <a:spcPts val="1200"/>
              </a:spcAft>
            </a:pPr>
            <a:r>
              <a:rPr lang="en-US" sz="2700" dirty="0"/>
              <a:t>Won’t overheat</a:t>
            </a:r>
          </a:p>
          <a:p>
            <a:pPr>
              <a:spcAft>
                <a:spcPts val="1200"/>
              </a:spcAft>
            </a:pPr>
            <a:r>
              <a:rPr lang="en-US" sz="2700" dirty="0"/>
              <a:t>Ultra-thin form factor that’s easy to install on/near the display</a:t>
            </a:r>
          </a:p>
          <a:p>
            <a:pPr>
              <a:spcAft>
                <a:spcPts val="1200"/>
              </a:spcAft>
            </a:pPr>
            <a:r>
              <a:rPr lang="en-US" sz="2700" dirty="0"/>
              <a:t>Purpose-built OS for digital signage</a:t>
            </a:r>
          </a:p>
          <a:p>
            <a:pPr>
              <a:spcAft>
                <a:spcPts val="1200"/>
              </a:spcAft>
            </a:pPr>
            <a:r>
              <a:rPr lang="en-US" sz="2700" dirty="0"/>
              <a:t>Open standards to easily customize or integrate with POS</a:t>
            </a:r>
          </a:p>
          <a:p>
            <a:pPr>
              <a:spcAft>
                <a:spcPts val="1200"/>
              </a:spcAft>
            </a:pPr>
            <a:endParaRPr lang="en-US" sz="2700" dirty="0"/>
          </a:p>
        </p:txBody>
      </p:sp>
      <p:sp>
        <p:nvSpPr>
          <p:cNvPr id="12290" name="Title 1"/>
          <p:cNvSpPr>
            <a:spLocks noGrp="1"/>
          </p:cNvSpPr>
          <p:nvPr>
            <p:ph type="title"/>
          </p:nvPr>
        </p:nvSpPr>
        <p:spPr>
          <a:xfrm>
            <a:off x="1914549" y="546613"/>
            <a:ext cx="14509346" cy="871044"/>
          </a:xfrm>
        </p:spPr>
        <p:txBody>
          <a:bodyPr anchor="ctr">
            <a:noAutofit/>
          </a:bodyPr>
          <a:lstStyle/>
          <a:p>
            <a:pPr>
              <a:lnSpc>
                <a:spcPct val="100000"/>
              </a:lnSpc>
            </a:pPr>
            <a:r>
              <a:rPr lang="en-US" dirty="0"/>
              <a:t>The BrightSign Advantage</a:t>
            </a:r>
          </a:p>
        </p:txBody>
      </p:sp>
      <p:sp>
        <p:nvSpPr>
          <p:cNvPr id="3" name="Text Placeholder 2"/>
          <p:cNvSpPr>
            <a:spLocks noGrp="1"/>
          </p:cNvSpPr>
          <p:nvPr>
            <p:ph type="body" sz="quarter" idx="12"/>
          </p:nvPr>
        </p:nvSpPr>
        <p:spPr>
          <a:xfrm>
            <a:off x="8853164" y="1814721"/>
            <a:ext cx="6417348" cy="659378"/>
          </a:xfrm>
        </p:spPr>
        <p:txBody>
          <a:bodyPr/>
          <a:lstStyle/>
          <a:p>
            <a:r>
              <a:rPr lang="en-US" sz="3199" dirty="0"/>
              <a:t>Very Affordable</a:t>
            </a:r>
          </a:p>
        </p:txBody>
      </p:sp>
      <p:sp>
        <p:nvSpPr>
          <p:cNvPr id="12291" name="Text Placeholder 2"/>
          <p:cNvSpPr>
            <a:spLocks noGrp="1"/>
          </p:cNvSpPr>
          <p:nvPr>
            <p:ph idx="13"/>
          </p:nvPr>
        </p:nvSpPr>
        <p:spPr>
          <a:xfrm>
            <a:off x="8853165" y="2576115"/>
            <a:ext cx="7014142" cy="5932014"/>
          </a:xfrm>
        </p:spPr>
        <p:txBody>
          <a:bodyPr/>
          <a:lstStyle/>
          <a:p>
            <a:pPr>
              <a:spcAft>
                <a:spcPts val="1200"/>
              </a:spcAft>
            </a:pPr>
            <a:r>
              <a:rPr lang="en-US" sz="2700" b="1" dirty="0"/>
              <a:t>Includes software &amp; networking options – no hidden fees!</a:t>
            </a:r>
          </a:p>
          <a:p>
            <a:pPr>
              <a:spcAft>
                <a:spcPts val="1200"/>
              </a:spcAft>
            </a:pPr>
            <a:r>
              <a:rPr lang="en-US" sz="2700" dirty="0"/>
              <a:t>Low power requirements</a:t>
            </a:r>
          </a:p>
          <a:p>
            <a:pPr>
              <a:spcAft>
                <a:spcPts val="1200"/>
              </a:spcAft>
            </a:pPr>
            <a:r>
              <a:rPr lang="en-US" sz="2700" dirty="0"/>
              <a:t>Simple to install &amp; manage </a:t>
            </a:r>
          </a:p>
          <a:p>
            <a:pPr>
              <a:spcAft>
                <a:spcPts val="1200"/>
              </a:spcAft>
            </a:pPr>
            <a:r>
              <a:rPr lang="en-US" sz="2700" dirty="0"/>
              <a:t>High reliability results in little to no maintenance costs</a:t>
            </a:r>
          </a:p>
          <a:p>
            <a:pPr>
              <a:spcAft>
                <a:spcPts val="1200"/>
              </a:spcAft>
            </a:pPr>
            <a:r>
              <a:rPr lang="en-US" sz="2700" dirty="0"/>
              <a:t>Scalable – delivers simple &amp; advanced features on a single platform </a:t>
            </a:r>
          </a:p>
          <a:p>
            <a:pPr>
              <a:spcAft>
                <a:spcPts val="1200"/>
              </a:spcAft>
            </a:pPr>
            <a:r>
              <a:rPr lang="en-US" sz="2700" dirty="0"/>
              <a:t>Plays industry standard content </a:t>
            </a:r>
            <a:br>
              <a:rPr lang="en-US" sz="2700" dirty="0"/>
            </a:br>
            <a:r>
              <a:rPr lang="en-US" sz="1801" dirty="0"/>
              <a:t>(H.265 &amp; H.264 video, HTML5, jpegs, etc.)</a:t>
            </a:r>
          </a:p>
          <a:p>
            <a:pPr>
              <a:spcAft>
                <a:spcPts val="1200"/>
              </a:spcAft>
            </a:pPr>
            <a:endParaRPr lang="en-US" b="1" dirty="0"/>
          </a:p>
        </p:txBody>
      </p:sp>
      <p:sp>
        <p:nvSpPr>
          <p:cNvPr id="5" name="Text Placeholder 4"/>
          <p:cNvSpPr>
            <a:spLocks noGrp="1"/>
          </p:cNvSpPr>
          <p:nvPr>
            <p:ph type="body" sz="quarter" idx="10"/>
          </p:nvPr>
        </p:nvSpPr>
        <p:spPr>
          <a:xfrm>
            <a:off x="1876453" y="1819102"/>
            <a:ext cx="6417348" cy="659378"/>
          </a:xfrm>
        </p:spPr>
        <p:txBody>
          <a:bodyPr/>
          <a:lstStyle/>
          <a:p>
            <a:r>
              <a:rPr lang="en-US" sz="3199" dirty="0"/>
              <a:t>Highest Reliability</a:t>
            </a:r>
          </a:p>
        </p:txBody>
      </p:sp>
      <p:pic>
        <p:nvPicPr>
          <p:cNvPr id="9"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1681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noChangeAspect="1"/>
          </p:cNvGrpSpPr>
          <p:nvPr/>
        </p:nvGrpSpPr>
        <p:grpSpPr>
          <a:xfrm>
            <a:off x="961900" y="2418683"/>
            <a:ext cx="1114504" cy="990238"/>
            <a:chOff x="4851392" y="4552357"/>
            <a:chExt cx="2350180" cy="2088137"/>
          </a:xfrm>
        </p:grpSpPr>
        <p:sp>
          <p:nvSpPr>
            <p:cNvPr id="10" name="ZoneTexte 23"/>
            <p:cNvSpPr txBox="1">
              <a:spLocks noChangeAspect="1" noChangeArrowheads="1"/>
            </p:cNvSpPr>
            <p:nvPr/>
          </p:nvSpPr>
          <p:spPr bwMode="auto">
            <a:xfrm>
              <a:off x="4851392" y="5844502"/>
              <a:ext cx="2350180" cy="795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Interactivity</a:t>
              </a:r>
            </a:p>
          </p:txBody>
        </p:sp>
        <p:pic>
          <p:nvPicPr>
            <p:cNvPr id="11" name="Image 36" descr="icon_interactivity.png">
              <a:hlinkClick r:id="rId2" action="ppaction://hlinksldjump"/>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77708" y="4552357"/>
              <a:ext cx="1497547" cy="14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 name="Group 14"/>
          <p:cNvGrpSpPr>
            <a:grpSpLocks noChangeAspect="1"/>
          </p:cNvGrpSpPr>
          <p:nvPr/>
        </p:nvGrpSpPr>
        <p:grpSpPr>
          <a:xfrm>
            <a:off x="1026013" y="6850341"/>
            <a:ext cx="986278" cy="1001764"/>
            <a:chOff x="10656108" y="4531640"/>
            <a:chExt cx="1876789" cy="1906257"/>
          </a:xfrm>
        </p:grpSpPr>
        <p:pic>
          <p:nvPicPr>
            <p:cNvPr id="16" name="Image 25" descr="icon_live.png">
              <a:hlinkClick r:id="" action="ppaction://noaction"/>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56039" y="4531640"/>
              <a:ext cx="1345359" cy="1345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ZoneTexte 25"/>
            <p:cNvSpPr txBox="1">
              <a:spLocks noChangeAspect="1" noChangeArrowheads="1"/>
            </p:cNvSpPr>
            <p:nvPr/>
          </p:nvSpPr>
          <p:spPr bwMode="auto">
            <a:xfrm>
              <a:off x="10656108" y="5627722"/>
              <a:ext cx="1876789" cy="81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Live Feeds</a:t>
              </a:r>
            </a:p>
          </p:txBody>
        </p:sp>
      </p:grpSp>
      <p:sp>
        <p:nvSpPr>
          <p:cNvPr id="2" name="Title 1"/>
          <p:cNvSpPr>
            <a:spLocks noGrp="1"/>
          </p:cNvSpPr>
          <p:nvPr>
            <p:ph type="title"/>
          </p:nvPr>
        </p:nvSpPr>
        <p:spPr/>
        <p:txBody>
          <a:bodyPr>
            <a:normAutofit/>
          </a:bodyPr>
          <a:lstStyle/>
          <a:p>
            <a:r>
              <a:rPr lang="en-US" dirty="0"/>
              <a:t>BrightSign Casino &amp; Stadium Solutions</a:t>
            </a:r>
          </a:p>
        </p:txBody>
      </p:sp>
      <p:sp>
        <p:nvSpPr>
          <p:cNvPr id="3" name="Text Placeholder 2"/>
          <p:cNvSpPr>
            <a:spLocks noGrp="1"/>
          </p:cNvSpPr>
          <p:nvPr>
            <p:ph type="body" sz="quarter" idx="10"/>
          </p:nvPr>
        </p:nvSpPr>
        <p:spPr>
          <a:xfrm>
            <a:off x="1913470" y="1318440"/>
            <a:ext cx="9751310" cy="998450"/>
          </a:xfrm>
        </p:spPr>
        <p:txBody>
          <a:bodyPr/>
          <a:lstStyle/>
          <a:p>
            <a:r>
              <a:rPr lang="en-US" dirty="0"/>
              <a:t>Vibrant, visually stimulating digital signage that gets noticed</a:t>
            </a:r>
          </a:p>
        </p:txBody>
      </p:sp>
      <p:sp>
        <p:nvSpPr>
          <p:cNvPr id="4" name="Content Placeholder 3"/>
          <p:cNvSpPr>
            <a:spLocks noGrp="1"/>
          </p:cNvSpPr>
          <p:nvPr>
            <p:ph idx="14"/>
          </p:nvPr>
        </p:nvSpPr>
        <p:spPr>
          <a:xfrm>
            <a:off x="1913469" y="2517539"/>
            <a:ext cx="9751310" cy="5937530"/>
          </a:xfrm>
        </p:spPr>
        <p:txBody>
          <a:bodyPr/>
          <a:lstStyle/>
          <a:p>
            <a:pPr>
              <a:spcBef>
                <a:spcPts val="2000"/>
              </a:spcBef>
              <a:spcAft>
                <a:spcPts val="1800"/>
              </a:spcAft>
            </a:pPr>
            <a:r>
              <a:rPr lang="en-US" sz="2400" b="1" dirty="0"/>
              <a:t>Automatically trigger </a:t>
            </a:r>
            <a:r>
              <a:rPr lang="en-US" sz="2400" dirty="0"/>
              <a:t>scores, replays and jackpot celebrations across all digital signs venue-wide</a:t>
            </a:r>
          </a:p>
          <a:p>
            <a:pPr>
              <a:spcBef>
                <a:spcPts val="2000"/>
              </a:spcBef>
              <a:spcAft>
                <a:spcPts val="1800"/>
              </a:spcAft>
            </a:pPr>
            <a:r>
              <a:rPr lang="en-US" sz="2400" b="1" dirty="0"/>
              <a:t>Create user-friendly 3D map displays</a:t>
            </a:r>
            <a:r>
              <a:rPr lang="en-US" sz="2400" dirty="0"/>
              <a:t> for guest to easily navigate your stadium or casino floor</a:t>
            </a:r>
          </a:p>
          <a:p>
            <a:pPr>
              <a:spcBef>
                <a:spcPts val="2000"/>
              </a:spcBef>
              <a:spcAft>
                <a:spcPts val="1800"/>
              </a:spcAft>
            </a:pPr>
            <a:r>
              <a:rPr lang="en-US" sz="2400" b="1" dirty="0"/>
              <a:t>Automate signage scheduling </a:t>
            </a:r>
            <a:r>
              <a:rPr lang="en-US" sz="2400" dirty="0"/>
              <a:t>for stadium events, casino table signs, slot toppers</a:t>
            </a:r>
          </a:p>
          <a:p>
            <a:pPr>
              <a:spcBef>
                <a:spcPts val="2000"/>
              </a:spcBef>
              <a:spcAft>
                <a:spcPts val="1800"/>
              </a:spcAft>
            </a:pPr>
            <a:r>
              <a:rPr lang="en-US" sz="2400" b="1" dirty="0"/>
              <a:t>Stream live</a:t>
            </a:r>
            <a:r>
              <a:rPr lang="en-US" sz="2400" dirty="0"/>
              <a:t> </a:t>
            </a:r>
            <a:r>
              <a:rPr lang="en-US" sz="2400" b="1" dirty="0"/>
              <a:t>HDTV</a:t>
            </a:r>
            <a:r>
              <a:rPr lang="en-US" sz="2400" dirty="0"/>
              <a:t> of the game throughout the area </a:t>
            </a:r>
          </a:p>
          <a:p>
            <a:pPr>
              <a:spcBef>
                <a:spcPts val="2000"/>
              </a:spcBef>
              <a:spcAft>
                <a:spcPts val="1800"/>
              </a:spcAft>
            </a:pPr>
            <a:r>
              <a:rPr lang="en-US" sz="2400" b="1" dirty="0"/>
              <a:t>Inform</a:t>
            </a:r>
            <a:r>
              <a:rPr lang="en-US" sz="2400" dirty="0"/>
              <a:t> visitors of poker room wait lists, news, scores, etc.</a:t>
            </a:r>
          </a:p>
          <a:p>
            <a:pPr>
              <a:spcBef>
                <a:spcPts val="2000"/>
              </a:spcBef>
              <a:spcAft>
                <a:spcPts val="1800"/>
              </a:spcAft>
            </a:pPr>
            <a:r>
              <a:rPr lang="en-US" sz="2400" b="1" dirty="0"/>
              <a:t>Promote venue-wide </a:t>
            </a:r>
            <a:r>
              <a:rPr lang="en-US" sz="2400" dirty="0"/>
              <a:t>restaurants, events and amenities</a:t>
            </a:r>
          </a:p>
        </p:txBody>
      </p:sp>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861636" y="4143303"/>
            <a:ext cx="3333750" cy="221932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861636" y="6625908"/>
            <a:ext cx="3333750" cy="2216944"/>
          </a:xfrm>
          <a:prstGeom prst="rect">
            <a:avLst/>
          </a:prstGeom>
          <a:ln>
            <a:noFill/>
          </a:ln>
          <a:effectLst>
            <a:outerShdw blurRad="292100" dist="139700" dir="2700000" algn="tl" rotWithShape="0">
              <a:srgbClr val="333333">
                <a:alpha val="65000"/>
              </a:srgbClr>
            </a:outerShdw>
          </a:effectLst>
        </p:spPr>
      </p:pic>
      <p:grpSp>
        <p:nvGrpSpPr>
          <p:cNvPr id="12" name="Group 11"/>
          <p:cNvGrpSpPr>
            <a:grpSpLocks noChangeAspect="1"/>
          </p:cNvGrpSpPr>
          <p:nvPr/>
        </p:nvGrpSpPr>
        <p:grpSpPr>
          <a:xfrm>
            <a:off x="1006400" y="4821727"/>
            <a:ext cx="1025505" cy="952165"/>
            <a:chOff x="11979401" y="6826985"/>
            <a:chExt cx="2124922" cy="1972954"/>
          </a:xfrm>
        </p:grpSpPr>
        <p:sp>
          <p:nvSpPr>
            <p:cNvPr id="13" name="ZoneTexte 7"/>
            <p:cNvSpPr txBox="1">
              <a:spLocks noChangeAspect="1" noChangeArrowheads="1"/>
            </p:cNvSpPr>
            <p:nvPr/>
          </p:nvSpPr>
          <p:spPr bwMode="auto">
            <a:xfrm>
              <a:off x="11979401" y="8236607"/>
              <a:ext cx="2124922"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Networking</a:t>
              </a:r>
            </a:p>
          </p:txBody>
        </p:sp>
        <p:pic>
          <p:nvPicPr>
            <p:cNvPr id="14" name="Image 42" descr="icon_update.png">
              <a:hlinkClick r:id="" action="ppaction://noaction"/>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269269" y="6826985"/>
              <a:ext cx="1505902" cy="1505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8" name="Group 17"/>
          <p:cNvGrpSpPr>
            <a:grpSpLocks noChangeAspect="1"/>
          </p:cNvGrpSpPr>
          <p:nvPr/>
        </p:nvGrpSpPr>
        <p:grpSpPr>
          <a:xfrm>
            <a:off x="919610" y="3596594"/>
            <a:ext cx="1199085" cy="1130081"/>
            <a:chOff x="1993675" y="2261895"/>
            <a:chExt cx="2484591" cy="2341610"/>
          </a:xfrm>
        </p:grpSpPr>
        <p:sp>
          <p:nvSpPr>
            <p:cNvPr id="19" name="ZoneTexte 11"/>
            <p:cNvSpPr txBox="1">
              <a:spLocks noChangeArrowheads="1"/>
            </p:cNvSpPr>
            <p:nvPr/>
          </p:nvSpPr>
          <p:spPr bwMode="auto">
            <a:xfrm>
              <a:off x="1993675" y="3668159"/>
              <a:ext cx="2484591" cy="9353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Powerful Video Engine</a:t>
              </a:r>
            </a:p>
          </p:txBody>
        </p:sp>
        <p:pic>
          <p:nvPicPr>
            <p:cNvPr id="20" name="Image 31" descr="Icon_powerfull2.png">
              <a:hlinkClick r:id="rId2" action="ppaction://hlinksldjump"/>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452704" y="2261895"/>
              <a:ext cx="1422705" cy="14227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0"/>
          <p:cNvGrpSpPr>
            <a:grpSpLocks noChangeAspect="1"/>
          </p:cNvGrpSpPr>
          <p:nvPr/>
        </p:nvGrpSpPr>
        <p:grpSpPr>
          <a:xfrm>
            <a:off x="1167172" y="7880938"/>
            <a:ext cx="703960" cy="963555"/>
            <a:chOff x="3849130" y="6832553"/>
            <a:chExt cx="1458656" cy="1996555"/>
          </a:xfrm>
        </p:grpSpPr>
        <p:sp>
          <p:nvSpPr>
            <p:cNvPr id="22" name="ZoneTexte 23"/>
            <p:cNvSpPr txBox="1">
              <a:spLocks noChangeArrowheads="1"/>
            </p:cNvSpPr>
            <p:nvPr/>
          </p:nvSpPr>
          <p:spPr bwMode="auto">
            <a:xfrm>
              <a:off x="3849130" y="8265776"/>
              <a:ext cx="1458656"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HTML5 </a:t>
              </a:r>
            </a:p>
          </p:txBody>
        </p:sp>
        <p:pic>
          <p:nvPicPr>
            <p:cNvPr id="23" name="Image 34" descr="Icon_html5.png">
              <a:hlinkClick r:id="rId9" action="ppaction://hlinksldjump"/>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891417" y="6832553"/>
              <a:ext cx="1374087" cy="1374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7" name="Group 26"/>
          <p:cNvGrpSpPr>
            <a:grpSpLocks noChangeAspect="1"/>
          </p:cNvGrpSpPr>
          <p:nvPr/>
        </p:nvGrpSpPr>
        <p:grpSpPr>
          <a:xfrm>
            <a:off x="1024457" y="5910259"/>
            <a:ext cx="989391" cy="977980"/>
            <a:chOff x="13415487" y="2276785"/>
            <a:chExt cx="2050093" cy="2026447"/>
          </a:xfrm>
        </p:grpSpPr>
        <p:sp>
          <p:nvSpPr>
            <p:cNvPr id="28" name="ZoneTexte 23"/>
            <p:cNvSpPr txBox="1">
              <a:spLocks noChangeArrowheads="1"/>
            </p:cNvSpPr>
            <p:nvPr/>
          </p:nvSpPr>
          <p:spPr bwMode="auto">
            <a:xfrm>
              <a:off x="13415487" y="3739899"/>
              <a:ext cx="2050093" cy="563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Live TV</a:t>
              </a:r>
            </a:p>
          </p:txBody>
        </p:sp>
        <p:pic>
          <p:nvPicPr>
            <p:cNvPr id="29" name="Image 16" descr="Icon_liveTV.png">
              <a:hlinkClick r:id="rId2" action="ppaction://hlinksldjump"/>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3718993" y="2276785"/>
              <a:ext cx="1431056" cy="143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050" name="Picture 2" descr="http://www.snader.com/img/?f=_media/DivProject/329790ebe7b6472746465bbd0642824dab8c8e95.jpg&amp;w=903&amp;h=623"/>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11861636" y="1481096"/>
            <a:ext cx="3290998" cy="2398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31" name="TextBox 30"/>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1/2</a:t>
            </a:r>
          </a:p>
        </p:txBody>
      </p:sp>
      <p:pic>
        <p:nvPicPr>
          <p:cNvPr id="32" name="Image 28" descr="icon_home.png">
            <a:hlinkClick r:id="rId13" action="ppaction://hlinksldjump"/>
          </p:cNvPr>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7149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Station Casino Case Study</a:t>
            </a:r>
          </a:p>
        </p:txBody>
      </p:sp>
      <p:sp>
        <p:nvSpPr>
          <p:cNvPr id="3" name="Text Placeholder 2"/>
          <p:cNvSpPr>
            <a:spLocks noGrp="1"/>
          </p:cNvSpPr>
          <p:nvPr>
            <p:ph type="body" sz="quarter" idx="10"/>
          </p:nvPr>
        </p:nvSpPr>
        <p:spPr>
          <a:xfrm>
            <a:off x="1913469" y="1274136"/>
            <a:ext cx="13529733" cy="659491"/>
          </a:xfrm>
        </p:spPr>
        <p:txBody>
          <a:bodyPr/>
          <a:lstStyle/>
          <a:p>
            <a:r>
              <a:rPr lang="en-US" dirty="0"/>
              <a:t>Live HDTV and sports scores delivered reliably</a:t>
            </a:r>
          </a:p>
        </p:txBody>
      </p:sp>
      <p:sp>
        <p:nvSpPr>
          <p:cNvPr id="8" name="Content Placeholder 7"/>
          <p:cNvSpPr>
            <a:spLocks noGrp="1"/>
          </p:cNvSpPr>
          <p:nvPr>
            <p:ph idx="14"/>
          </p:nvPr>
        </p:nvSpPr>
        <p:spPr>
          <a:xfrm>
            <a:off x="1913469" y="2129051"/>
            <a:ext cx="9823606" cy="6191209"/>
          </a:xfrm>
        </p:spPr>
        <p:txBody>
          <a:bodyPr/>
          <a:lstStyle/>
          <a:p>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150+ networked BrightSign XD1230 players</a:t>
            </a:r>
          </a:p>
          <a:p>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BrightSign players are networked and integrated with an array </a:t>
            </a:r>
            <a:b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br>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of technology components to drive HD content, IP streaming and live TV via DirecTV</a:t>
            </a:r>
          </a:p>
          <a:p>
            <a:pPr lvl="1"/>
            <a:r>
              <a:rPr lang="en-US" sz="2000" dirty="0">
                <a:solidFill>
                  <a:srgbClr val="595959"/>
                </a:solidFill>
                <a:latin typeface="Verdana" panose="020B0604030504040204" pitchFamily="34" charset="0"/>
                <a:ea typeface="Verdana" panose="020B0604030504040204" pitchFamily="34" charset="0"/>
                <a:cs typeface="Verdana" panose="020B0604030504040204" pitchFamily="34" charset="0"/>
              </a:rPr>
              <a:t>Technicolor’s QAM modulators enable sports book/race book staff to select a channel by feeding the channel into an IP encoder, which sends the signal to a secure BrightSign Network-enabled webpage whereby employees preview the channel before pushing it to the venue’s displays</a:t>
            </a:r>
          </a:p>
          <a:p>
            <a:pPr lvl="1"/>
            <a:r>
              <a:rPr lang="en-US" sz="2000" dirty="0">
                <a:solidFill>
                  <a:srgbClr val="595959"/>
                </a:solidFill>
                <a:latin typeface="Verdana" panose="020B0604030504040204" pitchFamily="34" charset="0"/>
                <a:ea typeface="Verdana" panose="020B0604030504040204" pitchFamily="34" charset="0"/>
                <a:cs typeface="Verdana" panose="020B0604030504040204" pitchFamily="34" charset="0"/>
              </a:rPr>
              <a:t>The casino’s dedicated AV control and signage network feeds live local TV, satellite TV &amp; IP over existing coax; the network </a:t>
            </a:r>
            <a:br>
              <a:rPr lang="en-US" sz="2000" dirty="0">
                <a:solidFill>
                  <a:srgbClr val="595959"/>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595959"/>
                </a:solidFill>
                <a:latin typeface="Verdana" panose="020B0604030504040204" pitchFamily="34" charset="0"/>
                <a:ea typeface="Verdana" panose="020B0604030504040204" pitchFamily="34" charset="0"/>
                <a:cs typeface="Verdana" panose="020B0604030504040204" pitchFamily="34" charset="0"/>
              </a:rPr>
              <a:t>is capable of splitting a variety of outputs, including </a:t>
            </a:r>
            <a:br>
              <a:rPr lang="en-US" sz="2000" dirty="0">
                <a:solidFill>
                  <a:srgbClr val="595959"/>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595959"/>
                </a:solidFill>
                <a:latin typeface="Verdana" panose="020B0604030504040204" pitchFamily="34" charset="0"/>
                <a:ea typeface="Verdana" panose="020B0604030504040204" pitchFamily="34" charset="0"/>
                <a:cs typeface="Verdana" panose="020B0604030504040204" pitchFamily="34" charset="0"/>
              </a:rPr>
              <a:t>HDMI, component, composite and VGA</a:t>
            </a:r>
          </a:p>
          <a:p>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Utilizes BrightSign Network to enable </a:t>
            </a:r>
            <a:b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br>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seamless management of 150+ players</a:t>
            </a:r>
          </a:p>
        </p:txBody>
      </p:sp>
      <p:pic>
        <p:nvPicPr>
          <p:cNvPr id="3076" name="Picture 4" descr="Boulder-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72017" y="6205603"/>
            <a:ext cx="6063778" cy="23795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1" name="Content Placeholder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61127" y="1070883"/>
            <a:ext cx="3574668" cy="2380729"/>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083033" y="3667369"/>
            <a:ext cx="3552761" cy="2351614"/>
          </a:xfrm>
          <a:prstGeom prst="rect">
            <a:avLst/>
          </a:prstGeom>
          <a:ln>
            <a:noFill/>
          </a:ln>
          <a:effectLst>
            <a:outerShdw blurRad="292100" dist="139700" dir="2700000" algn="tl" rotWithShape="0">
              <a:srgbClr val="333333">
                <a:alpha val="65000"/>
              </a:srgbClr>
            </a:outerShdw>
          </a:effectLst>
        </p:spPr>
      </p:pic>
      <p:pic>
        <p:nvPicPr>
          <p:cNvPr id="3074" name="Picture 2" descr="http://www.brightsign.biz/files/2813/9206/1703/Boulder-logo.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2325431" y="151055"/>
            <a:ext cx="3067963" cy="894092"/>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2/2</a:t>
            </a:r>
          </a:p>
        </p:txBody>
      </p:sp>
      <p:pic>
        <p:nvPicPr>
          <p:cNvPr id="13" name="Image 28" descr="icon_home.png">
            <a:hlinkClick r:id="rId6" action="ppaction://hlinksldjump"/>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90523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795456" y="7453232"/>
            <a:ext cx="13663494" cy="1044377"/>
          </a:xfrm>
        </p:spPr>
        <p:txBody>
          <a:bodyPr>
            <a:normAutofit/>
          </a:bodyPr>
          <a:lstStyle/>
          <a:p>
            <a:r>
              <a:rPr lang="en-US" dirty="0"/>
              <a:t>BrightSign qualified CMS solutions and content providers </a:t>
            </a:r>
          </a:p>
        </p:txBody>
      </p:sp>
      <p:sp>
        <p:nvSpPr>
          <p:cNvPr id="6" name="Text Placeholder 5"/>
          <p:cNvSpPr>
            <a:spLocks noGrp="1"/>
          </p:cNvSpPr>
          <p:nvPr>
            <p:ph type="body" sz="quarter" idx="10"/>
          </p:nvPr>
        </p:nvSpPr>
        <p:spPr/>
        <p:txBody>
          <a:bodyPr/>
          <a:lstStyle/>
          <a:p>
            <a:r>
              <a:rPr lang="en-US" dirty="0"/>
              <a:t>BrightSign Partners</a:t>
            </a:r>
          </a:p>
        </p:txBody>
      </p:sp>
      <p:pic>
        <p:nvPicPr>
          <p:cNvPr id="8"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50593" y="7575462"/>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940186" y="7604321"/>
            <a:ext cx="944882" cy="944882"/>
          </a:xfrm>
          <a:prstGeom prst="rect">
            <a:avLst/>
          </a:prstGeom>
        </p:spPr>
      </p:pic>
    </p:spTree>
    <p:extLst>
      <p:ext uri="{BB962C8B-B14F-4D97-AF65-F5344CB8AC3E}">
        <p14:creationId xmlns:p14="http://schemas.microsoft.com/office/powerpoint/2010/main" val="36073406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idx="14"/>
          </p:nvPr>
        </p:nvSpPr>
        <p:spPr>
          <a:xfrm>
            <a:off x="1913469" y="2403817"/>
            <a:ext cx="13619139" cy="5917420"/>
          </a:xfrm>
        </p:spPr>
        <p:txBody>
          <a:bodyPr>
            <a:normAutofit/>
          </a:bodyPr>
          <a:lstStyle/>
          <a:p>
            <a:r>
              <a:rPr lang="en-US" sz="2600" dirty="0"/>
              <a:t>BrightSign player’s open API’s allow for integration with virtually any CMS solution</a:t>
            </a:r>
          </a:p>
          <a:p>
            <a:r>
              <a:rPr lang="en-US" sz="2600" dirty="0"/>
              <a:t>CMS choice is independent of the digital signage player purchase</a:t>
            </a:r>
          </a:p>
          <a:p>
            <a:pPr lvl="1"/>
            <a:r>
              <a:rPr lang="en-US" sz="2300" dirty="0"/>
              <a:t>BrightSign players offer a flexible/scalable platform for digital signage applications with specific CMS requirements</a:t>
            </a:r>
          </a:p>
          <a:p>
            <a:pPr lvl="1"/>
            <a:r>
              <a:rPr lang="en-US" sz="2300" dirty="0"/>
              <a:t>Before making a long-term CMS decision, BrightSign players can be initially deployed using free BrightAuthor software</a:t>
            </a:r>
          </a:p>
          <a:p>
            <a:r>
              <a:rPr lang="en-US" sz="2600" dirty="0"/>
              <a:t>Content Management Options:</a:t>
            </a:r>
          </a:p>
          <a:p>
            <a:pPr lvl="1"/>
            <a:r>
              <a:rPr lang="en-US" sz="2300" dirty="0"/>
              <a:t>Market leading 3</a:t>
            </a:r>
            <a:r>
              <a:rPr lang="en-US" sz="2300" baseline="30000" dirty="0"/>
              <a:t>rd</a:t>
            </a:r>
            <a:r>
              <a:rPr lang="en-US" sz="2300" dirty="0"/>
              <a:t> party digital </a:t>
            </a:r>
            <a:br>
              <a:rPr lang="en-US" sz="2300" dirty="0"/>
            </a:br>
            <a:r>
              <a:rPr lang="en-US" sz="2300" dirty="0"/>
              <a:t>signage CMS solutions</a:t>
            </a:r>
          </a:p>
          <a:p>
            <a:pPr lvl="1"/>
            <a:r>
              <a:rPr lang="en-US" sz="2300" dirty="0"/>
              <a:t>Free BrightAuthor and optional </a:t>
            </a:r>
            <a:br>
              <a:rPr lang="en-US" sz="2300" dirty="0"/>
            </a:br>
            <a:r>
              <a:rPr lang="en-US" sz="2300" dirty="0"/>
              <a:t>BrightSign Network service</a:t>
            </a:r>
          </a:p>
        </p:txBody>
      </p:sp>
      <p:sp>
        <p:nvSpPr>
          <p:cNvPr id="4" name="Title 3"/>
          <p:cNvSpPr>
            <a:spLocks noGrp="1"/>
          </p:cNvSpPr>
          <p:nvPr>
            <p:ph type="title"/>
          </p:nvPr>
        </p:nvSpPr>
        <p:spPr/>
        <p:txBody>
          <a:bodyPr/>
          <a:lstStyle/>
          <a:p>
            <a:r>
              <a:rPr lang="en-US" dirty="0"/>
              <a:t>Content Management Options</a:t>
            </a:r>
          </a:p>
        </p:txBody>
      </p:sp>
      <p:sp>
        <p:nvSpPr>
          <p:cNvPr id="3" name="Text Placeholder 2"/>
          <p:cNvSpPr>
            <a:spLocks noGrp="1"/>
          </p:cNvSpPr>
          <p:nvPr>
            <p:ph type="body" sz="quarter" idx="10"/>
          </p:nvPr>
        </p:nvSpPr>
        <p:spPr>
          <a:xfrm>
            <a:off x="1913469" y="1588037"/>
            <a:ext cx="14070243" cy="545564"/>
          </a:xfrm>
        </p:spPr>
        <p:txBody>
          <a:bodyPr/>
          <a:lstStyle/>
          <a:p>
            <a:r>
              <a:rPr lang="en-US" sz="2600" dirty="0"/>
              <a:t>BrightSign’s open platform allows CMS selection to be a separate process </a:t>
            </a:r>
          </a:p>
        </p:txBody>
      </p:sp>
      <p:grpSp>
        <p:nvGrpSpPr>
          <p:cNvPr id="53" name="Group 52"/>
          <p:cNvGrpSpPr/>
          <p:nvPr/>
        </p:nvGrpSpPr>
        <p:grpSpPr>
          <a:xfrm>
            <a:off x="8251447" y="5473699"/>
            <a:ext cx="6836154" cy="3335677"/>
            <a:chOff x="8251446" y="5068741"/>
            <a:chExt cx="7228333" cy="3740636"/>
          </a:xfrm>
        </p:grpSpPr>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51446" y="5957451"/>
              <a:ext cx="1963217" cy="1963217"/>
            </a:xfrm>
            <a:prstGeom prst="rect">
              <a:avLst/>
            </a:prstGeom>
          </p:spPr>
        </p:pic>
        <p:grpSp>
          <p:nvGrpSpPr>
            <p:cNvPr id="30" name="Group 29"/>
            <p:cNvGrpSpPr/>
            <p:nvPr/>
          </p:nvGrpSpPr>
          <p:grpSpPr>
            <a:xfrm>
              <a:off x="13522157" y="5068741"/>
              <a:ext cx="1957622" cy="3740636"/>
              <a:chOff x="13522157" y="5068741"/>
              <a:chExt cx="1957622" cy="3740636"/>
            </a:xfrm>
          </p:grpSpPr>
          <p:pic>
            <p:nvPicPr>
              <p:cNvPr id="25" name="Picture 2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565634" y="7734814"/>
                <a:ext cx="1877567" cy="1074563"/>
              </a:xfrm>
              <a:prstGeom prst="rect">
                <a:avLst/>
              </a:prstGeom>
              <a:ln w="57150">
                <a:solidFill>
                  <a:schemeClr val="tx1"/>
                </a:solidFill>
              </a:ln>
            </p:spPr>
          </p:pic>
          <p:pic>
            <p:nvPicPr>
              <p:cNvPr id="27" name="Picture 2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22157" y="5068741"/>
                <a:ext cx="1957622" cy="1218466"/>
              </a:xfrm>
              <a:prstGeom prst="rect">
                <a:avLst/>
              </a:prstGeom>
            </p:spPr>
          </p:pic>
          <p:pic>
            <p:nvPicPr>
              <p:cNvPr id="29" name="Picture 2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571579" y="6443366"/>
                <a:ext cx="1871623" cy="1052788"/>
              </a:xfrm>
              <a:prstGeom prst="rect">
                <a:avLst/>
              </a:prstGeom>
              <a:ln w="38100">
                <a:solidFill>
                  <a:schemeClr val="tx1"/>
                </a:solidFill>
              </a:ln>
            </p:spPr>
          </p:pic>
        </p:grpSp>
        <p:cxnSp>
          <p:nvCxnSpPr>
            <p:cNvPr id="32" name="Connector: Elbow 31"/>
            <p:cNvCxnSpPr>
              <a:cxnSpLocks/>
              <a:stCxn id="18" idx="3"/>
            </p:cNvCxnSpPr>
            <p:nvPr/>
          </p:nvCxnSpPr>
          <p:spPr>
            <a:xfrm flipV="1">
              <a:off x="10214663" y="5677974"/>
              <a:ext cx="2224380" cy="1261086"/>
            </a:xfrm>
            <a:prstGeom prst="bentConnector3">
              <a:avLst/>
            </a:prstGeom>
            <a:ln w="57150" cap="rnd">
              <a:headEnd type="oval"/>
              <a:tailEnd type="oval"/>
            </a:ln>
          </p:spPr>
          <p:style>
            <a:lnRef idx="2">
              <a:schemeClr val="accent5"/>
            </a:lnRef>
            <a:fillRef idx="0">
              <a:schemeClr val="accent5"/>
            </a:fillRef>
            <a:effectRef idx="1">
              <a:schemeClr val="accent5"/>
            </a:effectRef>
            <a:fontRef idx="minor">
              <a:schemeClr val="tx1"/>
            </a:fontRef>
          </p:style>
        </p:cxnSp>
        <p:cxnSp>
          <p:nvCxnSpPr>
            <p:cNvPr id="51" name="Connector: Elbow 50"/>
            <p:cNvCxnSpPr>
              <a:cxnSpLocks/>
            </p:cNvCxnSpPr>
            <p:nvPr/>
          </p:nvCxnSpPr>
          <p:spPr>
            <a:xfrm rot="16200000" flipH="1">
              <a:off x="11220797" y="7053849"/>
              <a:ext cx="1324302" cy="1112190"/>
            </a:xfrm>
            <a:prstGeom prst="bentConnector2">
              <a:avLst/>
            </a:prstGeom>
            <a:ln w="57150" cap="rnd">
              <a:tailEnd type="oval"/>
            </a:ln>
          </p:spPr>
          <p:style>
            <a:lnRef idx="2">
              <a:schemeClr val="accent5"/>
            </a:lnRef>
            <a:fillRef idx="0">
              <a:schemeClr val="accent5"/>
            </a:fillRef>
            <a:effectRef idx="1">
              <a:schemeClr val="accent5"/>
            </a:effectRef>
            <a:fontRef idx="minor">
              <a:schemeClr val="tx1"/>
            </a:fontRef>
          </p:style>
        </p:cxnSp>
        <p:cxnSp>
          <p:nvCxnSpPr>
            <p:cNvPr id="52" name="Straight Connector 51"/>
            <p:cNvCxnSpPr/>
            <p:nvPr/>
          </p:nvCxnSpPr>
          <p:spPr>
            <a:xfrm flipV="1">
              <a:off x="11339045" y="6939059"/>
              <a:ext cx="1112190" cy="8733"/>
            </a:xfrm>
            <a:prstGeom prst="line">
              <a:avLst/>
            </a:prstGeom>
            <a:ln w="57150" cap="rnd">
              <a:tailEnd type="oval"/>
            </a:ln>
          </p:spPr>
          <p:style>
            <a:lnRef idx="2">
              <a:schemeClr val="accent5"/>
            </a:lnRef>
            <a:fillRef idx="0">
              <a:schemeClr val="accent5"/>
            </a:fillRef>
            <a:effectRef idx="1">
              <a:schemeClr val="accent5"/>
            </a:effectRef>
            <a:fontRef idx="minor">
              <a:schemeClr val="tx1"/>
            </a:fontRef>
          </p:style>
        </p:cxnSp>
      </p:grpSp>
      <p:pic>
        <p:nvPicPr>
          <p:cNvPr id="17" name="Image 28" descr="icon_home.png">
            <a:hlinkClick r:id="rId6" action="ppaction://hlinksldjump"/>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close up of a computer&#10;&#10;Description generated with very high confidence">
            <a:extLst>
              <a:ext uri="{FF2B5EF4-FFF2-40B4-BE49-F238E27FC236}">
                <a16:creationId xmlns:a16="http://schemas.microsoft.com/office/drawing/2014/main" id="{5051195C-DF80-40F7-9CB1-82E8163C823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2286785" y="5701721"/>
            <a:ext cx="1051848" cy="552970"/>
          </a:xfrm>
          <a:prstGeom prst="rect">
            <a:avLst/>
          </a:prstGeom>
        </p:spPr>
      </p:pic>
      <p:pic>
        <p:nvPicPr>
          <p:cNvPr id="22" name="Picture 21" descr="A close up of a computer&#10;&#10;Description generated with very high confidence">
            <a:extLst>
              <a:ext uri="{FF2B5EF4-FFF2-40B4-BE49-F238E27FC236}">
                <a16:creationId xmlns:a16="http://schemas.microsoft.com/office/drawing/2014/main" id="{D4568AE2-FF76-499D-922A-5EF075C643B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2286785" y="6830471"/>
            <a:ext cx="1051848" cy="552970"/>
          </a:xfrm>
          <a:prstGeom prst="rect">
            <a:avLst/>
          </a:prstGeom>
        </p:spPr>
      </p:pic>
      <p:pic>
        <p:nvPicPr>
          <p:cNvPr id="23" name="Picture 22" descr="A close up of a computer&#10;&#10;Description generated with very high confidence">
            <a:extLst>
              <a:ext uri="{FF2B5EF4-FFF2-40B4-BE49-F238E27FC236}">
                <a16:creationId xmlns:a16="http://schemas.microsoft.com/office/drawing/2014/main" id="{48B5C76A-3A12-4B39-8812-7627AC6D89B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2286785" y="8025490"/>
            <a:ext cx="1051848" cy="552970"/>
          </a:xfrm>
          <a:prstGeom prst="rect">
            <a:avLst/>
          </a:prstGeom>
        </p:spPr>
      </p:pic>
    </p:spTree>
    <p:extLst>
      <p:ext uri="{BB962C8B-B14F-4D97-AF65-F5344CB8AC3E}">
        <p14:creationId xmlns:p14="http://schemas.microsoft.com/office/powerpoint/2010/main" val="27854590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3" action="ppaction://hlinksldjump"/>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811" y="1287575"/>
            <a:ext cx="792431" cy="792431"/>
          </a:xfrm>
          <a:prstGeom prst="rect">
            <a:avLst/>
          </a:prstGeom>
        </p:spPr>
      </p:pic>
      <p:sp>
        <p:nvSpPr>
          <p:cNvPr id="4" name="Title 3"/>
          <p:cNvSpPr>
            <a:spLocks noGrp="1"/>
          </p:cNvSpPr>
          <p:nvPr>
            <p:ph type="title"/>
          </p:nvPr>
        </p:nvSpPr>
        <p:spPr/>
        <p:txBody>
          <a:bodyPr/>
          <a:lstStyle/>
          <a:p>
            <a:r>
              <a:rPr lang="en-US" dirty="0">
                <a:solidFill>
                  <a:schemeClr val="tx1"/>
                </a:solidFill>
              </a:rPr>
              <a:t>BrightSign Partners: </a:t>
            </a:r>
            <a:r>
              <a:rPr lang="en-US" dirty="0">
                <a:solidFill>
                  <a:srgbClr val="FF7F33"/>
                </a:solidFill>
              </a:rPr>
              <a:t>Software</a:t>
            </a:r>
          </a:p>
        </p:txBody>
      </p:sp>
      <p:pic>
        <p:nvPicPr>
          <p:cNvPr id="41" name="Image 28" descr="icon_home.png">
            <a:hlinkClick r:id="rId5" action="ppaction://hlinksldjump"/>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Placeholder 4"/>
          <p:cNvSpPr txBox="1">
            <a:spLocks noChangeAspect="1"/>
          </p:cNvSpPr>
          <p:nvPr/>
        </p:nvSpPr>
        <p:spPr>
          <a:xfrm>
            <a:off x="1913469" y="1482385"/>
            <a:ext cx="13865720" cy="462777"/>
          </a:xfrm>
          <a:prstGeom prst="rect">
            <a:avLst/>
          </a:prstGeom>
        </p:spPr>
        <p:txBody>
          <a:bodyPr anchor="ctr" anchorCtr="0">
            <a:noAutofit/>
          </a:bodyPr>
          <a:lstStyle>
            <a:lvl1pPr marL="0" indent="0" algn="l" defTabSz="514265" rtl="0" eaLnBrk="1" latinLnBrk="0" hangingPunct="1">
              <a:spcBef>
                <a:spcPts val="0"/>
              </a:spcBef>
              <a:buFont typeface="Arial"/>
              <a:buNone/>
              <a:defRPr sz="3600" b="1" i="0" kern="1200">
                <a:solidFill>
                  <a:srgbClr val="260859"/>
                </a:solidFill>
                <a:latin typeface="Verdana"/>
                <a:ea typeface="+mn-ea"/>
                <a:cs typeface="Verdana"/>
              </a:defRPr>
            </a:lvl1pPr>
            <a:lvl2pPr marL="514265" indent="0" algn="l" defTabSz="514265" rtl="0" eaLnBrk="1" latinLnBrk="0" hangingPunct="1">
              <a:spcBef>
                <a:spcPct val="20000"/>
              </a:spcBef>
              <a:buFont typeface="Arial"/>
              <a:buNone/>
              <a:defRPr sz="2250" kern="1200">
                <a:solidFill>
                  <a:schemeClr val="tx1"/>
                </a:solidFill>
                <a:latin typeface="Verdana"/>
                <a:ea typeface="+mn-ea"/>
                <a:cs typeface="Verdana"/>
              </a:defRPr>
            </a:lvl2pPr>
            <a:lvl3pPr marL="1028529" indent="0" algn="l" defTabSz="514265" rtl="0" eaLnBrk="1" latinLnBrk="0" hangingPunct="1">
              <a:spcBef>
                <a:spcPct val="20000"/>
              </a:spcBef>
              <a:buFont typeface="Arial"/>
              <a:buNone/>
              <a:defRPr sz="2250" kern="1200">
                <a:solidFill>
                  <a:schemeClr val="tx1"/>
                </a:solidFill>
                <a:latin typeface="Verdana"/>
                <a:ea typeface="+mn-ea"/>
                <a:cs typeface="Verdana"/>
              </a:defRPr>
            </a:lvl3pPr>
            <a:lvl4pPr marL="1542795" indent="0" algn="l" defTabSz="514265" rtl="0" eaLnBrk="1" latinLnBrk="0" hangingPunct="1">
              <a:spcBef>
                <a:spcPct val="20000"/>
              </a:spcBef>
              <a:buFont typeface="Arial"/>
              <a:buNone/>
              <a:defRPr sz="2250" kern="1200">
                <a:solidFill>
                  <a:schemeClr val="tx1"/>
                </a:solidFill>
                <a:latin typeface="Verdana"/>
                <a:ea typeface="+mn-ea"/>
                <a:cs typeface="Verdana"/>
              </a:defRPr>
            </a:lvl4pPr>
            <a:lvl5pPr marL="2057060" indent="0" algn="l" defTabSz="514265" rtl="0" eaLnBrk="1" latinLnBrk="0" hangingPunct="1">
              <a:spcBef>
                <a:spcPct val="20000"/>
              </a:spcBef>
              <a:buFont typeface="Arial"/>
              <a:buNone/>
              <a:defRPr sz="2250" kern="1200">
                <a:solidFill>
                  <a:schemeClr val="tx1"/>
                </a:solidFill>
                <a:latin typeface="Verdana"/>
                <a:ea typeface="+mn-ea"/>
                <a:cs typeface="Verdana"/>
              </a:defRPr>
            </a:lvl5pPr>
            <a:lvl6pPr marL="2828458" indent="-257134" algn="l" defTabSz="514265" rtl="0" eaLnBrk="1" latinLnBrk="0" hangingPunct="1">
              <a:spcBef>
                <a:spcPct val="20000"/>
              </a:spcBef>
              <a:buFont typeface="Arial"/>
              <a:buChar char="•"/>
              <a:defRPr sz="2250" kern="1200">
                <a:solidFill>
                  <a:schemeClr val="tx1"/>
                </a:solidFill>
                <a:latin typeface="+mn-lt"/>
                <a:ea typeface="+mn-ea"/>
                <a:cs typeface="+mn-cs"/>
              </a:defRPr>
            </a:lvl6pPr>
            <a:lvl7pPr marL="3342723" indent="-257134" algn="l" defTabSz="514265" rtl="0" eaLnBrk="1" latinLnBrk="0" hangingPunct="1">
              <a:spcBef>
                <a:spcPct val="20000"/>
              </a:spcBef>
              <a:buFont typeface="Arial"/>
              <a:buChar char="•"/>
              <a:defRPr sz="2250" kern="1200">
                <a:solidFill>
                  <a:schemeClr val="tx1"/>
                </a:solidFill>
                <a:latin typeface="+mn-lt"/>
                <a:ea typeface="+mn-ea"/>
                <a:cs typeface="+mn-cs"/>
              </a:defRPr>
            </a:lvl7pPr>
            <a:lvl8pPr marL="3856989" indent="-257134" algn="l" defTabSz="514265" rtl="0" eaLnBrk="1" latinLnBrk="0" hangingPunct="1">
              <a:spcBef>
                <a:spcPct val="20000"/>
              </a:spcBef>
              <a:buFont typeface="Arial"/>
              <a:buChar char="•"/>
              <a:defRPr sz="2250" kern="1200">
                <a:solidFill>
                  <a:schemeClr val="tx1"/>
                </a:solidFill>
                <a:latin typeface="+mn-lt"/>
                <a:ea typeface="+mn-ea"/>
                <a:cs typeface="+mn-cs"/>
              </a:defRPr>
            </a:lvl8pPr>
            <a:lvl9pPr marL="4371253" indent="-257134" algn="l" defTabSz="514265" rtl="0" eaLnBrk="1" latinLnBrk="0" hangingPunct="1">
              <a:spcBef>
                <a:spcPct val="20000"/>
              </a:spcBef>
              <a:buFont typeface="Arial"/>
              <a:buChar char="•"/>
              <a:defRPr sz="2250" kern="1200">
                <a:solidFill>
                  <a:schemeClr val="tx1"/>
                </a:solidFill>
                <a:latin typeface="+mn-lt"/>
                <a:ea typeface="+mn-ea"/>
                <a:cs typeface="+mn-cs"/>
              </a:defRPr>
            </a:lvl9pPr>
          </a:lstStyle>
          <a:p>
            <a:r>
              <a:rPr lang="en-US" sz="2000" dirty="0">
                <a:solidFill>
                  <a:srgbClr val="3A88BB"/>
                </a:solidFill>
              </a:rPr>
              <a:t>Learn more about each partner at: </a:t>
            </a:r>
            <a:r>
              <a:rPr lang="en-US" sz="2000" dirty="0">
                <a:solidFill>
                  <a:srgbClr val="3A88BB"/>
                </a:solidFill>
                <a:hlinkClick r:id="rId7"/>
              </a:rPr>
              <a:t>www.brightsign.biz/partners</a:t>
            </a:r>
            <a:endParaRPr lang="en-US" sz="2000" dirty="0">
              <a:solidFill>
                <a:srgbClr val="3A88BB"/>
              </a:solidFill>
            </a:endParaRPr>
          </a:p>
        </p:txBody>
      </p:sp>
      <p:pic>
        <p:nvPicPr>
          <p:cNvPr id="2" name="Picture 1">
            <a:extLst>
              <a:ext uri="{FF2B5EF4-FFF2-40B4-BE49-F238E27FC236}">
                <a16:creationId xmlns:a16="http://schemas.microsoft.com/office/drawing/2014/main" id="{7715F24A-42C7-4855-842E-A0933A19A8DC}"/>
              </a:ext>
            </a:extLst>
          </p:cNvPr>
          <p:cNvPicPr>
            <a:picLocks noChangeAspect="1"/>
          </p:cNvPicPr>
          <p:nvPr/>
        </p:nvPicPr>
        <p:blipFill>
          <a:blip r:embed="rId8"/>
          <a:stretch>
            <a:fillRect/>
          </a:stretch>
        </p:blipFill>
        <p:spPr>
          <a:xfrm>
            <a:off x="1981200" y="2129153"/>
            <a:ext cx="13614400" cy="6340754"/>
          </a:xfrm>
          <a:prstGeom prst="rect">
            <a:avLst/>
          </a:prstGeom>
        </p:spPr>
      </p:pic>
    </p:spTree>
    <p:extLst>
      <p:ext uri="{BB962C8B-B14F-4D97-AF65-F5344CB8AC3E}">
        <p14:creationId xmlns:p14="http://schemas.microsoft.com/office/powerpoint/2010/main" val="34303722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3" action="ppaction://hlinksldjump"/>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811" y="1287575"/>
            <a:ext cx="792431" cy="792431"/>
          </a:xfrm>
          <a:prstGeom prst="rect">
            <a:avLst/>
          </a:prstGeom>
        </p:spPr>
      </p:pic>
      <p:sp>
        <p:nvSpPr>
          <p:cNvPr id="4" name="Title 3"/>
          <p:cNvSpPr>
            <a:spLocks noGrp="1"/>
          </p:cNvSpPr>
          <p:nvPr>
            <p:ph type="title"/>
          </p:nvPr>
        </p:nvSpPr>
        <p:spPr/>
        <p:txBody>
          <a:bodyPr/>
          <a:lstStyle/>
          <a:p>
            <a:r>
              <a:rPr lang="en-US" dirty="0">
                <a:solidFill>
                  <a:schemeClr val="tx1"/>
                </a:solidFill>
              </a:rPr>
              <a:t>BrightSign Partners: </a:t>
            </a:r>
            <a:r>
              <a:rPr lang="en-US" dirty="0">
                <a:solidFill>
                  <a:srgbClr val="FF7F33"/>
                </a:solidFill>
              </a:rPr>
              <a:t>Content</a:t>
            </a:r>
          </a:p>
        </p:txBody>
      </p:sp>
      <p:pic>
        <p:nvPicPr>
          <p:cNvPr id="41" name="Image 28" descr="icon_home.png">
            <a:hlinkClick r:id="rId5" action="ppaction://hlinksldjump"/>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8452" y="372633"/>
            <a:ext cx="838086" cy="83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a:extLst>
              <a:ext uri="{FF2B5EF4-FFF2-40B4-BE49-F238E27FC236}">
                <a16:creationId xmlns:a16="http://schemas.microsoft.com/office/drawing/2014/main" id="{D128B47C-7713-4C5A-AC35-6D1689E52429}"/>
              </a:ext>
            </a:extLst>
          </p:cNvPr>
          <p:cNvGrpSpPr/>
          <p:nvPr/>
        </p:nvGrpSpPr>
        <p:grpSpPr>
          <a:xfrm>
            <a:off x="2612354" y="2402225"/>
            <a:ext cx="12444158" cy="906933"/>
            <a:chOff x="2744952" y="2416387"/>
            <a:chExt cx="12444158" cy="906933"/>
          </a:xfrm>
        </p:grpSpPr>
        <p:pic>
          <p:nvPicPr>
            <p:cNvPr id="92" name="Picture 12" descr="https://www.brightsign.biz/application/files/cache/1b92a602cdf134c529a3004d95c6ee91.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508620" y="2416387"/>
              <a:ext cx="2680490" cy="90693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8" descr="https://www.brightsign.biz/application/files/7715/0308/3296/CG_Partners_Logo-new-web.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212724" y="2508496"/>
              <a:ext cx="2235199" cy="72271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0" descr="https://www.brightsign.biz/application/files/cache/ce6909a3d1fdc8b6cd5491b8d7c22d3c.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393135" y="2487763"/>
              <a:ext cx="2170273" cy="7641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brightsign.biz/application/files/cache/9fdfce7ad6ee420fac4483f983e90ac3.png">
              <a:extLst>
                <a:ext uri="{FF2B5EF4-FFF2-40B4-BE49-F238E27FC236}">
                  <a16:creationId xmlns:a16="http://schemas.microsoft.com/office/drawing/2014/main" id="{2EB9554F-49A0-474B-821D-EBD6F51F127B}"/>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744952" y="2499878"/>
              <a:ext cx="2522560" cy="739951"/>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Rectangle 66">
            <a:hlinkClick r:id="rId11"/>
            <a:extLst>
              <a:ext uri="{FF2B5EF4-FFF2-40B4-BE49-F238E27FC236}">
                <a16:creationId xmlns:a16="http://schemas.microsoft.com/office/drawing/2014/main" id="{F5D7FCA2-C1F3-4717-9E64-D0D9DFC48637}"/>
              </a:ext>
            </a:extLst>
          </p:cNvPr>
          <p:cNvSpPr/>
          <p:nvPr/>
        </p:nvSpPr>
        <p:spPr>
          <a:xfrm>
            <a:off x="1671555" y="1241429"/>
            <a:ext cx="1403083" cy="80080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069A094D-B1A2-4408-AAE6-44D2AC8168EF}"/>
              </a:ext>
            </a:extLst>
          </p:cNvPr>
          <p:cNvGrpSpPr/>
          <p:nvPr/>
        </p:nvGrpSpPr>
        <p:grpSpPr>
          <a:xfrm>
            <a:off x="2086742" y="3768974"/>
            <a:ext cx="13495383" cy="838200"/>
            <a:chOff x="2128684" y="3871708"/>
            <a:chExt cx="13495383" cy="838200"/>
          </a:xfrm>
        </p:grpSpPr>
        <p:pic>
          <p:nvPicPr>
            <p:cNvPr id="46" name="Picture 4" descr="http://www.digiworks.com.mx/images/logo-header-digiworks.pn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671392" y="3871708"/>
              <a:ext cx="2235198" cy="8382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s://www.thecsigroup.com/wp-content/themes/csi/assets/images/logo-csi@2x.pn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2128684" y="3878879"/>
              <a:ext cx="2759924" cy="82385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a:extLst>
                <a:ext uri="{FF2B5EF4-FFF2-40B4-BE49-F238E27FC236}">
                  <a16:creationId xmlns:a16="http://schemas.microsoft.com/office/drawing/2014/main" id="{FA861F7C-29A0-4659-912B-6849EB78CB98}"/>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880411" y="4031683"/>
              <a:ext cx="1909113" cy="518251"/>
            </a:xfrm>
            <a:prstGeom prst="rect">
              <a:avLst/>
            </a:prstGeom>
          </p:spPr>
        </p:pic>
        <p:pic>
          <p:nvPicPr>
            <p:cNvPr id="79" name="Picture 78" descr="https://www.brightsign.biz/application/files/cache/d3c936c262a3b2ebf3b8f52ef954a191.jpg">
              <a:extLst>
                <a:ext uri="{FF2B5EF4-FFF2-40B4-BE49-F238E27FC236}">
                  <a16:creationId xmlns:a16="http://schemas.microsoft.com/office/drawing/2014/main" id="{E75AA5AF-FF54-4D86-90DA-3E73202BFBB7}"/>
                </a:ext>
              </a:extLst>
            </p:cNvPr>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13572309" y="4116775"/>
              <a:ext cx="2051758" cy="348066"/>
            </a:xfrm>
            <a:prstGeom prst="rect">
              <a:avLst/>
            </a:prstGeom>
            <a:noFill/>
            <a:ln>
              <a:noFill/>
            </a:ln>
          </p:spPr>
        </p:pic>
        <p:pic>
          <p:nvPicPr>
            <p:cNvPr id="81" name="Picture 80" descr="https://www.brightsign.biz/application/files/cache/764b47bb332db4dba880939b4d0d4703.jpg">
              <a:extLst>
                <a:ext uri="{FF2B5EF4-FFF2-40B4-BE49-F238E27FC236}">
                  <a16:creationId xmlns:a16="http://schemas.microsoft.com/office/drawing/2014/main" id="{2CDF58C4-15DF-4904-AC75-9C40439ECCE7}"/>
                </a:ext>
              </a:extLst>
            </p:cNvPr>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8689374" y="3971604"/>
              <a:ext cx="1408253" cy="638408"/>
            </a:xfrm>
            <a:prstGeom prst="rect">
              <a:avLst/>
            </a:prstGeom>
            <a:noFill/>
            <a:ln>
              <a:noFill/>
            </a:ln>
          </p:spPr>
        </p:pic>
      </p:grpSp>
      <p:grpSp>
        <p:nvGrpSpPr>
          <p:cNvPr id="15" name="Group 14">
            <a:extLst>
              <a:ext uri="{FF2B5EF4-FFF2-40B4-BE49-F238E27FC236}">
                <a16:creationId xmlns:a16="http://schemas.microsoft.com/office/drawing/2014/main" id="{50190BEC-500D-4874-8576-77FCFD887E2A}"/>
              </a:ext>
            </a:extLst>
          </p:cNvPr>
          <p:cNvGrpSpPr/>
          <p:nvPr/>
        </p:nvGrpSpPr>
        <p:grpSpPr>
          <a:xfrm>
            <a:off x="2086742" y="7319617"/>
            <a:ext cx="13495382" cy="997523"/>
            <a:chOff x="2128684" y="7397995"/>
            <a:chExt cx="13495382" cy="997523"/>
          </a:xfrm>
        </p:grpSpPr>
        <p:pic>
          <p:nvPicPr>
            <p:cNvPr id="42" name="Picture 2" descr="http://www.cblohm.com/wp-content/uploads/2013/07/tagboard-800x163.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8728778" y="7692361"/>
              <a:ext cx="2006333" cy="40879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Image result for tint up logo"/>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1386649" y="7397995"/>
              <a:ext cx="742156" cy="997523"/>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16" descr="https://www.brightsign.biz/application/files/2914/8769/9729/sportsBar-networks.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2128684" y="7498003"/>
              <a:ext cx="2648509" cy="797507"/>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 descr="https://www.brightsign.biz/application/files/4614/9789/4025/wovenContent.jpg"/>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12780343" y="7578319"/>
              <a:ext cx="2843723" cy="636874"/>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descr="https://www.brightsign.biz/application/files/cache/bff1e0071885ca3065ceff01e6674795.png">
              <a:extLst>
                <a:ext uri="{FF2B5EF4-FFF2-40B4-BE49-F238E27FC236}">
                  <a16:creationId xmlns:a16="http://schemas.microsoft.com/office/drawing/2014/main" id="{7F0400A1-D3A4-4FD5-8237-2D3620A2EEED}"/>
                </a:ext>
              </a:extLst>
            </p:cNvPr>
            <p:cNvPicPr>
              <a:picLocks noChangeAspect="1"/>
            </p:cNvPicPr>
            <p:nvPr/>
          </p:nvPicPr>
          <p:blipFill>
            <a:blip r:embed="rId21">
              <a:extLst>
                <a:ext uri="{28A0092B-C50C-407E-A947-70E740481C1C}">
                  <a14:useLocalDpi xmlns:a14="http://schemas.microsoft.com/office/drawing/2010/main"/>
                </a:ext>
              </a:extLst>
            </a:blip>
            <a:srcRect/>
            <a:stretch>
              <a:fillRect/>
            </a:stretch>
          </p:blipFill>
          <p:spPr bwMode="auto">
            <a:xfrm>
              <a:off x="5428731" y="7520079"/>
              <a:ext cx="2648509" cy="753354"/>
            </a:xfrm>
            <a:prstGeom prst="rect">
              <a:avLst/>
            </a:prstGeom>
            <a:noFill/>
            <a:ln>
              <a:noFill/>
            </a:ln>
          </p:spPr>
        </p:pic>
      </p:grpSp>
      <p:sp>
        <p:nvSpPr>
          <p:cNvPr id="85" name="Text Placeholder 4">
            <a:extLst>
              <a:ext uri="{FF2B5EF4-FFF2-40B4-BE49-F238E27FC236}">
                <a16:creationId xmlns:a16="http://schemas.microsoft.com/office/drawing/2014/main" id="{73372386-932B-4029-B13D-435221869CCD}"/>
              </a:ext>
            </a:extLst>
          </p:cNvPr>
          <p:cNvSpPr txBox="1">
            <a:spLocks noChangeAspect="1"/>
          </p:cNvSpPr>
          <p:nvPr/>
        </p:nvSpPr>
        <p:spPr>
          <a:xfrm>
            <a:off x="1913469" y="1482385"/>
            <a:ext cx="13865720" cy="462777"/>
          </a:xfrm>
          <a:prstGeom prst="rect">
            <a:avLst/>
          </a:prstGeom>
        </p:spPr>
        <p:txBody>
          <a:bodyPr anchor="ctr" anchorCtr="0">
            <a:noAutofit/>
          </a:bodyPr>
          <a:lstStyle>
            <a:lvl1pPr marL="0" indent="0" algn="l" defTabSz="514265" rtl="0" eaLnBrk="1" latinLnBrk="0" hangingPunct="1">
              <a:spcBef>
                <a:spcPts val="0"/>
              </a:spcBef>
              <a:buFont typeface="Arial"/>
              <a:buNone/>
              <a:defRPr sz="3600" b="1" i="0" kern="1200">
                <a:solidFill>
                  <a:srgbClr val="260859"/>
                </a:solidFill>
                <a:latin typeface="Verdana"/>
                <a:ea typeface="+mn-ea"/>
                <a:cs typeface="Verdana"/>
              </a:defRPr>
            </a:lvl1pPr>
            <a:lvl2pPr marL="514265" indent="0" algn="l" defTabSz="514265" rtl="0" eaLnBrk="1" latinLnBrk="0" hangingPunct="1">
              <a:spcBef>
                <a:spcPct val="20000"/>
              </a:spcBef>
              <a:buFont typeface="Arial"/>
              <a:buNone/>
              <a:defRPr sz="2250" kern="1200">
                <a:solidFill>
                  <a:schemeClr val="tx1"/>
                </a:solidFill>
                <a:latin typeface="Verdana"/>
                <a:ea typeface="+mn-ea"/>
                <a:cs typeface="Verdana"/>
              </a:defRPr>
            </a:lvl2pPr>
            <a:lvl3pPr marL="1028529" indent="0" algn="l" defTabSz="514265" rtl="0" eaLnBrk="1" latinLnBrk="0" hangingPunct="1">
              <a:spcBef>
                <a:spcPct val="20000"/>
              </a:spcBef>
              <a:buFont typeface="Arial"/>
              <a:buNone/>
              <a:defRPr sz="2250" kern="1200">
                <a:solidFill>
                  <a:schemeClr val="tx1"/>
                </a:solidFill>
                <a:latin typeface="Verdana"/>
                <a:ea typeface="+mn-ea"/>
                <a:cs typeface="Verdana"/>
              </a:defRPr>
            </a:lvl3pPr>
            <a:lvl4pPr marL="1542795" indent="0" algn="l" defTabSz="514265" rtl="0" eaLnBrk="1" latinLnBrk="0" hangingPunct="1">
              <a:spcBef>
                <a:spcPct val="20000"/>
              </a:spcBef>
              <a:buFont typeface="Arial"/>
              <a:buNone/>
              <a:defRPr sz="2250" kern="1200">
                <a:solidFill>
                  <a:schemeClr val="tx1"/>
                </a:solidFill>
                <a:latin typeface="Verdana"/>
                <a:ea typeface="+mn-ea"/>
                <a:cs typeface="Verdana"/>
              </a:defRPr>
            </a:lvl4pPr>
            <a:lvl5pPr marL="2057060" indent="0" algn="l" defTabSz="514265" rtl="0" eaLnBrk="1" latinLnBrk="0" hangingPunct="1">
              <a:spcBef>
                <a:spcPct val="20000"/>
              </a:spcBef>
              <a:buFont typeface="Arial"/>
              <a:buNone/>
              <a:defRPr sz="2250" kern="1200">
                <a:solidFill>
                  <a:schemeClr val="tx1"/>
                </a:solidFill>
                <a:latin typeface="Verdana"/>
                <a:ea typeface="+mn-ea"/>
                <a:cs typeface="Verdana"/>
              </a:defRPr>
            </a:lvl5pPr>
            <a:lvl6pPr marL="2828458" indent="-257134" algn="l" defTabSz="514265" rtl="0" eaLnBrk="1" latinLnBrk="0" hangingPunct="1">
              <a:spcBef>
                <a:spcPct val="20000"/>
              </a:spcBef>
              <a:buFont typeface="Arial"/>
              <a:buChar char="•"/>
              <a:defRPr sz="2250" kern="1200">
                <a:solidFill>
                  <a:schemeClr val="tx1"/>
                </a:solidFill>
                <a:latin typeface="+mn-lt"/>
                <a:ea typeface="+mn-ea"/>
                <a:cs typeface="+mn-cs"/>
              </a:defRPr>
            </a:lvl6pPr>
            <a:lvl7pPr marL="3342723" indent="-257134" algn="l" defTabSz="514265" rtl="0" eaLnBrk="1" latinLnBrk="0" hangingPunct="1">
              <a:spcBef>
                <a:spcPct val="20000"/>
              </a:spcBef>
              <a:buFont typeface="Arial"/>
              <a:buChar char="•"/>
              <a:defRPr sz="2250" kern="1200">
                <a:solidFill>
                  <a:schemeClr val="tx1"/>
                </a:solidFill>
                <a:latin typeface="+mn-lt"/>
                <a:ea typeface="+mn-ea"/>
                <a:cs typeface="+mn-cs"/>
              </a:defRPr>
            </a:lvl7pPr>
            <a:lvl8pPr marL="3856989" indent="-257134" algn="l" defTabSz="514265" rtl="0" eaLnBrk="1" latinLnBrk="0" hangingPunct="1">
              <a:spcBef>
                <a:spcPct val="20000"/>
              </a:spcBef>
              <a:buFont typeface="Arial"/>
              <a:buChar char="•"/>
              <a:defRPr sz="2250" kern="1200">
                <a:solidFill>
                  <a:schemeClr val="tx1"/>
                </a:solidFill>
                <a:latin typeface="+mn-lt"/>
                <a:ea typeface="+mn-ea"/>
                <a:cs typeface="+mn-cs"/>
              </a:defRPr>
            </a:lvl8pPr>
            <a:lvl9pPr marL="4371253" indent="-257134" algn="l" defTabSz="514265" rtl="0" eaLnBrk="1" latinLnBrk="0" hangingPunct="1">
              <a:spcBef>
                <a:spcPct val="20000"/>
              </a:spcBef>
              <a:buFont typeface="Arial"/>
              <a:buChar char="•"/>
              <a:defRPr sz="2250" kern="1200">
                <a:solidFill>
                  <a:schemeClr val="tx1"/>
                </a:solidFill>
                <a:latin typeface="+mn-lt"/>
                <a:ea typeface="+mn-ea"/>
                <a:cs typeface="+mn-cs"/>
              </a:defRPr>
            </a:lvl9pPr>
          </a:lstStyle>
          <a:p>
            <a:r>
              <a:rPr lang="en-US" sz="2000" dirty="0">
                <a:solidFill>
                  <a:srgbClr val="3A88BB"/>
                </a:solidFill>
              </a:rPr>
              <a:t>Learn more about each partner at: </a:t>
            </a:r>
            <a:r>
              <a:rPr lang="en-US" sz="2000" dirty="0">
                <a:solidFill>
                  <a:srgbClr val="3A88BB"/>
                </a:solidFill>
                <a:hlinkClick r:id="rId22"/>
              </a:rPr>
              <a:t>www.brightsign.biz/partners</a:t>
            </a:r>
            <a:endParaRPr lang="en-US" sz="2000" dirty="0">
              <a:solidFill>
                <a:srgbClr val="3A88BB"/>
              </a:solidFill>
            </a:endParaRPr>
          </a:p>
        </p:txBody>
      </p:sp>
      <p:grpSp>
        <p:nvGrpSpPr>
          <p:cNvPr id="17" name="Group 16">
            <a:extLst>
              <a:ext uri="{FF2B5EF4-FFF2-40B4-BE49-F238E27FC236}">
                <a16:creationId xmlns:a16="http://schemas.microsoft.com/office/drawing/2014/main" id="{CF4BBDD0-E587-4AEA-B167-AFBDEC9B91F3}"/>
              </a:ext>
            </a:extLst>
          </p:cNvPr>
          <p:cNvGrpSpPr/>
          <p:nvPr/>
        </p:nvGrpSpPr>
        <p:grpSpPr>
          <a:xfrm>
            <a:off x="2120830" y="5066990"/>
            <a:ext cx="13427207" cy="745305"/>
            <a:chOff x="2158075" y="5033930"/>
            <a:chExt cx="13427207" cy="745305"/>
          </a:xfrm>
        </p:grpSpPr>
        <p:pic>
          <p:nvPicPr>
            <p:cNvPr id="39" name="Picture 2" descr="postano_logo_outline_black-sm.jpg"/>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11104450" y="5157565"/>
              <a:ext cx="2282653" cy="49803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https://www.brightsign.biz/application/files/8615/0514/8220/openEye.png"/>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7776245" y="5041187"/>
              <a:ext cx="2673620" cy="73079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8" descr="https://www.brightsign.biz/application/files/2414/9815/3768/Miappi_Logo-web.png"/>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2158075" y="5033930"/>
              <a:ext cx="1510486" cy="74530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4" descr="https://www.brightsign.biz/application/files/2215/0249/1382/Nvincy_Logo-new-web-aug2017.png"/>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4323146" y="5112738"/>
              <a:ext cx="2798514" cy="58768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2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041689" y="5107079"/>
              <a:ext cx="1543593" cy="599007"/>
            </a:xfrm>
            <a:prstGeom prst="rect">
              <a:avLst/>
            </a:prstGeom>
          </p:spPr>
        </p:pic>
      </p:grpSp>
      <p:grpSp>
        <p:nvGrpSpPr>
          <p:cNvPr id="16" name="Group 15">
            <a:extLst>
              <a:ext uri="{FF2B5EF4-FFF2-40B4-BE49-F238E27FC236}">
                <a16:creationId xmlns:a16="http://schemas.microsoft.com/office/drawing/2014/main" id="{CA52F360-5BF4-4596-A86A-08F726BA02D4}"/>
              </a:ext>
            </a:extLst>
          </p:cNvPr>
          <p:cNvGrpSpPr/>
          <p:nvPr/>
        </p:nvGrpSpPr>
        <p:grpSpPr>
          <a:xfrm>
            <a:off x="2035620" y="6272111"/>
            <a:ext cx="13597626" cy="587689"/>
            <a:chOff x="2026441" y="6258633"/>
            <a:chExt cx="13597626" cy="587689"/>
          </a:xfrm>
        </p:grpSpPr>
        <p:pic>
          <p:nvPicPr>
            <p:cNvPr id="80" name="Picture 79" descr="https://www.brightsign.biz/application/files/cache/8f5c291e78debeec60b9ec242d15d5e6.png">
              <a:extLst>
                <a:ext uri="{FF2B5EF4-FFF2-40B4-BE49-F238E27FC236}">
                  <a16:creationId xmlns:a16="http://schemas.microsoft.com/office/drawing/2014/main" id="{E235F28B-680A-4846-B887-141E6A91A078}"/>
                </a:ext>
              </a:extLst>
            </p:cNvPr>
            <p:cNvPicPr>
              <a:picLocks noChangeAspect="1"/>
            </p:cNvPicPr>
            <p:nvPr/>
          </p:nvPicPr>
          <p:blipFill>
            <a:blip r:embed="rId28">
              <a:extLst>
                <a:ext uri="{28A0092B-C50C-407E-A947-70E740481C1C}">
                  <a14:useLocalDpi xmlns:a14="http://schemas.microsoft.com/office/drawing/2010/main"/>
                </a:ext>
              </a:extLst>
            </a:blip>
            <a:srcRect/>
            <a:stretch>
              <a:fillRect/>
            </a:stretch>
          </p:blipFill>
          <p:spPr bwMode="auto">
            <a:xfrm>
              <a:off x="2026441" y="6313893"/>
              <a:ext cx="2147261" cy="477169"/>
            </a:xfrm>
            <a:prstGeom prst="rect">
              <a:avLst/>
            </a:prstGeom>
            <a:noFill/>
            <a:ln>
              <a:noFill/>
            </a:ln>
          </p:spPr>
        </p:pic>
        <p:pic>
          <p:nvPicPr>
            <p:cNvPr id="96" name="Picture 4" descr="https://www.brightsign.biz/application/files/1115/0298/8303/SocialWallPro_LogoFull_RGB_300px.png"/>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12952757" y="6258633"/>
              <a:ext cx="2671310" cy="587689"/>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https://www.brightsign.biz/application/files/cache/0e8ea87a0e995b7ec2fe90a6782e7c44.jpg"/>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7490180" y="6295255"/>
              <a:ext cx="2006333" cy="51444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Screenfeed_Logo_2015-1.png"/>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4816688" y="6313892"/>
              <a:ext cx="2030506" cy="47717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E16BE7D-95C6-4CD4-897B-7022BC379994}"/>
                </a:ext>
              </a:extLst>
            </p:cNvPr>
            <p:cNvPicPr>
              <a:picLocks noChangeAspect="1"/>
            </p:cNvPicPr>
            <p:nvPr/>
          </p:nvPicPr>
          <p:blipFill>
            <a:blip r:embed="rId32"/>
            <a:stretch>
              <a:fillRect/>
            </a:stretch>
          </p:blipFill>
          <p:spPr>
            <a:xfrm>
              <a:off x="10139499" y="6330654"/>
              <a:ext cx="2170273" cy="443647"/>
            </a:xfrm>
            <a:prstGeom prst="rect">
              <a:avLst/>
            </a:prstGeom>
          </p:spPr>
        </p:pic>
      </p:grpSp>
    </p:spTree>
    <p:extLst>
      <p:ext uri="{BB962C8B-B14F-4D97-AF65-F5344CB8AC3E}">
        <p14:creationId xmlns:p14="http://schemas.microsoft.com/office/powerpoint/2010/main" val="2415101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6" name="Text Placeholder 5"/>
          <p:cNvSpPr>
            <a:spLocks noGrp="1"/>
          </p:cNvSpPr>
          <p:nvPr>
            <p:ph type="body" sz="quarter" idx="10"/>
          </p:nvPr>
        </p:nvSpPr>
        <p:spPr/>
        <p:txBody>
          <a:bodyPr/>
          <a:lstStyle/>
          <a:p>
            <a:r>
              <a:rPr lang="en-US" sz="7200" dirty="0"/>
              <a:t>Thank You!</a:t>
            </a:r>
          </a:p>
        </p:txBody>
      </p:sp>
      <p:pic>
        <p:nvPicPr>
          <p:cNvPr id="5"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594801" y="7575462"/>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887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BrightSign awards</a:t>
            </a:r>
          </a:p>
        </p:txBody>
      </p:sp>
      <p:sp>
        <p:nvSpPr>
          <p:cNvPr id="106" name="Text Placeholder 105">
            <a:extLst>
              <a:ext uri="{FF2B5EF4-FFF2-40B4-BE49-F238E27FC236}">
                <a16:creationId xmlns:a16="http://schemas.microsoft.com/office/drawing/2014/main" id="{90DA9EBE-C571-4516-839D-3645AA4401FE}"/>
              </a:ext>
            </a:extLst>
          </p:cNvPr>
          <p:cNvSpPr>
            <a:spLocks noGrp="1"/>
          </p:cNvSpPr>
          <p:nvPr>
            <p:ph type="body" sz="quarter" idx="10"/>
          </p:nvPr>
        </p:nvSpPr>
        <p:spPr>
          <a:xfrm>
            <a:off x="1913468" y="1450652"/>
            <a:ext cx="6418462" cy="659491"/>
          </a:xfrm>
        </p:spPr>
        <p:txBody>
          <a:bodyPr/>
          <a:lstStyle/>
          <a:p>
            <a:r>
              <a:rPr lang="en-US" dirty="0">
                <a:solidFill>
                  <a:srgbClr val="38A4D4"/>
                </a:solidFill>
              </a:rPr>
              <a:t>Corporate Awards:</a:t>
            </a:r>
          </a:p>
          <a:p>
            <a:endParaRPr lang="en-US" dirty="0"/>
          </a:p>
        </p:txBody>
      </p:sp>
      <p:sp>
        <p:nvSpPr>
          <p:cNvPr id="107" name="Text Placeholder 106">
            <a:extLst>
              <a:ext uri="{FF2B5EF4-FFF2-40B4-BE49-F238E27FC236}">
                <a16:creationId xmlns:a16="http://schemas.microsoft.com/office/drawing/2014/main" id="{276260EB-9070-47C2-8312-894B3B23F497}"/>
              </a:ext>
            </a:extLst>
          </p:cNvPr>
          <p:cNvSpPr>
            <a:spLocks noGrp="1"/>
          </p:cNvSpPr>
          <p:nvPr>
            <p:ph type="body" sz="quarter" idx="12"/>
          </p:nvPr>
        </p:nvSpPr>
        <p:spPr>
          <a:xfrm>
            <a:off x="1913468" y="4411211"/>
            <a:ext cx="6418462" cy="659491"/>
          </a:xfrm>
        </p:spPr>
        <p:txBody>
          <a:bodyPr/>
          <a:lstStyle/>
          <a:p>
            <a:r>
              <a:rPr lang="en-US" dirty="0">
                <a:solidFill>
                  <a:srgbClr val="38A4D4"/>
                </a:solidFill>
              </a:rPr>
              <a:t>Product Awards:</a:t>
            </a:r>
          </a:p>
        </p:txBody>
      </p:sp>
      <p:pic>
        <p:nvPicPr>
          <p:cNvPr id="25"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43153" y="2707107"/>
            <a:ext cx="1488789" cy="1226516"/>
          </a:xfrm>
          <a:prstGeom prst="rect">
            <a:avLst/>
          </a:prstGeom>
        </p:spPr>
      </p:pic>
      <p:pic>
        <p:nvPicPr>
          <p:cNvPr id="41" name="Picture 4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93260" y="2732423"/>
            <a:ext cx="2306536" cy="1159213"/>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56635" y="2030632"/>
            <a:ext cx="2434300" cy="1902991"/>
          </a:xfrm>
          <a:prstGeom prst="rect">
            <a:avLst/>
          </a:prstGeom>
        </p:spPr>
      </p:pic>
      <p:pic>
        <p:nvPicPr>
          <p:cNvPr id="3078" name="Picture 6" descr="SCN18_StellarServiceAward2">
            <a:extLst>
              <a:ext uri="{FF2B5EF4-FFF2-40B4-BE49-F238E27FC236}">
                <a16:creationId xmlns:a16="http://schemas.microsoft.com/office/drawing/2014/main" id="{CB794FA4-51BE-4A13-8C1B-2B48FD27BDDA}"/>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699855" y="2009801"/>
            <a:ext cx="1987486" cy="1959254"/>
          </a:xfrm>
          <a:prstGeom prst="rect">
            <a:avLst/>
          </a:prstGeom>
          <a:noFill/>
          <a:extLst>
            <a:ext uri="{909E8E84-426E-40DD-AFC4-6F175D3DCCD1}">
              <a14:hiddenFill xmlns:a14="http://schemas.microsoft.com/office/drawing/2010/main">
                <a:solidFill>
                  <a:srgbClr val="FFFFFF"/>
                </a:solidFill>
              </a14:hiddenFill>
            </a:ext>
          </a:extLst>
        </p:spPr>
      </p:pic>
      <p:grpSp>
        <p:nvGrpSpPr>
          <p:cNvPr id="1025" name="Group 1024">
            <a:extLst>
              <a:ext uri="{FF2B5EF4-FFF2-40B4-BE49-F238E27FC236}">
                <a16:creationId xmlns:a16="http://schemas.microsoft.com/office/drawing/2014/main" id="{A6BD00ED-0D9B-4AB2-94BA-8D2887FDE5DE}"/>
              </a:ext>
            </a:extLst>
          </p:cNvPr>
          <p:cNvGrpSpPr/>
          <p:nvPr/>
        </p:nvGrpSpPr>
        <p:grpSpPr>
          <a:xfrm>
            <a:off x="12245706" y="6825904"/>
            <a:ext cx="2893502" cy="1623373"/>
            <a:chOff x="8740507" y="4786384"/>
            <a:chExt cx="2893502" cy="1623373"/>
          </a:xfrm>
        </p:grpSpPr>
        <p:pic>
          <p:nvPicPr>
            <p:cNvPr id="38" name="Picture 4" descr="https://www.brightsign.biz/application/files/7714/8425/9256/opel-front-productOverview.p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colorTemperature colorTemp="5368"/>
                      </a14:imgEffect>
                      <a14:imgEffect>
                        <a14:brightnessContrast bright="14000" contrast="14000"/>
                      </a14:imgEffect>
                    </a14:imgLayer>
                  </a14:imgProps>
                </a:ext>
                <a:ext uri="{28A0092B-C50C-407E-A947-70E740481C1C}">
                  <a14:useLocalDpi xmlns:a14="http://schemas.microsoft.com/office/drawing/2010/main"/>
                </a:ext>
              </a:extLst>
            </a:blip>
            <a:srcRect b="4925"/>
            <a:stretch/>
          </p:blipFill>
          <p:spPr bwMode="auto">
            <a:xfrm>
              <a:off x="8838475" y="5542885"/>
              <a:ext cx="2697567" cy="866872"/>
            </a:xfrm>
            <a:prstGeom prst="rect">
              <a:avLst/>
            </a:prstGeom>
            <a:noFill/>
            <a:extLst>
              <a:ext uri="{909E8E84-426E-40DD-AFC4-6F175D3DCCD1}">
                <a14:hiddenFill xmlns:a14="http://schemas.microsoft.com/office/drawing/2010/main">
                  <a:solidFill>
                    <a:srgbClr val="FFFFFF"/>
                  </a:solidFill>
                </a14:hiddenFill>
              </a:ext>
            </a:extLst>
          </p:spPr>
        </p:pic>
        <p:grpSp>
          <p:nvGrpSpPr>
            <p:cNvPr id="1024" name="Group 1023">
              <a:extLst>
                <a:ext uri="{FF2B5EF4-FFF2-40B4-BE49-F238E27FC236}">
                  <a16:creationId xmlns:a16="http://schemas.microsoft.com/office/drawing/2014/main" id="{ED7A35B3-F6F7-4A61-A097-059535DA3C03}"/>
                </a:ext>
              </a:extLst>
            </p:cNvPr>
            <p:cNvGrpSpPr/>
            <p:nvPr/>
          </p:nvGrpSpPr>
          <p:grpSpPr>
            <a:xfrm>
              <a:off x="8740507" y="4786384"/>
              <a:ext cx="2893502" cy="937377"/>
              <a:chOff x="8994968" y="4775691"/>
              <a:chExt cx="2893502" cy="937377"/>
            </a:xfrm>
          </p:grpSpPr>
          <p:pic>
            <p:nvPicPr>
              <p:cNvPr id="86" name="Picture 2" descr="https://www.brightsign.biz/application/files/cache/b4389fb54a13e42b478efe24062187f7.png">
                <a:extLst>
                  <a:ext uri="{FF2B5EF4-FFF2-40B4-BE49-F238E27FC236}">
                    <a16:creationId xmlns:a16="http://schemas.microsoft.com/office/drawing/2014/main" id="{05CE0241-68E2-44BC-A39B-3A73DE6320D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1114477" y="4846196"/>
                <a:ext cx="773993" cy="866872"/>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45F02C28-A5DC-43B2-A95F-19A2DFC79D42}"/>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10386131" y="4775691"/>
                <a:ext cx="685733" cy="937377"/>
              </a:xfrm>
              <a:prstGeom prst="rect">
                <a:avLst/>
              </a:prstGeom>
              <a:ln>
                <a:noFill/>
              </a:ln>
              <a:effectLst>
                <a:outerShdw blurRad="292100" dist="139700" dir="2700000" algn="tl" rotWithShape="0">
                  <a:srgbClr val="333333">
                    <a:alpha val="65000"/>
                  </a:srgbClr>
                </a:outerShdw>
              </a:effectLst>
            </p:spPr>
          </p:pic>
          <p:pic>
            <p:nvPicPr>
              <p:cNvPr id="88" name="A78567FE-70AB-4D56-97BE-997E208D6AF6" descr="165DA89F-9108-4A66-9658-536850B55F7E@attlocal">
                <a:extLst>
                  <a:ext uri="{FF2B5EF4-FFF2-40B4-BE49-F238E27FC236}">
                    <a16:creationId xmlns:a16="http://schemas.microsoft.com/office/drawing/2014/main" id="{24F90ECD-F019-4F8D-9133-8312468D41D4}"/>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994968" y="4786384"/>
                <a:ext cx="684590" cy="92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8">
                <a:extLst>
                  <a:ext uri="{FF2B5EF4-FFF2-40B4-BE49-F238E27FC236}">
                    <a16:creationId xmlns:a16="http://schemas.microsoft.com/office/drawing/2014/main" id="{432C29FC-F4DD-452D-A51F-B3B8E704F03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722171" y="4828891"/>
                <a:ext cx="621347" cy="884177"/>
              </a:xfrm>
              <a:prstGeom prst="rect">
                <a:avLst/>
              </a:prstGeom>
            </p:spPr>
          </p:pic>
        </p:grpSp>
      </p:grpSp>
      <p:grpSp>
        <p:nvGrpSpPr>
          <p:cNvPr id="126" name="Group 125">
            <a:extLst>
              <a:ext uri="{FF2B5EF4-FFF2-40B4-BE49-F238E27FC236}">
                <a16:creationId xmlns:a16="http://schemas.microsoft.com/office/drawing/2014/main" id="{A82A5499-EEB5-4CD5-BD29-10DCB293AB30}"/>
              </a:ext>
            </a:extLst>
          </p:cNvPr>
          <p:cNvGrpSpPr/>
          <p:nvPr/>
        </p:nvGrpSpPr>
        <p:grpSpPr>
          <a:xfrm>
            <a:off x="1882834" y="5478572"/>
            <a:ext cx="3142205" cy="2927549"/>
            <a:chOff x="1882834" y="5478572"/>
            <a:chExt cx="3142205" cy="2927549"/>
          </a:xfrm>
        </p:grpSpPr>
        <p:pic>
          <p:nvPicPr>
            <p:cNvPr id="7" name="Picture 6">
              <a:extLst>
                <a:ext uri="{FF2B5EF4-FFF2-40B4-BE49-F238E27FC236}">
                  <a16:creationId xmlns:a16="http://schemas.microsoft.com/office/drawing/2014/main" id="{BE852392-7113-40AA-88C4-DA7CAEB0CE24}"/>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2088475" y="7086599"/>
              <a:ext cx="2730922" cy="1319522"/>
            </a:xfrm>
            <a:prstGeom prst="rect">
              <a:avLst/>
            </a:prstGeom>
          </p:spPr>
        </p:pic>
        <p:grpSp>
          <p:nvGrpSpPr>
            <p:cNvPr id="105" name="Group 104">
              <a:extLst>
                <a:ext uri="{FF2B5EF4-FFF2-40B4-BE49-F238E27FC236}">
                  <a16:creationId xmlns:a16="http://schemas.microsoft.com/office/drawing/2014/main" id="{45B2A6BF-3C4A-42C0-B092-EEE2E4822EDB}"/>
                </a:ext>
              </a:extLst>
            </p:cNvPr>
            <p:cNvGrpSpPr/>
            <p:nvPr/>
          </p:nvGrpSpPr>
          <p:grpSpPr>
            <a:xfrm>
              <a:off x="1882834" y="5478572"/>
              <a:ext cx="3142205" cy="2578407"/>
              <a:chOff x="2023510" y="5408234"/>
              <a:chExt cx="3142205" cy="2578407"/>
            </a:xfrm>
          </p:grpSpPr>
          <p:pic>
            <p:nvPicPr>
              <p:cNvPr id="51" name="Picture 2" descr="https://www.brightsign.biz/application/files/cache/b4389fb54a13e42b478efe24062187f7.png">
                <a:extLst>
                  <a:ext uri="{FF2B5EF4-FFF2-40B4-BE49-F238E27FC236}">
                    <a16:creationId xmlns:a16="http://schemas.microsoft.com/office/drawing/2014/main" id="{46A5AF69-6976-48E8-9350-5825E5ABE31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857618" y="5408234"/>
                <a:ext cx="773993" cy="866872"/>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33CF6FE0-2316-496D-BFCC-D961E63F7657}"/>
                  </a:ext>
                </a:extLst>
              </p:cNvPr>
              <p:cNvGrpSpPr>
                <a:grpSpLocks noChangeAspect="1"/>
              </p:cNvGrpSpPr>
              <p:nvPr/>
            </p:nvGrpSpPr>
            <p:grpSpPr>
              <a:xfrm>
                <a:off x="2613469" y="6301049"/>
                <a:ext cx="2083139" cy="937377"/>
                <a:chOff x="2669008" y="6068488"/>
                <a:chExt cx="2424799" cy="1091118"/>
              </a:xfrm>
            </p:grpSpPr>
            <p:pic>
              <p:nvPicPr>
                <p:cNvPr id="2" name="Picture 1"/>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4295606" y="6068488"/>
                  <a:ext cx="798201" cy="1091118"/>
                </a:xfrm>
                <a:prstGeom prst="rect">
                  <a:avLst/>
                </a:prstGeom>
                <a:ln>
                  <a:noFill/>
                </a:ln>
                <a:effectLst>
                  <a:outerShdw blurRad="292100" dist="139700" dir="2700000" algn="tl" rotWithShape="0">
                    <a:srgbClr val="333333">
                      <a:alpha val="65000"/>
                    </a:srgbClr>
                  </a:outerShdw>
                </a:effectLst>
              </p:spPr>
            </p:pic>
            <p:pic>
              <p:nvPicPr>
                <p:cNvPr id="3074" name="A78567FE-70AB-4D56-97BE-997E208D6AF6" descr="165DA89F-9108-4A66-9658-536850B55F7E@attlocal">
                  <a:extLst>
                    <a:ext uri="{FF2B5EF4-FFF2-40B4-BE49-F238E27FC236}">
                      <a16:creationId xmlns:a16="http://schemas.microsoft.com/office/drawing/2014/main" id="{608CD321-C18B-49B1-8F3E-574AE689C1B7}"/>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2669008" y="6080935"/>
                  <a:ext cx="796871" cy="107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a:extLst>
                    <a:ext uri="{FF2B5EF4-FFF2-40B4-BE49-F238E27FC236}">
                      <a16:creationId xmlns:a16="http://schemas.microsoft.com/office/drawing/2014/main" id="{2D7F3DD0-FC46-4F89-8730-5F2936412C0D}"/>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519115" y="6130413"/>
                  <a:ext cx="723256" cy="1029193"/>
                </a:xfrm>
                <a:prstGeom prst="rect">
                  <a:avLst/>
                </a:prstGeom>
              </p:spPr>
            </p:pic>
          </p:grpSp>
          <p:grpSp>
            <p:nvGrpSpPr>
              <p:cNvPr id="90" name="Group 89">
                <a:extLst>
                  <a:ext uri="{FF2B5EF4-FFF2-40B4-BE49-F238E27FC236}">
                    <a16:creationId xmlns:a16="http://schemas.microsoft.com/office/drawing/2014/main" id="{EAAE11F9-7BCB-4E5C-93E7-6F4E5BA74ED7}"/>
                  </a:ext>
                </a:extLst>
              </p:cNvPr>
              <p:cNvGrpSpPr/>
              <p:nvPr/>
            </p:nvGrpSpPr>
            <p:grpSpPr>
              <a:xfrm>
                <a:off x="2023510" y="7038984"/>
                <a:ext cx="888576" cy="947657"/>
                <a:chOff x="2023510" y="7038984"/>
                <a:chExt cx="888576" cy="947657"/>
              </a:xfrm>
            </p:grpSpPr>
            <p:sp>
              <p:nvSpPr>
                <p:cNvPr id="27" name="Rectangle 26">
                  <a:extLst>
                    <a:ext uri="{FF2B5EF4-FFF2-40B4-BE49-F238E27FC236}">
                      <a16:creationId xmlns:a16="http://schemas.microsoft.com/office/drawing/2014/main" id="{EE05F81A-78C7-45C3-98D3-99A970E23F5F}"/>
                    </a:ext>
                  </a:extLst>
                </p:cNvPr>
                <p:cNvSpPr/>
                <p:nvPr/>
              </p:nvSpPr>
              <p:spPr>
                <a:xfrm>
                  <a:off x="2221836" y="7419650"/>
                  <a:ext cx="664416" cy="1338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495A36A1-28EB-45D0-B190-5F6806AB78B3}"/>
                    </a:ext>
                  </a:extLst>
                </p:cNvPr>
                <p:cNvSpPr/>
                <p:nvPr/>
              </p:nvSpPr>
              <p:spPr>
                <a:xfrm>
                  <a:off x="2479248" y="7223295"/>
                  <a:ext cx="307543" cy="1710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7" name="Picture 2" descr="http://2ley7l42nt9s3jvzio2zneqa.wpengine.netdna-cdn.com/wp-content/uploads/2018/03/BestofISE2018-logo-0318.jpg">
                  <a:extLst>
                    <a:ext uri="{FF2B5EF4-FFF2-40B4-BE49-F238E27FC236}">
                      <a16:creationId xmlns:a16="http://schemas.microsoft.com/office/drawing/2014/main" id="{9C90DF82-AAF5-4813-B49F-56FCF61A5441}"/>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a:ext>
                  </a:extLst>
                </a:blip>
                <a:srcRect l="-448"/>
                <a:stretch/>
              </p:blipFill>
              <p:spPr bwMode="auto">
                <a:xfrm>
                  <a:off x="2023510" y="7038984"/>
                  <a:ext cx="888576" cy="947657"/>
                </a:xfrm>
                <a:prstGeom prst="rect">
                  <a:avLst/>
                </a:prstGeom>
                <a:noFill/>
                <a:extLst>
                  <a:ext uri="{909E8E84-426E-40DD-AFC4-6F175D3DCCD1}">
                    <a14:hiddenFill xmlns:a14="http://schemas.microsoft.com/office/drawing/2010/main">
                      <a:solidFill>
                        <a:srgbClr val="FFFFFF"/>
                      </a:solidFill>
                    </a14:hiddenFill>
                  </a:ext>
                </a:extLst>
              </p:spPr>
            </p:pic>
          </p:grpSp>
          <p:pic>
            <p:nvPicPr>
              <p:cNvPr id="104" name="Picture 103">
                <a:extLst>
                  <a:ext uri="{FF2B5EF4-FFF2-40B4-BE49-F238E27FC236}">
                    <a16:creationId xmlns:a16="http://schemas.microsoft.com/office/drawing/2014/main" id="{782675C9-6578-41BA-B7FA-B68BAA6A9CD6}"/>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4306703" y="7055712"/>
                <a:ext cx="859012" cy="861697"/>
              </a:xfrm>
              <a:prstGeom prst="rect">
                <a:avLst/>
              </a:prstGeom>
            </p:spPr>
          </p:pic>
        </p:grpSp>
      </p:grpSp>
      <p:grpSp>
        <p:nvGrpSpPr>
          <p:cNvPr id="125" name="Group 124">
            <a:extLst>
              <a:ext uri="{FF2B5EF4-FFF2-40B4-BE49-F238E27FC236}">
                <a16:creationId xmlns:a16="http://schemas.microsoft.com/office/drawing/2014/main" id="{A7593121-AD98-4F9E-879A-B6427BB25D38}"/>
              </a:ext>
            </a:extLst>
          </p:cNvPr>
          <p:cNvGrpSpPr/>
          <p:nvPr/>
        </p:nvGrpSpPr>
        <p:grpSpPr>
          <a:xfrm>
            <a:off x="5101247" y="5542885"/>
            <a:ext cx="3142205" cy="2863236"/>
            <a:chOff x="5101247" y="5542885"/>
            <a:chExt cx="3142205" cy="2863236"/>
          </a:xfrm>
        </p:grpSpPr>
        <p:pic>
          <p:nvPicPr>
            <p:cNvPr id="128" name="Picture 127">
              <a:extLst>
                <a:ext uri="{FF2B5EF4-FFF2-40B4-BE49-F238E27FC236}">
                  <a16:creationId xmlns:a16="http://schemas.microsoft.com/office/drawing/2014/main" id="{0B31EAD7-5078-43F9-90AB-9BD10C0C7F83}"/>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5342661" y="7086599"/>
              <a:ext cx="2657792" cy="1319522"/>
            </a:xfrm>
            <a:prstGeom prst="rect">
              <a:avLst/>
            </a:prstGeom>
          </p:spPr>
        </p:pic>
        <p:grpSp>
          <p:nvGrpSpPr>
            <p:cNvPr id="111" name="Group 110">
              <a:extLst>
                <a:ext uri="{FF2B5EF4-FFF2-40B4-BE49-F238E27FC236}">
                  <a16:creationId xmlns:a16="http://schemas.microsoft.com/office/drawing/2014/main" id="{FBB754D2-64CF-4816-952D-00A7129D3FDD}"/>
                </a:ext>
              </a:extLst>
            </p:cNvPr>
            <p:cNvGrpSpPr/>
            <p:nvPr/>
          </p:nvGrpSpPr>
          <p:grpSpPr>
            <a:xfrm>
              <a:off x="5101247" y="5542885"/>
              <a:ext cx="3142205" cy="2514094"/>
              <a:chOff x="2023510" y="5472547"/>
              <a:chExt cx="3142205" cy="2514094"/>
            </a:xfrm>
          </p:grpSpPr>
          <p:pic>
            <p:nvPicPr>
              <p:cNvPr id="112" name="Picture 2" descr="https://www.brightsign.biz/application/files/cache/b4389fb54a13e42b478efe24062187f7.png">
                <a:extLst>
                  <a:ext uri="{FF2B5EF4-FFF2-40B4-BE49-F238E27FC236}">
                    <a16:creationId xmlns:a16="http://schemas.microsoft.com/office/drawing/2014/main" id="{4DCF2477-8863-44D8-86A5-93E9BF60E52F}"/>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268042" y="5472547"/>
                <a:ext cx="773993" cy="866872"/>
              </a:xfrm>
              <a:prstGeom prst="rect">
                <a:avLst/>
              </a:prstGeom>
              <a:noFill/>
              <a:extLst>
                <a:ext uri="{909E8E84-426E-40DD-AFC4-6F175D3DCCD1}">
                  <a14:hiddenFill xmlns:a14="http://schemas.microsoft.com/office/drawing/2010/main">
                    <a:solidFill>
                      <a:srgbClr val="FFFFFF"/>
                    </a:solidFill>
                  </a14:hiddenFill>
                </a:ext>
              </a:extLst>
            </p:spPr>
          </p:pic>
          <p:grpSp>
            <p:nvGrpSpPr>
              <p:cNvPr id="113" name="Group 112">
                <a:extLst>
                  <a:ext uri="{FF2B5EF4-FFF2-40B4-BE49-F238E27FC236}">
                    <a16:creationId xmlns:a16="http://schemas.microsoft.com/office/drawing/2014/main" id="{2C3484D4-853A-4620-8F67-4703289D0660}"/>
                  </a:ext>
                </a:extLst>
              </p:cNvPr>
              <p:cNvGrpSpPr>
                <a:grpSpLocks noChangeAspect="1"/>
              </p:cNvGrpSpPr>
              <p:nvPr/>
            </p:nvGrpSpPr>
            <p:grpSpPr>
              <a:xfrm>
                <a:off x="2953035" y="6345551"/>
                <a:ext cx="1351673" cy="926684"/>
                <a:chOff x="3064268" y="6120288"/>
                <a:chExt cx="1573364" cy="1078671"/>
              </a:xfrm>
            </p:grpSpPr>
            <p:pic>
              <p:nvPicPr>
                <p:cNvPr id="120" name="A78567FE-70AB-4D56-97BE-997E208D6AF6" descr="165DA89F-9108-4A66-9658-536850B55F7E@attlocal">
                  <a:extLst>
                    <a:ext uri="{FF2B5EF4-FFF2-40B4-BE49-F238E27FC236}">
                      <a16:creationId xmlns:a16="http://schemas.microsoft.com/office/drawing/2014/main" id="{88C97EC7-56D9-433F-B1AD-5BEDDAFC05D7}"/>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064268" y="6120288"/>
                  <a:ext cx="796871" cy="107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Picture 120">
                  <a:extLst>
                    <a:ext uri="{FF2B5EF4-FFF2-40B4-BE49-F238E27FC236}">
                      <a16:creationId xmlns:a16="http://schemas.microsoft.com/office/drawing/2014/main" id="{900DADFD-079A-4C62-BDF5-1BE72511602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914376" y="6169763"/>
                  <a:ext cx="723256" cy="1029194"/>
                </a:xfrm>
                <a:prstGeom prst="rect">
                  <a:avLst/>
                </a:prstGeom>
              </p:spPr>
            </p:pic>
          </p:grpSp>
          <p:grpSp>
            <p:nvGrpSpPr>
              <p:cNvPr id="114" name="Group 113">
                <a:extLst>
                  <a:ext uri="{FF2B5EF4-FFF2-40B4-BE49-F238E27FC236}">
                    <a16:creationId xmlns:a16="http://schemas.microsoft.com/office/drawing/2014/main" id="{ABC99A32-591F-4C48-B62C-7A9ED680AF0F}"/>
                  </a:ext>
                </a:extLst>
              </p:cNvPr>
              <p:cNvGrpSpPr/>
              <p:nvPr/>
            </p:nvGrpSpPr>
            <p:grpSpPr>
              <a:xfrm>
                <a:off x="2023510" y="7038984"/>
                <a:ext cx="888576" cy="947657"/>
                <a:chOff x="2023510" y="7038984"/>
                <a:chExt cx="888576" cy="947657"/>
              </a:xfrm>
            </p:grpSpPr>
            <p:sp>
              <p:nvSpPr>
                <p:cNvPr id="116" name="Rectangle 115">
                  <a:extLst>
                    <a:ext uri="{FF2B5EF4-FFF2-40B4-BE49-F238E27FC236}">
                      <a16:creationId xmlns:a16="http://schemas.microsoft.com/office/drawing/2014/main" id="{E4B224A5-487C-462A-937B-E0BD85E7482C}"/>
                    </a:ext>
                  </a:extLst>
                </p:cNvPr>
                <p:cNvSpPr/>
                <p:nvPr/>
              </p:nvSpPr>
              <p:spPr>
                <a:xfrm>
                  <a:off x="2221836" y="7419650"/>
                  <a:ext cx="664416" cy="1338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1F0C442A-FD58-4AE0-913C-69B140B79806}"/>
                    </a:ext>
                  </a:extLst>
                </p:cNvPr>
                <p:cNvSpPr/>
                <p:nvPr/>
              </p:nvSpPr>
              <p:spPr>
                <a:xfrm>
                  <a:off x="2479248" y="7223295"/>
                  <a:ext cx="307543" cy="1710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8" name="Picture 2" descr="http://2ley7l42nt9s3jvzio2zneqa.wpengine.netdna-cdn.com/wp-content/uploads/2018/03/BestofISE2018-logo-0318.jpg">
                  <a:extLst>
                    <a:ext uri="{FF2B5EF4-FFF2-40B4-BE49-F238E27FC236}">
                      <a16:creationId xmlns:a16="http://schemas.microsoft.com/office/drawing/2014/main" id="{2A7400BD-4A87-4E1D-974E-02CF25D42CA6}"/>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a:ext>
                  </a:extLst>
                </a:blip>
                <a:srcRect l="-448"/>
                <a:stretch/>
              </p:blipFill>
              <p:spPr bwMode="auto">
                <a:xfrm>
                  <a:off x="2023510" y="7038984"/>
                  <a:ext cx="888576" cy="947657"/>
                </a:xfrm>
                <a:prstGeom prst="rect">
                  <a:avLst/>
                </a:prstGeom>
                <a:noFill/>
                <a:extLst>
                  <a:ext uri="{909E8E84-426E-40DD-AFC4-6F175D3DCCD1}">
                    <a14:hiddenFill xmlns:a14="http://schemas.microsoft.com/office/drawing/2010/main">
                      <a:solidFill>
                        <a:srgbClr val="FFFFFF"/>
                      </a:solidFill>
                    </a14:hiddenFill>
                  </a:ext>
                </a:extLst>
              </p:spPr>
            </p:pic>
          </p:grpSp>
          <p:pic>
            <p:nvPicPr>
              <p:cNvPr id="115" name="Picture 114">
                <a:extLst>
                  <a:ext uri="{FF2B5EF4-FFF2-40B4-BE49-F238E27FC236}">
                    <a16:creationId xmlns:a16="http://schemas.microsoft.com/office/drawing/2014/main" id="{ED95F788-BACA-4E32-A902-F93E9B4B423C}"/>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4306703" y="7055712"/>
                <a:ext cx="859012" cy="861697"/>
              </a:xfrm>
              <a:prstGeom prst="rect">
                <a:avLst/>
              </a:prstGeom>
            </p:spPr>
          </p:pic>
        </p:grpSp>
      </p:grpSp>
      <p:grpSp>
        <p:nvGrpSpPr>
          <p:cNvPr id="13" name="Group 12">
            <a:extLst>
              <a:ext uri="{FF2B5EF4-FFF2-40B4-BE49-F238E27FC236}">
                <a16:creationId xmlns:a16="http://schemas.microsoft.com/office/drawing/2014/main" id="{89867B02-03DD-441D-8E1C-3D12E1493CFD}"/>
              </a:ext>
            </a:extLst>
          </p:cNvPr>
          <p:cNvGrpSpPr/>
          <p:nvPr/>
        </p:nvGrpSpPr>
        <p:grpSpPr>
          <a:xfrm>
            <a:off x="8367393" y="6486583"/>
            <a:ext cx="3470941" cy="1969035"/>
            <a:chOff x="8367393" y="6538835"/>
            <a:chExt cx="3470941" cy="1969035"/>
          </a:xfrm>
        </p:grpSpPr>
        <p:pic>
          <p:nvPicPr>
            <p:cNvPr id="12" name="Picture 11">
              <a:extLst>
                <a:ext uri="{FF2B5EF4-FFF2-40B4-BE49-F238E27FC236}">
                  <a16:creationId xmlns:a16="http://schemas.microsoft.com/office/drawing/2014/main" id="{FA079DE4-439A-421F-AD3E-DBC59265B245}"/>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8367393" y="7252897"/>
              <a:ext cx="2442222" cy="1226516"/>
            </a:xfrm>
            <a:prstGeom prst="rect">
              <a:avLst/>
            </a:prstGeom>
          </p:spPr>
        </p:pic>
        <p:pic>
          <p:nvPicPr>
            <p:cNvPr id="10" name="Picture 9">
              <a:extLst>
                <a:ext uri="{FF2B5EF4-FFF2-40B4-BE49-F238E27FC236}">
                  <a16:creationId xmlns:a16="http://schemas.microsoft.com/office/drawing/2014/main" id="{78296249-703B-4067-8FE8-ADC81DA1C1E1}"/>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10621875" y="7495327"/>
              <a:ext cx="1216459" cy="1012543"/>
            </a:xfrm>
            <a:prstGeom prst="rect">
              <a:avLst/>
            </a:prstGeom>
          </p:spPr>
        </p:pic>
        <p:grpSp>
          <p:nvGrpSpPr>
            <p:cNvPr id="76" name="Group 75">
              <a:extLst>
                <a:ext uri="{FF2B5EF4-FFF2-40B4-BE49-F238E27FC236}">
                  <a16:creationId xmlns:a16="http://schemas.microsoft.com/office/drawing/2014/main" id="{F916A8D9-3AEC-4A3A-8DC6-8256D3925B10}"/>
                </a:ext>
              </a:extLst>
            </p:cNvPr>
            <p:cNvGrpSpPr/>
            <p:nvPr/>
          </p:nvGrpSpPr>
          <p:grpSpPr>
            <a:xfrm>
              <a:off x="9118004" y="6538835"/>
              <a:ext cx="2312958" cy="926684"/>
              <a:chOff x="5885648" y="6283038"/>
              <a:chExt cx="2312958" cy="926684"/>
            </a:xfrm>
          </p:grpSpPr>
          <p:grpSp>
            <p:nvGrpSpPr>
              <p:cNvPr id="77" name="Group 76">
                <a:extLst>
                  <a:ext uri="{FF2B5EF4-FFF2-40B4-BE49-F238E27FC236}">
                    <a16:creationId xmlns:a16="http://schemas.microsoft.com/office/drawing/2014/main" id="{EBF60833-3029-42B9-B98B-FA1C38B175A1}"/>
                  </a:ext>
                </a:extLst>
              </p:cNvPr>
              <p:cNvGrpSpPr>
                <a:grpSpLocks noChangeAspect="1"/>
              </p:cNvGrpSpPr>
              <p:nvPr/>
            </p:nvGrpSpPr>
            <p:grpSpPr>
              <a:xfrm>
                <a:off x="5885648" y="6283038"/>
                <a:ext cx="2312958" cy="926684"/>
                <a:chOff x="2354809" y="6052454"/>
                <a:chExt cx="2692314" cy="1078671"/>
              </a:xfrm>
            </p:grpSpPr>
            <p:pic>
              <p:nvPicPr>
                <p:cNvPr id="79" name="A78567FE-70AB-4D56-97BE-997E208D6AF6" descr="165DA89F-9108-4A66-9658-536850B55F7E@attlocal">
                  <a:extLst>
                    <a:ext uri="{FF2B5EF4-FFF2-40B4-BE49-F238E27FC236}">
                      <a16:creationId xmlns:a16="http://schemas.microsoft.com/office/drawing/2014/main" id="{A9874458-7996-4E38-B513-C540429B6F23}"/>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2354809" y="6052454"/>
                  <a:ext cx="796871" cy="107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79">
                  <a:extLst>
                    <a:ext uri="{FF2B5EF4-FFF2-40B4-BE49-F238E27FC236}">
                      <a16:creationId xmlns:a16="http://schemas.microsoft.com/office/drawing/2014/main" id="{4E22CC2F-08D2-4D89-99F5-6A70B9A72A8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323867" y="6077197"/>
                  <a:ext cx="723256" cy="1029194"/>
                </a:xfrm>
                <a:prstGeom prst="rect">
                  <a:avLst/>
                </a:prstGeom>
              </p:spPr>
            </p:pic>
          </p:grpSp>
          <p:pic>
            <p:nvPicPr>
              <p:cNvPr id="78" name="Picture 2" descr="https://www.brightsign.biz/application/files/cache/b4389fb54a13e42b478efe24062187f7.png">
                <a:extLst>
                  <a:ext uri="{FF2B5EF4-FFF2-40B4-BE49-F238E27FC236}">
                    <a16:creationId xmlns:a16="http://schemas.microsoft.com/office/drawing/2014/main" id="{17CB44EE-CA5F-4FB7-9F2E-E99C317A6E8B}"/>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686751" y="6312945"/>
                <a:ext cx="773993" cy="86687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 name="Group 4">
            <a:extLst>
              <a:ext uri="{FF2B5EF4-FFF2-40B4-BE49-F238E27FC236}">
                <a16:creationId xmlns:a16="http://schemas.microsoft.com/office/drawing/2014/main" id="{BE0682BB-C81E-4DDE-86A0-4C799BA58807}"/>
              </a:ext>
            </a:extLst>
          </p:cNvPr>
          <p:cNvGrpSpPr/>
          <p:nvPr/>
        </p:nvGrpSpPr>
        <p:grpSpPr>
          <a:xfrm>
            <a:off x="14156870" y="4707590"/>
            <a:ext cx="1213794" cy="1825632"/>
            <a:chOff x="14237552" y="4707590"/>
            <a:chExt cx="1213794" cy="1825632"/>
          </a:xfrm>
        </p:grpSpPr>
        <p:grpSp>
          <p:nvGrpSpPr>
            <p:cNvPr id="20" name="Group 19"/>
            <p:cNvGrpSpPr/>
            <p:nvPr/>
          </p:nvGrpSpPr>
          <p:grpSpPr>
            <a:xfrm>
              <a:off x="14237552" y="5390334"/>
              <a:ext cx="1213794" cy="1142888"/>
              <a:chOff x="6313784" y="7472167"/>
              <a:chExt cx="1213794" cy="1142888"/>
            </a:xfrm>
          </p:grpSpPr>
          <p:pic>
            <p:nvPicPr>
              <p:cNvPr id="42" name="Picture 41"/>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464902" y="7472167"/>
                <a:ext cx="911564" cy="883678"/>
              </a:xfrm>
              <a:prstGeom prst="rect">
                <a:avLst/>
              </a:prstGeom>
            </p:spPr>
          </p:pic>
          <p:sp>
            <p:nvSpPr>
              <p:cNvPr id="17" name="TextBox 16"/>
              <p:cNvSpPr txBox="1"/>
              <p:nvPr/>
            </p:nvSpPr>
            <p:spPr>
              <a:xfrm>
                <a:off x="6313784" y="8338056"/>
                <a:ext cx="1213794" cy="276999"/>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BrightBeacon</a:t>
                </a:r>
              </a:p>
            </p:txBody>
          </p:sp>
        </p:grpSp>
        <p:pic>
          <p:nvPicPr>
            <p:cNvPr id="3" name="Picture 2" descr="Image result for COMMERCIAL INTEGRATOR 2016 AWARD">
              <a:extLst>
                <a:ext uri="{FF2B5EF4-FFF2-40B4-BE49-F238E27FC236}">
                  <a16:creationId xmlns:a16="http://schemas.microsoft.com/office/drawing/2014/main" id="{91ED6180-1688-4035-8A26-C648C1FFDBAC}"/>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14292849" y="4707590"/>
              <a:ext cx="882233" cy="8690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B266AC0A-B298-485A-AE47-78191BC29C48}"/>
              </a:ext>
            </a:extLst>
          </p:cNvPr>
          <p:cNvGrpSpPr/>
          <p:nvPr/>
        </p:nvGrpSpPr>
        <p:grpSpPr>
          <a:xfrm>
            <a:off x="12179524" y="4762513"/>
            <a:ext cx="1346844" cy="1764941"/>
            <a:chOff x="12045054" y="4762513"/>
            <a:chExt cx="1346844" cy="1764941"/>
          </a:xfrm>
        </p:grpSpPr>
        <p:grpSp>
          <p:nvGrpSpPr>
            <p:cNvPr id="23" name="Group 22">
              <a:extLst>
                <a:ext uri="{FF2B5EF4-FFF2-40B4-BE49-F238E27FC236}">
                  <a16:creationId xmlns:a16="http://schemas.microsoft.com/office/drawing/2014/main" id="{AB98EBE4-1896-4B92-91FF-9913616F2E46}"/>
                </a:ext>
              </a:extLst>
            </p:cNvPr>
            <p:cNvGrpSpPr/>
            <p:nvPr/>
          </p:nvGrpSpPr>
          <p:grpSpPr>
            <a:xfrm>
              <a:off x="12045054" y="5400340"/>
              <a:ext cx="1346844" cy="1127114"/>
              <a:chOff x="12768828" y="2060382"/>
              <a:chExt cx="1346844" cy="1127114"/>
            </a:xfrm>
          </p:grpSpPr>
          <p:pic>
            <p:nvPicPr>
              <p:cNvPr id="44" name="Picture 43"/>
              <p:cNvPicPr>
                <a:picLocks noChangeAspect="1"/>
              </p:cNvPicPr>
              <p:nvPr/>
            </p:nvPicPr>
            <p:blipFill>
              <a:blip r:embed="rId23" cstate="screen">
                <a:clrChange>
                  <a:clrFrom>
                    <a:srgbClr val="FFFFFB"/>
                  </a:clrFrom>
                  <a:clrTo>
                    <a:srgbClr val="FFFFFB">
                      <a:alpha val="0"/>
                    </a:srgbClr>
                  </a:clrTo>
                </a:clrChange>
                <a:extLst>
                  <a:ext uri="{28A0092B-C50C-407E-A947-70E740481C1C}">
                    <a14:useLocalDpi xmlns:a14="http://schemas.microsoft.com/office/drawing/2010/main"/>
                  </a:ext>
                </a:extLst>
              </a:blip>
              <a:stretch>
                <a:fillRect/>
              </a:stretch>
            </p:blipFill>
            <p:spPr>
              <a:xfrm>
                <a:off x="13001134" y="2060382"/>
                <a:ext cx="882233" cy="882235"/>
              </a:xfrm>
              <a:prstGeom prst="rect">
                <a:avLst/>
              </a:prstGeom>
            </p:spPr>
          </p:pic>
          <p:sp>
            <p:nvSpPr>
              <p:cNvPr id="49" name="TextBox 48"/>
              <p:cNvSpPr txBox="1"/>
              <p:nvPr/>
            </p:nvSpPr>
            <p:spPr>
              <a:xfrm>
                <a:off x="12768828" y="2910497"/>
                <a:ext cx="1346844" cy="276999"/>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BrightSign App</a:t>
                </a:r>
              </a:p>
            </p:txBody>
          </p:sp>
        </p:grpSp>
        <p:pic>
          <p:nvPicPr>
            <p:cNvPr id="66" name="Picture 65" descr="Image result for rave best infocomm 2016 award">
              <a:extLst>
                <a:ext uri="{FF2B5EF4-FFF2-40B4-BE49-F238E27FC236}">
                  <a16:creationId xmlns:a16="http://schemas.microsoft.com/office/drawing/2014/main" id="{8470C5C5-45FA-4B20-8595-09494468C5C5}"/>
                </a:ext>
              </a:extLst>
            </p:cNvPr>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325528" y="4762513"/>
              <a:ext cx="785895" cy="785895"/>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B401521F-01EB-47CD-ACAA-70A796185441}"/>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2481181" y="5501840"/>
            <a:ext cx="1150370" cy="843604"/>
          </a:xfrm>
          <a:prstGeom prst="rect">
            <a:avLst/>
          </a:prstGeom>
        </p:spPr>
      </p:pic>
    </p:spTree>
    <p:extLst>
      <p:ext uri="{BB962C8B-B14F-4D97-AF65-F5344CB8AC3E}">
        <p14:creationId xmlns:p14="http://schemas.microsoft.com/office/powerpoint/2010/main" val="3739940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generated with very high confidence">
            <a:extLst>
              <a:ext uri="{FF2B5EF4-FFF2-40B4-BE49-F238E27FC236}">
                <a16:creationId xmlns:a16="http://schemas.microsoft.com/office/drawing/2014/main" id="{3EA6751E-F7C0-4D42-8F62-27A01AF5A3F8}"/>
              </a:ext>
            </a:extLst>
          </p:cNvPr>
          <p:cNvPicPr>
            <a:picLocks noChangeAspect="1"/>
          </p:cNvPicPr>
          <p:nvPr/>
        </p:nvPicPr>
        <p:blipFill>
          <a:blip r:embed="rId3"/>
          <a:stretch>
            <a:fillRect/>
          </a:stretch>
        </p:blipFill>
        <p:spPr>
          <a:xfrm>
            <a:off x="5323809" y="1393068"/>
            <a:ext cx="10549172" cy="6792294"/>
          </a:xfrm>
          <a:prstGeom prst="rect">
            <a:avLst/>
          </a:prstGeom>
        </p:spPr>
      </p:pic>
      <p:sp>
        <p:nvSpPr>
          <p:cNvPr id="2" name="Title 1"/>
          <p:cNvSpPr>
            <a:spLocks noGrp="1"/>
          </p:cNvSpPr>
          <p:nvPr>
            <p:ph type="title"/>
          </p:nvPr>
        </p:nvSpPr>
        <p:spPr/>
        <p:txBody>
          <a:bodyPr>
            <a:noAutofit/>
          </a:bodyPr>
          <a:lstStyle/>
          <a:p>
            <a:r>
              <a:rPr lang="en-US" dirty="0"/>
              <a:t>Why Major Brands Chose BrightSign</a:t>
            </a:r>
          </a:p>
        </p:txBody>
      </p:sp>
      <p:sp>
        <p:nvSpPr>
          <p:cNvPr id="4" name="Content Placeholder 3"/>
          <p:cNvSpPr>
            <a:spLocks noGrp="1"/>
          </p:cNvSpPr>
          <p:nvPr>
            <p:ph idx="14"/>
          </p:nvPr>
        </p:nvSpPr>
        <p:spPr>
          <a:xfrm>
            <a:off x="1913469" y="2042344"/>
            <a:ext cx="3627522" cy="5609230"/>
          </a:xfrm>
        </p:spPr>
        <p:txBody>
          <a:bodyPr/>
          <a:lstStyle/>
          <a:p>
            <a:pPr>
              <a:spcBef>
                <a:spcPts val="1067"/>
              </a:spcBef>
              <a:spcAft>
                <a:spcPts val="1067"/>
              </a:spcAft>
            </a:pPr>
            <a:r>
              <a:rPr lang="en-US" sz="2400" dirty="0"/>
              <a:t>Very cost effective for large-scale roll-outs</a:t>
            </a:r>
          </a:p>
          <a:p>
            <a:pPr>
              <a:spcBef>
                <a:spcPts val="1067"/>
              </a:spcBef>
              <a:spcAft>
                <a:spcPts val="1067"/>
              </a:spcAft>
            </a:pPr>
            <a:r>
              <a:rPr lang="en-US" sz="2400" dirty="0"/>
              <a:t>Highly reliable non-PC solution</a:t>
            </a:r>
          </a:p>
          <a:p>
            <a:pPr>
              <a:spcBef>
                <a:spcPts val="1067"/>
              </a:spcBef>
              <a:spcAft>
                <a:spcPts val="1067"/>
              </a:spcAft>
            </a:pPr>
            <a:r>
              <a:rPr lang="en-US" sz="2400" dirty="0"/>
              <a:t>Stellar Full HD video quality </a:t>
            </a:r>
          </a:p>
          <a:p>
            <a:pPr>
              <a:spcBef>
                <a:spcPts val="1067"/>
              </a:spcBef>
              <a:spcAft>
                <a:spcPts val="1067"/>
              </a:spcAft>
            </a:pPr>
            <a:r>
              <a:rPr lang="en-US" sz="2400" dirty="0"/>
              <a:t>Fully featured from basic to sophisticated applications</a:t>
            </a:r>
          </a:p>
          <a:p>
            <a:pPr>
              <a:spcBef>
                <a:spcPts val="1067"/>
              </a:spcBef>
              <a:spcAft>
                <a:spcPts val="1067"/>
              </a:spcAft>
            </a:pPr>
            <a:r>
              <a:rPr lang="en-US" sz="2400" dirty="0"/>
              <a:t>Scalable networking </a:t>
            </a:r>
          </a:p>
          <a:p>
            <a:pPr>
              <a:spcBef>
                <a:spcPts val="1067"/>
              </a:spcBef>
              <a:spcAft>
                <a:spcPts val="1067"/>
              </a:spcAft>
            </a:pPr>
            <a:endParaRPr lang="en-US" sz="2400" dirty="0"/>
          </a:p>
          <a:p>
            <a:pPr>
              <a:spcBef>
                <a:spcPts val="1067"/>
              </a:spcBef>
              <a:spcAft>
                <a:spcPts val="1067"/>
              </a:spcAft>
            </a:pPr>
            <a:endParaRPr lang="en-US" sz="2400" dirty="0"/>
          </a:p>
        </p:txBody>
      </p:sp>
      <p:pic>
        <p:nvPicPr>
          <p:cNvPr id="6"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9630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Major Brands On BrightSign Network</a:t>
            </a:r>
          </a:p>
        </p:txBody>
      </p:sp>
      <p:sp>
        <p:nvSpPr>
          <p:cNvPr id="7" name="Text Placeholder 6">
            <a:extLst>
              <a:ext uri="{FF2B5EF4-FFF2-40B4-BE49-F238E27FC236}">
                <a16:creationId xmlns:a16="http://schemas.microsoft.com/office/drawing/2014/main" id="{CCA09C31-D6ED-42B0-9545-0E494E45171B}"/>
              </a:ext>
            </a:extLst>
          </p:cNvPr>
          <p:cNvSpPr>
            <a:spLocks noGrp="1"/>
          </p:cNvSpPr>
          <p:nvPr>
            <p:ph type="body" sz="quarter" idx="10"/>
          </p:nvPr>
        </p:nvSpPr>
        <p:spPr/>
        <p:txBody>
          <a:bodyPr/>
          <a:lstStyle/>
          <a:p>
            <a:r>
              <a:rPr lang="en-US" sz="2667" dirty="0"/>
              <a:t>3800+ accounts running on BrightSign Network &amp; </a:t>
            </a:r>
            <a:br>
              <a:rPr lang="en-US" sz="2667" dirty="0"/>
            </a:br>
            <a:r>
              <a:rPr lang="en-US" sz="2667" dirty="0"/>
              <a:t>BrightSign Network Enterprise Edition</a:t>
            </a:r>
          </a:p>
        </p:txBody>
      </p:sp>
      <p:grpSp>
        <p:nvGrpSpPr>
          <p:cNvPr id="3" name="Group 2">
            <a:extLst>
              <a:ext uri="{FF2B5EF4-FFF2-40B4-BE49-F238E27FC236}">
                <a16:creationId xmlns:a16="http://schemas.microsoft.com/office/drawing/2014/main" id="{F484A4F0-C5A3-401E-A395-CBCEAF8E6D17}"/>
              </a:ext>
            </a:extLst>
          </p:cNvPr>
          <p:cNvGrpSpPr/>
          <p:nvPr/>
        </p:nvGrpSpPr>
        <p:grpSpPr>
          <a:xfrm>
            <a:off x="1826476" y="2516451"/>
            <a:ext cx="14278420" cy="5720128"/>
            <a:chOff x="1826476" y="2516451"/>
            <a:chExt cx="14278420" cy="5720128"/>
          </a:xfrm>
        </p:grpSpPr>
        <p:pic>
          <p:nvPicPr>
            <p:cNvPr id="2052" name="Picture 4" descr="Related image">
              <a:extLst>
                <a:ext uri="{FF2B5EF4-FFF2-40B4-BE49-F238E27FC236}">
                  <a16:creationId xmlns:a16="http://schemas.microsoft.com/office/drawing/2014/main" id="{2D888D3B-84F9-441B-ACD0-5CEC05B84A0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883214" y="4719626"/>
              <a:ext cx="1827398" cy="83077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prada logo">
              <a:extLst>
                <a:ext uri="{FF2B5EF4-FFF2-40B4-BE49-F238E27FC236}">
                  <a16:creationId xmlns:a16="http://schemas.microsoft.com/office/drawing/2014/main" id="{7F940F98-F4DB-4626-9AB1-B9C9E1D59E9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9136" t="37588" r="19136" b="40109"/>
            <a:stretch/>
          </p:blipFill>
          <p:spPr bwMode="auto">
            <a:xfrm>
              <a:off x="6192448" y="4780247"/>
              <a:ext cx="2354378" cy="63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giant eagle logo png">
              <a:extLst>
                <a:ext uri="{FF2B5EF4-FFF2-40B4-BE49-F238E27FC236}">
                  <a16:creationId xmlns:a16="http://schemas.microsoft.com/office/drawing/2014/main" id="{8E0902AD-B17F-4A88-8A1F-28462C8598A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8100" y="5729699"/>
              <a:ext cx="1644091" cy="10083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lated image">
              <a:extLst>
                <a:ext uri="{FF2B5EF4-FFF2-40B4-BE49-F238E27FC236}">
                  <a16:creationId xmlns:a16="http://schemas.microsoft.com/office/drawing/2014/main" id="{D59A1BC0-2F81-4D9F-BE15-009F152AF44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014537" y="7066177"/>
              <a:ext cx="977346" cy="97734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city national bank logo png">
              <a:extLst>
                <a:ext uri="{FF2B5EF4-FFF2-40B4-BE49-F238E27FC236}">
                  <a16:creationId xmlns:a16="http://schemas.microsoft.com/office/drawing/2014/main" id="{F5DD456E-BE96-4595-BD12-F84D0F7C5C3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394937" y="7272562"/>
              <a:ext cx="2513968" cy="6446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go wireless logo png">
              <a:extLst>
                <a:ext uri="{FF2B5EF4-FFF2-40B4-BE49-F238E27FC236}">
                  <a16:creationId xmlns:a16="http://schemas.microsoft.com/office/drawing/2014/main" id="{1D755EBF-E501-45D4-B950-F226D1DBCBA2}"/>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127303" y="2516451"/>
              <a:ext cx="2429172" cy="98007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hasbro logo png">
              <a:extLst>
                <a:ext uri="{FF2B5EF4-FFF2-40B4-BE49-F238E27FC236}">
                  <a16:creationId xmlns:a16="http://schemas.microsoft.com/office/drawing/2014/main" id="{DA084D38-1B06-4C44-8E16-9791EC1A9F8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884585" y="4590948"/>
              <a:ext cx="861900" cy="97169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Carrefour logo png">
              <a:extLst>
                <a:ext uri="{FF2B5EF4-FFF2-40B4-BE49-F238E27FC236}">
                  <a16:creationId xmlns:a16="http://schemas.microsoft.com/office/drawing/2014/main" id="{E2320AB3-A643-4BD4-B74B-7E170118039D}"/>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570492" y="4645141"/>
              <a:ext cx="1164749" cy="87042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mage result for Capital Group logo png">
              <a:extLst>
                <a:ext uri="{FF2B5EF4-FFF2-40B4-BE49-F238E27FC236}">
                  <a16:creationId xmlns:a16="http://schemas.microsoft.com/office/drawing/2014/main" id="{83162FE6-0135-48D5-99DE-8F43BF6FE838}"/>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4891552" y="6842342"/>
              <a:ext cx="1022746" cy="1059937"/>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Related image">
              <a:extLst>
                <a:ext uri="{FF2B5EF4-FFF2-40B4-BE49-F238E27FC236}">
                  <a16:creationId xmlns:a16="http://schemas.microsoft.com/office/drawing/2014/main" id="{E9AD3916-D846-46F3-A101-C53F677C8CFF}"/>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9739864" y="5734595"/>
              <a:ext cx="1176594" cy="1103775"/>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Image result for sun trust logo png">
              <a:extLst>
                <a:ext uri="{FF2B5EF4-FFF2-40B4-BE49-F238E27FC236}">
                  <a16:creationId xmlns:a16="http://schemas.microsoft.com/office/drawing/2014/main" id="{144B0C03-2AB2-4047-8446-305AAC401950}"/>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3186432" y="6973068"/>
              <a:ext cx="1508210" cy="889817"/>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Image result for samsung logo png">
              <a:extLst>
                <a:ext uri="{FF2B5EF4-FFF2-40B4-BE49-F238E27FC236}">
                  <a16:creationId xmlns:a16="http://schemas.microsoft.com/office/drawing/2014/main" id="{4564B898-14D5-48EC-A32A-08184A14EAD8}"/>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6232475" y="2551578"/>
              <a:ext cx="1795647" cy="942715"/>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Image result for ikea logo png">
              <a:extLst>
                <a:ext uri="{FF2B5EF4-FFF2-40B4-BE49-F238E27FC236}">
                  <a16:creationId xmlns:a16="http://schemas.microsoft.com/office/drawing/2014/main" id="{09F92727-250D-4098-BE26-FCB7BE3E8902}"/>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8658186" y="3578803"/>
              <a:ext cx="2263581" cy="8493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jointconference22.com/wp-content/uploads/2015/03/Shell-Logo.png">
              <a:extLst>
                <a:ext uri="{FF2B5EF4-FFF2-40B4-BE49-F238E27FC236}">
                  <a16:creationId xmlns:a16="http://schemas.microsoft.com/office/drawing/2014/main" id="{6B0C9AEF-D7D9-477F-BE14-BEAF07AB09CA}"/>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2977384" y="3591833"/>
              <a:ext cx="948689" cy="911059"/>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Image result for western union logo png">
              <a:extLst>
                <a:ext uri="{FF2B5EF4-FFF2-40B4-BE49-F238E27FC236}">
                  <a16:creationId xmlns:a16="http://schemas.microsoft.com/office/drawing/2014/main" id="{A043C514-F0CE-43A7-A1AB-6EA40B1FE03D}"/>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8125538" y="7318195"/>
              <a:ext cx="2095106" cy="6446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brightsign.biz/files/2813/9206/1703/Boulder-logo.jpg">
              <a:extLst>
                <a:ext uri="{FF2B5EF4-FFF2-40B4-BE49-F238E27FC236}">
                  <a16:creationId xmlns:a16="http://schemas.microsoft.com/office/drawing/2014/main" id="{ABCAF4C0-0CB6-4211-8E3B-07D85E11A8CC}"/>
                </a:ext>
              </a:extLst>
            </p:cNvPr>
            <p:cNvPicPr>
              <a:picLocks noChangeAspect="1" noChangeArrowheads="1"/>
            </p:cNvPicPr>
            <p:nvPr/>
          </p:nvPicPr>
          <p:blipFill>
            <a:blip r:embed="rId18">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1200889" y="5988301"/>
              <a:ext cx="2152569" cy="627320"/>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4" descr="Image result for sonos logo png">
              <a:extLst>
                <a:ext uri="{FF2B5EF4-FFF2-40B4-BE49-F238E27FC236}">
                  <a16:creationId xmlns:a16="http://schemas.microsoft.com/office/drawing/2014/main" id="{A2210F91-ECD9-4BAC-BFF2-0975A8B709C5}"/>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4149419" y="2939598"/>
              <a:ext cx="1872072" cy="35851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malaysian airlines logo">
              <a:extLst>
                <a:ext uri="{FF2B5EF4-FFF2-40B4-BE49-F238E27FC236}">
                  <a16:creationId xmlns:a16="http://schemas.microsoft.com/office/drawing/2014/main" id="{87242123-DC9E-4E1C-BD7F-D5742AFE58FE}"/>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t="32715" b="41495"/>
            <a:stretch/>
          </p:blipFill>
          <p:spPr bwMode="auto">
            <a:xfrm>
              <a:off x="5807300" y="3478035"/>
              <a:ext cx="2917982" cy="5644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hilton logo">
              <a:extLst>
                <a:ext uri="{FF2B5EF4-FFF2-40B4-BE49-F238E27FC236}">
                  <a16:creationId xmlns:a16="http://schemas.microsoft.com/office/drawing/2014/main" id="{3D9C90A5-EC03-4A65-AB86-B1E1AC9CD289}"/>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13145915" y="4405664"/>
              <a:ext cx="1442719" cy="102429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gopro logo">
              <a:extLst>
                <a:ext uri="{FF2B5EF4-FFF2-40B4-BE49-F238E27FC236}">
                  <a16:creationId xmlns:a16="http://schemas.microsoft.com/office/drawing/2014/main" id="{D7CA570E-6876-4D3C-BC15-98E937F33F33}"/>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1839276" y="2742918"/>
              <a:ext cx="2098373" cy="88481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Related image">
              <a:extLst>
                <a:ext uri="{FF2B5EF4-FFF2-40B4-BE49-F238E27FC236}">
                  <a16:creationId xmlns:a16="http://schemas.microsoft.com/office/drawing/2014/main" id="{709352F9-F9CD-4122-8034-0173937CD1A9}"/>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1826476" y="7721750"/>
              <a:ext cx="2057709" cy="514829"/>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mage result for treat america logo">
              <a:extLst>
                <a:ext uri="{FF2B5EF4-FFF2-40B4-BE49-F238E27FC236}">
                  <a16:creationId xmlns:a16="http://schemas.microsoft.com/office/drawing/2014/main" id="{DA95ED30-E9B6-4CAE-BC6F-4FC5DC13A2E0}"/>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a:stretch/>
          </p:blipFill>
          <p:spPr bwMode="auto">
            <a:xfrm>
              <a:off x="4792843" y="5818387"/>
              <a:ext cx="2726200" cy="727096"/>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Image result for berkeley logo">
              <a:extLst>
                <a:ext uri="{FF2B5EF4-FFF2-40B4-BE49-F238E27FC236}">
                  <a16:creationId xmlns:a16="http://schemas.microsoft.com/office/drawing/2014/main" id="{D5BFE398-B8DF-49E2-8D25-CA3134B91728}"/>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1856751" y="7044414"/>
              <a:ext cx="1770701" cy="5604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2097EBC-423D-4ADB-8327-E7260B608BF4}"/>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3061150" y="5733521"/>
              <a:ext cx="1572214" cy="873452"/>
            </a:xfrm>
            <a:prstGeom prst="rect">
              <a:avLst/>
            </a:prstGeom>
          </p:spPr>
        </p:pic>
        <p:pic>
          <p:nvPicPr>
            <p:cNvPr id="4120" name="Picture 24" descr="Image result for home depot logo">
              <a:extLst>
                <a:ext uri="{FF2B5EF4-FFF2-40B4-BE49-F238E27FC236}">
                  <a16:creationId xmlns:a16="http://schemas.microsoft.com/office/drawing/2014/main" id="{B6CCF997-F075-4176-8929-08FC77D42A5D}"/>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1023709" y="3578715"/>
              <a:ext cx="804469" cy="779383"/>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Image result for https www shedd aquarium logo">
              <a:extLst>
                <a:ext uri="{FF2B5EF4-FFF2-40B4-BE49-F238E27FC236}">
                  <a16:creationId xmlns:a16="http://schemas.microsoft.com/office/drawing/2014/main" id="{4240CD73-87F9-4EA9-AB99-84BB04BF9044}"/>
                </a:ext>
              </a:extLst>
            </p:cNvPr>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4097570" y="6968592"/>
              <a:ext cx="1217627" cy="1014689"/>
            </a:xfrm>
            <a:prstGeom prst="rect">
              <a:avLst/>
            </a:prstGeom>
            <a:noFill/>
            <a:extLst>
              <a:ext uri="{909E8E84-426E-40DD-AFC4-6F175D3DCCD1}">
                <a14:hiddenFill xmlns:a14="http://schemas.microsoft.com/office/drawing/2010/main">
                  <a:solidFill>
                    <a:srgbClr val="FFFFFF"/>
                  </a:solidFill>
                </a14:hiddenFill>
              </a:ext>
            </a:extLst>
          </p:spPr>
        </p:pic>
        <p:pic>
          <p:nvPicPr>
            <p:cNvPr id="4126" name="Picture 30" descr="Image result for delta dental logo png">
              <a:extLst>
                <a:ext uri="{FF2B5EF4-FFF2-40B4-BE49-F238E27FC236}">
                  <a16:creationId xmlns:a16="http://schemas.microsoft.com/office/drawing/2014/main" id="{74B4998F-7420-4CCD-AF0D-E0A52263D7B4}"/>
                </a:ext>
              </a:extLst>
            </p:cNvPr>
            <p:cNvPicPr>
              <a:picLocks noChangeAspect="1" noChangeArrowheads="1"/>
            </p:cNvPicPr>
            <p:nvPr/>
          </p:nvPicPr>
          <p:blipFill rotWithShape="1">
            <a:blip r:embed="rId29" cstate="print">
              <a:extLst>
                <a:ext uri="{28A0092B-C50C-407E-A947-70E740481C1C}">
                  <a14:useLocalDpi xmlns:a14="http://schemas.microsoft.com/office/drawing/2010/main"/>
                </a:ext>
              </a:extLst>
            </a:blip>
            <a:srcRect/>
            <a:stretch/>
          </p:blipFill>
          <p:spPr bwMode="auto">
            <a:xfrm>
              <a:off x="13351182" y="3639641"/>
              <a:ext cx="2753714" cy="479686"/>
            </a:xfrm>
            <a:prstGeom prst="rect">
              <a:avLst/>
            </a:prstGeom>
            <a:noFill/>
            <a:extLst>
              <a:ext uri="{909E8E84-426E-40DD-AFC4-6F175D3DCCD1}">
                <a14:hiddenFill xmlns:a14="http://schemas.microsoft.com/office/drawing/2010/main">
                  <a:solidFill>
                    <a:srgbClr val="FFFFFF"/>
                  </a:solidFill>
                </a14:hiddenFill>
              </a:ext>
            </a:extLst>
          </p:spPr>
        </p:pic>
        <p:pic>
          <p:nvPicPr>
            <p:cNvPr id="4128" name="Picture 32" descr="Related image">
              <a:extLst>
                <a:ext uri="{FF2B5EF4-FFF2-40B4-BE49-F238E27FC236}">
                  <a16:creationId xmlns:a16="http://schemas.microsoft.com/office/drawing/2014/main" id="{B27DF87C-060B-46B6-B2C3-9818DC9D7B34}"/>
                </a:ext>
              </a:extLst>
            </p:cNvPr>
            <p:cNvPicPr>
              <a:picLocks noChangeAspect="1" noChangeArrowheads="1"/>
            </p:cNvPicPr>
            <p:nvPr/>
          </p:nvPicPr>
          <p:blipFill rotWithShape="1">
            <a:blip r:embed="rId30" cstate="print">
              <a:extLst>
                <a:ext uri="{28A0092B-C50C-407E-A947-70E740481C1C}">
                  <a14:useLocalDpi xmlns:a14="http://schemas.microsoft.com/office/drawing/2010/main"/>
                </a:ext>
              </a:extLst>
            </a:blip>
            <a:srcRect/>
            <a:stretch/>
          </p:blipFill>
          <p:spPr bwMode="auto">
            <a:xfrm>
              <a:off x="3844543" y="4786212"/>
              <a:ext cx="2216319" cy="620081"/>
            </a:xfrm>
            <a:prstGeom prst="rect">
              <a:avLst/>
            </a:prstGeom>
            <a:noFill/>
            <a:extLst>
              <a:ext uri="{909E8E84-426E-40DD-AFC4-6F175D3DCCD1}">
                <a14:hiddenFill xmlns:a14="http://schemas.microsoft.com/office/drawing/2010/main">
                  <a:solidFill>
                    <a:srgbClr val="FFFFFF"/>
                  </a:solidFill>
                </a14:hiddenFill>
              </a:ext>
            </a:extLst>
          </p:spPr>
        </p:pic>
        <p:pic>
          <p:nvPicPr>
            <p:cNvPr id="4130" name="Picture 34" descr="Image result for pepboys logo png">
              <a:extLst>
                <a:ext uri="{FF2B5EF4-FFF2-40B4-BE49-F238E27FC236}">
                  <a16:creationId xmlns:a16="http://schemas.microsoft.com/office/drawing/2014/main" id="{6C5E555F-9228-43FB-9DD8-999C773DF6C7}"/>
                </a:ext>
              </a:extLst>
            </p:cNvPr>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4026302" y="3638418"/>
              <a:ext cx="1782222" cy="853621"/>
            </a:xfrm>
            <a:prstGeom prst="rect">
              <a:avLst/>
            </a:prstGeom>
            <a:noFill/>
            <a:extLst>
              <a:ext uri="{909E8E84-426E-40DD-AFC4-6F175D3DCCD1}">
                <a14:hiddenFill xmlns:a14="http://schemas.microsoft.com/office/drawing/2010/main">
                  <a:solidFill>
                    <a:srgbClr val="FFFFFF"/>
                  </a:solidFill>
                </a14:hiddenFill>
              </a:ext>
            </a:extLst>
          </p:spPr>
        </p:pic>
        <p:pic>
          <p:nvPicPr>
            <p:cNvPr id="4132" name="Picture 36" descr="Image result for nissan logo png">
              <a:extLst>
                <a:ext uri="{FF2B5EF4-FFF2-40B4-BE49-F238E27FC236}">
                  <a16:creationId xmlns:a16="http://schemas.microsoft.com/office/drawing/2014/main" id="{FE415A7E-306F-40CB-BE7C-E40E73A547C3}"/>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1967905" y="3545433"/>
              <a:ext cx="975903" cy="1000989"/>
            </a:xfrm>
            <a:prstGeom prst="rect">
              <a:avLst/>
            </a:prstGeom>
            <a:noFill/>
            <a:extLst>
              <a:ext uri="{909E8E84-426E-40DD-AFC4-6F175D3DCCD1}">
                <a14:hiddenFill xmlns:a14="http://schemas.microsoft.com/office/drawing/2010/main">
                  <a:solidFill>
                    <a:srgbClr val="FFFFFF"/>
                  </a:solidFill>
                </a14:hiddenFill>
              </a:ext>
            </a:extLst>
          </p:spPr>
        </p:pic>
        <p:pic>
          <p:nvPicPr>
            <p:cNvPr id="4136" name="Picture 40" descr="Image result for whole foods">
              <a:extLst>
                <a:ext uri="{FF2B5EF4-FFF2-40B4-BE49-F238E27FC236}">
                  <a16:creationId xmlns:a16="http://schemas.microsoft.com/office/drawing/2014/main" id="{E9799AB4-E5CD-4EB0-B041-BE38B4A539BE}"/>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1882869" y="5815236"/>
              <a:ext cx="1142077" cy="781186"/>
            </a:xfrm>
            <a:prstGeom prst="rect">
              <a:avLst/>
            </a:prstGeom>
            <a:noFill/>
            <a:extLst>
              <a:ext uri="{909E8E84-426E-40DD-AFC4-6F175D3DCCD1}">
                <a14:hiddenFill xmlns:a14="http://schemas.microsoft.com/office/drawing/2010/main">
                  <a:solidFill>
                    <a:srgbClr val="FFFFFF"/>
                  </a:solidFill>
                </a14:hiddenFill>
              </a:ext>
            </a:extLst>
          </p:spPr>
        </p:pic>
        <p:pic>
          <p:nvPicPr>
            <p:cNvPr id="4140" name="Picture 44" descr="Image result for cubesmart logo png">
              <a:extLst>
                <a:ext uri="{FF2B5EF4-FFF2-40B4-BE49-F238E27FC236}">
                  <a16:creationId xmlns:a16="http://schemas.microsoft.com/office/drawing/2014/main" id="{9E9128DE-FF44-439E-935F-0AB82AE02E26}"/>
                </a:ext>
              </a:extLst>
            </p:cNvPr>
            <p:cNvPicPr>
              <a:picLocks noChangeAspect="1" noChangeArrowheads="1"/>
            </p:cNvPicPr>
            <p:nvPr/>
          </p:nvPicPr>
          <p:blipFill rotWithShape="1">
            <a:blip r:embed="rId34" cstate="print">
              <a:extLst>
                <a:ext uri="{28A0092B-C50C-407E-A947-70E740481C1C}">
                  <a14:useLocalDpi xmlns:a14="http://schemas.microsoft.com/office/drawing/2010/main"/>
                </a:ext>
              </a:extLst>
            </a:blip>
            <a:srcRect/>
            <a:stretch/>
          </p:blipFill>
          <p:spPr bwMode="auto">
            <a:xfrm>
              <a:off x="11966259" y="3425193"/>
              <a:ext cx="1338947" cy="947035"/>
            </a:xfrm>
            <a:prstGeom prst="rect">
              <a:avLst/>
            </a:prstGeom>
            <a:noFill/>
            <a:extLst>
              <a:ext uri="{909E8E84-426E-40DD-AFC4-6F175D3DCCD1}">
                <a14:hiddenFill xmlns:a14="http://schemas.microsoft.com/office/drawing/2010/main">
                  <a:solidFill>
                    <a:srgbClr val="FFFFFF"/>
                  </a:solidFill>
                </a14:hiddenFill>
              </a:ext>
            </a:extLst>
          </p:spPr>
        </p:pic>
        <p:pic>
          <p:nvPicPr>
            <p:cNvPr id="4142" name="Picture 46" descr="Related image">
              <a:extLst>
                <a:ext uri="{FF2B5EF4-FFF2-40B4-BE49-F238E27FC236}">
                  <a16:creationId xmlns:a16="http://schemas.microsoft.com/office/drawing/2014/main" id="{DF7A76ED-85A0-4489-9A4E-1ECBF6FC775B}"/>
                </a:ext>
              </a:extLst>
            </p:cNvPr>
            <p:cNvPicPr>
              <a:picLocks noChangeAspect="1" noChangeArrowheads="1"/>
            </p:cNvPicPr>
            <p:nvPr/>
          </p:nvPicPr>
          <p:blipFill>
            <a:blip r:embed="rId35" cstate="print">
              <a:clrChange>
                <a:clrFrom>
                  <a:srgbClr val="FAFAFA"/>
                </a:clrFrom>
                <a:clrTo>
                  <a:srgbClr val="FAFAFA">
                    <a:alpha val="0"/>
                  </a:srgbClr>
                </a:clrTo>
              </a:clrChange>
              <a:extLst>
                <a:ext uri="{28A0092B-C50C-407E-A947-70E740481C1C}">
                  <a14:useLocalDpi xmlns:a14="http://schemas.microsoft.com/office/drawing/2010/main"/>
                </a:ext>
              </a:extLst>
            </a:blip>
            <a:srcRect/>
            <a:stretch>
              <a:fillRect/>
            </a:stretch>
          </p:blipFill>
          <p:spPr bwMode="auto">
            <a:xfrm>
              <a:off x="5521736" y="6972787"/>
              <a:ext cx="1411694" cy="1126532"/>
            </a:xfrm>
            <a:prstGeom prst="rect">
              <a:avLst/>
            </a:prstGeom>
            <a:noFill/>
            <a:extLst>
              <a:ext uri="{909E8E84-426E-40DD-AFC4-6F175D3DCCD1}">
                <a14:hiddenFill xmlns:a14="http://schemas.microsoft.com/office/drawing/2010/main">
                  <a:solidFill>
                    <a:srgbClr val="FFFFFF"/>
                  </a:solidFill>
                </a14:hiddenFill>
              </a:ext>
            </a:extLst>
          </p:spPr>
        </p:pic>
        <p:pic>
          <p:nvPicPr>
            <p:cNvPr id="4144" name="Picture 48" descr="Image result for comcast logo png">
              <a:extLst>
                <a:ext uri="{FF2B5EF4-FFF2-40B4-BE49-F238E27FC236}">
                  <a16:creationId xmlns:a16="http://schemas.microsoft.com/office/drawing/2014/main" id="{B5ABFFB7-27F9-45EE-8919-2D538270DD99}"/>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10746730" y="2783836"/>
              <a:ext cx="1811062" cy="487253"/>
            </a:xfrm>
            <a:prstGeom prst="rect">
              <a:avLst/>
            </a:prstGeom>
            <a:noFill/>
            <a:extLst>
              <a:ext uri="{909E8E84-426E-40DD-AFC4-6F175D3DCCD1}">
                <a14:hiddenFill xmlns:a14="http://schemas.microsoft.com/office/drawing/2010/main">
                  <a:solidFill>
                    <a:srgbClr val="FFFFFF"/>
                  </a:solidFill>
                </a14:hiddenFill>
              </a:ext>
            </a:extLst>
          </p:spPr>
        </p:pic>
        <p:pic>
          <p:nvPicPr>
            <p:cNvPr id="4146" name="Picture 50" descr="Related image">
              <a:extLst>
                <a:ext uri="{FF2B5EF4-FFF2-40B4-BE49-F238E27FC236}">
                  <a16:creationId xmlns:a16="http://schemas.microsoft.com/office/drawing/2014/main" id="{16C82E38-9C1A-433E-9C5C-A80375CCCFE2}"/>
                </a:ext>
              </a:extLst>
            </p:cNvPr>
            <p:cNvPicPr>
              <a:picLocks noChangeAspect="1" noChangeArrowheads="1"/>
            </p:cNvPicPr>
            <p:nvPr/>
          </p:nvPicPr>
          <p:blipFill rotWithShape="1">
            <a:blip r:embed="rId37" cstate="print">
              <a:extLst>
                <a:ext uri="{28A0092B-C50C-407E-A947-70E740481C1C}">
                  <a14:useLocalDpi xmlns:a14="http://schemas.microsoft.com/office/drawing/2010/main"/>
                </a:ext>
              </a:extLst>
            </a:blip>
            <a:srcRect/>
            <a:stretch/>
          </p:blipFill>
          <p:spPr bwMode="auto">
            <a:xfrm>
              <a:off x="13558656" y="6066111"/>
              <a:ext cx="2428344" cy="552447"/>
            </a:xfrm>
            <a:prstGeom prst="rect">
              <a:avLst/>
            </a:prstGeom>
            <a:noFill/>
            <a:extLst>
              <a:ext uri="{909E8E84-426E-40DD-AFC4-6F175D3DCCD1}">
                <a14:hiddenFill xmlns:a14="http://schemas.microsoft.com/office/drawing/2010/main">
                  <a:solidFill>
                    <a:srgbClr val="FFFFFF"/>
                  </a:solidFill>
                </a14:hiddenFill>
              </a:ext>
            </a:extLst>
          </p:spPr>
        </p:pic>
        <p:pic>
          <p:nvPicPr>
            <p:cNvPr id="4150" name="Picture 54" descr="Image result for dhl logo png">
              <a:extLst>
                <a:ext uri="{FF2B5EF4-FFF2-40B4-BE49-F238E27FC236}">
                  <a16:creationId xmlns:a16="http://schemas.microsoft.com/office/drawing/2014/main" id="{330CBB84-BA6F-46C1-9FD5-B8C36EE21463}"/>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6079806" y="4001143"/>
              <a:ext cx="2057709" cy="685903"/>
            </a:xfrm>
            <a:prstGeom prst="rect">
              <a:avLst/>
            </a:prstGeom>
            <a:noFill/>
            <a:extLst>
              <a:ext uri="{909E8E84-426E-40DD-AFC4-6F175D3DCCD1}">
                <a14:hiddenFill xmlns:a14="http://schemas.microsoft.com/office/drawing/2010/main">
                  <a:solidFill>
                    <a:srgbClr val="FFFFFF"/>
                  </a:solidFill>
                </a14:hiddenFill>
              </a:ext>
            </a:extLst>
          </p:spPr>
        </p:pic>
        <p:pic>
          <p:nvPicPr>
            <p:cNvPr id="4152" name="Picture 56" descr="Image result for moodmedia logo png">
              <a:extLst>
                <a:ext uri="{FF2B5EF4-FFF2-40B4-BE49-F238E27FC236}">
                  <a16:creationId xmlns:a16="http://schemas.microsoft.com/office/drawing/2014/main" id="{B14DF9F7-9D8E-4D17-92C3-523F5954428D}"/>
                </a:ext>
              </a:extLst>
            </p:cNvPr>
            <p:cNvPicPr>
              <a:picLocks noChangeAspect="1" noChangeArrowheads="1"/>
            </p:cNvPicPr>
            <p:nvPr/>
          </p:nvPicPr>
          <p:blipFill>
            <a:blip r:embed="rId39">
              <a:extLst>
                <a:ext uri="{28A0092B-C50C-407E-A947-70E740481C1C}">
                  <a14:useLocalDpi xmlns:a14="http://schemas.microsoft.com/office/drawing/2010/main"/>
                </a:ext>
              </a:extLst>
            </a:blip>
            <a:srcRect/>
            <a:stretch>
              <a:fillRect/>
            </a:stretch>
          </p:blipFill>
          <p:spPr bwMode="auto">
            <a:xfrm>
              <a:off x="12817599" y="2646790"/>
              <a:ext cx="2475912" cy="711825"/>
            </a:xfrm>
            <a:prstGeom prst="rect">
              <a:avLst/>
            </a:prstGeom>
            <a:noFill/>
            <a:extLst>
              <a:ext uri="{909E8E84-426E-40DD-AFC4-6F175D3DCCD1}">
                <a14:hiddenFill xmlns:a14="http://schemas.microsoft.com/office/drawing/2010/main">
                  <a:solidFill>
                    <a:srgbClr val="FFFFFF"/>
                  </a:solidFill>
                </a14:hiddenFill>
              </a:ext>
            </a:extLst>
          </p:spPr>
        </p:pic>
        <p:pic>
          <p:nvPicPr>
            <p:cNvPr id="4156" name="Picture 60" descr="Related image">
              <a:extLst>
                <a:ext uri="{FF2B5EF4-FFF2-40B4-BE49-F238E27FC236}">
                  <a16:creationId xmlns:a16="http://schemas.microsoft.com/office/drawing/2014/main" id="{96AA1812-7E97-43BF-8EDF-9825B05060AA}"/>
                </a:ext>
              </a:extLst>
            </p:cNvPr>
            <p:cNvPicPr>
              <a:picLocks noChangeAspect="1" noChangeArrowheads="1"/>
            </p:cNvPicPr>
            <p:nvPr/>
          </p:nvPicPr>
          <p:blipFill rotWithShape="1">
            <a:blip r:embed="rId40" cstate="print">
              <a:extLst>
                <a:ext uri="{28A0092B-C50C-407E-A947-70E740481C1C}">
                  <a14:useLocalDpi xmlns:a14="http://schemas.microsoft.com/office/drawing/2010/main"/>
                </a:ext>
              </a:extLst>
            </a:blip>
            <a:srcRect/>
            <a:stretch/>
          </p:blipFill>
          <p:spPr bwMode="auto">
            <a:xfrm>
              <a:off x="11059593" y="4588020"/>
              <a:ext cx="1876213" cy="724163"/>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E055DFE2-97D8-4580-BB23-4BA0A4A7A047}"/>
              </a:ext>
            </a:extLst>
          </p:cNvPr>
          <p:cNvPicPr>
            <a:picLocks noChangeAspect="1"/>
          </p:cNvPicPr>
          <p:nvPr/>
        </p:nvPicPr>
        <p:blipFill>
          <a:blip r:embed="rId41"/>
          <a:stretch>
            <a:fillRect/>
          </a:stretch>
        </p:blipFill>
        <p:spPr>
          <a:xfrm>
            <a:off x="13981564" y="337188"/>
            <a:ext cx="1609068" cy="1181341"/>
          </a:xfrm>
          <a:prstGeom prst="rect">
            <a:avLst/>
          </a:prstGeom>
        </p:spPr>
      </p:pic>
      <p:pic>
        <p:nvPicPr>
          <p:cNvPr id="45" name="Image 28" descr="icon_home.png">
            <a:hlinkClick r:id="rId42" action="ppaction://hlinksldjump"/>
            <a:extLst>
              <a:ext uri="{FF2B5EF4-FFF2-40B4-BE49-F238E27FC236}">
                <a16:creationId xmlns:a16="http://schemas.microsoft.com/office/drawing/2014/main" id="{8BAC3DA5-3E1E-4345-AFB5-D5A3019E82A5}"/>
              </a:ext>
            </a:extLst>
          </p:cNvPr>
          <p:cNvPicPr>
            <a:picLocks noChangeAspect="1"/>
          </p:cNvPicPr>
          <p:nvPr/>
        </p:nvPicPr>
        <p:blipFill>
          <a:blip r:embed="rId43">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977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BrightSign Products</a:t>
            </a:r>
          </a:p>
        </p:txBody>
      </p:sp>
      <p:pic>
        <p:nvPicPr>
          <p:cNvPr id="7"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750593" y="7575462"/>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hlinkClick r:id="rId5" action="ppaction://hlinksldjump"/>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940186" y="7604321"/>
            <a:ext cx="944882" cy="944882"/>
          </a:xfrm>
          <a:prstGeom prst="rect">
            <a:avLst/>
          </a:prstGeom>
        </p:spPr>
      </p:pic>
    </p:spTree>
    <p:extLst>
      <p:ext uri="{BB962C8B-B14F-4D97-AF65-F5344CB8AC3E}">
        <p14:creationId xmlns:p14="http://schemas.microsoft.com/office/powerpoint/2010/main" val="1970941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2E82DB-2AA3-4957-80DB-B7C490A1ABE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12823" y="3894652"/>
            <a:ext cx="6930266" cy="5066467"/>
          </a:xfrm>
          <a:prstGeom prst="rect">
            <a:avLst/>
          </a:prstGeom>
        </p:spPr>
      </p:pic>
      <p:sp>
        <p:nvSpPr>
          <p:cNvPr id="4" name="Title 3"/>
          <p:cNvSpPr>
            <a:spLocks noGrp="1"/>
          </p:cNvSpPr>
          <p:nvPr>
            <p:ph type="title"/>
          </p:nvPr>
        </p:nvSpPr>
        <p:spPr>
          <a:xfrm>
            <a:off x="1913335" y="693944"/>
            <a:ext cx="13529733" cy="624495"/>
          </a:xfrm>
        </p:spPr>
        <p:txBody>
          <a:bodyPr>
            <a:noAutofit/>
          </a:bodyPr>
          <a:lstStyle/>
          <a:p>
            <a:pPr algn="ctr">
              <a:lnSpc>
                <a:spcPct val="100000"/>
              </a:lnSpc>
            </a:pPr>
            <a:r>
              <a:rPr lang="en-US" dirty="0"/>
              <a:t>BrightSign Offers World-Class </a:t>
            </a:r>
            <a:br>
              <a:rPr lang="en-US" dirty="0"/>
            </a:br>
            <a:r>
              <a:rPr lang="en-US" dirty="0"/>
              <a:t>digital signage Media Players</a:t>
            </a:r>
          </a:p>
        </p:txBody>
      </p:sp>
      <p:pic>
        <p:nvPicPr>
          <p:cNvPr id="6"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rrow: Chevron 7">
            <a:extLst>
              <a:ext uri="{FF2B5EF4-FFF2-40B4-BE49-F238E27FC236}">
                <a16:creationId xmlns:a16="http://schemas.microsoft.com/office/drawing/2014/main" id="{813EADA1-E676-41EC-AE42-D15C63C02212}"/>
              </a:ext>
            </a:extLst>
          </p:cNvPr>
          <p:cNvSpPr/>
          <p:nvPr/>
        </p:nvSpPr>
        <p:spPr>
          <a:xfrm rot="5400000">
            <a:off x="7423926" y="435302"/>
            <a:ext cx="2538808" cy="6178731"/>
          </a:xfrm>
          <a:prstGeom prst="chevron">
            <a:avLst>
              <a:gd name="adj" fmla="val 23991"/>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21594000" scaled="0"/>
            <a:tileRect/>
          </a:gradFill>
        </p:spPr>
        <p:style>
          <a:lnRef idx="1">
            <a:schemeClr val="accent4"/>
          </a:lnRef>
          <a:fillRef idx="3">
            <a:schemeClr val="accent4"/>
          </a:fillRef>
          <a:effectRef idx="2">
            <a:schemeClr val="accent4"/>
          </a:effectRef>
          <a:fontRef idx="minor">
            <a:schemeClr val="lt1"/>
          </a:fontRef>
        </p:style>
        <p:txBody>
          <a:bodyPr vert="vert270" rtlCol="0" anchor="ctr"/>
          <a:lstStyle/>
          <a:p>
            <a:pPr algn="ctr"/>
            <a:endPar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Whatever your signage application, BrightSign is the right choice from </a:t>
            </a:r>
          </a:p>
          <a:p>
            <a:pPr algn="ct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entry-level to enterprise</a:t>
            </a:r>
          </a:p>
        </p:txBody>
      </p:sp>
    </p:spTree>
    <p:extLst>
      <p:ext uri="{BB962C8B-B14F-4D97-AF65-F5344CB8AC3E}">
        <p14:creationId xmlns:p14="http://schemas.microsoft.com/office/powerpoint/2010/main" val="3141824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latin typeface="Arial" panose="020B0604020202020204" pitchFamily="34" charset="0"/>
                <a:ea typeface="Verdana" panose="020B0604030504040204" pitchFamily="34" charset="0"/>
                <a:cs typeface="Arial" panose="020B0604020202020204" pitchFamily="34" charset="0"/>
              </a:rPr>
              <a:t>Designed exclusively for digital signage</a:t>
            </a:r>
            <a:endParaRPr lang="en-US"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10"/>
          </p:nvPr>
        </p:nvSpPr>
        <p:spPr>
          <a:xfrm>
            <a:off x="1913469" y="1437724"/>
            <a:ext cx="13885331" cy="659491"/>
          </a:xfrm>
        </p:spPr>
        <p:txBody>
          <a:bodyPr/>
          <a:lstStyle/>
          <a:p>
            <a:r>
              <a:rPr lang="en-US" dirty="0">
                <a:latin typeface="Arial" panose="020B0604020202020204" pitchFamily="34" charset="0"/>
                <a:ea typeface="Verdana" panose="020B0604030504040204" pitchFamily="34" charset="0"/>
                <a:cs typeface="Arial" panose="020B0604020202020204" pitchFamily="34" charset="0"/>
              </a:rPr>
              <a:t>Providing the absolute highest reliability &amp; functionality without the PC hassles</a:t>
            </a:r>
          </a:p>
        </p:txBody>
      </p:sp>
      <p:sp>
        <p:nvSpPr>
          <p:cNvPr id="9" name="Content Placeholder 8"/>
          <p:cNvSpPr>
            <a:spLocks noGrp="1"/>
          </p:cNvSpPr>
          <p:nvPr>
            <p:ph idx="14"/>
          </p:nvPr>
        </p:nvSpPr>
        <p:spPr>
          <a:xfrm>
            <a:off x="2053169" y="2488891"/>
            <a:ext cx="13390033" cy="3532823"/>
          </a:xfrm>
        </p:spPr>
        <p:txBody>
          <a:bodyPr/>
          <a:lstStyle/>
          <a:p>
            <a:r>
              <a:rPr lang="en-US" sz="2400" dirty="0"/>
              <a:t>Purpose-built for digital signage running on a slim, robust and efficient BrightSign OS</a:t>
            </a:r>
          </a:p>
          <a:p>
            <a:r>
              <a:rPr lang="en-US" sz="2400" dirty="0"/>
              <a:t>Signature reliability with a solid-state platform</a:t>
            </a:r>
          </a:p>
          <a:p>
            <a:r>
              <a:rPr lang="en-US" sz="2400" dirty="0"/>
              <a:t>State-of-the-art technology and performance</a:t>
            </a:r>
          </a:p>
          <a:p>
            <a:r>
              <a:rPr lang="en-US" sz="2400" dirty="0"/>
              <a:t>Scalable &amp; future-proof platform </a:t>
            </a:r>
          </a:p>
          <a:p>
            <a:r>
              <a:rPr lang="en-US" sz="2400" dirty="0"/>
              <a:t>Sleek industrial design with an ultra-thin form factor</a:t>
            </a:r>
          </a:p>
          <a:p>
            <a:r>
              <a:rPr lang="en-US" sz="2400" dirty="0"/>
              <a:t>Easily fits into any digital signage application with efficient front and back port access</a:t>
            </a:r>
          </a:p>
          <a:p>
            <a:endParaRPr lang="en-US" sz="2400" dirty="0"/>
          </a:p>
          <a:p>
            <a:endParaRPr lang="en-US" sz="2400" dirty="0"/>
          </a:p>
        </p:txBody>
      </p:sp>
      <p:pic>
        <p:nvPicPr>
          <p:cNvPr id="13" name="Image 28" descr="icon_home.png">
            <a:hlinkClick r:id="rId2" action="ppaction://hlinksldjump"/>
            <a:extLst>
              <a:ext uri="{FF2B5EF4-FFF2-40B4-BE49-F238E27FC236}">
                <a16:creationId xmlns:a16="http://schemas.microsoft.com/office/drawing/2014/main" id="{5C73F9C0-CE36-4B7C-8D8D-325343C00AE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ontent Placeholder 7">
            <a:extLst>
              <a:ext uri="{FF2B5EF4-FFF2-40B4-BE49-F238E27FC236}">
                <a16:creationId xmlns:a16="http://schemas.microsoft.com/office/drawing/2014/main" id="{5A66BDFC-1000-4627-BC75-926E0F91E8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78335" y="6070675"/>
            <a:ext cx="6214531" cy="2920851"/>
          </a:xfrm>
          <a:prstGeom prst="rect">
            <a:avLst/>
          </a:prstGeom>
        </p:spPr>
      </p:pic>
      <p:sp>
        <p:nvSpPr>
          <p:cNvPr id="16" name="Text Placeholder 4">
            <a:extLst>
              <a:ext uri="{FF2B5EF4-FFF2-40B4-BE49-F238E27FC236}">
                <a16:creationId xmlns:a16="http://schemas.microsoft.com/office/drawing/2014/main" id="{045A1494-340D-4BCD-9CB8-B9978611AF27}"/>
              </a:ext>
            </a:extLst>
          </p:cNvPr>
          <p:cNvSpPr txBox="1">
            <a:spLocks/>
          </p:cNvSpPr>
          <p:nvPr/>
        </p:nvSpPr>
        <p:spPr>
          <a:xfrm>
            <a:off x="2965449" y="6413390"/>
            <a:ext cx="5890685" cy="901700"/>
          </a:xfrm>
          <a:prstGeom prst="rect">
            <a:avLst/>
          </a:prstGeom>
        </p:spPr>
        <p:txBody>
          <a:bodyPr anchor="b" anchorCtr="0">
            <a:noAutofit/>
          </a:bodyPr>
          <a:lstStyle>
            <a:lvl1pPr marL="0" indent="0" algn="l" defTabSz="457200" rtl="0" eaLnBrk="1" latinLnBrk="0" hangingPunct="1">
              <a:spcBef>
                <a:spcPct val="20000"/>
              </a:spcBef>
              <a:buFont typeface="Arial"/>
              <a:buNone/>
              <a:defRPr sz="2800" b="1" i="0" kern="1200">
                <a:solidFill>
                  <a:srgbClr val="260859"/>
                </a:solidFill>
                <a:latin typeface="Verdana"/>
                <a:ea typeface="+mn-ea"/>
                <a:cs typeface="Verdana"/>
              </a:defRPr>
            </a:lvl1pPr>
            <a:lvl2pPr marL="457200" indent="0" algn="l" defTabSz="457200" rtl="0" eaLnBrk="1" latinLnBrk="0" hangingPunct="1">
              <a:spcBef>
                <a:spcPct val="20000"/>
              </a:spcBef>
              <a:buFont typeface="Arial"/>
              <a:buNone/>
              <a:defRPr sz="2000" kern="1200">
                <a:solidFill>
                  <a:schemeClr val="tx1"/>
                </a:solidFill>
                <a:latin typeface="Verdana"/>
                <a:ea typeface="+mn-ea"/>
                <a:cs typeface="Verdana"/>
              </a:defRPr>
            </a:lvl2pPr>
            <a:lvl3pPr marL="914400" indent="0" algn="l" defTabSz="457200" rtl="0" eaLnBrk="1" latinLnBrk="0" hangingPunct="1">
              <a:spcBef>
                <a:spcPct val="20000"/>
              </a:spcBef>
              <a:buFont typeface="Arial"/>
              <a:buNone/>
              <a:defRPr sz="2000" kern="1200">
                <a:solidFill>
                  <a:schemeClr val="tx1"/>
                </a:solidFill>
                <a:latin typeface="Verdana"/>
                <a:ea typeface="+mn-ea"/>
                <a:cs typeface="Verdana"/>
              </a:defRPr>
            </a:lvl3pPr>
            <a:lvl4pPr marL="1371600" indent="0" algn="l" defTabSz="457200" rtl="0" eaLnBrk="1" latinLnBrk="0" hangingPunct="1">
              <a:spcBef>
                <a:spcPct val="20000"/>
              </a:spcBef>
              <a:buFont typeface="Arial"/>
              <a:buNone/>
              <a:defRPr sz="20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dirty="0"/>
              <a:t>You won’t want to hide this player behind the display!</a:t>
            </a:r>
          </a:p>
        </p:txBody>
      </p:sp>
    </p:spTree>
    <p:extLst>
      <p:ext uri="{BB962C8B-B14F-4D97-AF65-F5344CB8AC3E}">
        <p14:creationId xmlns:p14="http://schemas.microsoft.com/office/powerpoint/2010/main" val="3529563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BrightSign Model Lineup</a:t>
            </a:r>
            <a:endParaRPr lang="en-US" dirty="0">
              <a:solidFill>
                <a:srgbClr val="92D050"/>
              </a:solidFill>
            </a:endParaRPr>
          </a:p>
        </p:txBody>
      </p:sp>
      <p:sp>
        <p:nvSpPr>
          <p:cNvPr id="6" name="Text Placeholder 5"/>
          <p:cNvSpPr>
            <a:spLocks noGrp="1"/>
          </p:cNvSpPr>
          <p:nvPr>
            <p:ph type="body" sz="quarter" idx="10"/>
          </p:nvPr>
        </p:nvSpPr>
        <p:spPr>
          <a:xfrm>
            <a:off x="1913469" y="1588037"/>
            <a:ext cx="13529733" cy="531966"/>
          </a:xfrm>
        </p:spPr>
        <p:txBody>
          <a:bodyPr/>
          <a:lstStyle/>
          <a:p>
            <a:r>
              <a:rPr lang="en-US" sz="3200" dirty="0"/>
              <a:t>Four product lines based on performance</a:t>
            </a:r>
            <a:endParaRPr lang="en-US" sz="3200" dirty="0">
              <a:solidFill>
                <a:srgbClr val="619F43"/>
              </a:solidFill>
            </a:endParaRPr>
          </a:p>
        </p:txBody>
      </p:sp>
      <p:pic>
        <p:nvPicPr>
          <p:cNvPr id="39"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 name="Group 54"/>
          <p:cNvGrpSpPr/>
          <p:nvPr/>
        </p:nvGrpSpPr>
        <p:grpSpPr>
          <a:xfrm>
            <a:off x="9020509" y="2289446"/>
            <a:ext cx="2287989" cy="5328819"/>
            <a:chOff x="13440636" y="3828872"/>
            <a:chExt cx="3519196" cy="8196350"/>
          </a:xfrm>
        </p:grpSpPr>
        <p:pic>
          <p:nvPicPr>
            <p:cNvPr id="56" name="Picture 5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440636" y="9365530"/>
              <a:ext cx="3519196" cy="1850085"/>
            </a:xfrm>
            <a:prstGeom prst="rect">
              <a:avLst/>
            </a:prstGeom>
          </p:spPr>
        </p:pic>
        <p:pic>
          <p:nvPicPr>
            <p:cNvPr id="57" name="Picture 5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3663648" y="3828872"/>
              <a:ext cx="3073173" cy="3917824"/>
            </a:xfrm>
            <a:prstGeom prst="rect">
              <a:avLst/>
            </a:prstGeom>
          </p:spPr>
        </p:pic>
        <p:sp>
          <p:nvSpPr>
            <p:cNvPr id="58" name="TextBox 57"/>
            <p:cNvSpPr txBox="1"/>
            <p:nvPr/>
          </p:nvSpPr>
          <p:spPr>
            <a:xfrm>
              <a:off x="13660214" y="11125769"/>
              <a:ext cx="3080035" cy="899453"/>
            </a:xfrm>
            <a:prstGeom prst="rect">
              <a:avLst/>
            </a:prstGeom>
            <a:noFill/>
          </p:spPr>
          <p:txBody>
            <a:bodyPr wrap="none" rtlCol="0">
              <a:spAutoFit/>
            </a:bodyPr>
            <a:lstStyle/>
            <a:p>
              <a:pPr algn="ctr"/>
              <a:r>
                <a:rPr lang="en-US" sz="2000" b="1" dirty="0">
                  <a:solidFill>
                    <a:srgbClr val="37236A"/>
                  </a:solidFill>
                  <a:latin typeface="Verdana" panose="020B0604030504040204" pitchFamily="34" charset="0"/>
                  <a:ea typeface="Verdana" panose="020B0604030504040204" pitchFamily="34" charset="0"/>
                  <a:cs typeface="Verdana" panose="020B0604030504040204" pitchFamily="34" charset="0"/>
                </a:rPr>
                <a:t>XD1034</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Expanded I/O Player</a:t>
              </a:r>
            </a:p>
          </p:txBody>
        </p:sp>
        <p:sp>
          <p:nvSpPr>
            <p:cNvPr id="59" name="TextBox 58"/>
            <p:cNvSpPr txBox="1"/>
            <p:nvPr/>
          </p:nvSpPr>
          <p:spPr>
            <a:xfrm>
              <a:off x="13705829" y="8873987"/>
              <a:ext cx="2988810" cy="899453"/>
            </a:xfrm>
            <a:prstGeom prst="rect">
              <a:avLst/>
            </a:prstGeom>
            <a:noFill/>
          </p:spPr>
          <p:txBody>
            <a:bodyPr wrap="none" rtlCol="0">
              <a:spAutoFit/>
            </a:bodyPr>
            <a:lstStyle/>
            <a:p>
              <a:pPr algn="ctr"/>
              <a:r>
                <a:rPr lang="en-US" sz="2000" b="1" dirty="0">
                  <a:solidFill>
                    <a:srgbClr val="37236A"/>
                  </a:solidFill>
                  <a:latin typeface="Verdana" panose="020B0604030504040204" pitchFamily="34" charset="0"/>
                  <a:ea typeface="Verdana" panose="020B0604030504040204" pitchFamily="34" charset="0"/>
                  <a:cs typeface="Verdana" panose="020B0604030504040204" pitchFamily="34" charset="0"/>
                </a:rPr>
                <a:t>XD234</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Standard I/O Player</a:t>
              </a:r>
            </a:p>
          </p:txBody>
        </p:sp>
        <p:pic>
          <p:nvPicPr>
            <p:cNvPr id="60" name="Picture 5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440636" y="7115765"/>
              <a:ext cx="3519196" cy="1850085"/>
            </a:xfrm>
            <a:prstGeom prst="rect">
              <a:avLst/>
            </a:prstGeom>
          </p:spPr>
        </p:pic>
      </p:grpSp>
      <p:grpSp>
        <p:nvGrpSpPr>
          <p:cNvPr id="11" name="Group 10">
            <a:extLst>
              <a:ext uri="{FF2B5EF4-FFF2-40B4-BE49-F238E27FC236}">
                <a16:creationId xmlns:a16="http://schemas.microsoft.com/office/drawing/2014/main" id="{52A49F44-C3ED-487E-8D22-52F2E0051192}"/>
              </a:ext>
            </a:extLst>
          </p:cNvPr>
          <p:cNvGrpSpPr/>
          <p:nvPr/>
        </p:nvGrpSpPr>
        <p:grpSpPr>
          <a:xfrm>
            <a:off x="2287282" y="3166430"/>
            <a:ext cx="1885064" cy="3023502"/>
            <a:chOff x="2287282" y="3166430"/>
            <a:chExt cx="1885064" cy="3023502"/>
          </a:xfrm>
        </p:grpSpPr>
        <p:grpSp>
          <p:nvGrpSpPr>
            <p:cNvPr id="33" name="Group 32"/>
            <p:cNvGrpSpPr/>
            <p:nvPr/>
          </p:nvGrpSpPr>
          <p:grpSpPr>
            <a:xfrm>
              <a:off x="2287282" y="3166430"/>
              <a:ext cx="1885064" cy="3023502"/>
              <a:chOff x="2055040" y="4235418"/>
              <a:chExt cx="1933302" cy="3100873"/>
            </a:xfrm>
          </p:grpSpPr>
          <p:pic>
            <p:nvPicPr>
              <p:cNvPr id="38" name="Picture 37"/>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055040" y="4235418"/>
                <a:ext cx="1933302" cy="1712908"/>
              </a:xfrm>
              <a:prstGeom prst="rect">
                <a:avLst/>
              </a:prstGeom>
            </p:spPr>
          </p:pic>
          <p:sp>
            <p:nvSpPr>
              <p:cNvPr id="43" name="TextBox 42"/>
              <p:cNvSpPr txBox="1"/>
              <p:nvPr/>
            </p:nvSpPr>
            <p:spPr>
              <a:xfrm>
                <a:off x="2357340" y="6547160"/>
                <a:ext cx="1328700" cy="789131"/>
              </a:xfrm>
              <a:prstGeom prst="rect">
                <a:avLst/>
              </a:prstGeom>
              <a:noFill/>
            </p:spPr>
            <p:txBody>
              <a:bodyPr wrap="none" rtlCol="0">
                <a:spAutoFit/>
              </a:bodyPr>
              <a:lstStyle/>
              <a:p>
                <a:pPr algn="ctr"/>
                <a:r>
                  <a:rPr lang="en-US" sz="2000" b="1" dirty="0">
                    <a:solidFill>
                      <a:srgbClr val="37236A"/>
                    </a:solidFill>
                    <a:latin typeface="Verdana" panose="020B0604030504040204" pitchFamily="34" charset="0"/>
                    <a:ea typeface="Verdana" panose="020B0604030504040204" pitchFamily="34" charset="0"/>
                    <a:cs typeface="Verdana" panose="020B0604030504040204" pitchFamily="34" charset="0"/>
                  </a:rPr>
                  <a:t>LS424</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Entry-Level</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Media Player</a:t>
                </a:r>
              </a:p>
            </p:txBody>
          </p:sp>
        </p:grpSp>
        <p:pic>
          <p:nvPicPr>
            <p:cNvPr id="3" name="Picture 2" descr="A close up of a device&#10;&#10;Description generated with very high confidence">
              <a:extLst>
                <a:ext uri="{FF2B5EF4-FFF2-40B4-BE49-F238E27FC236}">
                  <a16:creationId xmlns:a16="http://schemas.microsoft.com/office/drawing/2014/main" id="{EFAC0099-0F30-49AD-8B2A-677F58174A2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687914" y="4498347"/>
              <a:ext cx="1083800" cy="1088914"/>
            </a:xfrm>
            <a:prstGeom prst="rect">
              <a:avLst/>
            </a:prstGeom>
          </p:spPr>
        </p:pic>
      </p:grpSp>
      <p:grpSp>
        <p:nvGrpSpPr>
          <p:cNvPr id="10" name="Group 9">
            <a:extLst>
              <a:ext uri="{FF2B5EF4-FFF2-40B4-BE49-F238E27FC236}">
                <a16:creationId xmlns:a16="http://schemas.microsoft.com/office/drawing/2014/main" id="{CD7B12E4-EE45-4300-86FE-F403222C087C}"/>
              </a:ext>
            </a:extLst>
          </p:cNvPr>
          <p:cNvGrpSpPr/>
          <p:nvPr/>
        </p:nvGrpSpPr>
        <p:grpSpPr>
          <a:xfrm>
            <a:off x="5313362" y="2711403"/>
            <a:ext cx="2483132" cy="6231038"/>
            <a:chOff x="5313362" y="2711403"/>
            <a:chExt cx="2483132" cy="6231038"/>
          </a:xfrm>
        </p:grpSpPr>
        <p:pic>
          <p:nvPicPr>
            <p:cNvPr id="9" name="Picture 8" descr="A close up of electronics&#10;&#10;Description generated with very high confidence">
              <a:extLst>
                <a:ext uri="{FF2B5EF4-FFF2-40B4-BE49-F238E27FC236}">
                  <a16:creationId xmlns:a16="http://schemas.microsoft.com/office/drawing/2014/main" id="{714BD3EE-778D-4ACF-AB88-C0FB23B7619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620278" y="5976027"/>
              <a:ext cx="1869300" cy="1023603"/>
            </a:xfrm>
            <a:prstGeom prst="rect">
              <a:avLst/>
            </a:prstGeom>
          </p:spPr>
        </p:pic>
        <p:grpSp>
          <p:nvGrpSpPr>
            <p:cNvPr id="44" name="Group 43"/>
            <p:cNvGrpSpPr/>
            <p:nvPr/>
          </p:nvGrpSpPr>
          <p:grpSpPr>
            <a:xfrm>
              <a:off x="5313362" y="2711403"/>
              <a:ext cx="2483132" cy="6231038"/>
              <a:chOff x="5802369" y="3358418"/>
              <a:chExt cx="2864511" cy="7188051"/>
            </a:xfrm>
          </p:grpSpPr>
          <p:pic>
            <p:nvPicPr>
              <p:cNvPr id="45" name="Picture 44"/>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093379" y="3358418"/>
                <a:ext cx="2336212" cy="2451604"/>
              </a:xfrm>
              <a:prstGeom prst="rect">
                <a:avLst/>
              </a:prstGeom>
            </p:spPr>
          </p:pic>
          <p:sp>
            <p:nvSpPr>
              <p:cNvPr id="54" name="TextBox 53"/>
              <p:cNvSpPr txBox="1"/>
              <p:nvPr/>
            </p:nvSpPr>
            <p:spPr>
              <a:xfrm>
                <a:off x="6106471" y="8163375"/>
                <a:ext cx="2310026" cy="1029639"/>
              </a:xfrm>
              <a:prstGeom prst="rect">
                <a:avLst/>
              </a:prstGeom>
              <a:noFill/>
            </p:spPr>
            <p:txBody>
              <a:bodyPr wrap="none" rtlCol="0">
                <a:spAutoFit/>
              </a:bodyPr>
              <a:lstStyle/>
              <a:p>
                <a:pPr algn="ctr"/>
                <a:r>
                  <a:rPr lang="en-US" sz="2000" b="1" dirty="0">
                    <a:solidFill>
                      <a:srgbClr val="37236A"/>
                    </a:solidFill>
                    <a:latin typeface="Verdana" panose="020B0604030504040204" pitchFamily="34" charset="0"/>
                    <a:ea typeface="Verdana" panose="020B0604030504040204" pitchFamily="34" charset="0"/>
                    <a:cs typeface="Verdana" panose="020B0604030504040204" pitchFamily="34" charset="0"/>
                  </a:rPr>
                  <a:t>HD1024</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Expanded I/O Player</a:t>
                </a:r>
              </a:p>
              <a:p>
                <a:pPr algn="ctr"/>
                <a:endParaRPr lang="en-US" sz="2000" b="1" dirty="0">
                  <a:solidFill>
                    <a:srgbClr val="38A4D4"/>
                  </a:solidFill>
                  <a:latin typeface="Verdana" panose="020B0604030504040204" pitchFamily="34" charset="0"/>
                  <a:ea typeface="Verdana" panose="020B0604030504040204" pitchFamily="34" charset="0"/>
                  <a:cs typeface="Verdana" panose="020B0604030504040204" pitchFamily="34" charset="0"/>
                </a:endParaRPr>
              </a:p>
            </p:txBody>
          </p:sp>
          <p:sp>
            <p:nvSpPr>
              <p:cNvPr id="51" name="TextBox 50"/>
              <p:cNvSpPr txBox="1"/>
              <p:nvPr/>
            </p:nvSpPr>
            <p:spPr>
              <a:xfrm>
                <a:off x="6140679" y="6520913"/>
                <a:ext cx="2241607" cy="674591"/>
              </a:xfrm>
              <a:prstGeom prst="rect">
                <a:avLst/>
              </a:prstGeom>
              <a:noFill/>
            </p:spPr>
            <p:txBody>
              <a:bodyPr wrap="none" rtlCol="0">
                <a:spAutoFit/>
              </a:bodyPr>
              <a:lstStyle/>
              <a:p>
                <a:pPr algn="ctr"/>
                <a:r>
                  <a:rPr lang="en-US" sz="2000" b="1" dirty="0">
                    <a:solidFill>
                      <a:srgbClr val="37236A"/>
                    </a:solidFill>
                    <a:latin typeface="Verdana" panose="020B0604030504040204" pitchFamily="34" charset="0"/>
                    <a:ea typeface="Verdana" panose="020B0604030504040204" pitchFamily="34" charset="0"/>
                    <a:cs typeface="Verdana" panose="020B0604030504040204" pitchFamily="34" charset="0"/>
                  </a:rPr>
                  <a:t>HD224</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Standard I/O Player</a:t>
                </a:r>
              </a:p>
            </p:txBody>
          </p:sp>
          <p:grpSp>
            <p:nvGrpSpPr>
              <p:cNvPr id="48" name="Group 47"/>
              <p:cNvGrpSpPr/>
              <p:nvPr/>
            </p:nvGrpSpPr>
            <p:grpSpPr>
              <a:xfrm>
                <a:off x="5802369" y="8800694"/>
                <a:ext cx="2864511" cy="1745775"/>
                <a:chOff x="5802369" y="8933426"/>
                <a:chExt cx="2864511" cy="1745775"/>
              </a:xfrm>
            </p:grpSpPr>
            <p:pic>
              <p:nvPicPr>
                <p:cNvPr id="49" name="Picture 4" descr="https://www.brightsign.biz/application/files/7714/8425/9256/opel-front-productOverview.png"/>
                <p:cNvPicPr>
                  <a:picLocks noChangeAspect="1" noChangeArrowheads="1"/>
                </p:cNvPicPr>
                <p:nvPr/>
              </p:nvPicPr>
              <p:blipFill>
                <a:blip r:embed="rId12">
                  <a:extLst>
                    <a:ext uri="{BEBA8EAE-BF5A-486C-A8C5-ECC9F3942E4B}">
                      <a14:imgProps xmlns:a14="http://schemas.microsoft.com/office/drawing/2010/main">
                        <a14:imgLayer r:embed="rId13">
                          <a14:imgEffect>
                            <a14:colorTemperature colorTemp="5368"/>
                          </a14:imgEffect>
                          <a14:imgEffect>
                            <a14:brightnessContrast bright="14000" contrast="14000"/>
                          </a14:imgEffect>
                        </a14:imgLayer>
                      </a14:imgProps>
                    </a:ext>
                    <a:ext uri="{28A0092B-C50C-407E-A947-70E740481C1C}">
                      <a14:useLocalDpi xmlns:a14="http://schemas.microsoft.com/office/drawing/2010/main"/>
                    </a:ext>
                  </a:extLst>
                </a:blip>
                <a:srcRect/>
                <a:stretch>
                  <a:fillRect/>
                </a:stretch>
              </p:blipFill>
              <p:spPr bwMode="auto">
                <a:xfrm>
                  <a:off x="5802369" y="8933426"/>
                  <a:ext cx="2864511" cy="968204"/>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6415289" y="9649563"/>
                  <a:ext cx="1692392" cy="1029638"/>
                </a:xfrm>
                <a:prstGeom prst="rect">
                  <a:avLst/>
                </a:prstGeom>
                <a:noFill/>
              </p:spPr>
              <p:txBody>
                <a:bodyPr wrap="none" rtlCol="0">
                  <a:spAutoFit/>
                </a:bodyPr>
                <a:lstStyle/>
                <a:p>
                  <a:pPr algn="ctr"/>
                  <a:r>
                    <a:rPr lang="en-US" sz="2000" b="1" dirty="0">
                      <a:solidFill>
                        <a:srgbClr val="37236A"/>
                      </a:solidFill>
                      <a:latin typeface="Verdana" panose="020B0604030504040204" pitchFamily="34" charset="0"/>
                      <a:ea typeface="Verdana" panose="020B0604030504040204" pitchFamily="34" charset="0"/>
                      <a:cs typeface="Verdana" panose="020B0604030504040204" pitchFamily="34" charset="0"/>
                    </a:rPr>
                    <a:t>HO523</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HD-OPS Player</a:t>
                  </a:r>
                </a:p>
                <a:p>
                  <a:pPr algn="ctr"/>
                  <a:endParaRPr lang="en-US" sz="2000" b="1" dirty="0">
                    <a:solidFill>
                      <a:srgbClr val="38A4D4"/>
                    </a:solidFill>
                    <a:latin typeface="Verdana" panose="020B0604030504040204" pitchFamily="34" charset="0"/>
                    <a:ea typeface="Verdana" panose="020B0604030504040204" pitchFamily="34" charset="0"/>
                    <a:cs typeface="Verdana" panose="020B0604030504040204" pitchFamily="34" charset="0"/>
                  </a:endParaRPr>
                </a:p>
              </p:txBody>
            </p:sp>
          </p:grpSp>
        </p:grpSp>
        <p:pic>
          <p:nvPicPr>
            <p:cNvPr id="7" name="Picture 6" descr="A close up of electronics&#10;&#10;Description generated with very high confidence">
              <a:extLst>
                <a:ext uri="{FF2B5EF4-FFF2-40B4-BE49-F238E27FC236}">
                  <a16:creationId xmlns:a16="http://schemas.microsoft.com/office/drawing/2014/main" id="{85E4846D-9C02-4E99-8CAF-212E79C34624}"/>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620278" y="4554825"/>
              <a:ext cx="1869300" cy="1023603"/>
            </a:xfrm>
            <a:prstGeom prst="rect">
              <a:avLst/>
            </a:prstGeom>
          </p:spPr>
        </p:pic>
      </p:grpSp>
      <p:grpSp>
        <p:nvGrpSpPr>
          <p:cNvPr id="5" name="Group 4">
            <a:extLst>
              <a:ext uri="{FF2B5EF4-FFF2-40B4-BE49-F238E27FC236}">
                <a16:creationId xmlns:a16="http://schemas.microsoft.com/office/drawing/2014/main" id="{ED85C2DB-3493-4B47-A537-A5DE8FC6F698}"/>
              </a:ext>
            </a:extLst>
          </p:cNvPr>
          <p:cNvGrpSpPr/>
          <p:nvPr/>
        </p:nvGrpSpPr>
        <p:grpSpPr>
          <a:xfrm>
            <a:off x="12781400" y="2000870"/>
            <a:ext cx="2287989" cy="7061873"/>
            <a:chOff x="12781400" y="2000870"/>
            <a:chExt cx="2287989" cy="7061873"/>
          </a:xfrm>
        </p:grpSpPr>
        <p:pic>
          <p:nvPicPr>
            <p:cNvPr id="62" name="Picture 61"/>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2781400" y="5872022"/>
              <a:ext cx="2287989" cy="1202824"/>
            </a:xfrm>
            <a:prstGeom prst="rect">
              <a:avLst/>
            </a:prstGeom>
          </p:spPr>
        </p:pic>
        <p:pic>
          <p:nvPicPr>
            <p:cNvPr id="63" name="Picture 62"/>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2991766" y="2000870"/>
              <a:ext cx="1867257" cy="2835730"/>
            </a:xfrm>
            <a:prstGeom prst="rect">
              <a:avLst/>
            </a:prstGeom>
          </p:spPr>
        </p:pic>
        <p:sp>
          <p:nvSpPr>
            <p:cNvPr id="64" name="TextBox 63"/>
            <p:cNvSpPr txBox="1"/>
            <p:nvPr/>
          </p:nvSpPr>
          <p:spPr>
            <a:xfrm>
              <a:off x="12924158" y="7009464"/>
              <a:ext cx="2002471" cy="584775"/>
            </a:xfrm>
            <a:prstGeom prst="rect">
              <a:avLst/>
            </a:prstGeom>
            <a:noFill/>
          </p:spPr>
          <p:txBody>
            <a:bodyPr wrap="none" rtlCol="0">
              <a:spAutoFit/>
            </a:bodyPr>
            <a:lstStyle/>
            <a:p>
              <a:pPr algn="ctr"/>
              <a:r>
                <a:rPr lang="en-US" sz="2000" b="1" dirty="0">
                  <a:solidFill>
                    <a:srgbClr val="37236A"/>
                  </a:solidFill>
                  <a:latin typeface="Verdana" panose="020B0604030504040204" pitchFamily="34" charset="0"/>
                  <a:ea typeface="Verdana" panose="020B0604030504040204" pitchFamily="34" charset="0"/>
                  <a:cs typeface="Verdana" panose="020B0604030504040204" pitchFamily="34" charset="0"/>
                </a:rPr>
                <a:t>XT1144</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Expanded I/O Player</a:t>
              </a:r>
            </a:p>
          </p:txBody>
        </p:sp>
        <p:sp>
          <p:nvSpPr>
            <p:cNvPr id="73" name="TextBox 72"/>
            <p:cNvSpPr txBox="1"/>
            <p:nvPr/>
          </p:nvSpPr>
          <p:spPr>
            <a:xfrm>
              <a:off x="12953814" y="5545684"/>
              <a:ext cx="1943161" cy="584775"/>
            </a:xfrm>
            <a:prstGeom prst="rect">
              <a:avLst/>
            </a:prstGeom>
            <a:noFill/>
          </p:spPr>
          <p:txBody>
            <a:bodyPr wrap="none" rtlCol="0">
              <a:spAutoFit/>
            </a:bodyPr>
            <a:lstStyle/>
            <a:p>
              <a:pPr algn="ctr"/>
              <a:r>
                <a:rPr lang="en-US" sz="2000" b="1" dirty="0">
                  <a:solidFill>
                    <a:srgbClr val="37236A"/>
                  </a:solidFill>
                  <a:latin typeface="Verdana" panose="020B0604030504040204" pitchFamily="34" charset="0"/>
                  <a:ea typeface="Verdana" panose="020B0604030504040204" pitchFamily="34" charset="0"/>
                  <a:cs typeface="Verdana" panose="020B0604030504040204" pitchFamily="34" charset="0"/>
                </a:rPr>
                <a:t>XT244</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Standard I/O Player</a:t>
              </a:r>
            </a:p>
          </p:txBody>
        </p:sp>
        <p:pic>
          <p:nvPicPr>
            <p:cNvPr id="82" name="Picture 81"/>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2781400" y="4429039"/>
              <a:ext cx="2287989" cy="1202824"/>
            </a:xfrm>
            <a:prstGeom prst="rect">
              <a:avLst/>
            </a:prstGeom>
          </p:spPr>
        </p:pic>
        <p:grpSp>
          <p:nvGrpSpPr>
            <p:cNvPr id="2" name="Group 1">
              <a:extLst>
                <a:ext uri="{FF2B5EF4-FFF2-40B4-BE49-F238E27FC236}">
                  <a16:creationId xmlns:a16="http://schemas.microsoft.com/office/drawing/2014/main" id="{9515DE8B-0812-4EF1-8AF3-43C088F6A53F}"/>
                </a:ext>
              </a:extLst>
            </p:cNvPr>
            <p:cNvGrpSpPr/>
            <p:nvPr/>
          </p:nvGrpSpPr>
          <p:grpSpPr>
            <a:xfrm>
              <a:off x="12781400" y="7340526"/>
              <a:ext cx="2287989" cy="1722217"/>
              <a:chOff x="12781400" y="7340526"/>
              <a:chExt cx="2287989" cy="1722217"/>
            </a:xfrm>
          </p:grpSpPr>
          <p:pic>
            <p:nvPicPr>
              <p:cNvPr id="83" name="Picture 82">
                <a:extLst>
                  <a:ext uri="{FF2B5EF4-FFF2-40B4-BE49-F238E27FC236}">
                    <a16:creationId xmlns:a16="http://schemas.microsoft.com/office/drawing/2014/main" id="{9C7ACC20-C584-40B4-90D9-2F182BBA91E2}"/>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2781400" y="7340526"/>
                <a:ext cx="2287989" cy="1202824"/>
              </a:xfrm>
              <a:prstGeom prst="rect">
                <a:avLst/>
              </a:prstGeom>
            </p:spPr>
          </p:pic>
          <p:sp>
            <p:nvSpPr>
              <p:cNvPr id="84" name="TextBox 83">
                <a:extLst>
                  <a:ext uri="{FF2B5EF4-FFF2-40B4-BE49-F238E27FC236}">
                    <a16:creationId xmlns:a16="http://schemas.microsoft.com/office/drawing/2014/main" id="{12C3E91F-3C15-492E-836B-70085E655E29}"/>
                  </a:ext>
                </a:extLst>
              </p:cNvPr>
              <p:cNvSpPr txBox="1"/>
              <p:nvPr/>
            </p:nvSpPr>
            <p:spPr>
              <a:xfrm>
                <a:off x="12910532" y="8477968"/>
                <a:ext cx="2029723" cy="584775"/>
              </a:xfrm>
              <a:prstGeom prst="rect">
                <a:avLst/>
              </a:prstGeom>
              <a:noFill/>
            </p:spPr>
            <p:txBody>
              <a:bodyPr wrap="none" rtlCol="0">
                <a:spAutoFit/>
              </a:bodyPr>
              <a:lstStyle/>
              <a:p>
                <a:pPr algn="ctr"/>
                <a:r>
                  <a:rPr lang="en-US" sz="2000" b="1" dirty="0">
                    <a:solidFill>
                      <a:srgbClr val="37236A"/>
                    </a:solidFill>
                    <a:latin typeface="Verdana" panose="020B0604030504040204" pitchFamily="34" charset="0"/>
                    <a:ea typeface="Verdana" panose="020B0604030504040204" pitchFamily="34" charset="0"/>
                    <a:cs typeface="Verdana" panose="020B0604030504040204" pitchFamily="34" charset="0"/>
                  </a:rPr>
                  <a:t>XT1144-T</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TAA-Approved Player</a:t>
                </a:r>
              </a:p>
            </p:txBody>
          </p:sp>
        </p:grpSp>
      </p:grpSp>
    </p:spTree>
    <p:extLst>
      <p:ext uri="{BB962C8B-B14F-4D97-AF65-F5344CB8AC3E}">
        <p14:creationId xmlns:p14="http://schemas.microsoft.com/office/powerpoint/2010/main" val="3171964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9" y="608694"/>
            <a:ext cx="13529733" cy="624495"/>
          </a:xfrm>
        </p:spPr>
        <p:txBody>
          <a:bodyPr/>
          <a:lstStyle/>
          <a:p>
            <a:r>
              <a:rPr lang="en-US" dirty="0"/>
              <a:t>Model Packages &amp; Pricing </a:t>
            </a:r>
          </a:p>
        </p:txBody>
      </p:sp>
      <p:sp>
        <p:nvSpPr>
          <p:cNvPr id="4" name="Content Placeholder 3"/>
          <p:cNvSpPr>
            <a:spLocks noGrp="1"/>
          </p:cNvSpPr>
          <p:nvPr>
            <p:ph idx="14"/>
          </p:nvPr>
        </p:nvSpPr>
        <p:spPr>
          <a:xfrm>
            <a:off x="4111344" y="8564672"/>
            <a:ext cx="11530992" cy="368368"/>
          </a:xfrm>
        </p:spPr>
        <p:txBody>
          <a:bodyPr/>
          <a:lstStyle/>
          <a:p>
            <a:r>
              <a:rPr lang="en-US" sz="1778" dirty="0">
                <a:latin typeface="Verdana" panose="020B0604030504040204" pitchFamily="34" charset="0"/>
                <a:ea typeface="Verdana" panose="020B0604030504040204" pitchFamily="34" charset="0"/>
                <a:cs typeface="Verdana" panose="020B0604030504040204" pitchFamily="34" charset="0"/>
              </a:rPr>
              <a:t>Note: The optional Wi-Fi/Bluetooth module is available for all models &amp; includes an external antenna</a:t>
            </a:r>
          </a:p>
        </p:txBody>
      </p:sp>
      <p:graphicFrame>
        <p:nvGraphicFramePr>
          <p:cNvPr id="5" name="Table 4"/>
          <p:cNvGraphicFramePr>
            <a:graphicFrameLocks noGrp="1"/>
          </p:cNvGraphicFramePr>
          <p:nvPr>
            <p:extLst>
              <p:ext uri="{D42A27DB-BD31-4B8C-83A1-F6EECF244321}">
                <p14:modId xmlns:p14="http://schemas.microsoft.com/office/powerpoint/2010/main" val="723911728"/>
              </p:ext>
            </p:extLst>
          </p:nvPr>
        </p:nvGraphicFramePr>
        <p:xfrm>
          <a:off x="2033411" y="1276119"/>
          <a:ext cx="13636649" cy="7318090"/>
        </p:xfrm>
        <a:graphic>
          <a:graphicData uri="http://schemas.openxmlformats.org/drawingml/2006/table">
            <a:tbl>
              <a:tblPr firstRow="1" bandRow="1">
                <a:effectLst>
                  <a:outerShdw blurRad="50800" dist="38100" dir="2700000" algn="tl" rotWithShape="0">
                    <a:prstClr val="black">
                      <a:alpha val="40000"/>
                    </a:prstClr>
                  </a:outerShdw>
                </a:effectLst>
                <a:tableStyleId>{00A15C55-8517-42AA-B614-E9B94910E393}</a:tableStyleId>
              </a:tblPr>
              <a:tblGrid>
                <a:gridCol w="1568771">
                  <a:extLst>
                    <a:ext uri="{9D8B030D-6E8A-4147-A177-3AD203B41FA5}">
                      <a16:colId xmlns:a16="http://schemas.microsoft.com/office/drawing/2014/main" val="4157705130"/>
                    </a:ext>
                  </a:extLst>
                </a:gridCol>
                <a:gridCol w="2410691">
                  <a:extLst>
                    <a:ext uri="{9D8B030D-6E8A-4147-A177-3AD203B41FA5}">
                      <a16:colId xmlns:a16="http://schemas.microsoft.com/office/drawing/2014/main" val="2651032503"/>
                    </a:ext>
                  </a:extLst>
                </a:gridCol>
                <a:gridCol w="3214254">
                  <a:extLst>
                    <a:ext uri="{9D8B030D-6E8A-4147-A177-3AD203B41FA5}">
                      <a16:colId xmlns:a16="http://schemas.microsoft.com/office/drawing/2014/main" val="212808496"/>
                    </a:ext>
                  </a:extLst>
                </a:gridCol>
                <a:gridCol w="3269673">
                  <a:extLst>
                    <a:ext uri="{9D8B030D-6E8A-4147-A177-3AD203B41FA5}">
                      <a16:colId xmlns:a16="http://schemas.microsoft.com/office/drawing/2014/main" val="4172842813"/>
                    </a:ext>
                  </a:extLst>
                </a:gridCol>
                <a:gridCol w="3173260">
                  <a:extLst>
                    <a:ext uri="{9D8B030D-6E8A-4147-A177-3AD203B41FA5}">
                      <a16:colId xmlns:a16="http://schemas.microsoft.com/office/drawing/2014/main" val="2394593204"/>
                    </a:ext>
                  </a:extLst>
                </a:gridCol>
              </a:tblGrid>
              <a:tr h="429674">
                <a:tc>
                  <a:txBody>
                    <a:bodyPr/>
                    <a:lstStyle/>
                    <a:p>
                      <a:endParaRPr lang="en-US" sz="2100" dirty="0">
                        <a:latin typeface="Verdana" panose="020B0604030504040204" pitchFamily="34" charset="0"/>
                        <a:ea typeface="Verdana" panose="020B0604030504040204" pitchFamily="34" charset="0"/>
                        <a:cs typeface="Verdana" panose="020B0604030504040204" pitchFamily="34" charset="0"/>
                      </a:endParaRPr>
                    </a:p>
                  </a:txBody>
                  <a:tcPr marL="91424" marR="91424" marT="45712" marB="45712">
                    <a:solidFill>
                      <a:schemeClr val="bg1"/>
                    </a:solidFill>
                  </a:tcPr>
                </a:tc>
                <a:tc>
                  <a:txBody>
                    <a:bodyPr/>
                    <a:lstStyle/>
                    <a:p>
                      <a:pPr algn="ctr"/>
                      <a:r>
                        <a:rPr lang="en-US" sz="2000" cap="small" baseline="0" dirty="0">
                          <a:latin typeface="Verdana" panose="020B0604030504040204" pitchFamily="34" charset="0"/>
                          <a:ea typeface="Verdana" panose="020B0604030504040204" pitchFamily="34" charset="0"/>
                          <a:cs typeface="Verdana" panose="020B0604030504040204" pitchFamily="34" charset="0"/>
                        </a:rPr>
                        <a:t>LS Entry-level </a:t>
                      </a:r>
                    </a:p>
                  </a:txBody>
                  <a:tcPr marL="91424" marR="91424" marT="45712" marB="45712" anchor="ctr">
                    <a:solidFill>
                      <a:srgbClr val="320A74"/>
                    </a:solidFill>
                  </a:tcPr>
                </a:tc>
                <a:tc>
                  <a:txBody>
                    <a:bodyPr/>
                    <a:lstStyle/>
                    <a:p>
                      <a:pPr algn="ctr"/>
                      <a:r>
                        <a:rPr lang="en-US" sz="2000" cap="small" baseline="0" dirty="0">
                          <a:latin typeface="Verdana" panose="020B0604030504040204" pitchFamily="34" charset="0"/>
                          <a:ea typeface="Verdana" panose="020B0604030504040204" pitchFamily="34" charset="0"/>
                          <a:cs typeface="Verdana" panose="020B0604030504040204" pitchFamily="34" charset="0"/>
                        </a:rPr>
                        <a:t>HD Mainstream</a:t>
                      </a:r>
                    </a:p>
                  </a:txBody>
                  <a:tcPr marL="91424" marR="91424" marT="45712" marB="45712" anchor="ctr">
                    <a:solidFill>
                      <a:srgbClr val="320A74"/>
                    </a:solidFill>
                  </a:tcPr>
                </a:tc>
                <a:tc>
                  <a:txBody>
                    <a:bodyPr/>
                    <a:lstStyle/>
                    <a:p>
                      <a:pPr algn="ctr"/>
                      <a:r>
                        <a:rPr lang="en-US" sz="2000" cap="small" baseline="0" dirty="0">
                          <a:latin typeface="Verdana" panose="020B0604030504040204" pitchFamily="34" charset="0"/>
                          <a:ea typeface="Verdana" panose="020B0604030504040204" pitchFamily="34" charset="0"/>
                          <a:cs typeface="Verdana" panose="020B0604030504040204" pitchFamily="34" charset="0"/>
                        </a:rPr>
                        <a:t>XD Advanced</a:t>
                      </a:r>
                    </a:p>
                  </a:txBody>
                  <a:tcPr marL="91424" marR="91424" marT="45712" marB="45712" anchor="ctr">
                    <a:solidFill>
                      <a:srgbClr val="320A74"/>
                    </a:solidFill>
                  </a:tcPr>
                </a:tc>
                <a:tc>
                  <a:txBody>
                    <a:bodyPr/>
                    <a:lstStyle/>
                    <a:p>
                      <a:pPr algn="ctr"/>
                      <a:r>
                        <a:rPr lang="en-US" sz="2000" cap="small" baseline="0" dirty="0">
                          <a:latin typeface="Verdana" panose="020B0604030504040204" pitchFamily="34" charset="0"/>
                          <a:ea typeface="Verdana" panose="020B0604030504040204" pitchFamily="34" charset="0"/>
                          <a:cs typeface="Verdana" panose="020B0604030504040204" pitchFamily="34" charset="0"/>
                        </a:rPr>
                        <a:t>XT Enterprise</a:t>
                      </a:r>
                    </a:p>
                  </a:txBody>
                  <a:tcPr marL="91424" marR="91424" marT="45712" marB="45712" anchor="ctr">
                    <a:solidFill>
                      <a:srgbClr val="320A74"/>
                    </a:solidFill>
                  </a:tcPr>
                </a:tc>
                <a:extLst>
                  <a:ext uri="{0D108BD9-81ED-4DB2-BD59-A6C34878D82A}">
                    <a16:rowId xmlns:a16="http://schemas.microsoft.com/office/drawing/2014/main" val="2581447051"/>
                  </a:ext>
                </a:extLst>
              </a:tr>
              <a:tr h="1046496">
                <a:tc>
                  <a:txBody>
                    <a:bodyPr/>
                    <a:lstStyle/>
                    <a:p>
                      <a:pPr algn="l"/>
                      <a:endParaRPr lang="en-US" sz="21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91424" marR="91424" marT="45712" marB="45712">
                    <a:solidFill>
                      <a:schemeClr val="bg1"/>
                    </a:solidFill>
                  </a:tcPr>
                </a:tc>
                <a:tc>
                  <a:txBody>
                    <a:bodyPr/>
                    <a:lstStyle/>
                    <a:p>
                      <a:pPr algn="ctr"/>
                      <a:r>
                        <a:rPr lang="en-US" sz="1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H.265 1080p60</a:t>
                      </a:r>
                    </a:p>
                    <a:p>
                      <a:pPr algn="ctr"/>
                      <a:r>
                        <a:rPr lang="en-US" sz="1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Entry-level HTML5</a:t>
                      </a:r>
                    </a:p>
                  </a:txBody>
                  <a:tcPr marL="91424" marR="91424" marT="45712" marB="45712" anchor="ctr">
                    <a:solidFill>
                      <a:srgbClr val="320A74"/>
                    </a:solidFill>
                  </a:tcPr>
                </a:tc>
                <a:tc>
                  <a:txBody>
                    <a:bodyPr/>
                    <a:lstStyle/>
                    <a:p>
                      <a:pPr algn="ctr"/>
                      <a:r>
                        <a:rPr lang="en-US" sz="1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H.265 4K60p &amp; 1080p60</a:t>
                      </a:r>
                    </a:p>
                    <a:p>
                      <a:pPr algn="ctr"/>
                      <a:r>
                        <a:rPr lang="en-US" sz="1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Mainstream HTML5</a:t>
                      </a:r>
                    </a:p>
                  </a:txBody>
                  <a:tcPr marL="91424" marR="91424" marT="45712" marB="45712" anchor="ctr">
                    <a:solidFill>
                      <a:srgbClr val="320A74"/>
                    </a:solidFill>
                  </a:tcPr>
                </a:tc>
                <a:tc>
                  <a:txBody>
                    <a:bodyPr/>
                    <a:lstStyle/>
                    <a:p>
                      <a:pPr algn="ctr"/>
                      <a:r>
                        <a:rPr lang="en-US" sz="1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H.265/H.264 4K60p Dolby Vision, HDR10+ &amp; dual HD video decode</a:t>
                      </a:r>
                    </a:p>
                    <a:p>
                      <a:pPr algn="ctr"/>
                      <a:r>
                        <a:rPr lang="en-US" sz="1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Advanced HTML5</a:t>
                      </a:r>
                    </a:p>
                  </a:txBody>
                  <a:tcPr marL="91424" marR="91424" marT="45712" marB="45712" anchor="ctr">
                    <a:solidFill>
                      <a:srgbClr val="320A74"/>
                    </a:solidFill>
                  </a:tcPr>
                </a:tc>
                <a:tc>
                  <a:txBody>
                    <a:bodyPr/>
                    <a:lstStyle/>
                    <a:p>
                      <a:pPr algn="ctr"/>
                      <a:r>
                        <a:rPr lang="en-US" sz="1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H.265/H.264 4K60p Dolby Vision, HDR10+ &amp; dual 4K video decode</a:t>
                      </a:r>
                    </a:p>
                    <a:p>
                      <a:pPr algn="ctr"/>
                      <a:r>
                        <a:rPr lang="en-US" sz="1600" dirty="0">
                          <a:solidFill>
                            <a:schemeClr val="bg1">
                              <a:lumMod val="95000"/>
                            </a:schemeClr>
                          </a:solidFill>
                          <a:latin typeface="Verdana" panose="020B0604030504040204" pitchFamily="34" charset="0"/>
                          <a:ea typeface="Verdana" panose="020B0604030504040204" pitchFamily="34" charset="0"/>
                          <a:cs typeface="Verdana" panose="020B0604030504040204" pitchFamily="34" charset="0"/>
                        </a:rPr>
                        <a:t>Enterprise HTML5</a:t>
                      </a:r>
                    </a:p>
                  </a:txBody>
                  <a:tcPr marL="91424" marR="91424" marT="45712" marB="45712" anchor="ctr">
                    <a:solidFill>
                      <a:srgbClr val="320A74"/>
                    </a:solidFill>
                  </a:tcPr>
                </a:tc>
                <a:extLst>
                  <a:ext uri="{0D108BD9-81ED-4DB2-BD59-A6C34878D82A}">
                    <a16:rowId xmlns:a16="http://schemas.microsoft.com/office/drawing/2014/main" val="194614292"/>
                  </a:ext>
                </a:extLst>
              </a:tr>
              <a:tr h="176410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cap="small" dirty="0">
                          <a:ln w="0"/>
                          <a:solidFill>
                            <a:schemeClr val="bg1"/>
                          </a:solidFill>
                          <a:latin typeface="Verdana" panose="020B0604030504040204" pitchFamily="34" charset="0"/>
                          <a:ea typeface="Verdana" panose="020B0604030504040204" pitchFamily="34" charset="0"/>
                          <a:cs typeface="Verdana" panose="020B0604030504040204" pitchFamily="34" charset="0"/>
                        </a:rPr>
                        <a:t>Standard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cap="small" dirty="0">
                          <a:ln w="0"/>
                          <a:solidFill>
                            <a:schemeClr val="bg1"/>
                          </a:solidFill>
                          <a:latin typeface="Verdana" panose="020B0604030504040204" pitchFamily="34" charset="0"/>
                          <a:ea typeface="Verdana" panose="020B0604030504040204" pitchFamily="34" charset="0"/>
                          <a:cs typeface="Verdana" panose="020B0604030504040204" pitchFamily="34" charset="0"/>
                        </a:rPr>
                        <a:t>I/O Package</a:t>
                      </a:r>
                    </a:p>
                  </a:txBody>
                  <a:tcPr marL="91424" marR="91424" marT="45712" marB="45712" anchor="ctr">
                    <a:solidFill>
                      <a:srgbClr val="320A7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b="1" baseline="0" dirty="0">
                          <a:ln w="0"/>
                          <a:solidFill>
                            <a:srgbClr val="320A74"/>
                          </a:solidFill>
                          <a:latin typeface="Verdana" panose="020B0604030504040204" pitchFamily="34" charset="0"/>
                          <a:ea typeface="Verdana" panose="020B0604030504040204" pitchFamily="34" charset="0"/>
                          <a:cs typeface="Verdana" panose="020B0604030504040204" pitchFamily="34" charset="0"/>
                        </a:rPr>
                        <a:t>LS424</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Ethernet 100baseT</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USB Type C</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Analog audio via USB</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baseline="0" dirty="0">
                          <a:ln w="0"/>
                          <a:solidFill>
                            <a:srgbClr val="FF5F00"/>
                          </a:solidFill>
                          <a:latin typeface="Verdana" panose="020B0604030504040204" pitchFamily="34" charset="0"/>
                          <a:ea typeface="Verdana" panose="020B0604030504040204" pitchFamily="34" charset="0"/>
                          <a:cs typeface="Verdana" panose="020B0604030504040204" pitchFamily="34" charset="0"/>
                        </a:rPr>
                        <a:t>$250</a:t>
                      </a:r>
                      <a:endParaRPr lang="en-US" sz="1200" b="1" baseline="0" dirty="0">
                        <a:ln w="0"/>
                        <a:solidFill>
                          <a:srgbClr val="FF5F00"/>
                        </a:solidFill>
                        <a:latin typeface="Verdana" panose="020B0604030504040204" pitchFamily="34" charset="0"/>
                        <a:ea typeface="Verdana" panose="020B0604030504040204" pitchFamily="34" charset="0"/>
                        <a:cs typeface="Verdana" panose="020B0604030504040204" pitchFamily="34" charset="0"/>
                      </a:endParaRPr>
                    </a:p>
                  </a:txBody>
                  <a:tcPr marL="18288" marR="18288" marT="45712" marB="45712">
                    <a:solidFill>
                      <a:schemeClr val="bg1">
                        <a:lumMod val="85000"/>
                      </a:schemeClr>
                    </a:solidFill>
                  </a:tcPr>
                </a:tc>
                <a:tc>
                  <a:txBody>
                    <a:bodyPr/>
                    <a:lstStyle/>
                    <a:p>
                      <a:pPr algn="ctr"/>
                      <a:r>
                        <a:rPr lang="en-US" sz="2800" b="1" baseline="0" dirty="0">
                          <a:ln w="0"/>
                          <a:solidFill>
                            <a:srgbClr val="320A74"/>
                          </a:solidFill>
                          <a:latin typeface="Verdana" panose="020B0604030504040204" pitchFamily="34" charset="0"/>
                          <a:ea typeface="Verdana" panose="020B0604030504040204" pitchFamily="34" charset="0"/>
                          <a:cs typeface="Verdana" panose="020B0604030504040204" pitchFamily="34" charset="0"/>
                        </a:rPr>
                        <a:t>HD224</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Gigabit Ethernet</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GPIO</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Analog &amp; digital audio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baseline="0" dirty="0">
                          <a:ln w="0"/>
                          <a:solidFill>
                            <a:srgbClr val="FF5F00"/>
                          </a:solidFill>
                          <a:latin typeface="Verdana" panose="020B0604030504040204" pitchFamily="34" charset="0"/>
                          <a:ea typeface="Verdana" panose="020B0604030504040204" pitchFamily="34" charset="0"/>
                          <a:cs typeface="Verdana" panose="020B0604030504040204" pitchFamily="34" charset="0"/>
                        </a:rPr>
                        <a:t>$350</a:t>
                      </a:r>
                    </a:p>
                  </a:txBody>
                  <a:tcPr marL="18288" marR="18288" marT="45712" marB="45712">
                    <a:solidFill>
                      <a:schemeClr val="bg1">
                        <a:lumMod val="85000"/>
                      </a:schemeClr>
                    </a:solidFill>
                  </a:tcPr>
                </a:tc>
                <a:tc>
                  <a:txBody>
                    <a:bodyPr/>
                    <a:lstStyle/>
                    <a:p>
                      <a:pPr algn="ctr"/>
                      <a:r>
                        <a:rPr lang="en-US" sz="2800" b="1" baseline="0" dirty="0">
                          <a:ln w="0"/>
                          <a:solidFill>
                            <a:srgbClr val="320A74"/>
                          </a:solidFill>
                          <a:latin typeface="Verdana" panose="020B0604030504040204" pitchFamily="34" charset="0"/>
                          <a:ea typeface="Verdana" panose="020B0604030504040204" pitchFamily="34" charset="0"/>
                          <a:cs typeface="Verdana" panose="020B0604030504040204" pitchFamily="34" charset="0"/>
                        </a:rPr>
                        <a:t>XD234</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Gigabit Ethernet</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GPIO, IR</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Analog &amp; digital audio</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M.2 SSD PCIe interface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baseline="0" dirty="0">
                          <a:ln w="0"/>
                          <a:solidFill>
                            <a:srgbClr val="FF5F00"/>
                          </a:solidFill>
                          <a:latin typeface="Verdana" panose="020B0604030504040204" pitchFamily="34" charset="0"/>
                          <a:ea typeface="Verdana" panose="020B0604030504040204" pitchFamily="34" charset="0"/>
                          <a:cs typeface="Verdana" panose="020B0604030504040204" pitchFamily="34" charset="0"/>
                        </a:rPr>
                        <a:t>$450</a:t>
                      </a:r>
                    </a:p>
                  </a:txBody>
                  <a:tcPr marL="18288" marR="18288" marT="45712" marB="45712">
                    <a:solidFill>
                      <a:schemeClr val="bg1">
                        <a:lumMod val="85000"/>
                      </a:schemeClr>
                    </a:solidFill>
                  </a:tcPr>
                </a:tc>
                <a:tc>
                  <a:txBody>
                    <a:bodyPr/>
                    <a:lstStyle/>
                    <a:p>
                      <a:pPr algn="ctr"/>
                      <a:r>
                        <a:rPr lang="en-US" sz="2800" b="1" i="0" baseline="0" dirty="0">
                          <a:ln w="0"/>
                          <a:solidFill>
                            <a:srgbClr val="320A74"/>
                          </a:solidFill>
                          <a:latin typeface="Verdana" panose="020B0604030504040204" pitchFamily="34" charset="0"/>
                          <a:ea typeface="Verdana" panose="020B0604030504040204" pitchFamily="34" charset="0"/>
                          <a:cs typeface="Verdana" panose="020B0604030504040204" pitchFamily="34" charset="0"/>
                        </a:rPr>
                        <a:t>XT244</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Gigabit Ethernet</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GPIO, IR</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Analog &amp; digital audio</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M.2 SSD PCIe interface</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POE+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baseline="0" dirty="0">
                          <a:ln w="0"/>
                          <a:solidFill>
                            <a:srgbClr val="FF5F00"/>
                          </a:solidFill>
                          <a:latin typeface="Verdana" panose="020B0604030504040204" pitchFamily="34" charset="0"/>
                          <a:ea typeface="Verdana" panose="020B0604030504040204" pitchFamily="34" charset="0"/>
                          <a:cs typeface="Verdana" panose="020B0604030504040204" pitchFamily="34" charset="0"/>
                        </a:rPr>
                        <a:t>$550</a:t>
                      </a:r>
                      <a:endParaRPr lang="en-US" sz="1400" b="1" baseline="0" dirty="0">
                        <a:solidFill>
                          <a:srgbClr val="FF5F00"/>
                        </a:solidFill>
                        <a:latin typeface="Verdana" panose="020B0604030504040204" pitchFamily="34" charset="0"/>
                        <a:ea typeface="Verdana" panose="020B0604030504040204" pitchFamily="34" charset="0"/>
                        <a:cs typeface="Verdana" panose="020B0604030504040204" pitchFamily="34" charset="0"/>
                      </a:endParaRPr>
                    </a:p>
                  </a:txBody>
                  <a:tcPr marL="18288" marR="18288" marT="45712" marB="45712">
                    <a:solidFill>
                      <a:schemeClr val="bg1">
                        <a:lumMod val="85000"/>
                      </a:schemeClr>
                    </a:solidFill>
                  </a:tcPr>
                </a:tc>
                <a:extLst>
                  <a:ext uri="{0D108BD9-81ED-4DB2-BD59-A6C34878D82A}">
                    <a16:rowId xmlns:a16="http://schemas.microsoft.com/office/drawing/2014/main" val="70430397"/>
                  </a:ext>
                </a:extLst>
              </a:tr>
              <a:tr h="1983551">
                <a:tc>
                  <a:txBody>
                    <a:bodyPr/>
                    <a:lstStyle/>
                    <a:p>
                      <a:r>
                        <a:rPr lang="en-US" sz="2000" b="1" cap="small" dirty="0">
                          <a:solidFill>
                            <a:schemeClr val="bg1"/>
                          </a:solidFill>
                          <a:latin typeface="Verdana" panose="020B0604030504040204" pitchFamily="34" charset="0"/>
                          <a:ea typeface="Verdana" panose="020B0604030504040204" pitchFamily="34" charset="0"/>
                          <a:cs typeface="Verdana" panose="020B0604030504040204" pitchFamily="34" charset="0"/>
                        </a:rPr>
                        <a:t>Expanded</a:t>
                      </a:r>
                      <a:r>
                        <a:rPr lang="en-US" sz="2000" b="1" cap="small" baseline="0" dirty="0">
                          <a:solidFill>
                            <a:schemeClr val="bg1"/>
                          </a:solidFill>
                          <a:latin typeface="Verdana" panose="020B0604030504040204" pitchFamily="34" charset="0"/>
                          <a:ea typeface="Verdana" panose="020B0604030504040204" pitchFamily="34" charset="0"/>
                          <a:cs typeface="Verdana" panose="020B0604030504040204" pitchFamily="34" charset="0"/>
                        </a:rPr>
                        <a:t> I/O Package</a:t>
                      </a:r>
                      <a:endParaRPr lang="en-US" sz="2000" b="1" cap="small"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91424" marR="91424" marT="45712" marB="45712" anchor="ctr">
                    <a:solidFill>
                      <a:srgbClr val="320A74"/>
                    </a:solidFill>
                  </a:tcPr>
                </a:tc>
                <a:tc>
                  <a:txBody>
                    <a:bodyPr/>
                    <a:lstStyle/>
                    <a:p>
                      <a:pPr algn="ctr"/>
                      <a:endParaRPr lang="en-US" sz="2100" baseline="0" dirty="0">
                        <a:latin typeface="Verdana" panose="020B0604030504040204" pitchFamily="34" charset="0"/>
                        <a:ea typeface="Verdana" panose="020B0604030504040204" pitchFamily="34" charset="0"/>
                        <a:cs typeface="Verdana" panose="020B0604030504040204" pitchFamily="34" charset="0"/>
                      </a:endParaRPr>
                    </a:p>
                  </a:txBody>
                  <a:tcPr marL="18288" marR="18288" marT="45712" marB="45712">
                    <a:solidFill>
                      <a:schemeClr val="bg1">
                        <a:lumMod val="85000"/>
                      </a:schemeClr>
                    </a:solidFill>
                  </a:tcPr>
                </a:tc>
                <a:tc>
                  <a:txBody>
                    <a:bodyPr/>
                    <a:lstStyle/>
                    <a:p>
                      <a:pPr algn="ctr"/>
                      <a:r>
                        <a:rPr lang="en-US" sz="2800" b="1" baseline="0" dirty="0">
                          <a:ln w="0"/>
                          <a:solidFill>
                            <a:srgbClr val="320A74"/>
                          </a:solidFill>
                          <a:latin typeface="Verdana" panose="020B0604030504040204" pitchFamily="34" charset="0"/>
                          <a:ea typeface="Verdana" panose="020B0604030504040204" pitchFamily="34" charset="0"/>
                          <a:cs typeface="Verdana" panose="020B0604030504040204" pitchFamily="34" charset="0"/>
                        </a:rPr>
                        <a:t>HD1024</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Gigabit Ethernet</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GPIO, Serial, USB (Type A)</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Analog &amp; digital audio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baseline="0" dirty="0">
                          <a:ln w="0"/>
                          <a:solidFill>
                            <a:srgbClr val="FF5F00"/>
                          </a:solidFill>
                          <a:latin typeface="Verdana" panose="020B0604030504040204" pitchFamily="34" charset="0"/>
                          <a:ea typeface="Verdana" panose="020B0604030504040204" pitchFamily="34" charset="0"/>
                          <a:cs typeface="Verdana" panose="020B0604030504040204" pitchFamily="34" charset="0"/>
                        </a:rPr>
                        <a:t>$450</a:t>
                      </a:r>
                    </a:p>
                  </a:txBody>
                  <a:tcPr marL="18288" marR="18288" marT="45712" marB="45712">
                    <a:solidFill>
                      <a:schemeClr val="bg1">
                        <a:lumMod val="85000"/>
                      </a:schemeClr>
                    </a:solidFill>
                  </a:tcPr>
                </a:tc>
                <a:tc>
                  <a:txBody>
                    <a:bodyPr/>
                    <a:lstStyle/>
                    <a:p>
                      <a:pPr algn="ctr"/>
                      <a:r>
                        <a:rPr lang="en-US" sz="2800" b="1" baseline="0" dirty="0">
                          <a:ln w="0"/>
                          <a:solidFill>
                            <a:srgbClr val="320A74"/>
                          </a:solidFill>
                          <a:latin typeface="Verdana" panose="020B0604030504040204" pitchFamily="34" charset="0"/>
                          <a:ea typeface="Verdana" panose="020B0604030504040204" pitchFamily="34" charset="0"/>
                          <a:cs typeface="Verdana" panose="020B0604030504040204" pitchFamily="34" charset="0"/>
                        </a:rPr>
                        <a:t>XD1034</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Gigabit Ethernet</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GPIO, IR, Serial, </a:t>
                      </a:r>
                      <a:b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b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Dual USB (Type A &amp; C)</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Analog &amp; digital audio</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M.2 SSD PCIe interface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baseline="0" dirty="0">
                          <a:ln w="0"/>
                          <a:solidFill>
                            <a:srgbClr val="FF5F00"/>
                          </a:solidFill>
                          <a:latin typeface="Verdana" panose="020B0604030504040204" pitchFamily="34" charset="0"/>
                          <a:ea typeface="Verdana" panose="020B0604030504040204" pitchFamily="34" charset="0"/>
                          <a:cs typeface="Verdana" panose="020B0604030504040204" pitchFamily="34" charset="0"/>
                        </a:rPr>
                        <a:t>$550</a:t>
                      </a:r>
                    </a:p>
                  </a:txBody>
                  <a:tcPr marL="18288" marR="18288" marT="45712" marB="45712">
                    <a:solidFill>
                      <a:schemeClr val="bg1">
                        <a:lumMod val="85000"/>
                      </a:schemeClr>
                    </a:solidFill>
                  </a:tcPr>
                </a:tc>
                <a:tc>
                  <a:txBody>
                    <a:bodyPr/>
                    <a:lstStyle/>
                    <a:p>
                      <a:pPr algn="ctr"/>
                      <a:r>
                        <a:rPr lang="en-US" sz="2800" b="1" baseline="0" dirty="0">
                          <a:ln w="0"/>
                          <a:solidFill>
                            <a:srgbClr val="320A74"/>
                          </a:solidFill>
                          <a:latin typeface="Verdana" panose="020B0604030504040204" pitchFamily="34" charset="0"/>
                          <a:ea typeface="Verdana" panose="020B0604030504040204" pitchFamily="34" charset="0"/>
                          <a:cs typeface="Verdana" panose="020B0604030504040204" pitchFamily="34" charset="0"/>
                        </a:rPr>
                        <a:t>XT1144</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Gigabit Ethernet</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GPIO, IR, Serial, </a:t>
                      </a:r>
                      <a:b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b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Dual USB (Type A &amp; C)</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Analog &amp; digital audio</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M.2 SSD PCIe interface</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POE+ &amp; HDMI In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baseline="0" dirty="0">
                          <a:ln w="0"/>
                          <a:solidFill>
                            <a:srgbClr val="FF5F00"/>
                          </a:solidFill>
                          <a:latin typeface="Verdana" panose="020B0604030504040204" pitchFamily="34" charset="0"/>
                          <a:ea typeface="Verdana" panose="020B0604030504040204" pitchFamily="34" charset="0"/>
                          <a:cs typeface="Verdana" panose="020B0604030504040204" pitchFamily="34" charset="0"/>
                        </a:rPr>
                        <a:t>$650</a:t>
                      </a:r>
                      <a:endParaRPr lang="en-US" sz="1400" b="1" baseline="0" dirty="0">
                        <a:solidFill>
                          <a:srgbClr val="FF5F00"/>
                        </a:solidFill>
                        <a:latin typeface="Verdana" panose="020B0604030504040204" pitchFamily="34" charset="0"/>
                        <a:ea typeface="Verdana" panose="020B0604030504040204" pitchFamily="34" charset="0"/>
                        <a:cs typeface="Verdana" panose="020B0604030504040204" pitchFamily="34" charset="0"/>
                      </a:endParaRPr>
                    </a:p>
                  </a:txBody>
                  <a:tcPr marL="18288" marR="18288" marT="45712" marB="45712">
                    <a:solidFill>
                      <a:schemeClr val="bg1">
                        <a:lumMod val="85000"/>
                      </a:schemeClr>
                    </a:solidFill>
                  </a:tcPr>
                </a:tc>
                <a:extLst>
                  <a:ext uri="{0D108BD9-81ED-4DB2-BD59-A6C34878D82A}">
                    <a16:rowId xmlns:a16="http://schemas.microsoft.com/office/drawing/2014/main" val="1724020919"/>
                  </a:ext>
                </a:extLst>
              </a:tr>
              <a:tr h="1829866">
                <a:tc>
                  <a:txBody>
                    <a:bodyPr/>
                    <a:lstStyle/>
                    <a:p>
                      <a:r>
                        <a:rPr lang="en-US" sz="2000" b="1" cap="small" dirty="0">
                          <a:solidFill>
                            <a:schemeClr val="bg1"/>
                          </a:solidFill>
                          <a:latin typeface="Verdana" panose="020B0604030504040204" pitchFamily="34" charset="0"/>
                          <a:ea typeface="Verdana" panose="020B0604030504040204" pitchFamily="34" charset="0"/>
                          <a:cs typeface="Verdana" panose="020B0604030504040204" pitchFamily="34" charset="0"/>
                        </a:rPr>
                        <a:t>Other</a:t>
                      </a:r>
                    </a:p>
                  </a:txBody>
                  <a:tcPr marL="91424" marR="91424" marT="45712" marB="45712" anchor="ctr">
                    <a:solidFill>
                      <a:srgbClr val="320A74"/>
                    </a:solidFill>
                  </a:tcPr>
                </a:tc>
                <a:tc>
                  <a:txBody>
                    <a:bodyPr/>
                    <a:lstStyle/>
                    <a:p>
                      <a:pPr algn="ctr"/>
                      <a:endParaRPr lang="en-US" sz="2100" baseline="0" dirty="0">
                        <a:latin typeface="Verdana" panose="020B0604030504040204" pitchFamily="34" charset="0"/>
                        <a:ea typeface="Verdana" panose="020B0604030504040204" pitchFamily="34" charset="0"/>
                        <a:cs typeface="Verdana" panose="020B0604030504040204" pitchFamily="34" charset="0"/>
                      </a:endParaRPr>
                    </a:p>
                  </a:txBody>
                  <a:tcPr marL="18288" marR="18288" marT="45712" marB="45712">
                    <a:solidFill>
                      <a:schemeClr val="bg1">
                        <a:lumMod val="85000"/>
                      </a:schemeClr>
                    </a:solidFill>
                  </a:tcPr>
                </a:tc>
                <a:tc>
                  <a:txBody>
                    <a:bodyPr/>
                    <a:lstStyle/>
                    <a:p>
                      <a:pPr algn="ctr"/>
                      <a:r>
                        <a:rPr lang="en-US" sz="2800" b="1" baseline="0" dirty="0">
                          <a:ln w="0"/>
                          <a:solidFill>
                            <a:srgbClr val="320A74"/>
                          </a:solidFill>
                          <a:latin typeface="Verdana" panose="020B0604030504040204" pitchFamily="34" charset="0"/>
                          <a:ea typeface="Verdana" panose="020B0604030504040204" pitchFamily="34" charset="0"/>
                          <a:cs typeface="Verdana" panose="020B0604030504040204" pitchFamily="34" charset="0"/>
                        </a:rPr>
                        <a:t>HO523</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Full HD video, Mainstream HTML</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Ethernet 100baseT</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GPIO (4pin), IR, Serial, </a:t>
                      </a:r>
                      <a:b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b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Dual USB (Type A)</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Analog &amp; digital audio</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JAE TX25 plug (OPS compatible)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baseline="0" dirty="0">
                          <a:ln w="0"/>
                          <a:solidFill>
                            <a:srgbClr val="FF5F00"/>
                          </a:solidFill>
                          <a:latin typeface="Verdana" panose="020B0604030504040204" pitchFamily="34" charset="0"/>
                          <a:ea typeface="Verdana" panose="020B0604030504040204" pitchFamily="34" charset="0"/>
                          <a:cs typeface="Verdana" panose="020B0604030504040204" pitchFamily="34" charset="0"/>
                        </a:rPr>
                        <a:t>$400</a:t>
                      </a:r>
                    </a:p>
                  </a:txBody>
                  <a:tcPr marL="18288" marR="18288" marT="45712" marB="45712">
                    <a:solidFill>
                      <a:schemeClr val="bg1">
                        <a:lumMod val="8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baseline="0" dirty="0">
                        <a:ln w="0"/>
                        <a:solidFill>
                          <a:srgbClr val="FF5F00"/>
                        </a:solidFill>
                        <a:latin typeface="Verdana" panose="020B0604030504040204" pitchFamily="34" charset="0"/>
                        <a:ea typeface="Verdana" panose="020B0604030504040204" pitchFamily="34" charset="0"/>
                        <a:cs typeface="Verdana" panose="020B0604030504040204" pitchFamily="34" charset="0"/>
                      </a:endParaRPr>
                    </a:p>
                  </a:txBody>
                  <a:tcPr marL="18288" marR="18288" marT="45712" marB="45712">
                    <a:solidFill>
                      <a:schemeClr val="bg1">
                        <a:lumMod val="85000"/>
                      </a:schemeClr>
                    </a:solidFill>
                  </a:tcPr>
                </a:tc>
                <a:tc>
                  <a:txBody>
                    <a:bodyPr/>
                    <a:lstStyle/>
                    <a:p>
                      <a:pPr algn="ctr"/>
                      <a:r>
                        <a:rPr lang="en-US" sz="2800" b="1" baseline="0" dirty="0">
                          <a:ln w="0"/>
                          <a:solidFill>
                            <a:srgbClr val="320A74"/>
                          </a:solidFill>
                          <a:latin typeface="Verdana" panose="020B0604030504040204" pitchFamily="34" charset="0"/>
                          <a:ea typeface="Verdana" panose="020B0604030504040204" pitchFamily="34" charset="0"/>
                          <a:cs typeface="Verdana" panose="020B0604030504040204" pitchFamily="34" charset="0"/>
                        </a:rPr>
                        <a:t>XT1144-T</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TAA-Approved</a:t>
                      </a:r>
                    </a:p>
                    <a:p>
                      <a:pPr marL="174625" marR="0" lvl="0" indent="-174625"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Expanded I/O with the same specs as the XT1144</a:t>
                      </a:r>
                    </a:p>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baseline="0" dirty="0">
                          <a:ln w="0"/>
                          <a:solidFill>
                            <a:srgbClr val="FF5F00"/>
                          </a:solidFill>
                          <a:latin typeface="Verdana" panose="020B0604030504040204" pitchFamily="34" charset="0"/>
                          <a:ea typeface="Verdana" panose="020B0604030504040204" pitchFamily="34" charset="0"/>
                          <a:cs typeface="Verdana" panose="020B0604030504040204" pitchFamily="34" charset="0"/>
                        </a:rPr>
                        <a:t>$850</a:t>
                      </a:r>
                      <a:endParaRPr lang="en-US" sz="1400" b="1" baseline="0" dirty="0">
                        <a:solidFill>
                          <a:srgbClr val="FF5F00"/>
                        </a:solidFill>
                        <a:latin typeface="Verdana" panose="020B0604030504040204" pitchFamily="34" charset="0"/>
                        <a:ea typeface="Verdana" panose="020B0604030504040204" pitchFamily="34" charset="0"/>
                        <a:cs typeface="Verdana" panose="020B0604030504040204" pitchFamily="34" charset="0"/>
                      </a:endParaRPr>
                    </a:p>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baseline="0" dirty="0">
                        <a:ln w="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b="1" baseline="0" dirty="0">
                        <a:solidFill>
                          <a:srgbClr val="FF5F00"/>
                        </a:solidFill>
                        <a:latin typeface="Verdana" panose="020B0604030504040204" pitchFamily="34" charset="0"/>
                        <a:ea typeface="Verdana" panose="020B0604030504040204" pitchFamily="34" charset="0"/>
                        <a:cs typeface="Verdana" panose="020B0604030504040204" pitchFamily="34" charset="0"/>
                      </a:endParaRPr>
                    </a:p>
                  </a:txBody>
                  <a:tcPr marL="18288" marR="18288" marT="45712" marB="45712">
                    <a:solidFill>
                      <a:schemeClr val="bg1">
                        <a:lumMod val="85000"/>
                      </a:schemeClr>
                    </a:solidFill>
                  </a:tcPr>
                </a:tc>
                <a:extLst>
                  <a:ext uri="{0D108BD9-81ED-4DB2-BD59-A6C34878D82A}">
                    <a16:rowId xmlns:a16="http://schemas.microsoft.com/office/drawing/2014/main" val="3965246735"/>
                  </a:ext>
                </a:extLst>
              </a:tr>
            </a:tbl>
          </a:graphicData>
        </a:graphic>
      </p:graphicFrame>
      <p:pic>
        <p:nvPicPr>
          <p:cNvPr id="12"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429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FF7F33"/>
                </a:solidFill>
              </a:rPr>
              <a:t>New</a:t>
            </a:r>
            <a:r>
              <a:rPr lang="en-US" dirty="0"/>
              <a:t> BrightSign LS424</a:t>
            </a:r>
          </a:p>
        </p:txBody>
      </p:sp>
      <p:sp>
        <p:nvSpPr>
          <p:cNvPr id="5" name="Text Placeholder 4"/>
          <p:cNvSpPr>
            <a:spLocks noGrp="1"/>
          </p:cNvSpPr>
          <p:nvPr>
            <p:ph type="body" sz="quarter" idx="10"/>
          </p:nvPr>
        </p:nvSpPr>
        <p:spPr>
          <a:xfrm>
            <a:off x="1914553" y="1588035"/>
            <a:ext cx="12385574" cy="769680"/>
          </a:xfrm>
        </p:spPr>
        <p:txBody>
          <a:bodyPr/>
          <a:lstStyle/>
          <a:p>
            <a:r>
              <a:rPr lang="en-US" sz="2844" dirty="0"/>
              <a:t>Signature BrightSign reliability. </a:t>
            </a:r>
          </a:p>
          <a:p>
            <a:r>
              <a:rPr lang="en-US" sz="2844" dirty="0"/>
              <a:t>Affordable, entry-level </a:t>
            </a:r>
            <a:r>
              <a:rPr lang="en-US" dirty="0"/>
              <a:t>performance</a:t>
            </a:r>
            <a:r>
              <a:rPr lang="en-US" sz="2844" dirty="0"/>
              <a:t>. </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91931" y="1374699"/>
            <a:ext cx="1946567" cy="4438602"/>
          </a:xfrm>
          <a:prstGeom prst="rect">
            <a:avLst/>
          </a:prstGeom>
        </p:spPr>
      </p:pic>
      <p:pic>
        <p:nvPicPr>
          <p:cNvPr id="41"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idx="14"/>
          </p:nvPr>
        </p:nvSpPr>
        <p:spPr>
          <a:xfrm>
            <a:off x="1914552" y="2580171"/>
            <a:ext cx="8287540" cy="3598560"/>
          </a:xfrm>
        </p:spPr>
        <p:txBody>
          <a:bodyPr/>
          <a:lstStyle/>
          <a:p>
            <a:pPr>
              <a:spcBef>
                <a:spcPts val="600"/>
              </a:spcBef>
            </a:pPr>
            <a:r>
              <a:rPr lang="en-US" sz="2000" dirty="0"/>
              <a:t>Commercial-grade, highly reliable and fully-featured digital signage media player in a very small form factor</a:t>
            </a:r>
          </a:p>
          <a:p>
            <a:pPr>
              <a:spcBef>
                <a:spcPts val="600"/>
              </a:spcBef>
            </a:pPr>
            <a:r>
              <a:rPr lang="en-US" sz="2000" dirty="0"/>
              <a:t>A superior alternative to consumer devices sometimes chosen for price-sensitive installations</a:t>
            </a:r>
          </a:p>
          <a:p>
            <a:pPr>
              <a:spcBef>
                <a:spcPts val="600"/>
              </a:spcBef>
            </a:pPr>
            <a:r>
              <a:rPr lang="en-US" sz="2000" dirty="0"/>
              <a:t>Offers networking, H.265, 1080p60 video playback, entry-level HTML5 performance and USB 2.0 interactivity</a:t>
            </a:r>
          </a:p>
          <a:p>
            <a:pPr>
              <a:spcBef>
                <a:spcPts val="600"/>
              </a:spcBef>
            </a:pPr>
            <a:r>
              <a:rPr lang="en-US" sz="2000" dirty="0"/>
              <a:t>Perfect for simple video and streaming applications, menu boards, video walls and large deployments of common content</a:t>
            </a:r>
          </a:p>
          <a:p>
            <a:pPr>
              <a:spcBef>
                <a:spcPts val="600"/>
              </a:spcBef>
            </a:pPr>
            <a:r>
              <a:rPr lang="en-US" sz="2000" b="1" dirty="0">
                <a:solidFill>
                  <a:srgbClr val="FF7F33"/>
                </a:solidFill>
              </a:rPr>
              <a:t>NEW:</a:t>
            </a:r>
            <a:r>
              <a:rPr lang="en-US" sz="2000" dirty="0"/>
              <a:t> Easier port access with power, HDMI &amp; Ethernet on back</a:t>
            </a:r>
          </a:p>
          <a:p>
            <a:pPr>
              <a:spcBef>
                <a:spcPts val="600"/>
              </a:spcBef>
            </a:pPr>
            <a:r>
              <a:rPr lang="en-US" sz="2000" b="1" dirty="0">
                <a:solidFill>
                  <a:srgbClr val="FF7F33"/>
                </a:solidFill>
              </a:rPr>
              <a:t>NEW:</a:t>
            </a:r>
            <a:r>
              <a:rPr lang="en-US" sz="2000" dirty="0"/>
              <a:t> Improved power efficiency</a:t>
            </a:r>
          </a:p>
        </p:txBody>
      </p:sp>
      <p:sp>
        <p:nvSpPr>
          <p:cNvPr id="12" name="TextBox 11">
            <a:extLst>
              <a:ext uri="{FF2B5EF4-FFF2-40B4-BE49-F238E27FC236}">
                <a16:creationId xmlns:a16="http://schemas.microsoft.com/office/drawing/2014/main" id="{87E37564-A4C8-430B-8D53-AE6FC270C82E}"/>
              </a:ext>
            </a:extLst>
          </p:cNvPr>
          <p:cNvSpPr txBox="1"/>
          <p:nvPr/>
        </p:nvSpPr>
        <p:spPr>
          <a:xfrm>
            <a:off x="2064985" y="7003029"/>
            <a:ext cx="2190023" cy="523220"/>
          </a:xfrm>
          <a:prstGeom prst="rect">
            <a:avLst/>
          </a:prstGeom>
          <a:noFill/>
        </p:spPr>
        <p:txBody>
          <a:bodyPr wrap="none" rtlCol="0">
            <a:spAutoFit/>
          </a:bodyPr>
          <a:lstStyle/>
          <a:p>
            <a:pPr algn="ctr"/>
            <a:r>
              <a:rPr lang="en-US" sz="1600" b="1" dirty="0">
                <a:solidFill>
                  <a:srgbClr val="37236A"/>
                </a:solidFill>
                <a:latin typeface="Verdana" panose="020B0604030504040204" pitchFamily="34" charset="0"/>
                <a:ea typeface="Verdana" panose="020B0604030504040204" pitchFamily="34" charset="0"/>
                <a:cs typeface="Verdana" panose="020B0604030504040204" pitchFamily="34" charset="0"/>
              </a:rPr>
              <a:t>BrightSign LS424</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Entry-Level Player</a:t>
            </a:r>
          </a:p>
        </p:txBody>
      </p:sp>
      <p:pic>
        <p:nvPicPr>
          <p:cNvPr id="11" name="Picture 10" descr="A close up of a device&#10;&#10;Description generated with very high confidence">
            <a:extLst>
              <a:ext uri="{FF2B5EF4-FFF2-40B4-BE49-F238E27FC236}">
                <a16:creationId xmlns:a16="http://schemas.microsoft.com/office/drawing/2014/main" id="{29EB00C0-484E-440E-88A6-CFB219C9689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588290" y="7361142"/>
            <a:ext cx="1083800" cy="1088914"/>
          </a:xfrm>
          <a:prstGeom prst="rect">
            <a:avLst/>
          </a:prstGeom>
        </p:spPr>
      </p:pic>
      <p:pic>
        <p:nvPicPr>
          <p:cNvPr id="3" name="Picture 2">
            <a:extLst>
              <a:ext uri="{FF2B5EF4-FFF2-40B4-BE49-F238E27FC236}">
                <a16:creationId xmlns:a16="http://schemas.microsoft.com/office/drawing/2014/main" id="{728D0AA3-55C0-4A5B-BACE-E808876E83A4}"/>
              </a:ext>
            </a:extLst>
          </p:cNvPr>
          <p:cNvPicPr>
            <a:picLocks noChangeAspect="1"/>
          </p:cNvPicPr>
          <p:nvPr/>
        </p:nvPicPr>
        <p:blipFill>
          <a:blip r:embed="rId6"/>
          <a:stretch>
            <a:fillRect/>
          </a:stretch>
        </p:blipFill>
        <p:spPr>
          <a:xfrm>
            <a:off x="4778313" y="6464726"/>
            <a:ext cx="10426853" cy="2351417"/>
          </a:xfrm>
          <a:prstGeom prst="rect">
            <a:avLst/>
          </a:prstGeom>
        </p:spPr>
      </p:pic>
      <p:grpSp>
        <p:nvGrpSpPr>
          <p:cNvPr id="18" name="Group 17">
            <a:extLst>
              <a:ext uri="{FF2B5EF4-FFF2-40B4-BE49-F238E27FC236}">
                <a16:creationId xmlns:a16="http://schemas.microsoft.com/office/drawing/2014/main" id="{8FCB048C-E88D-4DD7-BCF5-87B3BD5A4FBA}"/>
              </a:ext>
            </a:extLst>
          </p:cNvPr>
          <p:cNvGrpSpPr/>
          <p:nvPr/>
        </p:nvGrpSpPr>
        <p:grpSpPr>
          <a:xfrm>
            <a:off x="10558070" y="2510667"/>
            <a:ext cx="2677886" cy="1428424"/>
            <a:chOff x="10558068" y="2571051"/>
            <a:chExt cx="2677886" cy="1428424"/>
          </a:xfrm>
        </p:grpSpPr>
        <p:pic>
          <p:nvPicPr>
            <p:cNvPr id="7" name="Picture 6" descr="A close up of a device&#10;&#10;Description generated with very high confidence">
              <a:extLst>
                <a:ext uri="{FF2B5EF4-FFF2-40B4-BE49-F238E27FC236}">
                  <a16:creationId xmlns:a16="http://schemas.microsoft.com/office/drawing/2014/main" id="{2512691B-DEBB-4E80-AA7B-EDA162808443}"/>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558068" y="2571051"/>
              <a:ext cx="2677886" cy="1265014"/>
            </a:xfrm>
            <a:prstGeom prst="rect">
              <a:avLst/>
            </a:prstGeom>
          </p:spPr>
        </p:pic>
        <p:sp>
          <p:nvSpPr>
            <p:cNvPr id="16" name="TextBox 15">
              <a:extLst>
                <a:ext uri="{FF2B5EF4-FFF2-40B4-BE49-F238E27FC236}">
                  <a16:creationId xmlns:a16="http://schemas.microsoft.com/office/drawing/2014/main" id="{9399BCF8-F1C5-40CE-A596-7248C5548983}"/>
                </a:ext>
              </a:extLst>
            </p:cNvPr>
            <p:cNvSpPr txBox="1"/>
            <p:nvPr/>
          </p:nvSpPr>
          <p:spPr>
            <a:xfrm>
              <a:off x="11344616" y="3722476"/>
              <a:ext cx="1104790" cy="276999"/>
            </a:xfrm>
            <a:prstGeom prst="rect">
              <a:avLst/>
            </a:prstGeom>
            <a:noFill/>
          </p:spPr>
          <p:txBody>
            <a:bodyPr wrap="none" rtlCol="0">
              <a:spAutoFit/>
            </a:bodyPr>
            <a:lstStyle/>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Front view</a:t>
              </a:r>
            </a:p>
          </p:txBody>
        </p:sp>
      </p:grpSp>
      <p:grpSp>
        <p:nvGrpSpPr>
          <p:cNvPr id="15" name="Group 14">
            <a:extLst>
              <a:ext uri="{FF2B5EF4-FFF2-40B4-BE49-F238E27FC236}">
                <a16:creationId xmlns:a16="http://schemas.microsoft.com/office/drawing/2014/main" id="{A8190196-716D-4717-8CF0-360B019A701E}"/>
              </a:ext>
            </a:extLst>
          </p:cNvPr>
          <p:cNvGrpSpPr/>
          <p:nvPr/>
        </p:nvGrpSpPr>
        <p:grpSpPr>
          <a:xfrm>
            <a:off x="10558070" y="4116023"/>
            <a:ext cx="2677885" cy="1469227"/>
            <a:chOff x="10558069" y="4482573"/>
            <a:chExt cx="2677885" cy="1469227"/>
          </a:xfrm>
        </p:grpSpPr>
        <p:pic>
          <p:nvPicPr>
            <p:cNvPr id="14" name="Picture 13" descr="A close up of a device&#10;&#10;Description generated with very high confidence">
              <a:extLst>
                <a:ext uri="{FF2B5EF4-FFF2-40B4-BE49-F238E27FC236}">
                  <a16:creationId xmlns:a16="http://schemas.microsoft.com/office/drawing/2014/main" id="{3A345AB7-4A3E-411D-B3DE-A760269915C9}"/>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558069" y="4482573"/>
              <a:ext cx="2677885" cy="1330728"/>
            </a:xfrm>
            <a:prstGeom prst="rect">
              <a:avLst/>
            </a:prstGeom>
          </p:spPr>
        </p:pic>
        <p:sp>
          <p:nvSpPr>
            <p:cNvPr id="17" name="TextBox 16">
              <a:extLst>
                <a:ext uri="{FF2B5EF4-FFF2-40B4-BE49-F238E27FC236}">
                  <a16:creationId xmlns:a16="http://schemas.microsoft.com/office/drawing/2014/main" id="{4B4FC26C-0BEF-4ACA-9A3E-EB459AA14E4E}"/>
                </a:ext>
              </a:extLst>
            </p:cNvPr>
            <p:cNvSpPr txBox="1"/>
            <p:nvPr/>
          </p:nvSpPr>
          <p:spPr>
            <a:xfrm>
              <a:off x="11369463" y="5674801"/>
              <a:ext cx="1055097" cy="276999"/>
            </a:xfrm>
            <a:prstGeom prst="rect">
              <a:avLst/>
            </a:prstGeom>
            <a:noFill/>
          </p:spPr>
          <p:txBody>
            <a:bodyPr wrap="none" rtlCol="0">
              <a:spAutoFit/>
            </a:bodyPr>
            <a:lstStyle/>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Back view</a:t>
              </a:r>
            </a:p>
          </p:txBody>
        </p:sp>
      </p:grpSp>
    </p:spTree>
    <p:extLst>
      <p:ext uri="{BB962C8B-B14F-4D97-AF65-F5344CB8AC3E}">
        <p14:creationId xmlns:p14="http://schemas.microsoft.com/office/powerpoint/2010/main" val="2024857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7041E3-B7AB-4622-A941-396487B093D1}"/>
              </a:ext>
            </a:extLst>
          </p:cNvPr>
          <p:cNvPicPr>
            <a:picLocks noChangeAspect="1"/>
          </p:cNvPicPr>
          <p:nvPr/>
        </p:nvPicPr>
        <p:blipFill>
          <a:blip r:embed="rId2"/>
          <a:stretch>
            <a:fillRect/>
          </a:stretch>
        </p:blipFill>
        <p:spPr>
          <a:xfrm>
            <a:off x="8912772" y="1842204"/>
            <a:ext cx="5990898" cy="5846118"/>
          </a:xfrm>
          <a:prstGeom prst="rect">
            <a:avLst/>
          </a:prstGeom>
        </p:spPr>
      </p:pic>
      <p:graphicFrame>
        <p:nvGraphicFramePr>
          <p:cNvPr id="25" name="Diagram 24">
            <a:hlinkClick r:id="rId3" action="ppaction://hlinksldjump"/>
          </p:cNvPr>
          <p:cNvGraphicFramePr/>
          <p:nvPr>
            <p:extLst>
              <p:ext uri="{D42A27DB-BD31-4B8C-83A1-F6EECF244321}">
                <p14:modId xmlns:p14="http://schemas.microsoft.com/office/powerpoint/2010/main" val="466929840"/>
              </p:ext>
            </p:extLst>
          </p:nvPr>
        </p:nvGraphicFramePr>
        <p:xfrm>
          <a:off x="1720832" y="5263433"/>
          <a:ext cx="5348439" cy="5548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2" name="Diagram 21">
            <a:hlinkClick r:id="rId9" action="ppaction://hlinksldjump"/>
          </p:cNvPr>
          <p:cNvGraphicFramePr/>
          <p:nvPr>
            <p:extLst>
              <p:ext uri="{D42A27DB-BD31-4B8C-83A1-F6EECF244321}">
                <p14:modId xmlns:p14="http://schemas.microsoft.com/office/powerpoint/2010/main" val="3759890460"/>
              </p:ext>
            </p:extLst>
          </p:nvPr>
        </p:nvGraphicFramePr>
        <p:xfrm>
          <a:off x="1720834" y="5998925"/>
          <a:ext cx="5348439" cy="55480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3" name="Diagram 22">
            <a:hlinkClick r:id="rId15" action="ppaction://hlinksldjump"/>
          </p:cNvPr>
          <p:cNvGraphicFramePr/>
          <p:nvPr>
            <p:extLst>
              <p:ext uri="{D42A27DB-BD31-4B8C-83A1-F6EECF244321}">
                <p14:modId xmlns:p14="http://schemas.microsoft.com/office/powerpoint/2010/main" val="2122768300"/>
              </p:ext>
            </p:extLst>
          </p:nvPr>
        </p:nvGraphicFramePr>
        <p:xfrm>
          <a:off x="1720833" y="3761620"/>
          <a:ext cx="5348439" cy="554803"/>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graphicFrame>
        <p:nvGraphicFramePr>
          <p:cNvPr id="3" name="Diagram 2">
            <a:hlinkClick r:id="rId21" action="ppaction://hlinksldjump"/>
          </p:cNvPr>
          <p:cNvGraphicFramePr/>
          <p:nvPr>
            <p:extLst>
              <p:ext uri="{D42A27DB-BD31-4B8C-83A1-F6EECF244321}">
                <p14:modId xmlns:p14="http://schemas.microsoft.com/office/powerpoint/2010/main" val="2892161801"/>
              </p:ext>
            </p:extLst>
          </p:nvPr>
        </p:nvGraphicFramePr>
        <p:xfrm>
          <a:off x="1720834" y="2322634"/>
          <a:ext cx="5348439" cy="551180"/>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5" name="Text Placeholder 4"/>
          <p:cNvSpPr>
            <a:spLocks noGrp="1"/>
          </p:cNvSpPr>
          <p:nvPr>
            <p:ph type="body" sz="quarter" idx="10"/>
          </p:nvPr>
        </p:nvSpPr>
        <p:spPr>
          <a:xfrm>
            <a:off x="1720834" y="1410240"/>
            <a:ext cx="13950398" cy="718102"/>
          </a:xfrm>
        </p:spPr>
        <p:txBody>
          <a:bodyPr/>
          <a:lstStyle/>
          <a:p>
            <a:pPr algn="l"/>
            <a:r>
              <a:rPr lang="en-US" dirty="0"/>
              <a:t>Agenda</a:t>
            </a:r>
          </a:p>
        </p:txBody>
      </p:sp>
      <p:graphicFrame>
        <p:nvGraphicFramePr>
          <p:cNvPr id="20" name="Diagram 19">
            <a:hlinkClick r:id="rId27" action="ppaction://hlinksldjump"/>
          </p:cNvPr>
          <p:cNvGraphicFramePr/>
          <p:nvPr>
            <p:extLst>
              <p:ext uri="{D42A27DB-BD31-4B8C-83A1-F6EECF244321}">
                <p14:modId xmlns:p14="http://schemas.microsoft.com/office/powerpoint/2010/main" val="480401658"/>
              </p:ext>
            </p:extLst>
          </p:nvPr>
        </p:nvGraphicFramePr>
        <p:xfrm>
          <a:off x="1720834" y="3068105"/>
          <a:ext cx="5348439" cy="554803"/>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24" name="Diagram 23">
            <a:hlinkClick r:id="rId33" action="ppaction://hlinksldjump"/>
          </p:cNvPr>
          <p:cNvGraphicFramePr/>
          <p:nvPr>
            <p:extLst>
              <p:ext uri="{D42A27DB-BD31-4B8C-83A1-F6EECF244321}">
                <p14:modId xmlns:p14="http://schemas.microsoft.com/office/powerpoint/2010/main" val="363746340"/>
              </p:ext>
            </p:extLst>
          </p:nvPr>
        </p:nvGraphicFramePr>
        <p:xfrm>
          <a:off x="1720834" y="4487861"/>
          <a:ext cx="5348439" cy="554803"/>
        </p:xfrm>
        <a:graphic>
          <a:graphicData uri="http://schemas.openxmlformats.org/drawingml/2006/diagram">
            <dgm:relIds xmlns:dgm="http://schemas.openxmlformats.org/drawingml/2006/diagram" xmlns:r="http://schemas.openxmlformats.org/officeDocument/2006/relationships" r:dm="rId34" r:lo="rId35" r:qs="rId36" r:cs="rId37"/>
          </a:graphicData>
        </a:graphic>
      </p:graphicFrame>
      <p:grpSp>
        <p:nvGrpSpPr>
          <p:cNvPr id="7" name="Group 6"/>
          <p:cNvGrpSpPr/>
          <p:nvPr/>
        </p:nvGrpSpPr>
        <p:grpSpPr>
          <a:xfrm>
            <a:off x="1720831" y="6758269"/>
            <a:ext cx="5348438" cy="554261"/>
            <a:chOff x="1720831" y="6758269"/>
            <a:chExt cx="5348438" cy="554261"/>
          </a:xfrm>
        </p:grpSpPr>
        <p:sp>
          <p:nvSpPr>
            <p:cNvPr id="4" name="Straight Connector 3"/>
            <p:cNvSpPr/>
            <p:nvPr/>
          </p:nvSpPr>
          <p:spPr>
            <a:xfrm>
              <a:off x="1720831" y="6758269"/>
              <a:ext cx="5348438" cy="0"/>
            </a:xfrm>
            <a:prstGeom prst="line">
              <a:avLst/>
            </a:prstGeom>
          </p:spPr>
          <p:style>
            <a:lnRef idx="1">
              <a:schemeClr val="accent4">
                <a:shade val="80000"/>
                <a:hueOff val="0"/>
                <a:satOff val="0"/>
                <a:lumOff val="0"/>
                <a:alphaOff val="0"/>
              </a:schemeClr>
            </a:lnRef>
            <a:fillRef idx="3">
              <a:schemeClr val="accent4">
                <a:shade val="80000"/>
                <a:hueOff val="0"/>
                <a:satOff val="0"/>
                <a:lumOff val="0"/>
                <a:alphaOff val="0"/>
              </a:schemeClr>
            </a:fillRef>
            <a:effectRef idx="3">
              <a:schemeClr val="accent4">
                <a:shade val="80000"/>
                <a:hueOff val="0"/>
                <a:satOff val="0"/>
                <a:lumOff val="0"/>
                <a:alphaOff val="0"/>
              </a:schemeClr>
            </a:effectRef>
            <a:fontRef idx="minor">
              <a:schemeClr val="lt1"/>
            </a:fontRef>
          </p:style>
        </p:sp>
        <p:sp>
          <p:nvSpPr>
            <p:cNvPr id="6" name="Freeform: Shape 5">
              <a:hlinkClick r:id="rId39" action="ppaction://hlinksldjump"/>
            </p:cNvPr>
            <p:cNvSpPr/>
            <p:nvPr/>
          </p:nvSpPr>
          <p:spPr>
            <a:xfrm>
              <a:off x="1720831" y="6758269"/>
              <a:ext cx="5348438" cy="554261"/>
            </a:xfrm>
            <a:custGeom>
              <a:avLst/>
              <a:gdLst>
                <a:gd name="connsiteX0" fmla="*/ 0 w 5348438"/>
                <a:gd name="connsiteY0" fmla="*/ 0 h 554261"/>
                <a:gd name="connsiteX1" fmla="*/ 5348438 w 5348438"/>
                <a:gd name="connsiteY1" fmla="*/ 0 h 554261"/>
                <a:gd name="connsiteX2" fmla="*/ 5348438 w 5348438"/>
                <a:gd name="connsiteY2" fmla="*/ 554261 h 554261"/>
                <a:gd name="connsiteX3" fmla="*/ 0 w 5348438"/>
                <a:gd name="connsiteY3" fmla="*/ 554261 h 554261"/>
                <a:gd name="connsiteX4" fmla="*/ 0 w 5348438"/>
                <a:gd name="connsiteY4" fmla="*/ 0 h 554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8438" h="554261">
                  <a:moveTo>
                    <a:pt x="0" y="0"/>
                  </a:moveTo>
                  <a:lnTo>
                    <a:pt x="5348438" y="0"/>
                  </a:lnTo>
                  <a:lnTo>
                    <a:pt x="5348438" y="554261"/>
                  </a:lnTo>
                  <a:lnTo>
                    <a:pt x="0" y="5542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b="1" i="0" kern="1200" dirty="0">
                  <a:solidFill>
                    <a:srgbClr val="260859"/>
                  </a:solidFill>
                  <a:latin typeface="Arial" panose="020B0604020202020204" pitchFamily="34" charset="0"/>
                  <a:cs typeface="Arial" panose="020B0604020202020204" pitchFamily="34" charset="0"/>
                </a:rPr>
                <a:t>7. BrightSign Partners</a:t>
              </a:r>
              <a:endParaRPr lang="en-US" sz="3200" kern="1200" dirty="0">
                <a:solidFill>
                  <a:srgbClr val="260859"/>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44041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FF7F33"/>
                </a:solidFill>
              </a:rPr>
              <a:t>New</a:t>
            </a:r>
            <a:r>
              <a:rPr lang="en-US" dirty="0"/>
              <a:t> BrightSign HD4</a:t>
            </a:r>
          </a:p>
        </p:txBody>
      </p:sp>
      <p:sp>
        <p:nvSpPr>
          <p:cNvPr id="5" name="Text Placeholder 4"/>
          <p:cNvSpPr>
            <a:spLocks noGrp="1"/>
          </p:cNvSpPr>
          <p:nvPr>
            <p:ph type="body" sz="quarter" idx="10"/>
          </p:nvPr>
        </p:nvSpPr>
        <p:spPr>
          <a:xfrm>
            <a:off x="1913469" y="1378236"/>
            <a:ext cx="13529733" cy="804934"/>
          </a:xfrm>
        </p:spPr>
        <p:txBody>
          <a:bodyPr/>
          <a:lstStyle/>
          <a:p>
            <a:pPr>
              <a:spcBef>
                <a:spcPts val="0"/>
              </a:spcBef>
            </a:pPr>
            <a:r>
              <a:rPr lang="en-US" dirty="0"/>
              <a:t>An affordable classic now with Mainstream 4K. </a:t>
            </a:r>
          </a:p>
          <a:p>
            <a:pPr>
              <a:spcBef>
                <a:spcPts val="0"/>
              </a:spcBef>
            </a:pPr>
            <a:r>
              <a:rPr lang="en-US" dirty="0"/>
              <a:t>Mainstream performance.</a:t>
            </a:r>
            <a:endParaRPr lang="en-US" sz="2400" dirty="0"/>
          </a:p>
        </p:txBody>
      </p:sp>
      <p:sp>
        <p:nvSpPr>
          <p:cNvPr id="6" name="Content Placeholder 5"/>
          <p:cNvSpPr>
            <a:spLocks noGrp="1"/>
          </p:cNvSpPr>
          <p:nvPr>
            <p:ph idx="14"/>
          </p:nvPr>
        </p:nvSpPr>
        <p:spPr>
          <a:xfrm>
            <a:off x="1914551" y="2301505"/>
            <a:ext cx="8287540" cy="2686859"/>
          </a:xfrm>
        </p:spPr>
        <p:txBody>
          <a:bodyPr/>
          <a:lstStyle/>
          <a:p>
            <a:pPr>
              <a:spcBef>
                <a:spcPts val="900"/>
              </a:spcBef>
            </a:pPr>
            <a:r>
              <a:rPr lang="en-US" sz="2000" dirty="0"/>
              <a:t>Ideal for </a:t>
            </a:r>
            <a:r>
              <a:rPr lang="en-US" sz="2000" dirty="0">
                <a:solidFill>
                  <a:srgbClr val="595959"/>
                </a:solidFill>
              </a:rPr>
              <a:t>mainstream 4K, </a:t>
            </a:r>
            <a:r>
              <a:rPr lang="en-US" sz="2000" dirty="0"/>
              <a:t>Full HD &amp; HTML5 applications that require high reliability and ease of use</a:t>
            </a:r>
          </a:p>
          <a:p>
            <a:pPr>
              <a:spcBef>
                <a:spcPts val="900"/>
              </a:spcBef>
            </a:pPr>
            <a:r>
              <a:rPr lang="en-US" sz="2000" dirty="0"/>
              <a:t>Offers H.265 decoding, gigabit ethernet &amp; digital audio</a:t>
            </a:r>
          </a:p>
          <a:p>
            <a:pPr>
              <a:spcBef>
                <a:spcPts val="900"/>
              </a:spcBef>
            </a:pPr>
            <a:r>
              <a:rPr lang="en-US" sz="2000" dirty="0"/>
              <a:t>Robust interactive controls, BrightWall™ &amp; Mosaic Mode</a:t>
            </a:r>
          </a:p>
          <a:p>
            <a:pPr>
              <a:spcBef>
                <a:spcPts val="900"/>
              </a:spcBef>
            </a:pPr>
            <a:r>
              <a:rPr lang="en-US" sz="2000" b="1" dirty="0">
                <a:solidFill>
                  <a:srgbClr val="FF7F33"/>
                </a:solidFill>
              </a:rPr>
              <a:t>NEW: </a:t>
            </a:r>
            <a:r>
              <a:rPr lang="en-US" sz="2000" dirty="0"/>
              <a:t>Mainstream 4K60p single video playback</a:t>
            </a:r>
          </a:p>
          <a:p>
            <a:pPr>
              <a:spcBef>
                <a:spcPts val="600"/>
              </a:spcBef>
            </a:pPr>
            <a:r>
              <a:rPr lang="en-US" sz="2000" b="1" dirty="0">
                <a:solidFill>
                  <a:srgbClr val="FF7F33"/>
                </a:solidFill>
              </a:rPr>
              <a:t>NEW:</a:t>
            </a:r>
            <a:r>
              <a:rPr lang="en-US" sz="2000" dirty="0"/>
              <a:t> Easier port access with power, HDMI &amp; Ethernet on front</a:t>
            </a:r>
          </a:p>
          <a:p>
            <a:pPr>
              <a:spcBef>
                <a:spcPts val="600"/>
              </a:spcBef>
            </a:pPr>
            <a:r>
              <a:rPr lang="en-US" sz="2000" b="1" dirty="0">
                <a:solidFill>
                  <a:srgbClr val="FF7F33"/>
                </a:solidFill>
              </a:rPr>
              <a:t>NEW:</a:t>
            </a:r>
            <a:r>
              <a:rPr lang="en-US" sz="2000" dirty="0"/>
              <a:t> Improved power efficiency</a:t>
            </a:r>
          </a:p>
        </p:txBody>
      </p:sp>
      <p:pic>
        <p:nvPicPr>
          <p:cNvPr id="2" name="Picture 1"/>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3432307" y="958867"/>
            <a:ext cx="2440674" cy="4006033"/>
          </a:xfrm>
          <a:prstGeom prst="rect">
            <a:avLst/>
          </a:prstGeom>
        </p:spPr>
      </p:pic>
      <p:pic>
        <p:nvPicPr>
          <p:cNvPr id="67"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EDD7A6AD-F1C5-44FF-8316-7519AEAF472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901910" y="1033562"/>
            <a:ext cx="1211043" cy="682195"/>
          </a:xfrm>
          <a:prstGeom prst="rect">
            <a:avLst/>
          </a:prstGeom>
        </p:spPr>
      </p:pic>
      <p:sp>
        <p:nvSpPr>
          <p:cNvPr id="14" name="TextBox 13">
            <a:extLst>
              <a:ext uri="{FF2B5EF4-FFF2-40B4-BE49-F238E27FC236}">
                <a16:creationId xmlns:a16="http://schemas.microsoft.com/office/drawing/2014/main" id="{FF4F9267-2B87-4A8F-ADA3-BC3920ED02A6}"/>
              </a:ext>
            </a:extLst>
          </p:cNvPr>
          <p:cNvSpPr txBox="1"/>
          <p:nvPr/>
        </p:nvSpPr>
        <p:spPr>
          <a:xfrm>
            <a:off x="1943751" y="7211127"/>
            <a:ext cx="2400016" cy="830997"/>
          </a:xfrm>
          <a:prstGeom prst="rect">
            <a:avLst/>
          </a:prstGeom>
          <a:noFill/>
        </p:spPr>
        <p:txBody>
          <a:bodyPr wrap="none" rtlCol="0">
            <a:spAutoFit/>
          </a:bodyPr>
          <a:lstStyle/>
          <a:p>
            <a:pPr algn="ctr"/>
            <a:r>
              <a:rPr lang="en-US" sz="1600" b="1" dirty="0">
                <a:solidFill>
                  <a:srgbClr val="37236A"/>
                </a:solidFill>
                <a:latin typeface="Verdana" panose="020B0604030504040204" pitchFamily="34" charset="0"/>
                <a:ea typeface="Verdana" panose="020B0604030504040204" pitchFamily="34" charset="0"/>
                <a:cs typeface="Verdana" panose="020B0604030504040204" pitchFamily="34" charset="0"/>
              </a:rPr>
              <a:t>BrightSign HD1024</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Expanded I/O Player</a:t>
            </a:r>
          </a:p>
          <a:p>
            <a:pPr algn="ctr"/>
            <a:endParaRPr lang="en-US" sz="2000" b="1" dirty="0">
              <a:solidFill>
                <a:srgbClr val="38A4D4"/>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a:extLst>
              <a:ext uri="{FF2B5EF4-FFF2-40B4-BE49-F238E27FC236}">
                <a16:creationId xmlns:a16="http://schemas.microsoft.com/office/drawing/2014/main" id="{013C18C9-54AA-42A5-9EC9-DAA2049516BC}"/>
              </a:ext>
            </a:extLst>
          </p:cNvPr>
          <p:cNvSpPr txBox="1"/>
          <p:nvPr/>
        </p:nvSpPr>
        <p:spPr>
          <a:xfrm>
            <a:off x="2016687" y="5513228"/>
            <a:ext cx="2254143" cy="523220"/>
          </a:xfrm>
          <a:prstGeom prst="rect">
            <a:avLst/>
          </a:prstGeom>
          <a:noFill/>
        </p:spPr>
        <p:txBody>
          <a:bodyPr wrap="none" rtlCol="0">
            <a:spAutoFit/>
          </a:bodyPr>
          <a:lstStyle/>
          <a:p>
            <a:pPr algn="ctr"/>
            <a:r>
              <a:rPr lang="en-US" sz="1600" b="1" dirty="0">
                <a:solidFill>
                  <a:srgbClr val="37236A"/>
                </a:solidFill>
                <a:latin typeface="Verdana" panose="020B0604030504040204" pitchFamily="34" charset="0"/>
                <a:ea typeface="Verdana" panose="020B0604030504040204" pitchFamily="34" charset="0"/>
                <a:cs typeface="Verdana" panose="020B0604030504040204" pitchFamily="34" charset="0"/>
              </a:rPr>
              <a:t>BrightSign HD224</a:t>
            </a:r>
          </a:p>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Standard I/O Player</a:t>
            </a:r>
          </a:p>
        </p:txBody>
      </p:sp>
      <p:pic>
        <p:nvPicPr>
          <p:cNvPr id="16" name="Picture 15" descr="A close up of electronics&#10;&#10;Description generated with very high confidence">
            <a:extLst>
              <a:ext uri="{FF2B5EF4-FFF2-40B4-BE49-F238E27FC236}">
                <a16:creationId xmlns:a16="http://schemas.microsoft.com/office/drawing/2014/main" id="{EA482596-4F4C-43FE-8EB5-CFB273B5EB1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09108" y="7626625"/>
            <a:ext cx="1869300" cy="1023603"/>
          </a:xfrm>
          <a:prstGeom prst="rect">
            <a:avLst/>
          </a:prstGeom>
        </p:spPr>
      </p:pic>
      <p:pic>
        <p:nvPicPr>
          <p:cNvPr id="19" name="Picture 18" descr="A close up of electronics&#10;&#10;Description generated with very high confidence">
            <a:extLst>
              <a:ext uri="{FF2B5EF4-FFF2-40B4-BE49-F238E27FC236}">
                <a16:creationId xmlns:a16="http://schemas.microsoft.com/office/drawing/2014/main" id="{5F382D95-5860-4B9F-83FD-83A200582F2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199998" y="5963109"/>
            <a:ext cx="1869300" cy="1023603"/>
          </a:xfrm>
          <a:prstGeom prst="rect">
            <a:avLst/>
          </a:prstGeom>
        </p:spPr>
      </p:pic>
      <p:pic>
        <p:nvPicPr>
          <p:cNvPr id="3" name="Picture 2">
            <a:extLst>
              <a:ext uri="{FF2B5EF4-FFF2-40B4-BE49-F238E27FC236}">
                <a16:creationId xmlns:a16="http://schemas.microsoft.com/office/drawing/2014/main" id="{850EAEC2-046E-439F-8AEE-1102147373CA}"/>
              </a:ext>
            </a:extLst>
          </p:cNvPr>
          <p:cNvPicPr>
            <a:picLocks noChangeAspect="1"/>
          </p:cNvPicPr>
          <p:nvPr/>
        </p:nvPicPr>
        <p:blipFill>
          <a:blip r:embed="rId9"/>
          <a:stretch>
            <a:fillRect/>
          </a:stretch>
        </p:blipFill>
        <p:spPr>
          <a:xfrm>
            <a:off x="4828175" y="5605019"/>
            <a:ext cx="10547781" cy="3295319"/>
          </a:xfrm>
          <a:prstGeom prst="rect">
            <a:avLst/>
          </a:prstGeom>
        </p:spPr>
      </p:pic>
      <p:grpSp>
        <p:nvGrpSpPr>
          <p:cNvPr id="7" name="Group 6">
            <a:extLst>
              <a:ext uri="{FF2B5EF4-FFF2-40B4-BE49-F238E27FC236}">
                <a16:creationId xmlns:a16="http://schemas.microsoft.com/office/drawing/2014/main" id="{54A8C007-A0B5-466B-BC53-A445DA28A053}"/>
              </a:ext>
            </a:extLst>
          </p:cNvPr>
          <p:cNvGrpSpPr/>
          <p:nvPr/>
        </p:nvGrpSpPr>
        <p:grpSpPr>
          <a:xfrm>
            <a:off x="10308037" y="2204320"/>
            <a:ext cx="3713878" cy="1333893"/>
            <a:chOff x="10229659" y="2086753"/>
            <a:chExt cx="3713878" cy="1333893"/>
          </a:xfrm>
        </p:grpSpPr>
        <p:pic>
          <p:nvPicPr>
            <p:cNvPr id="13" name="Picture 12" descr="A close up of a device&#10;&#10;Description generated with very high confidence">
              <a:extLst>
                <a:ext uri="{FF2B5EF4-FFF2-40B4-BE49-F238E27FC236}">
                  <a16:creationId xmlns:a16="http://schemas.microsoft.com/office/drawing/2014/main" id="{6F2405D0-FEF7-48DC-BE93-50CE0050821F}"/>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229659" y="2086753"/>
              <a:ext cx="3713878" cy="1147806"/>
            </a:xfrm>
            <a:prstGeom prst="rect">
              <a:avLst/>
            </a:prstGeom>
          </p:spPr>
        </p:pic>
        <p:sp>
          <p:nvSpPr>
            <p:cNvPr id="18" name="TextBox 17">
              <a:extLst>
                <a:ext uri="{FF2B5EF4-FFF2-40B4-BE49-F238E27FC236}">
                  <a16:creationId xmlns:a16="http://schemas.microsoft.com/office/drawing/2014/main" id="{94EC8A02-9449-4760-9010-9D9D74CC7CB0}"/>
                </a:ext>
              </a:extLst>
            </p:cNvPr>
            <p:cNvSpPr txBox="1"/>
            <p:nvPr/>
          </p:nvSpPr>
          <p:spPr>
            <a:xfrm>
              <a:off x="11534203" y="3143647"/>
              <a:ext cx="1104790" cy="276999"/>
            </a:xfrm>
            <a:prstGeom prst="rect">
              <a:avLst/>
            </a:prstGeom>
            <a:noFill/>
          </p:spPr>
          <p:txBody>
            <a:bodyPr wrap="none" rtlCol="0">
              <a:spAutoFit/>
            </a:bodyPr>
            <a:lstStyle/>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Front view</a:t>
              </a:r>
            </a:p>
          </p:txBody>
        </p:sp>
      </p:grpSp>
      <p:grpSp>
        <p:nvGrpSpPr>
          <p:cNvPr id="8" name="Group 7">
            <a:extLst>
              <a:ext uri="{FF2B5EF4-FFF2-40B4-BE49-F238E27FC236}">
                <a16:creationId xmlns:a16="http://schemas.microsoft.com/office/drawing/2014/main" id="{A8A79C4D-4D69-4EC5-8A6C-2C2C31EB2825}"/>
              </a:ext>
            </a:extLst>
          </p:cNvPr>
          <p:cNvGrpSpPr/>
          <p:nvPr/>
        </p:nvGrpSpPr>
        <p:grpSpPr>
          <a:xfrm>
            <a:off x="10332002" y="3656548"/>
            <a:ext cx="3665948" cy="1301283"/>
            <a:chOff x="10253624" y="3538981"/>
            <a:chExt cx="3665948" cy="1301283"/>
          </a:xfrm>
        </p:grpSpPr>
        <p:pic>
          <p:nvPicPr>
            <p:cNvPr id="17" name="Picture 16" descr="A close up of a device&#10;&#10;Description generated with very high confidence">
              <a:extLst>
                <a:ext uri="{FF2B5EF4-FFF2-40B4-BE49-F238E27FC236}">
                  <a16:creationId xmlns:a16="http://schemas.microsoft.com/office/drawing/2014/main" id="{0B965C9D-E414-4F8A-B53B-193A1D299ED1}"/>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253624" y="3538981"/>
              <a:ext cx="3665948" cy="1172564"/>
            </a:xfrm>
            <a:prstGeom prst="rect">
              <a:avLst/>
            </a:prstGeom>
          </p:spPr>
        </p:pic>
        <p:sp>
          <p:nvSpPr>
            <p:cNvPr id="20" name="TextBox 19">
              <a:extLst>
                <a:ext uri="{FF2B5EF4-FFF2-40B4-BE49-F238E27FC236}">
                  <a16:creationId xmlns:a16="http://schemas.microsoft.com/office/drawing/2014/main" id="{433A7C18-1D9B-48D5-987D-8C280C7A6051}"/>
                </a:ext>
              </a:extLst>
            </p:cNvPr>
            <p:cNvSpPr txBox="1"/>
            <p:nvPr/>
          </p:nvSpPr>
          <p:spPr>
            <a:xfrm>
              <a:off x="11559050" y="4563265"/>
              <a:ext cx="1055097" cy="276999"/>
            </a:xfrm>
            <a:prstGeom prst="rect">
              <a:avLst/>
            </a:prstGeom>
            <a:noFill/>
          </p:spPr>
          <p:txBody>
            <a:bodyPr wrap="none" rtlCol="0">
              <a:spAutoFit/>
            </a:bodyPr>
            <a:lstStyle/>
            <a:p>
              <a:pPr algn="ctr"/>
              <a:r>
                <a:rPr lang="en-US" sz="1200" b="1" dirty="0">
                  <a:solidFill>
                    <a:srgbClr val="38A4D4"/>
                  </a:solidFill>
                  <a:latin typeface="Verdana" panose="020B0604030504040204" pitchFamily="34" charset="0"/>
                  <a:ea typeface="Verdana" panose="020B0604030504040204" pitchFamily="34" charset="0"/>
                  <a:cs typeface="Verdana" panose="020B0604030504040204" pitchFamily="34" charset="0"/>
                </a:rPr>
                <a:t>Back view</a:t>
              </a:r>
            </a:p>
          </p:txBody>
        </p:sp>
      </p:grpSp>
    </p:spTree>
    <p:extLst>
      <p:ext uri="{BB962C8B-B14F-4D97-AF65-F5344CB8AC3E}">
        <p14:creationId xmlns:p14="http://schemas.microsoft.com/office/powerpoint/2010/main" val="3330793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3469" y="576377"/>
            <a:ext cx="13529733" cy="624495"/>
          </a:xfrm>
        </p:spPr>
        <p:txBody>
          <a:bodyPr/>
          <a:lstStyle/>
          <a:p>
            <a:r>
              <a:rPr lang="en-US" dirty="0"/>
              <a:t>BrightSign HD-OPS</a:t>
            </a:r>
          </a:p>
        </p:txBody>
      </p:sp>
      <p:sp>
        <p:nvSpPr>
          <p:cNvPr id="5" name="Text Placeholder 4"/>
          <p:cNvSpPr>
            <a:spLocks noGrp="1"/>
          </p:cNvSpPr>
          <p:nvPr>
            <p:ph type="body" sz="quarter" idx="10"/>
          </p:nvPr>
        </p:nvSpPr>
        <p:spPr>
          <a:xfrm>
            <a:off x="1913469" y="1260669"/>
            <a:ext cx="13529733" cy="768943"/>
          </a:xfrm>
        </p:spPr>
        <p:txBody>
          <a:bodyPr/>
          <a:lstStyle/>
          <a:p>
            <a:pPr>
              <a:spcBef>
                <a:spcPts val="0"/>
              </a:spcBef>
            </a:pPr>
            <a:r>
              <a:rPr lang="en-US" dirty="0"/>
              <a:t>OPS compatible player. </a:t>
            </a:r>
          </a:p>
          <a:p>
            <a:pPr>
              <a:spcBef>
                <a:spcPts val="0"/>
              </a:spcBef>
            </a:pPr>
            <a:r>
              <a:rPr lang="en-US" dirty="0"/>
              <a:t>Mainstream performance.</a:t>
            </a:r>
            <a:endParaRPr lang="en-US" sz="2400" dirty="0"/>
          </a:p>
        </p:txBody>
      </p:sp>
      <p:sp>
        <p:nvSpPr>
          <p:cNvPr id="6" name="Content Placeholder 5"/>
          <p:cNvSpPr>
            <a:spLocks noGrp="1"/>
          </p:cNvSpPr>
          <p:nvPr>
            <p:ph idx="14"/>
          </p:nvPr>
        </p:nvSpPr>
        <p:spPr>
          <a:xfrm>
            <a:off x="1914552" y="2206976"/>
            <a:ext cx="8052778" cy="3468823"/>
          </a:xfrm>
        </p:spPr>
        <p:txBody>
          <a:bodyPr/>
          <a:lstStyle/>
          <a:p>
            <a:pPr>
              <a:spcBef>
                <a:spcPts val="0"/>
              </a:spcBef>
              <a:spcAft>
                <a:spcPts val="1200"/>
              </a:spcAft>
            </a:pPr>
            <a:r>
              <a:rPr lang="en-US" sz="2100" dirty="0"/>
              <a:t>The HO523 is BrightSign’s first OPS compatible digital signage player based on the HD3 series </a:t>
            </a:r>
          </a:p>
          <a:p>
            <a:pPr>
              <a:spcBef>
                <a:spcPts val="0"/>
              </a:spcBef>
              <a:spcAft>
                <a:spcPts val="1200"/>
              </a:spcAft>
            </a:pPr>
            <a:r>
              <a:rPr lang="en-US" sz="2100" dirty="0"/>
              <a:t>The inside edge features a JAE TX25 plug for connecting to interior display components (video, USB, serial, etc.)</a:t>
            </a:r>
          </a:p>
          <a:p>
            <a:pPr>
              <a:spcBef>
                <a:spcPts val="0"/>
              </a:spcBef>
              <a:spcAft>
                <a:spcPts val="1200"/>
              </a:spcAft>
            </a:pPr>
            <a:r>
              <a:rPr lang="en-US" sz="2100" dirty="0"/>
              <a:t>The outside edge has industry-standard connectors, as well as specialized device control and feedback interfaces. </a:t>
            </a:r>
          </a:p>
          <a:p>
            <a:pPr>
              <a:spcBef>
                <a:spcPts val="0"/>
              </a:spcBef>
              <a:spcAft>
                <a:spcPts val="1200"/>
              </a:spcAft>
            </a:pPr>
            <a:r>
              <a:rPr lang="en-US" sz="2100" dirty="0"/>
              <a:t>BrightSign HO523 easily connects to an OPS display without the need for external video or power cables </a:t>
            </a:r>
          </a:p>
        </p:txBody>
      </p:sp>
      <p:pic>
        <p:nvPicPr>
          <p:cNvPr id="86"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48256" y="6010655"/>
            <a:ext cx="2572512" cy="1694689"/>
          </a:xfrm>
          <a:prstGeom prst="rect">
            <a:avLst/>
          </a:prstGeom>
        </p:spPr>
      </p:pic>
      <p:pic>
        <p:nvPicPr>
          <p:cNvPr id="7" name="Picture 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366081" y="2394430"/>
            <a:ext cx="4948022" cy="1591368"/>
          </a:xfrm>
          <a:prstGeom prst="rect">
            <a:avLst/>
          </a:prstGeom>
        </p:spPr>
      </p:pic>
      <p:pic>
        <p:nvPicPr>
          <p:cNvPr id="9" name="Picture 8"/>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249247" y="3893389"/>
            <a:ext cx="5181691" cy="1500181"/>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54559" y="275420"/>
            <a:ext cx="5571066" cy="2154271"/>
          </a:xfrm>
          <a:prstGeom prst="rect">
            <a:avLst/>
          </a:prstGeom>
        </p:spPr>
      </p:pic>
      <p:pic>
        <p:nvPicPr>
          <p:cNvPr id="2050" name="Picture 2" descr="http://www.avnetwork.com/portals/0/DigiAwards2018logoWebII.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964145" y="632075"/>
            <a:ext cx="825215" cy="12571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31B3A6B-820F-49A8-97AF-684BD873BC18}"/>
              </a:ext>
            </a:extLst>
          </p:cNvPr>
          <p:cNvPicPr>
            <a:picLocks noChangeAspect="1"/>
          </p:cNvPicPr>
          <p:nvPr/>
        </p:nvPicPr>
        <p:blipFill>
          <a:blip r:embed="rId10"/>
          <a:stretch>
            <a:fillRect/>
          </a:stretch>
        </p:blipFill>
        <p:spPr>
          <a:xfrm>
            <a:off x="4768110" y="5539158"/>
            <a:ext cx="10662828" cy="3200677"/>
          </a:xfrm>
          <a:prstGeom prst="rect">
            <a:avLst/>
          </a:prstGeom>
        </p:spPr>
      </p:pic>
    </p:spTree>
    <p:extLst>
      <p:ext uri="{BB962C8B-B14F-4D97-AF65-F5344CB8AC3E}">
        <p14:creationId xmlns:p14="http://schemas.microsoft.com/office/powerpoint/2010/main" val="2883534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3D1A21-40AB-4EF4-90DF-830A9044CF3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630472" y="2188079"/>
            <a:ext cx="4371528" cy="2699157"/>
          </a:xfrm>
          <a:prstGeom prst="rect">
            <a:avLst/>
          </a:prstGeom>
        </p:spPr>
      </p:pic>
      <p:sp>
        <p:nvSpPr>
          <p:cNvPr id="4" name="Title 3"/>
          <p:cNvSpPr>
            <a:spLocks noGrp="1"/>
          </p:cNvSpPr>
          <p:nvPr>
            <p:ph type="title"/>
          </p:nvPr>
        </p:nvSpPr>
        <p:spPr/>
        <p:txBody>
          <a:bodyPr/>
          <a:lstStyle/>
          <a:p>
            <a:r>
              <a:rPr lang="en-US" dirty="0"/>
              <a:t>BrightSign XD</a:t>
            </a:r>
          </a:p>
        </p:txBody>
      </p:sp>
      <p:sp>
        <p:nvSpPr>
          <p:cNvPr id="5" name="Text Placeholder 4"/>
          <p:cNvSpPr>
            <a:spLocks noGrp="1"/>
          </p:cNvSpPr>
          <p:nvPr>
            <p:ph type="body" sz="quarter" idx="10"/>
          </p:nvPr>
        </p:nvSpPr>
        <p:spPr>
          <a:xfrm>
            <a:off x="1914552" y="1337938"/>
            <a:ext cx="13527384" cy="806746"/>
          </a:xfrm>
        </p:spPr>
        <p:txBody>
          <a:bodyPr/>
          <a:lstStyle/>
          <a:p>
            <a:pPr>
              <a:spcBef>
                <a:spcPts val="0"/>
              </a:spcBef>
            </a:pPr>
            <a:r>
              <a:rPr lang="en-US" dirty="0"/>
              <a:t>True 4K Dolby Vision™ &amp; HDR10+</a:t>
            </a:r>
            <a:r>
              <a:rPr lang="en-US" baseline="30000" dirty="0"/>
              <a:t>*</a:t>
            </a:r>
            <a:r>
              <a:rPr lang="en-US" dirty="0"/>
              <a:t> playback. </a:t>
            </a:r>
          </a:p>
          <a:p>
            <a:pPr>
              <a:spcBef>
                <a:spcPts val="0"/>
              </a:spcBef>
            </a:pPr>
            <a:r>
              <a:rPr lang="en-US" dirty="0"/>
              <a:t>Advanced performance.</a:t>
            </a:r>
            <a:endParaRPr lang="en-US" sz="2000" dirty="0"/>
          </a:p>
        </p:txBody>
      </p:sp>
      <p:sp>
        <p:nvSpPr>
          <p:cNvPr id="6" name="Content Placeholder 5"/>
          <p:cNvSpPr>
            <a:spLocks noGrp="1"/>
          </p:cNvSpPr>
          <p:nvPr>
            <p:ph idx="14"/>
          </p:nvPr>
        </p:nvSpPr>
        <p:spPr>
          <a:xfrm>
            <a:off x="1914551" y="2286346"/>
            <a:ext cx="9540849" cy="2617650"/>
          </a:xfrm>
        </p:spPr>
        <p:txBody>
          <a:bodyPr/>
          <a:lstStyle/>
          <a:p>
            <a:r>
              <a:rPr lang="en-US" sz="2000" dirty="0"/>
              <a:t>Advanced 4K video playback that supports all the technology standards of the True 4K ecosystem:</a:t>
            </a:r>
          </a:p>
          <a:p>
            <a:pPr lvl="1">
              <a:spcBef>
                <a:spcPts val="711"/>
              </a:spcBef>
            </a:pPr>
            <a:r>
              <a:rPr lang="en-US" sz="2000" dirty="0"/>
              <a:t>H.265/H.264 encoded native 4K content at 60p via HDMI 2.0a </a:t>
            </a:r>
          </a:p>
          <a:p>
            <a:pPr lvl="1">
              <a:spcBef>
                <a:spcPts val="711"/>
              </a:spcBef>
            </a:pPr>
            <a:r>
              <a:rPr lang="en-US" sz="2000" dirty="0"/>
              <a:t>Dolby Vision &amp; HDR10+ for stunning playback quality  </a:t>
            </a:r>
          </a:p>
          <a:p>
            <a:pPr>
              <a:spcBef>
                <a:spcPts val="711"/>
              </a:spcBef>
            </a:pPr>
            <a:r>
              <a:rPr lang="en-US" sz="2000" dirty="0"/>
              <a:t>Dual video decoding of two 1080p60 videos at once</a:t>
            </a:r>
          </a:p>
          <a:p>
            <a:r>
              <a:rPr lang="en-US" sz="2000" dirty="0"/>
              <a:t>All models include Gigabit Ethernet and offer a hardware-accelerated HTML5 engine with advanced performance</a:t>
            </a:r>
          </a:p>
        </p:txBody>
      </p:sp>
      <p:pic>
        <p:nvPicPr>
          <p:cNvPr id="60"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35849" y="5201356"/>
            <a:ext cx="2654550" cy="3245337"/>
          </a:xfrm>
          <a:prstGeom prst="rect">
            <a:avLst/>
          </a:prstGeom>
        </p:spPr>
      </p:pic>
      <p:pic>
        <p:nvPicPr>
          <p:cNvPr id="14" name="A78567FE-70AB-4D56-97BE-997E208D6AF6" descr="165DA89F-9108-4A66-9658-536850B55F7E@attlocal">
            <a:extLst>
              <a:ext uri="{FF2B5EF4-FFF2-40B4-BE49-F238E27FC236}">
                <a16:creationId xmlns:a16="http://schemas.microsoft.com/office/drawing/2014/main" id="{634134EA-73A5-4A9F-BD2D-4766A78F718C}"/>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201789" y="748606"/>
            <a:ext cx="952195" cy="128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85EB1CE6-1C54-4C7F-8E6F-F9DB905CD8CE}"/>
              </a:ext>
            </a:extLst>
          </p:cNvPr>
          <p:cNvGrpSpPr/>
          <p:nvPr/>
        </p:nvGrpSpPr>
        <p:grpSpPr>
          <a:xfrm>
            <a:off x="12694090" y="794058"/>
            <a:ext cx="1235919" cy="1318095"/>
            <a:chOff x="13771092" y="1006191"/>
            <a:chExt cx="1235919" cy="1318095"/>
          </a:xfrm>
        </p:grpSpPr>
        <p:sp>
          <p:nvSpPr>
            <p:cNvPr id="16" name="Rectangle 15">
              <a:extLst>
                <a:ext uri="{FF2B5EF4-FFF2-40B4-BE49-F238E27FC236}">
                  <a16:creationId xmlns:a16="http://schemas.microsoft.com/office/drawing/2014/main" id="{21881C5D-5DCA-45F2-8541-A175887601DC}"/>
                </a:ext>
              </a:extLst>
            </p:cNvPr>
            <p:cNvSpPr/>
            <p:nvPr/>
          </p:nvSpPr>
          <p:spPr>
            <a:xfrm>
              <a:off x="14342531" y="1503534"/>
              <a:ext cx="635000" cy="235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2" descr="http://2ley7l42nt9s3jvzio2zneqa.wpengine.netdna-cdn.com/wp-content/uploads/2018/03/BestofISE2018-logo-0318.jpg">
              <a:extLst>
                <a:ext uri="{FF2B5EF4-FFF2-40B4-BE49-F238E27FC236}">
                  <a16:creationId xmlns:a16="http://schemas.microsoft.com/office/drawing/2014/main" id="{AD6ECC6B-457E-4C7A-94FF-D4D32698240B}"/>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l="-448"/>
            <a:stretch/>
          </p:blipFill>
          <p:spPr bwMode="auto">
            <a:xfrm>
              <a:off x="13771092" y="1006191"/>
              <a:ext cx="1235919" cy="1318095"/>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0B565207-1948-47E4-A8C3-390F881FAAED}"/>
              </a:ext>
            </a:extLst>
          </p:cNvPr>
          <p:cNvSpPr/>
          <p:nvPr/>
        </p:nvSpPr>
        <p:spPr>
          <a:xfrm>
            <a:off x="3660213" y="8789634"/>
            <a:ext cx="9138773" cy="246221"/>
          </a:xfrm>
          <a:prstGeom prst="rect">
            <a:avLst/>
          </a:prstGeom>
        </p:spPr>
        <p:txBody>
          <a:bodyPr wrap="square">
            <a:spAutoFit/>
          </a:bodyPr>
          <a:lstStyle/>
          <a:p>
            <a:r>
              <a:rPr lang="en-US" sz="1000" dirty="0">
                <a:latin typeface="Verdana" panose="020B0604030504040204" pitchFamily="34" charset="0"/>
                <a:ea typeface="Verdana" panose="020B0604030504040204" pitchFamily="34" charset="0"/>
                <a:cs typeface="Verdana" panose="020B0604030504040204" pitchFamily="34" charset="0"/>
              </a:rPr>
              <a:t>* HDR10+ functionality is planned to be released in 2019 on Series 4 players but is currently not available.</a:t>
            </a:r>
            <a:endParaRPr lang="en-US" sz="1050" dirty="0">
              <a:effectLst/>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601EB917-5E17-44A4-AA9C-DA8998F4A156}"/>
              </a:ext>
            </a:extLst>
          </p:cNvPr>
          <p:cNvPicPr>
            <a:picLocks noChangeAspect="1"/>
          </p:cNvPicPr>
          <p:nvPr/>
        </p:nvPicPr>
        <p:blipFill>
          <a:blip r:embed="rId9"/>
          <a:stretch>
            <a:fillRect/>
          </a:stretch>
        </p:blipFill>
        <p:spPr>
          <a:xfrm>
            <a:off x="4698999" y="5334317"/>
            <a:ext cx="9944101" cy="3243207"/>
          </a:xfrm>
          <a:prstGeom prst="rect">
            <a:avLst/>
          </a:prstGeom>
        </p:spPr>
      </p:pic>
    </p:spTree>
    <p:extLst>
      <p:ext uri="{BB962C8B-B14F-4D97-AF65-F5344CB8AC3E}">
        <p14:creationId xmlns:p14="http://schemas.microsoft.com/office/powerpoint/2010/main" val="4254028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BrightSign XT</a:t>
            </a:r>
          </a:p>
        </p:txBody>
      </p:sp>
      <p:sp>
        <p:nvSpPr>
          <p:cNvPr id="5" name="Text Placeholder 4"/>
          <p:cNvSpPr>
            <a:spLocks noGrp="1"/>
          </p:cNvSpPr>
          <p:nvPr>
            <p:ph type="body" sz="quarter" idx="10"/>
          </p:nvPr>
        </p:nvSpPr>
        <p:spPr>
          <a:xfrm>
            <a:off x="1913469" y="1341027"/>
            <a:ext cx="13529733" cy="823735"/>
          </a:xfrm>
        </p:spPr>
        <p:txBody>
          <a:bodyPr/>
          <a:lstStyle/>
          <a:p>
            <a:pPr>
              <a:spcBef>
                <a:spcPts val="0"/>
              </a:spcBef>
            </a:pPr>
            <a:r>
              <a:rPr lang="en-US" dirty="0"/>
              <a:t>State-of-the-art technology &amp; Dolby Vision™.</a:t>
            </a:r>
          </a:p>
          <a:p>
            <a:pPr>
              <a:spcBef>
                <a:spcPts val="0"/>
              </a:spcBef>
            </a:pPr>
            <a:r>
              <a:rPr lang="en-US" dirty="0"/>
              <a:t>Enterprise performance. </a:t>
            </a:r>
            <a:endParaRPr lang="en-US" sz="1600" dirty="0"/>
          </a:p>
        </p:txBody>
      </p:sp>
      <p:pic>
        <p:nvPicPr>
          <p:cNvPr id="74"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idx="14"/>
          </p:nvPr>
        </p:nvSpPr>
        <p:spPr>
          <a:xfrm>
            <a:off x="1914552" y="2268799"/>
            <a:ext cx="9032848" cy="2780780"/>
          </a:xfrm>
        </p:spPr>
        <p:txBody>
          <a:bodyPr/>
          <a:lstStyle/>
          <a:p>
            <a:pPr>
              <a:spcBef>
                <a:spcPts val="600"/>
              </a:spcBef>
            </a:pPr>
            <a:r>
              <a:rPr lang="en-US" sz="1800" dirty="0">
                <a:solidFill>
                  <a:srgbClr val="404040"/>
                </a:solidFill>
                <a:latin typeface="Verdana" panose="020B0604030504040204" pitchFamily="34" charset="0"/>
                <a:ea typeface="Verdana" panose="020B0604030504040204" pitchFamily="34" charset="0"/>
                <a:cs typeface="Verdana" panose="020B0604030504040204" pitchFamily="34" charset="0"/>
              </a:rPr>
              <a:t>Unsurpassed performance for enterprise applications with a powerful 4K video engine, our fastest HTML and graphics engine and our most powerful CPU</a:t>
            </a:r>
          </a:p>
          <a:p>
            <a:pPr>
              <a:spcBef>
                <a:spcPts val="600"/>
              </a:spcBef>
            </a:pPr>
            <a:r>
              <a:rPr lang="en-US" sz="1800" dirty="0">
                <a:solidFill>
                  <a:srgbClr val="404040"/>
                </a:solidFill>
                <a:latin typeface="Verdana" panose="020B0604030504040204" pitchFamily="34" charset="0"/>
                <a:ea typeface="Verdana" panose="020B0604030504040204" pitchFamily="34" charset="0"/>
                <a:cs typeface="Verdana" panose="020B0604030504040204" pitchFamily="34" charset="0"/>
              </a:rPr>
              <a:t>Hardware-accelerated enterprise-level HTML5 rendering engine that enables flawless playback of multiple modular HTML5 assets including JavaScript, CSS animations, WebGL and even swipe/gesture interactivity. </a:t>
            </a:r>
          </a:p>
          <a:p>
            <a:pPr>
              <a:spcBef>
                <a:spcPts val="600"/>
              </a:spcBef>
            </a:pPr>
            <a:r>
              <a:rPr lang="en-US" sz="1800" dirty="0">
                <a:latin typeface="Verdana" panose="020B0604030504040204" pitchFamily="34" charset="0"/>
                <a:ea typeface="Verdana" panose="020B0604030504040204" pitchFamily="34" charset="0"/>
                <a:cs typeface="Verdana" panose="020B0604030504040204" pitchFamily="34" charset="0"/>
              </a:rPr>
              <a:t>XT is the only product line offering dual 4K video decoding, 4K full resolution graphics, PoE+ and HDMI In for Live TV playback</a:t>
            </a:r>
          </a:p>
          <a:p>
            <a:pPr>
              <a:spcBef>
                <a:spcPts val="600"/>
              </a:spcBef>
            </a:pPr>
            <a:r>
              <a:rPr lang="en-US" sz="1800" b="1" dirty="0">
                <a:solidFill>
                  <a:srgbClr val="FF7F33"/>
                </a:solidFill>
                <a:latin typeface="Verdana" panose="020B0604030504040204" pitchFamily="34" charset="0"/>
                <a:ea typeface="Verdana" panose="020B0604030504040204" pitchFamily="34" charset="0"/>
                <a:cs typeface="Verdana" panose="020B0604030504040204" pitchFamily="34" charset="0"/>
              </a:rPr>
              <a:t>NEW:</a:t>
            </a:r>
            <a:r>
              <a:rPr lang="en-US" sz="1800" dirty="0">
                <a:latin typeface="Verdana" panose="020B0604030504040204" pitchFamily="34" charset="0"/>
                <a:ea typeface="Verdana" panose="020B0604030504040204" pitchFamily="34" charset="0"/>
                <a:cs typeface="Verdana" panose="020B0604030504040204" pitchFamily="34" charset="0"/>
              </a:rPr>
              <a:t> XT1144-T player </a:t>
            </a:r>
            <a:r>
              <a:rPr lang="en-US" sz="1800" dirty="0"/>
              <a:t>complies with the Trade Agreements Act (TAA) and is approved for sale to the Federal Government.</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148B97FF-A55B-4D9E-9294-1B9A4246B7E4}"/>
              </a:ext>
            </a:extLst>
          </p:cNvPr>
          <p:cNvPicPr>
            <a:picLocks noChangeAspect="1"/>
          </p:cNvPicPr>
          <p:nvPr/>
        </p:nvPicPr>
        <p:blipFill>
          <a:blip r:embed="rId5"/>
          <a:stretch>
            <a:fillRect/>
          </a:stretch>
        </p:blipFill>
        <p:spPr>
          <a:xfrm>
            <a:off x="11074720" y="2250177"/>
            <a:ext cx="4594378" cy="3159934"/>
          </a:xfrm>
          <a:prstGeom prst="rect">
            <a:avLst/>
          </a:prstGeom>
        </p:spPr>
      </p:pic>
      <p:grpSp>
        <p:nvGrpSpPr>
          <p:cNvPr id="14" name="Group 13">
            <a:extLst>
              <a:ext uri="{FF2B5EF4-FFF2-40B4-BE49-F238E27FC236}">
                <a16:creationId xmlns:a16="http://schemas.microsoft.com/office/drawing/2014/main" id="{3A560576-BF59-4F10-A276-44B586AF7B3B}"/>
              </a:ext>
            </a:extLst>
          </p:cNvPr>
          <p:cNvGrpSpPr/>
          <p:nvPr/>
        </p:nvGrpSpPr>
        <p:grpSpPr>
          <a:xfrm>
            <a:off x="13550612" y="527217"/>
            <a:ext cx="2134524" cy="1607657"/>
            <a:chOff x="13550612" y="527217"/>
            <a:chExt cx="2134524" cy="1607657"/>
          </a:xfrm>
        </p:grpSpPr>
        <p:pic>
          <p:nvPicPr>
            <p:cNvPr id="17" name="A78567FE-70AB-4D56-97BE-997E208D6AF6" descr="165DA89F-9108-4A66-9658-536850B55F7E@attlocal">
              <a:extLst>
                <a:ext uri="{FF2B5EF4-FFF2-40B4-BE49-F238E27FC236}">
                  <a16:creationId xmlns:a16="http://schemas.microsoft.com/office/drawing/2014/main" id="{787AE445-79DF-411D-808A-62F4DD3454F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4858443" y="539385"/>
              <a:ext cx="826693" cy="1119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17E3D16B-5F6D-4FB3-AE14-5F10F1CD4BDC}"/>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13550612" y="527217"/>
              <a:ext cx="1307831" cy="959076"/>
            </a:xfrm>
            <a:prstGeom prst="rect">
              <a:avLst/>
            </a:prstGeom>
          </p:spPr>
        </p:pic>
        <p:grpSp>
          <p:nvGrpSpPr>
            <p:cNvPr id="9" name="Group 8">
              <a:extLst>
                <a:ext uri="{FF2B5EF4-FFF2-40B4-BE49-F238E27FC236}">
                  <a16:creationId xmlns:a16="http://schemas.microsoft.com/office/drawing/2014/main" id="{C31E56A1-E367-4F9F-B232-67D6EED64630}"/>
                </a:ext>
              </a:extLst>
            </p:cNvPr>
            <p:cNvGrpSpPr>
              <a:grpSpLocks noChangeAspect="1"/>
            </p:cNvGrpSpPr>
            <p:nvPr/>
          </p:nvGrpSpPr>
          <p:grpSpPr>
            <a:xfrm>
              <a:off x="14113920" y="1253215"/>
              <a:ext cx="826692" cy="881659"/>
              <a:chOff x="13771092" y="1006191"/>
              <a:chExt cx="1235919" cy="1318095"/>
            </a:xfrm>
          </p:grpSpPr>
          <p:sp>
            <p:nvSpPr>
              <p:cNvPr id="8" name="Rectangle 7">
                <a:extLst>
                  <a:ext uri="{FF2B5EF4-FFF2-40B4-BE49-F238E27FC236}">
                    <a16:creationId xmlns:a16="http://schemas.microsoft.com/office/drawing/2014/main" id="{97DA0529-6A72-4AD8-B52B-941F9C0EEA64}"/>
                  </a:ext>
                </a:extLst>
              </p:cNvPr>
              <p:cNvSpPr/>
              <p:nvPr/>
            </p:nvSpPr>
            <p:spPr>
              <a:xfrm>
                <a:off x="14342531" y="1503534"/>
                <a:ext cx="635000" cy="2356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2" descr="http://2ley7l42nt9s3jvzio2zneqa.wpengine.netdna-cdn.com/wp-content/uploads/2018/03/BestofISE2018-logo-0318.jpg">
                <a:extLst>
                  <a:ext uri="{FF2B5EF4-FFF2-40B4-BE49-F238E27FC236}">
                    <a16:creationId xmlns:a16="http://schemas.microsoft.com/office/drawing/2014/main" id="{20EBACAB-D0EE-4344-A273-79A514C3B90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l="-448"/>
              <a:stretch/>
            </p:blipFill>
            <p:spPr bwMode="auto">
              <a:xfrm>
                <a:off x="13771092" y="1006191"/>
                <a:ext cx="1235919" cy="1318095"/>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9" name="Picture 18">
            <a:extLst>
              <a:ext uri="{FF2B5EF4-FFF2-40B4-BE49-F238E27FC236}">
                <a16:creationId xmlns:a16="http://schemas.microsoft.com/office/drawing/2014/main" id="{A1531488-C86B-441F-9907-5715FE656812}"/>
              </a:ext>
            </a:extLst>
          </p:cNvPr>
          <p:cNvPicPr>
            <a:picLocks noChangeAspect="1"/>
          </p:cNvPicPr>
          <p:nvPr/>
        </p:nvPicPr>
        <p:blipFill>
          <a:blip r:embed="rId10"/>
          <a:stretch>
            <a:fillRect/>
          </a:stretch>
        </p:blipFill>
        <p:spPr>
          <a:xfrm>
            <a:off x="4988546" y="5652532"/>
            <a:ext cx="9876395" cy="3159934"/>
          </a:xfrm>
          <a:prstGeom prst="rect">
            <a:avLst/>
          </a:prstGeom>
        </p:spPr>
      </p:pic>
      <p:pic>
        <p:nvPicPr>
          <p:cNvPr id="3" name="Picture 2">
            <a:extLst>
              <a:ext uri="{FF2B5EF4-FFF2-40B4-BE49-F238E27FC236}">
                <a16:creationId xmlns:a16="http://schemas.microsoft.com/office/drawing/2014/main" id="{ED2F2559-8E9B-4F5B-A6A6-FB5B837A1E0B}"/>
              </a:ext>
            </a:extLst>
          </p:cNvPr>
          <p:cNvPicPr>
            <a:picLocks noChangeAspect="1"/>
          </p:cNvPicPr>
          <p:nvPr/>
        </p:nvPicPr>
        <p:blipFill>
          <a:blip r:embed="rId11"/>
          <a:stretch>
            <a:fillRect/>
          </a:stretch>
        </p:blipFill>
        <p:spPr>
          <a:xfrm>
            <a:off x="2339178" y="5294570"/>
            <a:ext cx="1667672" cy="3410946"/>
          </a:xfrm>
          <a:prstGeom prst="rect">
            <a:avLst/>
          </a:prstGeom>
        </p:spPr>
      </p:pic>
    </p:spTree>
    <p:extLst>
      <p:ext uri="{BB962C8B-B14F-4D97-AF65-F5344CB8AC3E}">
        <p14:creationId xmlns:p14="http://schemas.microsoft.com/office/powerpoint/2010/main" val="1458866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BrightSign Accessories</a:t>
            </a:r>
          </a:p>
        </p:txBody>
      </p:sp>
      <p:sp>
        <p:nvSpPr>
          <p:cNvPr id="5" name="Text Placeholder 4"/>
          <p:cNvSpPr>
            <a:spLocks noGrp="1"/>
          </p:cNvSpPr>
          <p:nvPr>
            <p:ph type="body" sz="quarter" idx="10"/>
          </p:nvPr>
        </p:nvSpPr>
        <p:spPr>
          <a:xfrm>
            <a:off x="1913469" y="1405156"/>
            <a:ext cx="13529733" cy="558665"/>
          </a:xfrm>
        </p:spPr>
        <p:txBody>
          <a:bodyPr/>
          <a:lstStyle/>
          <a:p>
            <a:r>
              <a:rPr lang="en-US" dirty="0"/>
              <a:t>Easily expand BrightSign functionality</a:t>
            </a:r>
          </a:p>
        </p:txBody>
      </p:sp>
      <p:sp>
        <p:nvSpPr>
          <p:cNvPr id="8" name="Content Placeholder 7"/>
          <p:cNvSpPr>
            <a:spLocks noGrp="1"/>
          </p:cNvSpPr>
          <p:nvPr>
            <p:ph idx="14"/>
          </p:nvPr>
        </p:nvSpPr>
        <p:spPr>
          <a:xfrm>
            <a:off x="1913468" y="2243328"/>
            <a:ext cx="10395699" cy="6563211"/>
          </a:xfrm>
        </p:spPr>
        <p:txBody>
          <a:bodyPr/>
          <a:lstStyle/>
          <a:p>
            <a:pPr marL="380990" indent="-380990">
              <a:lnSpc>
                <a:spcPct val="120000"/>
              </a:lnSpc>
              <a:spcBef>
                <a:spcPts val="0"/>
              </a:spcBef>
            </a:pPr>
            <a:r>
              <a:rPr lang="en-US" sz="2400" b="1" dirty="0"/>
              <a:t>USB Button Panels </a:t>
            </a:r>
            <a:r>
              <a:rPr lang="en-US" sz="2400" dirty="0">
                <a:cs typeface="Verdana"/>
              </a:rPr>
              <a:t>(BP200 / BP900)</a:t>
            </a:r>
          </a:p>
          <a:p>
            <a:pPr marL="781040" lvl="1" indent="-380990">
              <a:lnSpc>
                <a:spcPct val="120000"/>
              </a:lnSpc>
              <a:spcBef>
                <a:spcPts val="0"/>
              </a:spcBef>
            </a:pPr>
            <a:r>
              <a:rPr lang="en-US" sz="1800" dirty="0">
                <a:cs typeface="Verdana"/>
              </a:rPr>
              <a:t>Add interactivity with this thin, USB connected board design offering 4 or 11</a:t>
            </a:r>
            <a:br>
              <a:rPr lang="en-US" sz="1800" dirty="0">
                <a:cs typeface="Verdana"/>
              </a:rPr>
            </a:br>
            <a:r>
              <a:rPr lang="en-US" sz="1800" dirty="0">
                <a:cs typeface="Verdana"/>
              </a:rPr>
              <a:t>capacitive touch buttons with embedded LEDs</a:t>
            </a:r>
          </a:p>
          <a:p>
            <a:pPr marL="781040" lvl="1" indent="-380990">
              <a:lnSpc>
                <a:spcPct val="120000"/>
              </a:lnSpc>
              <a:spcBef>
                <a:spcPts val="0"/>
              </a:spcBef>
            </a:pPr>
            <a:r>
              <a:rPr lang="en-US" sz="1800" dirty="0">
                <a:cs typeface="Verdana"/>
              </a:rPr>
              <a:t>Easily programmed using BrightAuthor</a:t>
            </a:r>
          </a:p>
          <a:p>
            <a:pPr marL="781040" lvl="1" indent="-380990">
              <a:lnSpc>
                <a:spcPct val="120000"/>
              </a:lnSpc>
              <a:spcBef>
                <a:spcPts val="0"/>
              </a:spcBef>
            </a:pPr>
            <a:r>
              <a:rPr lang="en-US" sz="1800" dirty="0">
                <a:cs typeface="Verdana"/>
              </a:rPr>
              <a:t>Compatible with any BrightSign player that has a USB port</a:t>
            </a:r>
          </a:p>
          <a:p>
            <a:pPr marL="380990">
              <a:lnSpc>
                <a:spcPct val="120000"/>
              </a:lnSpc>
              <a:spcBef>
                <a:spcPts val="1800"/>
              </a:spcBef>
            </a:pPr>
            <a:r>
              <a:rPr lang="en-US" sz="2400" b="1" dirty="0"/>
              <a:t>Wireless/Bluetooth Module </a:t>
            </a:r>
            <a:r>
              <a:rPr lang="en-US" sz="2400" dirty="0">
                <a:cs typeface="Verdana"/>
              </a:rPr>
              <a:t> </a:t>
            </a:r>
            <a:endParaRPr lang="en-US" sz="2400" b="1" dirty="0"/>
          </a:p>
          <a:p>
            <a:pPr lvl="1">
              <a:lnSpc>
                <a:spcPct val="120000"/>
              </a:lnSpc>
              <a:spcBef>
                <a:spcPts val="0"/>
              </a:spcBef>
            </a:pPr>
            <a:r>
              <a:rPr lang="en-US" sz="1800" dirty="0"/>
              <a:t>Easy to implement wireless and Bluetooth 4.0 functions with this embedded module</a:t>
            </a:r>
          </a:p>
          <a:p>
            <a:pPr lvl="1">
              <a:lnSpc>
                <a:spcPct val="120000"/>
              </a:lnSpc>
              <a:spcBef>
                <a:spcPts val="0"/>
              </a:spcBef>
            </a:pPr>
            <a:r>
              <a:rPr lang="en-US" sz="1800" dirty="0"/>
              <a:t>Supports 802.11a/b/g/n/ac protocols</a:t>
            </a:r>
          </a:p>
          <a:p>
            <a:pPr lvl="1">
              <a:lnSpc>
                <a:spcPct val="120000"/>
              </a:lnSpc>
              <a:spcBef>
                <a:spcPts val="0"/>
              </a:spcBef>
            </a:pPr>
            <a:r>
              <a:rPr lang="en-US" sz="1800" dirty="0"/>
              <a:t>M.2 Interface</a:t>
            </a:r>
          </a:p>
          <a:p>
            <a:pPr lvl="1">
              <a:lnSpc>
                <a:spcPct val="120000"/>
              </a:lnSpc>
              <a:spcBef>
                <a:spcPts val="0"/>
              </a:spcBef>
            </a:pPr>
            <a:r>
              <a:rPr lang="en-US" sz="1800" dirty="0"/>
              <a:t>Compatible with all Series 3 &amp; 4 models </a:t>
            </a:r>
          </a:p>
          <a:p>
            <a:pPr marL="380990">
              <a:lnSpc>
                <a:spcPct val="120000"/>
              </a:lnSpc>
              <a:spcBef>
                <a:spcPts val="1800"/>
              </a:spcBef>
            </a:pPr>
            <a:r>
              <a:rPr lang="en-US" sz="2400" b="1" dirty="0"/>
              <a:t>Class 10 MicroSD Cards </a:t>
            </a:r>
            <a:r>
              <a:rPr lang="en-US" sz="2400" dirty="0">
                <a:cs typeface="Verdana"/>
              </a:rPr>
              <a:t> </a:t>
            </a:r>
            <a:endParaRPr lang="en-US" sz="2400" b="1" dirty="0"/>
          </a:p>
          <a:p>
            <a:pPr lvl="1">
              <a:lnSpc>
                <a:spcPct val="120000"/>
              </a:lnSpc>
              <a:spcBef>
                <a:spcPts val="0"/>
              </a:spcBef>
            </a:pPr>
            <a:r>
              <a:rPr lang="en-US" sz="1800" dirty="0"/>
              <a:t>Delivers reliable and quality performance on all Series 3 &amp; 4 models</a:t>
            </a:r>
          </a:p>
          <a:p>
            <a:pPr lvl="1">
              <a:lnSpc>
                <a:spcPct val="120000"/>
              </a:lnSpc>
              <a:spcBef>
                <a:spcPts val="0"/>
              </a:spcBef>
            </a:pPr>
            <a:r>
              <a:rPr lang="en-US" sz="1800" dirty="0"/>
              <a:t>Capacities offered for each: 8GB, 16GB, 32GB</a:t>
            </a:r>
          </a:p>
          <a:p>
            <a:pPr>
              <a:lnSpc>
                <a:spcPct val="120000"/>
              </a:lnSpc>
              <a:spcBef>
                <a:spcPts val="1800"/>
              </a:spcBef>
            </a:pPr>
            <a:r>
              <a:rPr lang="en-US" sz="2400" b="1" dirty="0"/>
              <a:t>Specialty Cables</a:t>
            </a:r>
          </a:p>
          <a:p>
            <a:pPr lvl="1">
              <a:lnSpc>
                <a:spcPct val="120000"/>
              </a:lnSpc>
              <a:spcBef>
                <a:spcPts val="0"/>
              </a:spcBef>
            </a:pPr>
            <a:r>
              <a:rPr lang="en-US" sz="1800" dirty="0">
                <a:cs typeface="Verdana"/>
              </a:rPr>
              <a:t>Range of cable solutions for unique applications</a:t>
            </a:r>
          </a:p>
        </p:txBody>
      </p:sp>
      <p:pic>
        <p:nvPicPr>
          <p:cNvPr id="9"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BAD59BD3-FCF4-4C30-847A-010A958D313C}"/>
              </a:ext>
            </a:extLst>
          </p:cNvPr>
          <p:cNvGrpSpPr/>
          <p:nvPr/>
        </p:nvGrpSpPr>
        <p:grpSpPr>
          <a:xfrm>
            <a:off x="11981544" y="1917961"/>
            <a:ext cx="3584302" cy="6888578"/>
            <a:chOff x="11981544" y="1917961"/>
            <a:chExt cx="3584302" cy="6888578"/>
          </a:xfrm>
        </p:grpSpPr>
        <p:pic>
          <p:nvPicPr>
            <p:cNvPr id="3" name="Picture 2">
              <a:extLst>
                <a:ext uri="{FF2B5EF4-FFF2-40B4-BE49-F238E27FC236}">
                  <a16:creationId xmlns:a16="http://schemas.microsoft.com/office/drawing/2014/main" id="{3121FE19-4604-4C06-AA8C-323CA2F3D920}"/>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981544" y="1917961"/>
              <a:ext cx="3461658" cy="6888578"/>
            </a:xfrm>
            <a:prstGeom prst="rect">
              <a:avLst/>
            </a:prstGeom>
          </p:spPr>
        </p:pic>
        <p:sp>
          <p:nvSpPr>
            <p:cNvPr id="6" name="Rectangle 5">
              <a:extLst>
                <a:ext uri="{FF2B5EF4-FFF2-40B4-BE49-F238E27FC236}">
                  <a16:creationId xmlns:a16="http://schemas.microsoft.com/office/drawing/2014/main" id="{0955539C-8EAE-493D-97A7-30C4E94D8311}"/>
                </a:ext>
              </a:extLst>
            </p:cNvPr>
            <p:cNvSpPr/>
            <p:nvPr/>
          </p:nvSpPr>
          <p:spPr>
            <a:xfrm>
              <a:off x="15252337" y="8412480"/>
              <a:ext cx="313509" cy="3940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45238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6" name="Text Placeholder 5"/>
          <p:cNvSpPr>
            <a:spLocks noGrp="1"/>
          </p:cNvSpPr>
          <p:nvPr>
            <p:ph type="body" sz="quarter" idx="10"/>
          </p:nvPr>
        </p:nvSpPr>
        <p:spPr>
          <a:xfrm>
            <a:off x="795868" y="6248325"/>
            <a:ext cx="10334588" cy="1204383"/>
          </a:xfrm>
        </p:spPr>
        <p:txBody>
          <a:bodyPr/>
          <a:lstStyle/>
          <a:p>
            <a:r>
              <a:rPr lang="en-US" dirty="0"/>
              <a:t>BrightSign Features</a:t>
            </a:r>
          </a:p>
        </p:txBody>
      </p:sp>
      <p:pic>
        <p:nvPicPr>
          <p:cNvPr id="7"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50593" y="7575462"/>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940186" y="7604321"/>
            <a:ext cx="944882" cy="944882"/>
          </a:xfrm>
          <a:prstGeom prst="rect">
            <a:avLst/>
          </a:prstGeom>
        </p:spPr>
      </p:pic>
    </p:spTree>
    <p:extLst>
      <p:ext uri="{BB962C8B-B14F-4D97-AF65-F5344CB8AC3E}">
        <p14:creationId xmlns:p14="http://schemas.microsoft.com/office/powerpoint/2010/main" val="1960727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922CC625-5814-4508-96D7-61E784CAF19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7645" y="1440913"/>
            <a:ext cx="13305489" cy="7195826"/>
          </a:xfrm>
          <a:prstGeom prst="rect">
            <a:avLst/>
          </a:prstGeom>
        </p:spPr>
      </p:pic>
      <p:sp>
        <p:nvSpPr>
          <p:cNvPr id="62" name="Subtitle 83"/>
          <p:cNvSpPr>
            <a:spLocks noGrp="1"/>
          </p:cNvSpPr>
          <p:nvPr>
            <p:ph type="subTitle" idx="1"/>
          </p:nvPr>
        </p:nvSpPr>
        <p:spPr>
          <a:xfrm>
            <a:off x="505908" y="909064"/>
            <a:ext cx="15748681" cy="558557"/>
          </a:xfrm>
        </p:spPr>
        <p:txBody>
          <a:bodyPr anchor="ctr">
            <a:noAutofit/>
          </a:bodyPr>
          <a:lstStyle/>
          <a:p>
            <a:pPr algn="ctr">
              <a:lnSpc>
                <a:spcPct val="110000"/>
              </a:lnSpc>
            </a:pPr>
            <a:r>
              <a:rPr lang="en-US" sz="3200" dirty="0"/>
              <a:t>Sophisticated capabilities. Infinite possibilities.</a:t>
            </a:r>
          </a:p>
        </p:txBody>
      </p:sp>
      <p:sp>
        <p:nvSpPr>
          <p:cNvPr id="63" name="Text Placeholder 4"/>
          <p:cNvSpPr>
            <a:spLocks noGrp="1"/>
          </p:cNvSpPr>
          <p:nvPr>
            <p:ph type="body" sz="quarter" idx="10"/>
          </p:nvPr>
        </p:nvSpPr>
        <p:spPr>
          <a:xfrm>
            <a:off x="505908" y="90666"/>
            <a:ext cx="15748681" cy="888936"/>
          </a:xfrm>
        </p:spPr>
        <p:txBody>
          <a:bodyPr anchor="ctr"/>
          <a:lstStyle/>
          <a:p>
            <a:pPr algn="ctr">
              <a:lnSpc>
                <a:spcPct val="100000"/>
              </a:lnSpc>
            </a:pPr>
            <a:r>
              <a:rPr lang="en-US" sz="5333" dirty="0"/>
              <a:t>Features</a:t>
            </a:r>
          </a:p>
        </p:txBody>
      </p:sp>
      <p:pic>
        <p:nvPicPr>
          <p:cNvPr id="64" name="Picture 63">
            <a:hlinkClick r:id="rId3" action="ppaction://hlinksldjump"/>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859" y="1418854"/>
            <a:ext cx="818398" cy="818398"/>
          </a:xfrm>
          <a:prstGeom prst="rect">
            <a:avLst/>
          </a:prstGeom>
        </p:spPr>
      </p:pic>
      <p:pic>
        <p:nvPicPr>
          <p:cNvPr id="65" name="Image 28" descr="icon_home.png">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80476" y="421713"/>
            <a:ext cx="877164" cy="87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Rectangle 100">
            <a:hlinkClick r:id="rId7" action="ppaction://hlinksldjump"/>
          </p:cNvPr>
          <p:cNvSpPr/>
          <p:nvPr/>
        </p:nvSpPr>
        <p:spPr>
          <a:xfrm>
            <a:off x="12608519" y="7592258"/>
            <a:ext cx="599220" cy="8001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a:hlinkClick r:id="rId8" action="ppaction://hlinksldjump"/>
          </p:cNvPr>
          <p:cNvSpPr/>
          <p:nvPr/>
        </p:nvSpPr>
        <p:spPr>
          <a:xfrm>
            <a:off x="5789510" y="6578796"/>
            <a:ext cx="662140" cy="8339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a:hlinkClick r:id="rId9" action="ppaction://hlinksldjump"/>
          </p:cNvPr>
          <p:cNvSpPr/>
          <p:nvPr/>
        </p:nvSpPr>
        <p:spPr>
          <a:xfrm>
            <a:off x="6939424" y="6637708"/>
            <a:ext cx="662140" cy="8289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a:hlinkClick r:id="rId10" action="ppaction://hlinksldjump"/>
          </p:cNvPr>
          <p:cNvSpPr/>
          <p:nvPr/>
        </p:nvSpPr>
        <p:spPr>
          <a:xfrm>
            <a:off x="8072475" y="6640720"/>
            <a:ext cx="662140" cy="8289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a:hlinkClick r:id="rId11" action="ppaction://hlinksldjump"/>
          </p:cNvPr>
          <p:cNvSpPr/>
          <p:nvPr/>
        </p:nvSpPr>
        <p:spPr>
          <a:xfrm>
            <a:off x="9222389" y="6637708"/>
            <a:ext cx="637107" cy="87272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a:hlinkClick r:id="rId10" action="ppaction://hlinksldjump"/>
          </p:cNvPr>
          <p:cNvSpPr/>
          <p:nvPr/>
        </p:nvSpPr>
        <p:spPr>
          <a:xfrm>
            <a:off x="10338296" y="5055217"/>
            <a:ext cx="662140" cy="91444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a:hlinkClick r:id="rId10" action="ppaction://hlinksldjump"/>
          </p:cNvPr>
          <p:cNvSpPr/>
          <p:nvPr/>
        </p:nvSpPr>
        <p:spPr>
          <a:xfrm>
            <a:off x="12608519" y="3350274"/>
            <a:ext cx="662140" cy="9503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a:hlinkClick r:id="rId10" action="ppaction://hlinksldjump"/>
          </p:cNvPr>
          <p:cNvSpPr/>
          <p:nvPr/>
        </p:nvSpPr>
        <p:spPr>
          <a:xfrm>
            <a:off x="13712082" y="1788587"/>
            <a:ext cx="679104" cy="9302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a:hlinkClick r:id="rId12" action="ppaction://hlinksldjump"/>
          </p:cNvPr>
          <p:cNvSpPr/>
          <p:nvPr/>
        </p:nvSpPr>
        <p:spPr>
          <a:xfrm>
            <a:off x="10344014" y="6654594"/>
            <a:ext cx="593254" cy="7750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a:hlinkClick r:id="rId13" action="ppaction://hlinksldjump"/>
          </p:cNvPr>
          <p:cNvSpPr/>
          <p:nvPr/>
        </p:nvSpPr>
        <p:spPr>
          <a:xfrm>
            <a:off x="11474521" y="6673920"/>
            <a:ext cx="662140" cy="7826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a:hlinkClick r:id="rId14" action="ppaction://hlinksldjump"/>
          </p:cNvPr>
          <p:cNvSpPr/>
          <p:nvPr/>
        </p:nvSpPr>
        <p:spPr>
          <a:xfrm>
            <a:off x="13696005" y="6637708"/>
            <a:ext cx="679835" cy="7750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a:hlinkClick r:id="rId15" action="ppaction://hlinksldjump"/>
          </p:cNvPr>
          <p:cNvSpPr/>
          <p:nvPr/>
        </p:nvSpPr>
        <p:spPr>
          <a:xfrm>
            <a:off x="11423317" y="7619149"/>
            <a:ext cx="669147" cy="8001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a:hlinkClick r:id="rId16" action="ppaction://hlinksldjump"/>
          </p:cNvPr>
          <p:cNvSpPr/>
          <p:nvPr/>
        </p:nvSpPr>
        <p:spPr>
          <a:xfrm>
            <a:off x="4661999" y="7683603"/>
            <a:ext cx="662140" cy="8001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a:hlinkClick r:id="rId17" action="ppaction://hlinksldjump"/>
          </p:cNvPr>
          <p:cNvSpPr/>
          <p:nvPr/>
        </p:nvSpPr>
        <p:spPr>
          <a:xfrm>
            <a:off x="5806575" y="7643404"/>
            <a:ext cx="628009" cy="7490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a:hlinkClick r:id="rId18" action="ppaction://hlinksldjump"/>
          </p:cNvPr>
          <p:cNvSpPr/>
          <p:nvPr/>
        </p:nvSpPr>
        <p:spPr>
          <a:xfrm>
            <a:off x="10317211" y="7636839"/>
            <a:ext cx="662140" cy="7973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a:hlinkClick r:id="rId19" action="ppaction://hlinksldjump"/>
          </p:cNvPr>
          <p:cNvSpPr/>
          <p:nvPr/>
        </p:nvSpPr>
        <p:spPr>
          <a:xfrm>
            <a:off x="6934188" y="7649498"/>
            <a:ext cx="647462" cy="8289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a:hlinkClick r:id="rId20" action="ppaction://hlinksldjump"/>
          </p:cNvPr>
          <p:cNvSpPr/>
          <p:nvPr/>
        </p:nvSpPr>
        <p:spPr>
          <a:xfrm>
            <a:off x="9203512" y="7643404"/>
            <a:ext cx="650521" cy="79393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a:hlinkClick r:id="rId21" action="ppaction://hlinksldjump"/>
          </p:cNvPr>
          <p:cNvSpPr/>
          <p:nvPr/>
        </p:nvSpPr>
        <p:spPr>
          <a:xfrm>
            <a:off x="8044828" y="7660219"/>
            <a:ext cx="662140" cy="77326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a:hlinkClick r:id="rId22" action="ppaction://hlinksldjump"/>
          </p:cNvPr>
          <p:cNvSpPr/>
          <p:nvPr/>
        </p:nvSpPr>
        <p:spPr>
          <a:xfrm>
            <a:off x="8112855" y="5041630"/>
            <a:ext cx="658254" cy="8471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a:hlinkClick r:id="rId23" action="ppaction://hlinksldjump"/>
          </p:cNvPr>
          <p:cNvSpPr/>
          <p:nvPr/>
        </p:nvSpPr>
        <p:spPr>
          <a:xfrm>
            <a:off x="9302665" y="5055217"/>
            <a:ext cx="556831" cy="91444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a:hlinkClick r:id="rId24" action="ppaction://hlinksldjump"/>
          </p:cNvPr>
          <p:cNvSpPr/>
          <p:nvPr/>
        </p:nvSpPr>
        <p:spPr>
          <a:xfrm>
            <a:off x="11466767" y="5048653"/>
            <a:ext cx="677648" cy="84008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a:hlinkClick r:id="rId7" action="ppaction://hlinksldjump"/>
          </p:cNvPr>
          <p:cNvSpPr/>
          <p:nvPr/>
        </p:nvSpPr>
        <p:spPr>
          <a:xfrm>
            <a:off x="12615801" y="5049637"/>
            <a:ext cx="556831" cy="9503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a:hlinkClick r:id="rId25" action="ppaction://hlinksldjump"/>
          </p:cNvPr>
          <p:cNvSpPr/>
          <p:nvPr/>
        </p:nvSpPr>
        <p:spPr>
          <a:xfrm>
            <a:off x="13757508" y="3325011"/>
            <a:ext cx="556831" cy="10298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a:hlinkClick r:id="rId26" action="ppaction://hlinksldjump"/>
          </p:cNvPr>
          <p:cNvSpPr/>
          <p:nvPr/>
        </p:nvSpPr>
        <p:spPr>
          <a:xfrm>
            <a:off x="11483585" y="1798000"/>
            <a:ext cx="612062" cy="8232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a:hlinkClick r:id="rId27" action="ppaction://hlinksldjump"/>
          </p:cNvPr>
          <p:cNvSpPr/>
          <p:nvPr/>
        </p:nvSpPr>
        <p:spPr>
          <a:xfrm>
            <a:off x="12566440" y="1798000"/>
            <a:ext cx="606192" cy="9208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hlinkClick r:id="rId28" action="ppaction://hlinksldjump"/>
          </p:cNvPr>
          <p:cNvSpPr/>
          <p:nvPr/>
        </p:nvSpPr>
        <p:spPr>
          <a:xfrm>
            <a:off x="13744912" y="4992765"/>
            <a:ext cx="613443" cy="10298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a:hlinkClick r:id="rId29" action="ppaction://hlinksldjump"/>
          </p:cNvPr>
          <p:cNvSpPr/>
          <p:nvPr/>
        </p:nvSpPr>
        <p:spPr>
          <a:xfrm>
            <a:off x="12573680" y="6627279"/>
            <a:ext cx="641072" cy="7854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ectangle 39">
            <a:hlinkClick r:id="rId30" action="ppaction://hlinksldjump"/>
            <a:extLst>
              <a:ext uri="{FF2B5EF4-FFF2-40B4-BE49-F238E27FC236}">
                <a16:creationId xmlns:a16="http://schemas.microsoft.com/office/drawing/2014/main" id="{5D1474F8-8F0C-4878-AE04-873B8DF94443}"/>
              </a:ext>
            </a:extLst>
          </p:cNvPr>
          <p:cNvSpPr/>
          <p:nvPr/>
        </p:nvSpPr>
        <p:spPr>
          <a:xfrm>
            <a:off x="9245847" y="3368028"/>
            <a:ext cx="658254" cy="96657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hlinkClick r:id="rId31" action="ppaction://hlinksldjump"/>
            <a:extLst>
              <a:ext uri="{FF2B5EF4-FFF2-40B4-BE49-F238E27FC236}">
                <a16:creationId xmlns:a16="http://schemas.microsoft.com/office/drawing/2014/main" id="{4846116A-F15D-491E-8BE9-93FC93ADCA50}"/>
              </a:ext>
            </a:extLst>
          </p:cNvPr>
          <p:cNvSpPr/>
          <p:nvPr/>
        </p:nvSpPr>
        <p:spPr>
          <a:xfrm>
            <a:off x="9214002" y="1788587"/>
            <a:ext cx="746917" cy="83269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hlinkClick r:id="rId32" action="ppaction://hlinksldjump"/>
            <a:extLst>
              <a:ext uri="{FF2B5EF4-FFF2-40B4-BE49-F238E27FC236}">
                <a16:creationId xmlns:a16="http://schemas.microsoft.com/office/drawing/2014/main" id="{C813017F-985C-48DE-BAB5-81A9410C34E4}"/>
              </a:ext>
            </a:extLst>
          </p:cNvPr>
          <p:cNvSpPr/>
          <p:nvPr/>
        </p:nvSpPr>
        <p:spPr>
          <a:xfrm>
            <a:off x="10338296" y="1816375"/>
            <a:ext cx="746917" cy="10025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hlinkClick r:id="rId32" action="ppaction://hlinksldjump"/>
            <a:extLst>
              <a:ext uri="{FF2B5EF4-FFF2-40B4-BE49-F238E27FC236}">
                <a16:creationId xmlns:a16="http://schemas.microsoft.com/office/drawing/2014/main" id="{799A56D7-2D4E-4EDD-B07C-39E61150EFD4}"/>
              </a:ext>
            </a:extLst>
          </p:cNvPr>
          <p:cNvSpPr/>
          <p:nvPr/>
        </p:nvSpPr>
        <p:spPr>
          <a:xfrm>
            <a:off x="11483585" y="3352326"/>
            <a:ext cx="694351" cy="10025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hlinkClick r:id="rId30" action="ppaction://hlinksldjump"/>
            <a:extLst>
              <a:ext uri="{FF2B5EF4-FFF2-40B4-BE49-F238E27FC236}">
                <a16:creationId xmlns:a16="http://schemas.microsoft.com/office/drawing/2014/main" id="{1AD276C2-7620-404A-A0BE-EBF2C59EEEB8}"/>
              </a:ext>
            </a:extLst>
          </p:cNvPr>
          <p:cNvSpPr/>
          <p:nvPr/>
        </p:nvSpPr>
        <p:spPr>
          <a:xfrm>
            <a:off x="10414749" y="3306922"/>
            <a:ext cx="658254" cy="96657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hlinkClick r:id="rId33" action="ppaction://hlinksldjump"/>
            <a:extLst>
              <a:ext uri="{FF2B5EF4-FFF2-40B4-BE49-F238E27FC236}">
                <a16:creationId xmlns:a16="http://schemas.microsoft.com/office/drawing/2014/main" id="{7CD06938-6AEE-4788-BB40-B95452F6825C}"/>
              </a:ext>
            </a:extLst>
          </p:cNvPr>
          <p:cNvSpPr/>
          <p:nvPr/>
        </p:nvSpPr>
        <p:spPr>
          <a:xfrm>
            <a:off x="13735463" y="7611337"/>
            <a:ext cx="622775" cy="79824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6195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74868" y="423079"/>
            <a:ext cx="897840" cy="895930"/>
          </a:xfrm>
          <a:prstGeom prst="rect">
            <a:avLst/>
          </a:prstGeom>
        </p:spPr>
      </p:pic>
      <p:sp>
        <p:nvSpPr>
          <p:cNvPr id="2" name="Title 1"/>
          <p:cNvSpPr>
            <a:spLocks noGrp="1"/>
          </p:cNvSpPr>
          <p:nvPr>
            <p:ph type="title"/>
          </p:nvPr>
        </p:nvSpPr>
        <p:spPr/>
        <p:txBody>
          <a:bodyPr>
            <a:noAutofit/>
          </a:bodyPr>
          <a:lstStyle/>
          <a:p>
            <a:r>
              <a:rPr lang="en-US" dirty="0"/>
              <a:t>H.265 Decoding</a:t>
            </a:r>
          </a:p>
        </p:txBody>
      </p:sp>
      <p:sp>
        <p:nvSpPr>
          <p:cNvPr id="20" name="Text Placeholder 1"/>
          <p:cNvSpPr>
            <a:spLocks noGrp="1"/>
          </p:cNvSpPr>
          <p:nvPr>
            <p:ph type="body" sz="quarter" idx="10"/>
          </p:nvPr>
        </p:nvSpPr>
        <p:spPr/>
        <p:txBody>
          <a:bodyPr/>
          <a:lstStyle/>
          <a:p>
            <a:r>
              <a:rPr lang="en-US" sz="3199" dirty="0"/>
              <a:t>Get more efficient, stellar quality playback using H.265</a:t>
            </a:r>
          </a:p>
        </p:txBody>
      </p:sp>
      <p:sp>
        <p:nvSpPr>
          <p:cNvPr id="21" name="Content Placeholder 4"/>
          <p:cNvSpPr>
            <a:spLocks noGrp="1"/>
          </p:cNvSpPr>
          <p:nvPr>
            <p:ph idx="14"/>
          </p:nvPr>
        </p:nvSpPr>
        <p:spPr/>
        <p:txBody>
          <a:bodyPr/>
          <a:lstStyle/>
          <a:p>
            <a:pPr marL="0" indent="0">
              <a:lnSpc>
                <a:spcPct val="150000"/>
              </a:lnSpc>
              <a:buNone/>
            </a:pPr>
            <a:r>
              <a:rPr lang="en-US" b="1" dirty="0"/>
              <a:t>All BrightSign players </a:t>
            </a:r>
            <a:r>
              <a:rPr lang="en-US" dirty="0"/>
              <a:t>support H.265 decoding </a:t>
            </a:r>
          </a:p>
          <a:p>
            <a:pPr>
              <a:spcBef>
                <a:spcPts val="1600"/>
              </a:spcBef>
              <a:spcAft>
                <a:spcPts val="1600"/>
              </a:spcAft>
            </a:pPr>
            <a:r>
              <a:rPr lang="en-US" dirty="0"/>
              <a:t>Play both 4K and Full HD content encoded with H.265</a:t>
            </a:r>
          </a:p>
          <a:p>
            <a:pPr>
              <a:spcBef>
                <a:spcPts val="1600"/>
              </a:spcBef>
              <a:spcAft>
                <a:spcPts val="1600"/>
              </a:spcAft>
            </a:pPr>
            <a:r>
              <a:rPr lang="en-US" dirty="0"/>
              <a:t>Get half the file size and double the bandwidth and memory savings </a:t>
            </a:r>
          </a:p>
          <a:p>
            <a:pPr>
              <a:spcBef>
                <a:spcPts val="1600"/>
              </a:spcBef>
              <a:spcAft>
                <a:spcPts val="1600"/>
              </a:spcAft>
            </a:pPr>
            <a:r>
              <a:rPr lang="en-US" dirty="0"/>
              <a:t>Achieve better video quality with </a:t>
            </a:r>
            <a:br>
              <a:rPr lang="en-US" dirty="0"/>
            </a:br>
            <a:r>
              <a:rPr lang="en-US" dirty="0"/>
              <a:t>H.265 vs. H.264 at the same bit rate</a:t>
            </a:r>
          </a:p>
          <a:p>
            <a:pPr>
              <a:spcBef>
                <a:spcPts val="1600"/>
              </a:spcBef>
              <a:spcAft>
                <a:spcPts val="1600"/>
              </a:spcAft>
            </a:pPr>
            <a:r>
              <a:rPr lang="en-US" dirty="0"/>
              <a:t>Only H.265 supports 10-bit color and </a:t>
            </a:r>
            <a:br>
              <a:rPr lang="en-US" dirty="0"/>
            </a:br>
            <a:r>
              <a:rPr lang="en-US" dirty="0"/>
              <a:t>high dynamic range of color</a:t>
            </a:r>
          </a:p>
          <a:p>
            <a:pPr marL="457153" lvl="1" indent="0">
              <a:lnSpc>
                <a:spcPct val="150000"/>
              </a:lnSpc>
              <a:spcBef>
                <a:spcPts val="400"/>
              </a:spcBef>
              <a:buNone/>
            </a:pPr>
            <a:endParaRPr lang="en-US" dirty="0"/>
          </a:p>
        </p:txBody>
      </p:sp>
      <p:sp>
        <p:nvSpPr>
          <p:cNvPr id="13" name="TextBox 12"/>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1/3</a:t>
            </a:r>
          </a:p>
        </p:txBody>
      </p:sp>
      <p:grpSp>
        <p:nvGrpSpPr>
          <p:cNvPr id="10" name="Group 9"/>
          <p:cNvGrpSpPr/>
          <p:nvPr/>
        </p:nvGrpSpPr>
        <p:grpSpPr>
          <a:xfrm>
            <a:off x="9423118" y="4994499"/>
            <a:ext cx="5910580" cy="3883874"/>
            <a:chOff x="10755806" y="5343023"/>
            <a:chExt cx="6649402" cy="4369358"/>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55806" y="5343023"/>
              <a:ext cx="6649402" cy="4369358"/>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53788" y="5741800"/>
              <a:ext cx="5575323" cy="3165157"/>
            </a:xfrm>
            <a:prstGeom prst="rect">
              <a:avLst/>
            </a:prstGeom>
          </p:spPr>
        </p:pic>
      </p:grpSp>
      <p:pic>
        <p:nvPicPr>
          <p:cNvPr id="11" name="Image 28" descr="icon_home.png">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047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H.265/HEVC – the new standard</a:t>
            </a:r>
          </a:p>
        </p:txBody>
      </p:sp>
      <p:sp>
        <p:nvSpPr>
          <p:cNvPr id="5" name="Text Placeholder 4"/>
          <p:cNvSpPr>
            <a:spLocks noGrp="1"/>
          </p:cNvSpPr>
          <p:nvPr>
            <p:ph type="body" sz="quarter" idx="10"/>
          </p:nvPr>
        </p:nvSpPr>
        <p:spPr>
          <a:xfrm>
            <a:off x="1913470" y="1361025"/>
            <a:ext cx="9902424" cy="1101375"/>
          </a:xfrm>
        </p:spPr>
        <p:txBody>
          <a:bodyPr/>
          <a:lstStyle/>
          <a:p>
            <a:r>
              <a:rPr lang="en-US" dirty="0"/>
              <a:t>The importance of proper video compression</a:t>
            </a:r>
          </a:p>
          <a:p>
            <a:endParaRPr lang="en-US" dirty="0"/>
          </a:p>
        </p:txBody>
      </p:sp>
      <p:sp>
        <p:nvSpPr>
          <p:cNvPr id="10" name="Content Placeholder 9"/>
          <p:cNvSpPr>
            <a:spLocks noGrp="1"/>
          </p:cNvSpPr>
          <p:nvPr>
            <p:ph idx="14"/>
          </p:nvPr>
        </p:nvSpPr>
        <p:spPr>
          <a:xfrm>
            <a:off x="1994091" y="2460161"/>
            <a:ext cx="7078116" cy="5765320"/>
          </a:xfrm>
        </p:spPr>
        <p:txBody>
          <a:bodyPr/>
          <a:lstStyle/>
          <a:p>
            <a:pPr marL="0" indent="0">
              <a:buNone/>
            </a:pPr>
            <a:r>
              <a:rPr lang="en-US" sz="36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Smaller File</a:t>
            </a:r>
          </a:p>
          <a:p>
            <a:pPr marL="514350" indent="-514350"/>
            <a:r>
              <a:rPr lang="en-US" dirty="0">
                <a:solidFill>
                  <a:srgbClr val="595959"/>
                </a:solidFill>
                <a:ea typeface="Times New Roman" panose="02020603050405020304" pitchFamily="18" charset="0"/>
                <a:cs typeface="Verdana"/>
              </a:rPr>
              <a:t>Advanced compression efficiencies from larger block sizes</a:t>
            </a:r>
          </a:p>
          <a:p>
            <a:pPr marL="514350" indent="-514350"/>
            <a:r>
              <a:rPr lang="en-US" dirty="0">
                <a:solidFill>
                  <a:srgbClr val="595959"/>
                </a:solidFill>
                <a:ea typeface="Times New Roman" panose="02020603050405020304" pitchFamily="18" charset="0"/>
                <a:cs typeface="Verdana"/>
              </a:rPr>
              <a:t>Up to 50% efficiency gain in coding translates to lower bitrates</a:t>
            </a:r>
          </a:p>
          <a:p>
            <a:pPr marL="0" indent="0">
              <a:buNone/>
            </a:pPr>
            <a:endParaRPr lang="en-US" dirty="0">
              <a:solidFill>
                <a:srgbClr val="595959"/>
              </a:solidFill>
              <a:ea typeface="Times New Roman" panose="02020603050405020304" pitchFamily="18" charset="0"/>
              <a:cs typeface="Verdana"/>
            </a:endParaRPr>
          </a:p>
          <a:p>
            <a:pPr marL="0" indent="0">
              <a:buNone/>
            </a:pPr>
            <a:r>
              <a:rPr lang="en-US" sz="36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Better Picture Quality</a:t>
            </a:r>
          </a:p>
          <a:p>
            <a:pPr marL="514350" indent="-514350"/>
            <a:r>
              <a:rPr lang="en-US" dirty="0">
                <a:solidFill>
                  <a:srgbClr val="595959"/>
                </a:solidFill>
                <a:ea typeface="Times New Roman" panose="02020603050405020304" pitchFamily="18" charset="0"/>
                <a:cs typeface="Verdana"/>
              </a:rPr>
              <a:t>Increased intra prediction modes and higher encoding computation allows for soft blur effect rather than macro-blocking</a:t>
            </a:r>
          </a:p>
        </p:txBody>
      </p:sp>
      <p:pic>
        <p:nvPicPr>
          <p:cNvPr id="2" name="Picture 1" descr="Screen Shot 2014-01-08 at 9.26.36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82649" y="2483564"/>
            <a:ext cx="6488108" cy="2992966"/>
          </a:xfrm>
          <a:prstGeom prst="rect">
            <a:avLst/>
          </a:prstGeom>
        </p:spPr>
      </p:pic>
      <p:pic>
        <p:nvPicPr>
          <p:cNvPr id="7" name="Picture 6" descr="Screen Shot 2014-01-08 at 9.27.0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99017" y="6462889"/>
            <a:ext cx="6789386" cy="2065867"/>
          </a:xfrm>
          <a:prstGeom prst="rect">
            <a:avLst/>
          </a:prstGeom>
        </p:spPr>
      </p:pic>
      <p:pic>
        <p:nvPicPr>
          <p:cNvPr id="8" name="Picture 7" descr="Screen Shot 2014-01-08 at 9.28.33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518900" y="6225115"/>
            <a:ext cx="330200" cy="1435100"/>
          </a:xfrm>
          <a:prstGeom prst="rect">
            <a:avLst/>
          </a:prstGeom>
        </p:spPr>
      </p:pic>
      <p:pic>
        <p:nvPicPr>
          <p:cNvPr id="9" name="Picture 8" descr="Screen Shot 2014-01-08 at 9.28.48 A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629202" y="7486651"/>
            <a:ext cx="1102026" cy="420774"/>
          </a:xfrm>
          <a:prstGeom prst="rect">
            <a:avLst/>
          </a:prstGeom>
        </p:spPr>
      </p:pic>
      <p:sp>
        <p:nvSpPr>
          <p:cNvPr id="11" name="TextBox 10"/>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2/3</a:t>
            </a:r>
          </a:p>
        </p:txBody>
      </p:sp>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574868" y="423079"/>
            <a:ext cx="897840" cy="895930"/>
          </a:xfrm>
          <a:prstGeom prst="rect">
            <a:avLst/>
          </a:prstGeom>
        </p:spPr>
      </p:pic>
      <p:pic>
        <p:nvPicPr>
          <p:cNvPr id="14" name="Image 28" descr="icon_home.png">
            <a:hlinkClick r:id="rId8" action="ppaction://hlinksldjump"/>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4879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H.265 Compression Solutions</a:t>
            </a:r>
          </a:p>
        </p:txBody>
      </p:sp>
      <p:sp>
        <p:nvSpPr>
          <p:cNvPr id="5" name="Text Placeholder 4"/>
          <p:cNvSpPr>
            <a:spLocks noGrp="1"/>
          </p:cNvSpPr>
          <p:nvPr>
            <p:ph type="body" sz="quarter" idx="10"/>
          </p:nvPr>
        </p:nvSpPr>
        <p:spPr/>
        <p:txBody>
          <a:bodyPr/>
          <a:lstStyle/>
          <a:p>
            <a:r>
              <a:rPr lang="en-US" dirty="0"/>
              <a:t>Various encoding solutions are becoming available </a:t>
            </a:r>
          </a:p>
        </p:txBody>
      </p:sp>
      <p:sp>
        <p:nvSpPr>
          <p:cNvPr id="6" name="Content Placeholder 5"/>
          <p:cNvSpPr>
            <a:spLocks noGrp="1"/>
          </p:cNvSpPr>
          <p:nvPr>
            <p:ph idx="14"/>
          </p:nvPr>
        </p:nvSpPr>
        <p:spPr/>
        <p:txBody>
          <a:bodyPr/>
          <a:lstStyle/>
          <a:p>
            <a:r>
              <a:rPr lang="en-US" dirty="0">
                <a:solidFill>
                  <a:srgbClr val="595959"/>
                </a:solidFill>
              </a:rPr>
              <a:t>FFmpeg – a free command line tool to convert multimedia files between formats</a:t>
            </a:r>
          </a:p>
          <a:p>
            <a:r>
              <a:rPr lang="en-US" dirty="0">
                <a:solidFill>
                  <a:srgbClr val="595959"/>
                </a:solidFill>
              </a:rPr>
              <a:t>MainConcept – SDK, application and plug-in solutions</a:t>
            </a:r>
          </a:p>
          <a:p>
            <a:r>
              <a:rPr lang="en-US" dirty="0">
                <a:solidFill>
                  <a:srgbClr val="595959"/>
                </a:solidFill>
              </a:rPr>
              <a:t>VideoLAN – a free software library and application solution</a:t>
            </a:r>
          </a:p>
          <a:p>
            <a:r>
              <a:rPr lang="en-US" dirty="0">
                <a:solidFill>
                  <a:srgbClr val="595959"/>
                </a:solidFill>
              </a:rPr>
              <a:t>Avid – a very high-end solution</a:t>
            </a:r>
          </a:p>
          <a:p>
            <a:r>
              <a:rPr lang="en-US" dirty="0">
                <a:solidFill>
                  <a:srgbClr val="595959"/>
                </a:solidFill>
              </a:rPr>
              <a:t>Elemental – for broadcast streaming content</a:t>
            </a:r>
          </a:p>
          <a:p>
            <a:r>
              <a:rPr lang="en-US" dirty="0">
                <a:solidFill>
                  <a:srgbClr val="595959"/>
                </a:solidFill>
              </a:rPr>
              <a:t>V.265 from Vanguard Video – software-based encoder and decoder SDK </a:t>
            </a:r>
          </a:p>
          <a:p>
            <a:pPr marL="0" indent="0">
              <a:buNone/>
            </a:pPr>
            <a:endParaRPr lang="en-US" dirty="0">
              <a:solidFill>
                <a:srgbClr val="595959"/>
              </a:solidFill>
            </a:endParaRPr>
          </a:p>
          <a:p>
            <a:pPr marL="0" indent="0">
              <a:buNone/>
            </a:pPr>
            <a:r>
              <a:rPr lang="en-US" dirty="0">
                <a:solidFill>
                  <a:srgbClr val="595959"/>
                </a:solidFill>
              </a:rPr>
              <a:t>Note: H.265 is not limited to 4K content                                                    (i.e.: HD content &amp; streaming video)</a:t>
            </a:r>
          </a:p>
          <a:p>
            <a:endParaRPr lang="en-US" dirty="0">
              <a:solidFill>
                <a:srgbClr val="595959"/>
              </a:solidFill>
            </a:endParaRPr>
          </a:p>
          <a:p>
            <a:pPr marL="0" indent="0">
              <a:buNone/>
            </a:pPr>
            <a:endParaRPr lang="en-US" dirty="0">
              <a:solidFill>
                <a:srgbClr val="595959"/>
              </a:solidFill>
            </a:endParaRPr>
          </a:p>
          <a:p>
            <a:endParaRPr lang="en-US" dirty="0">
              <a:solidFill>
                <a:srgbClr val="595959"/>
              </a:solidFill>
            </a:endParaRPr>
          </a:p>
        </p:txBody>
      </p:sp>
      <p:sp>
        <p:nvSpPr>
          <p:cNvPr id="7" name="TextBox 6"/>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3/3</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74868" y="423079"/>
            <a:ext cx="897840" cy="895930"/>
          </a:xfrm>
          <a:prstGeom prst="rect">
            <a:avLst/>
          </a:prstGeom>
        </p:spPr>
      </p:pic>
      <p:pic>
        <p:nvPicPr>
          <p:cNvPr id="9"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8AC312D-FE1F-4470-BE66-F59F23F9D3DC}"/>
              </a:ext>
            </a:extLst>
          </p:cNvPr>
          <p:cNvPicPr>
            <a:picLocks noChangeAspect="1"/>
          </p:cNvPicPr>
          <p:nvPr/>
        </p:nvPicPr>
        <p:blipFill>
          <a:blip r:embed="rId6"/>
          <a:stretch>
            <a:fillRect/>
          </a:stretch>
        </p:blipFill>
        <p:spPr>
          <a:xfrm>
            <a:off x="11364608" y="6663202"/>
            <a:ext cx="3659180" cy="20577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0271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US" dirty="0"/>
              <a:t>The Bright Side of Signage</a:t>
            </a:r>
            <a:r>
              <a:rPr lang="en-US" sz="2400" baseline="40000" dirty="0"/>
              <a:t>®</a:t>
            </a:r>
            <a:endParaRPr lang="en-US" baseline="40000" dirty="0"/>
          </a:p>
        </p:txBody>
      </p:sp>
      <p:sp>
        <p:nvSpPr>
          <p:cNvPr id="5" name="Text Placeholder 4"/>
          <p:cNvSpPr>
            <a:spLocks noGrp="1"/>
          </p:cNvSpPr>
          <p:nvPr>
            <p:ph type="body" sz="quarter" idx="10"/>
          </p:nvPr>
        </p:nvSpPr>
        <p:spPr/>
        <p:txBody>
          <a:bodyPr/>
          <a:lstStyle/>
          <a:p>
            <a:r>
              <a:rPr lang="en-US" dirty="0"/>
              <a:t>Corporate Overview</a:t>
            </a:r>
          </a:p>
        </p:txBody>
      </p:sp>
      <p:pic>
        <p:nvPicPr>
          <p:cNvPr id="6"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50593" y="7575462"/>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940186" y="7604321"/>
            <a:ext cx="944882" cy="944882"/>
          </a:xfrm>
          <a:prstGeom prst="rect">
            <a:avLst/>
          </a:prstGeom>
        </p:spPr>
      </p:pic>
    </p:spTree>
    <p:extLst>
      <p:ext uri="{BB962C8B-B14F-4D97-AF65-F5344CB8AC3E}">
        <p14:creationId xmlns:p14="http://schemas.microsoft.com/office/powerpoint/2010/main" val="1609594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555048" y="399635"/>
            <a:ext cx="928683" cy="928683"/>
          </a:xfrm>
          <a:prstGeom prst="rect">
            <a:avLst/>
          </a:prstGeom>
        </p:spPr>
      </p:pic>
      <p:sp>
        <p:nvSpPr>
          <p:cNvPr id="2" name="Title 1"/>
          <p:cNvSpPr>
            <a:spLocks noGrp="1"/>
          </p:cNvSpPr>
          <p:nvPr>
            <p:ph type="title"/>
          </p:nvPr>
        </p:nvSpPr>
        <p:spPr/>
        <p:txBody>
          <a:bodyPr>
            <a:noAutofit/>
          </a:bodyPr>
          <a:lstStyle/>
          <a:p>
            <a:r>
              <a:rPr lang="en-US" dirty="0"/>
              <a:t>Full HD Video</a:t>
            </a:r>
          </a:p>
        </p:txBody>
      </p:sp>
      <p:sp>
        <p:nvSpPr>
          <p:cNvPr id="14" name="Text Placeholder 2"/>
          <p:cNvSpPr>
            <a:spLocks noGrp="1"/>
          </p:cNvSpPr>
          <p:nvPr>
            <p:ph type="body" sz="quarter" idx="10"/>
          </p:nvPr>
        </p:nvSpPr>
        <p:spPr/>
        <p:txBody>
          <a:bodyPr/>
          <a:lstStyle/>
          <a:p>
            <a:r>
              <a:rPr lang="en-US" sz="3022" dirty="0"/>
              <a:t>Superior quality Full HD video with highly reliable playback</a:t>
            </a:r>
          </a:p>
        </p:txBody>
      </p:sp>
      <p:sp>
        <p:nvSpPr>
          <p:cNvPr id="5" name="Content Placeholder 4"/>
          <p:cNvSpPr>
            <a:spLocks noGrp="1"/>
          </p:cNvSpPr>
          <p:nvPr>
            <p:ph idx="14"/>
          </p:nvPr>
        </p:nvSpPr>
        <p:spPr>
          <a:xfrm>
            <a:off x="1914551" y="2580171"/>
            <a:ext cx="8670867" cy="5740091"/>
          </a:xfrm>
        </p:spPr>
        <p:txBody>
          <a:bodyPr/>
          <a:lstStyle/>
          <a:p>
            <a:pPr>
              <a:spcBef>
                <a:spcPts val="4200"/>
              </a:spcBef>
            </a:pPr>
            <a:r>
              <a:rPr lang="en-US" b="1" dirty="0"/>
              <a:t>All </a:t>
            </a:r>
            <a:r>
              <a:rPr lang="en-US" b="1" dirty="0">
                <a:solidFill>
                  <a:srgbClr val="595959"/>
                </a:solidFill>
              </a:rPr>
              <a:t>BrightSign</a:t>
            </a:r>
            <a:r>
              <a:rPr lang="en-US" b="1" dirty="0"/>
              <a:t> players </a:t>
            </a:r>
            <a:r>
              <a:rPr lang="en-US" dirty="0"/>
              <a:t>offer robust hardware video decoding to play exceptional quality Full HD 1920x1080 video at 60fps</a:t>
            </a:r>
          </a:p>
          <a:p>
            <a:pPr>
              <a:spcBef>
                <a:spcPts val="4200"/>
              </a:spcBef>
            </a:pPr>
            <a:r>
              <a:rPr lang="en-US" dirty="0"/>
              <a:t>Supports Full HD content encoded with </a:t>
            </a:r>
            <a:br>
              <a:rPr lang="en-US" dirty="0"/>
            </a:br>
            <a:r>
              <a:rPr lang="en-US" dirty="0"/>
              <a:t>H.265, H.264, MPEG-1, MPEG-2</a:t>
            </a:r>
          </a:p>
          <a:p>
            <a:pPr>
              <a:spcBef>
                <a:spcPts val="4200"/>
              </a:spcBef>
            </a:pPr>
            <a:r>
              <a:rPr lang="en-US" dirty="0"/>
              <a:t>Offers highly reliable and flawless playback </a:t>
            </a:r>
          </a:p>
          <a:p>
            <a:pPr marL="0" indent="0">
              <a:spcBef>
                <a:spcPts val="4200"/>
              </a:spcBef>
              <a:buNone/>
            </a:pPr>
            <a:endParaRPr lang="en-US" b="1" dirty="0">
              <a:solidFill>
                <a:srgbClr val="FF0000"/>
              </a:solidFill>
              <a:latin typeface="Verdana" pitchFamily="34" charset="0"/>
              <a:ea typeface="Verdana" pitchFamily="34" charset="0"/>
              <a:cs typeface="Verdana" pitchFamily="34" charset="0"/>
            </a:endParaRPr>
          </a:p>
          <a:p>
            <a:pPr marL="0" indent="0">
              <a:spcBef>
                <a:spcPts val="4200"/>
              </a:spcBef>
              <a:buNone/>
            </a:pPr>
            <a:endParaRPr lang="en-US" sz="2000" b="1" dirty="0">
              <a:solidFill>
                <a:srgbClr val="FF0000"/>
              </a:solidFill>
              <a:latin typeface="Verdana" pitchFamily="34" charset="0"/>
              <a:ea typeface="Verdana" pitchFamily="34" charset="0"/>
              <a:cs typeface="Verdana" pitchFamily="34" charset="0"/>
            </a:endParaRPr>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986775" y="5462282"/>
            <a:ext cx="4373049" cy="2987774"/>
          </a:xfrm>
          <a:prstGeom prst="rect">
            <a:avLst/>
          </a:prstGeom>
          <a:ln>
            <a:noFill/>
          </a:ln>
          <a:effectLst>
            <a:outerShdw blurRad="292100" dist="139700" dir="2700000" algn="tl" rotWithShape="0">
              <a:srgbClr val="333333">
                <a:alpha val="65000"/>
              </a:srgbClr>
            </a:outerShdw>
          </a:effectLst>
        </p:spPr>
      </p:pic>
      <p:sp>
        <p:nvSpPr>
          <p:cNvPr id="20" name="TextBox 19"/>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21"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close up of a sandwich&#10;&#10;Description generated with very high confidence">
            <a:extLst>
              <a:ext uri="{FF2B5EF4-FFF2-40B4-BE49-F238E27FC236}">
                <a16:creationId xmlns:a16="http://schemas.microsoft.com/office/drawing/2014/main" id="{36A13A57-E87F-48C0-BCEB-06638F13D81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960649" y="2759118"/>
            <a:ext cx="4373049" cy="2459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13279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True 4K video</a:t>
            </a:r>
          </a:p>
        </p:txBody>
      </p:sp>
      <p:sp>
        <p:nvSpPr>
          <p:cNvPr id="5" name="Text Placeholder 4"/>
          <p:cNvSpPr>
            <a:spLocks noGrp="1"/>
          </p:cNvSpPr>
          <p:nvPr>
            <p:ph type="body" sz="quarter" idx="10"/>
          </p:nvPr>
        </p:nvSpPr>
        <p:spPr>
          <a:xfrm>
            <a:off x="1914550" y="1379351"/>
            <a:ext cx="13223910" cy="479643"/>
          </a:xfrm>
        </p:spPr>
        <p:txBody>
          <a:bodyPr/>
          <a:lstStyle/>
          <a:p>
            <a:r>
              <a:rPr lang="en-US" sz="2845" dirty="0"/>
              <a:t>BrightSign HD4, XD4 &amp; XT4 support True 4K</a:t>
            </a:r>
          </a:p>
        </p:txBody>
      </p:sp>
      <p:sp>
        <p:nvSpPr>
          <p:cNvPr id="6" name="Content Placeholder 5"/>
          <p:cNvSpPr>
            <a:spLocks noGrp="1"/>
          </p:cNvSpPr>
          <p:nvPr>
            <p:ph idx="14"/>
          </p:nvPr>
        </p:nvSpPr>
        <p:spPr>
          <a:xfrm>
            <a:off x="1914548" y="2028559"/>
            <a:ext cx="11668102" cy="6436873"/>
          </a:xfrm>
        </p:spPr>
        <p:txBody>
          <a:bodyPr/>
          <a:lstStyle/>
          <a:p>
            <a:pPr marL="514272" indent="-514272">
              <a:spcBef>
                <a:spcPts val="600"/>
              </a:spcBef>
            </a:pPr>
            <a:r>
              <a:rPr lang="en-US" sz="2200" b="1" dirty="0">
                <a:solidFill>
                  <a:srgbClr val="595959"/>
                </a:solidFill>
                <a:latin typeface="Verdana" panose="020B0604030504040204" pitchFamily="34" charset="0"/>
                <a:ea typeface="Verdana" panose="020B0604030504040204" pitchFamily="34" charset="0"/>
                <a:cs typeface="Verdana" panose="020B0604030504040204" pitchFamily="34" charset="0"/>
              </a:rPr>
              <a:t>True 4K playback</a:t>
            </a:r>
            <a:r>
              <a:rPr lang="en-US" sz="2200" dirty="0">
                <a:solidFill>
                  <a:srgbClr val="595959"/>
                </a:solidFill>
                <a:latin typeface="Verdana" panose="020B0604030504040204" pitchFamily="34" charset="0"/>
                <a:ea typeface="Verdana" panose="020B0604030504040204" pitchFamily="34" charset="0"/>
                <a:cs typeface="Verdana" panose="020B0604030504040204" pitchFamily="34" charset="0"/>
              </a:rPr>
              <a:t>: 3840x2160 resolution @ 60fps frame rate</a:t>
            </a:r>
          </a:p>
          <a:p>
            <a:pPr marL="514272" indent="-514272">
              <a:spcBef>
                <a:spcPts val="600"/>
              </a:spcBef>
            </a:pPr>
            <a:r>
              <a:rPr lang="en-US" sz="2200" b="1" dirty="0">
                <a:solidFill>
                  <a:srgbClr val="595959"/>
                </a:solidFill>
                <a:latin typeface="Verdana" panose="020B0604030504040204" pitchFamily="34" charset="0"/>
                <a:ea typeface="Verdana" panose="020B0604030504040204" pitchFamily="34" charset="0"/>
                <a:cs typeface="Verdana" panose="020B0604030504040204" pitchFamily="34" charset="0"/>
              </a:rPr>
              <a:t>H.265 HEVC (high efficiency video coding)</a:t>
            </a:r>
            <a:r>
              <a:rPr lang="en-US" sz="2200" dirty="0">
                <a:solidFill>
                  <a:srgbClr val="595959"/>
                </a:solidFill>
                <a:latin typeface="Verdana" panose="020B0604030504040204" pitchFamily="34" charset="0"/>
                <a:ea typeface="Verdana" panose="020B0604030504040204" pitchFamily="34" charset="0"/>
                <a:cs typeface="Verdana" panose="020B0604030504040204" pitchFamily="34" charset="0"/>
              </a:rPr>
              <a:t>: enables delivery of high-quality 4K content at about the same file size and data rate as HD content at H.264</a:t>
            </a:r>
          </a:p>
          <a:p>
            <a:pPr marL="514272" indent="-514272">
              <a:spcBef>
                <a:spcPts val="600"/>
              </a:spcBef>
            </a:pPr>
            <a:r>
              <a:rPr lang="en-US" sz="2200" b="1" dirty="0">
                <a:solidFill>
                  <a:srgbClr val="595959"/>
                </a:solidFill>
                <a:latin typeface="Verdana" panose="020B0604030504040204" pitchFamily="34" charset="0"/>
                <a:ea typeface="Verdana" panose="020B0604030504040204" pitchFamily="34" charset="0"/>
                <a:cs typeface="Verdana" panose="020B0604030504040204" pitchFamily="34" charset="0"/>
              </a:rPr>
              <a:t>HDMI 2.0a</a:t>
            </a:r>
            <a:r>
              <a:rPr lang="en-US" sz="2200" dirty="0">
                <a:solidFill>
                  <a:srgbClr val="595959"/>
                </a:solidFill>
                <a:latin typeface="Verdana" panose="020B0604030504040204" pitchFamily="34" charset="0"/>
                <a:ea typeface="Verdana" panose="020B0604030504040204" pitchFamily="34" charset="0"/>
                <a:cs typeface="Verdana" panose="020B0604030504040204" pitchFamily="34" charset="0"/>
              </a:rPr>
              <a:t>: only the HDMI 2.0a supports 60 fps playback</a:t>
            </a:r>
          </a:p>
          <a:p>
            <a:pPr marL="514272" indent="-514272">
              <a:spcBef>
                <a:spcPts val="600"/>
              </a:spcBef>
            </a:pPr>
            <a:r>
              <a:rPr lang="en-US" sz="2200" b="1" dirty="0">
                <a:solidFill>
                  <a:srgbClr val="595959"/>
                </a:solidFill>
                <a:latin typeface="Verdana" panose="020B0604030504040204" pitchFamily="34" charset="0"/>
                <a:ea typeface="Verdana" panose="020B0604030504040204" pitchFamily="34" charset="0"/>
                <a:cs typeface="Verdana" panose="020B0604030504040204" pitchFamily="34" charset="0"/>
              </a:rPr>
              <a:t>Superior scaling</a:t>
            </a:r>
            <a:r>
              <a:rPr lang="en-US" sz="2200" dirty="0">
                <a:solidFill>
                  <a:srgbClr val="595959"/>
                </a:solidFill>
                <a:latin typeface="Verdana" panose="020B0604030504040204" pitchFamily="34" charset="0"/>
                <a:ea typeface="Verdana" panose="020B0604030504040204" pitchFamily="34" charset="0"/>
                <a:cs typeface="Verdana" panose="020B0604030504040204" pitchFamily="34" charset="0"/>
              </a:rPr>
              <a:t>: delivers pristine video quality for any screen or zone size including upscaling Full HD video to 4K </a:t>
            </a:r>
          </a:p>
          <a:p>
            <a:pPr marL="514272" indent="-514272">
              <a:spcBef>
                <a:spcPts val="600"/>
              </a:spcBef>
              <a:spcAft>
                <a:spcPts val="600"/>
              </a:spcAft>
            </a:pPr>
            <a:endParaRPr lang="en-US" sz="2400" dirty="0">
              <a:latin typeface="Verdana" panose="020B0604030504040204" pitchFamily="34" charset="0"/>
              <a:ea typeface="Verdana" panose="020B0604030504040204" pitchFamily="34" charset="0"/>
              <a:cs typeface="Verdana" panose="020B0604030504040204" pitchFamily="34" charset="0"/>
            </a:endParaRPr>
          </a:p>
          <a:p>
            <a:pPr lvl="0"/>
            <a:endParaRPr lang="en-US" sz="3200" dirty="0">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Screen Shot 2013-12-19 at 11.33.58 A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355556" y="6305307"/>
            <a:ext cx="2628443" cy="2470491"/>
          </a:xfrm>
          <a:prstGeom prst="rect">
            <a:avLst/>
          </a:prstGeom>
        </p:spPr>
      </p:pic>
      <p:pic>
        <p:nvPicPr>
          <p:cNvPr id="9" name="Picture 8" descr="Screen Shot 2013-12-20 at 9.26.09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95009" y="5604335"/>
            <a:ext cx="10386797" cy="3098262"/>
          </a:xfrm>
          <a:prstGeom prst="rect">
            <a:avLst/>
          </a:prstGeom>
        </p:spPr>
      </p:pic>
      <p:sp>
        <p:nvSpPr>
          <p:cNvPr id="10" name="TextBox 9"/>
          <p:cNvSpPr txBox="1"/>
          <p:nvPr/>
        </p:nvSpPr>
        <p:spPr>
          <a:xfrm>
            <a:off x="15332448" y="8692664"/>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16" name="Picture 15" descr="Screen Shot 2013-12-19 at 11.33.58 AM.png">
            <a:extLst>
              <a:ext uri="{FF2B5EF4-FFF2-40B4-BE49-F238E27FC236}">
                <a16:creationId xmlns:a16="http://schemas.microsoft.com/office/drawing/2014/main" id="{CF9921B3-DFE1-4DF2-B131-000A771CFDD8}"/>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b="37813"/>
          <a:stretch/>
        </p:blipFill>
        <p:spPr>
          <a:xfrm>
            <a:off x="13316112" y="1663216"/>
            <a:ext cx="2628443" cy="4035014"/>
          </a:xfrm>
          <a:prstGeom prst="rect">
            <a:avLst/>
          </a:prstGeom>
        </p:spPr>
      </p:pic>
      <p:pic>
        <p:nvPicPr>
          <p:cNvPr id="17" name="Image 28" descr="icon_home.png">
            <a:hlinkClick r:id="rId6" action="ppaction://hlinksldjump"/>
            <a:extLst>
              <a:ext uri="{FF2B5EF4-FFF2-40B4-BE49-F238E27FC236}">
                <a16:creationId xmlns:a16="http://schemas.microsoft.com/office/drawing/2014/main" id="{9ACA0E68-D794-40B9-B24C-264085423FB2}"/>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lose up of a computer&#10;&#10;Description generated with high confidence">
            <a:extLst>
              <a:ext uri="{FF2B5EF4-FFF2-40B4-BE49-F238E27FC236}">
                <a16:creationId xmlns:a16="http://schemas.microsoft.com/office/drawing/2014/main" id="{8279E20F-23E3-4CC3-A6BE-92AAE7DE50D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766559" y="4749849"/>
            <a:ext cx="5118665" cy="948381"/>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id="{9E7F602E-7358-44AE-A282-41B93AD6EBB7}"/>
              </a:ext>
            </a:extLst>
          </p:cNvPr>
          <p:cNvPicPr>
            <a:picLocks noChangeAspect="1"/>
          </p:cNvPicPr>
          <p:nvPr/>
        </p:nvPicPr>
        <p:blipFill>
          <a:blip r:embed="rId9"/>
          <a:stretch>
            <a:fillRect/>
          </a:stretch>
        </p:blipFill>
        <p:spPr>
          <a:xfrm>
            <a:off x="14638433" y="392548"/>
            <a:ext cx="1000053" cy="1012712"/>
          </a:xfrm>
          <a:prstGeom prst="rect">
            <a:avLst/>
          </a:prstGeom>
        </p:spPr>
      </p:pic>
    </p:spTree>
    <p:extLst>
      <p:ext uri="{BB962C8B-B14F-4D97-AF65-F5344CB8AC3E}">
        <p14:creationId xmlns:p14="http://schemas.microsoft.com/office/powerpoint/2010/main" val="264571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4"/>
          </p:nvPr>
        </p:nvSpPr>
        <p:spPr>
          <a:xfrm>
            <a:off x="1913473" y="2295102"/>
            <a:ext cx="8450984" cy="3313218"/>
          </a:xfrm>
        </p:spPr>
        <p:txBody>
          <a:bodyPr/>
          <a:lstStyle/>
          <a:p>
            <a:r>
              <a:rPr lang="en-US" sz="2133" dirty="0"/>
              <a:t>HDR provides bright, detailed and vibrant colors in highlights and shadows of 4K video using a much wider brightness range and color palette</a:t>
            </a:r>
          </a:p>
          <a:p>
            <a:r>
              <a:rPr lang="en-US" sz="2133" dirty="0"/>
              <a:t>There are 2 types of HDR implementations available:</a:t>
            </a:r>
          </a:p>
          <a:p>
            <a:pPr lvl="1"/>
            <a:r>
              <a:rPr lang="en-US" sz="1867" dirty="0"/>
              <a:t>Dolby Vision: offers 12-bit color depth &amp; is Dolby’s proprietary approach to delivering HDR content with dynamic metadata</a:t>
            </a:r>
          </a:p>
          <a:p>
            <a:pPr lvl="1"/>
            <a:r>
              <a:rPr lang="en-US" sz="1867" dirty="0"/>
              <a:t>HDR10+: 10-bit color depth &amp; is an open standard approach for delivering HDR content with dynamic metadata</a:t>
            </a:r>
          </a:p>
          <a:p>
            <a:pPr marL="457200" lvl="1" indent="0">
              <a:buNone/>
            </a:pPr>
            <a:endParaRPr lang="en-US" sz="1867" dirty="0"/>
          </a:p>
          <a:p>
            <a:pPr lvl="1"/>
            <a:endParaRPr lang="en-US" sz="1867" dirty="0"/>
          </a:p>
          <a:p>
            <a:pPr lvl="1"/>
            <a:endParaRPr lang="en-US" sz="2044" dirty="0"/>
          </a:p>
        </p:txBody>
      </p:sp>
      <p:grpSp>
        <p:nvGrpSpPr>
          <p:cNvPr id="17" name="Group 16"/>
          <p:cNvGrpSpPr/>
          <p:nvPr/>
        </p:nvGrpSpPr>
        <p:grpSpPr>
          <a:xfrm>
            <a:off x="10690885" y="5426541"/>
            <a:ext cx="4836167" cy="2743277"/>
            <a:chOff x="15910559" y="3874067"/>
            <a:chExt cx="7254250" cy="3892419"/>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910559" y="3874067"/>
              <a:ext cx="7254249" cy="3879090"/>
            </a:xfrm>
            <a:prstGeom prst="rect">
              <a:avLst/>
            </a:prstGeom>
            <a:ln w="38100">
              <a:solidFill>
                <a:schemeClr val="tx1"/>
              </a:solidFill>
            </a:ln>
          </p:spPr>
        </p:pic>
        <p:sp>
          <p:nvSpPr>
            <p:cNvPr id="15" name="TextBox 14"/>
            <p:cNvSpPr txBox="1"/>
            <p:nvPr/>
          </p:nvSpPr>
          <p:spPr>
            <a:xfrm>
              <a:off x="15910559" y="7193132"/>
              <a:ext cx="7254250" cy="573354"/>
            </a:xfrm>
            <a:prstGeom prst="rect">
              <a:avLst/>
            </a:prstGeom>
            <a:noFill/>
          </p:spPr>
          <p:txBody>
            <a:bodyPr wrap="square" rtlCol="0">
              <a:spAutoFit/>
            </a:bodyPr>
            <a:lstStyle/>
            <a:p>
              <a:r>
                <a:rPr lang="en-US" sz="2026"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Dolby Vision                                    SDR</a:t>
              </a:r>
            </a:p>
          </p:txBody>
        </p:sp>
      </p:grpSp>
      <p:sp>
        <p:nvSpPr>
          <p:cNvPr id="4" name="Title 3"/>
          <p:cNvSpPr>
            <a:spLocks noGrp="1"/>
          </p:cNvSpPr>
          <p:nvPr>
            <p:ph type="title"/>
          </p:nvPr>
        </p:nvSpPr>
        <p:spPr/>
        <p:txBody>
          <a:bodyPr/>
          <a:lstStyle/>
          <a:p>
            <a:r>
              <a:rPr lang="en-US" dirty="0"/>
              <a:t>4K Dolby Vision &amp; HDR10+</a:t>
            </a:r>
            <a:r>
              <a:rPr lang="en-US" baseline="30000" dirty="0"/>
              <a:t>*</a:t>
            </a:r>
          </a:p>
        </p:txBody>
      </p:sp>
      <p:sp>
        <p:nvSpPr>
          <p:cNvPr id="5" name="Text Placeholder 4"/>
          <p:cNvSpPr>
            <a:spLocks noGrp="1"/>
          </p:cNvSpPr>
          <p:nvPr>
            <p:ph type="body" sz="quarter" idx="10"/>
          </p:nvPr>
        </p:nvSpPr>
        <p:spPr>
          <a:xfrm>
            <a:off x="1914553" y="1588036"/>
            <a:ext cx="13746835" cy="437469"/>
          </a:xfrm>
        </p:spPr>
        <p:txBody>
          <a:bodyPr/>
          <a:lstStyle/>
          <a:p>
            <a:r>
              <a:rPr lang="en-US" sz="2400" dirty="0"/>
              <a:t>High Dynamic Range (HDR) delivers vibrant brightness, contrast &amp; color</a:t>
            </a:r>
          </a:p>
        </p:txBody>
      </p:sp>
      <p:grpSp>
        <p:nvGrpSpPr>
          <p:cNvPr id="11" name="Group 10"/>
          <p:cNvGrpSpPr/>
          <p:nvPr/>
        </p:nvGrpSpPr>
        <p:grpSpPr>
          <a:xfrm>
            <a:off x="10690886" y="2290348"/>
            <a:ext cx="4866615" cy="2750271"/>
            <a:chOff x="9867901" y="5136589"/>
            <a:chExt cx="5904341" cy="3406129"/>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67901" y="5136589"/>
              <a:ext cx="5867401" cy="3300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9867902" y="8042271"/>
              <a:ext cx="5904340" cy="500447"/>
            </a:xfrm>
            <a:prstGeom prst="rect">
              <a:avLst/>
            </a:prstGeom>
            <a:noFill/>
          </p:spPr>
          <p:txBody>
            <a:bodyPr wrap="square" rtlCol="0">
              <a:spAutoFit/>
            </a:bodyPr>
            <a:lstStyle/>
            <a:p>
              <a:r>
                <a:rPr lang="en-US" sz="2026"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SDR                                            HDR10+</a:t>
              </a:r>
            </a:p>
          </p:txBody>
        </p:sp>
      </p:grpSp>
      <p:sp>
        <p:nvSpPr>
          <p:cNvPr id="8" name="TextBox 7"/>
          <p:cNvSpPr txBox="1"/>
          <p:nvPr/>
        </p:nvSpPr>
        <p:spPr>
          <a:xfrm>
            <a:off x="15332448" y="8692664"/>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cxnSp>
        <p:nvCxnSpPr>
          <p:cNvPr id="7" name="Straight Connector 6"/>
          <p:cNvCxnSpPr>
            <a:stCxn id="2" idx="0"/>
          </p:cNvCxnSpPr>
          <p:nvPr/>
        </p:nvCxnSpPr>
        <p:spPr>
          <a:xfrm flipH="1">
            <a:off x="13104902" y="5426541"/>
            <a:ext cx="4067" cy="2586060"/>
          </a:xfrm>
          <a:prstGeom prst="line">
            <a:avLst/>
          </a:prstGeom>
          <a:ln w="57150"/>
        </p:spPr>
        <p:style>
          <a:lnRef idx="2">
            <a:schemeClr val="dk1"/>
          </a:lnRef>
          <a:fillRef idx="0">
            <a:schemeClr val="dk1"/>
          </a:fillRef>
          <a:effectRef idx="1">
            <a:schemeClr val="dk1"/>
          </a:effectRef>
          <a:fontRef idx="minor">
            <a:schemeClr val="tx1"/>
          </a:fontRef>
        </p:style>
      </p:cxnSp>
      <p:graphicFrame>
        <p:nvGraphicFramePr>
          <p:cNvPr id="14" name="Table 13"/>
          <p:cNvGraphicFramePr>
            <a:graphicFrameLocks noGrp="1"/>
          </p:cNvGraphicFramePr>
          <p:nvPr>
            <p:extLst>
              <p:ext uri="{D42A27DB-BD31-4B8C-83A1-F6EECF244321}">
                <p14:modId xmlns:p14="http://schemas.microsoft.com/office/powerpoint/2010/main" val="4243133881"/>
              </p:ext>
            </p:extLst>
          </p:nvPr>
        </p:nvGraphicFramePr>
        <p:xfrm>
          <a:off x="2471753" y="5522688"/>
          <a:ext cx="7334424" cy="2541588"/>
        </p:xfrm>
        <a:graphic>
          <a:graphicData uri="http://schemas.openxmlformats.org/drawingml/2006/table">
            <a:tbl>
              <a:tblPr firstRow="1" bandRow="1">
                <a:tableStyleId>{00A15C55-8517-42AA-B614-E9B94910E393}</a:tableStyleId>
              </a:tblPr>
              <a:tblGrid>
                <a:gridCol w="3667212">
                  <a:extLst>
                    <a:ext uri="{9D8B030D-6E8A-4147-A177-3AD203B41FA5}">
                      <a16:colId xmlns:a16="http://schemas.microsoft.com/office/drawing/2014/main" val="2401388371"/>
                    </a:ext>
                  </a:extLst>
                </a:gridCol>
                <a:gridCol w="3667212">
                  <a:extLst>
                    <a:ext uri="{9D8B030D-6E8A-4147-A177-3AD203B41FA5}">
                      <a16:colId xmlns:a16="http://schemas.microsoft.com/office/drawing/2014/main" val="2028566715"/>
                    </a:ext>
                  </a:extLst>
                </a:gridCol>
              </a:tblGrid>
              <a:tr h="345440">
                <a:tc>
                  <a:txBody>
                    <a:bodyPr/>
                    <a:lstStyle/>
                    <a:p>
                      <a:pPr algn="ctr"/>
                      <a:r>
                        <a:rPr lang="en-US" sz="1900" dirty="0">
                          <a:latin typeface="Verdana" panose="020B0604030504040204" pitchFamily="34" charset="0"/>
                          <a:ea typeface="Verdana" panose="020B0604030504040204" pitchFamily="34" charset="0"/>
                          <a:cs typeface="Verdana" panose="020B0604030504040204" pitchFamily="34" charset="0"/>
                        </a:rPr>
                        <a:t>Dolby Vision</a:t>
                      </a:r>
                    </a:p>
                  </a:txBody>
                  <a:tcPr marL="60960" marR="60960" marT="30480" marB="30480">
                    <a:solidFill>
                      <a:srgbClr val="260859"/>
                    </a:solidFill>
                  </a:tcPr>
                </a:tc>
                <a:tc>
                  <a:txBody>
                    <a:bodyPr/>
                    <a:lstStyle/>
                    <a:p>
                      <a:pPr algn="ctr"/>
                      <a:r>
                        <a:rPr lang="en-US" sz="1900" dirty="0">
                          <a:latin typeface="Verdana" panose="020B0604030504040204" pitchFamily="34" charset="0"/>
                          <a:ea typeface="Verdana" panose="020B0604030504040204" pitchFamily="34" charset="0"/>
                          <a:cs typeface="Verdana" panose="020B0604030504040204" pitchFamily="34" charset="0"/>
                        </a:rPr>
                        <a:t>HDR10+</a:t>
                      </a:r>
                    </a:p>
                  </a:txBody>
                  <a:tcPr marL="60960" marR="60960" marT="30480" marB="30480">
                    <a:solidFill>
                      <a:srgbClr val="260859"/>
                    </a:solidFill>
                  </a:tcPr>
                </a:tc>
                <a:extLst>
                  <a:ext uri="{0D108BD9-81ED-4DB2-BD59-A6C34878D82A}">
                    <a16:rowId xmlns:a16="http://schemas.microsoft.com/office/drawing/2014/main" val="2025514093"/>
                  </a:ext>
                </a:extLst>
              </a:tr>
              <a:tr h="934805">
                <a:tc>
                  <a:txBody>
                    <a:bodyPr/>
                    <a:lstStyle/>
                    <a:p>
                      <a:pPr algn="ctr">
                        <a:lnSpc>
                          <a:spcPct val="114000"/>
                        </a:lnSpc>
                        <a:spcBef>
                          <a:spcPts val="0"/>
                        </a:spcBef>
                        <a:spcAft>
                          <a:spcPts val="0"/>
                        </a:spcAft>
                      </a:pPr>
                      <a:r>
                        <a:rPr lang="en-US" sz="1700" b="0" dirty="0">
                          <a:latin typeface="Verdana" panose="020B0604030504040204" pitchFamily="34" charset="0"/>
                          <a:ea typeface="Verdana" panose="020B0604030504040204" pitchFamily="34" charset="0"/>
                          <a:cs typeface="Verdana" panose="020B0604030504040204" pitchFamily="34" charset="0"/>
                        </a:rPr>
                        <a:t>supports up to 10,000 nits peak brightness, with a current 4,000 nit peak brightness target</a:t>
                      </a:r>
                    </a:p>
                  </a:txBody>
                  <a:tcPr marL="60960" marR="60960" marT="30480" marB="30480"/>
                </a:tc>
                <a:tc>
                  <a:txBody>
                    <a:bodyPr/>
                    <a:lstStyle/>
                    <a:p>
                      <a:pPr marL="0" marR="0" lvl="0" indent="0" algn="ctr" defTabSz="685670" rtl="0" eaLnBrk="1" fontAlgn="auto" latinLnBrk="0" hangingPunct="1">
                        <a:lnSpc>
                          <a:spcPct val="114000"/>
                        </a:lnSpc>
                        <a:spcBef>
                          <a:spcPts val="0"/>
                        </a:spcBef>
                        <a:spcAft>
                          <a:spcPts val="0"/>
                        </a:spcAft>
                        <a:buClrTx/>
                        <a:buSzTx/>
                        <a:buFontTx/>
                        <a:buNone/>
                        <a:tabLst/>
                        <a:defRPr/>
                      </a:pPr>
                      <a:r>
                        <a:rPr lang="en-US" sz="1700" b="0" dirty="0">
                          <a:latin typeface="Verdana" panose="020B0604030504040204" pitchFamily="34" charset="0"/>
                          <a:ea typeface="Verdana" panose="020B0604030504040204" pitchFamily="34" charset="0"/>
                          <a:cs typeface="Verdana" panose="020B0604030504040204" pitchFamily="34" charset="0"/>
                        </a:rPr>
                        <a:t>supports up to 4,000 nits peak brightness, with a current 1,000 nit peak brightness target</a:t>
                      </a:r>
                    </a:p>
                  </a:txBody>
                  <a:tcPr marL="60960" marR="60960" marT="30480" marB="30480"/>
                </a:tc>
                <a:extLst>
                  <a:ext uri="{0D108BD9-81ED-4DB2-BD59-A6C34878D82A}">
                    <a16:rowId xmlns:a16="http://schemas.microsoft.com/office/drawing/2014/main" val="1070534973"/>
                  </a:ext>
                </a:extLst>
              </a:tr>
              <a:tr h="336429">
                <a:tc>
                  <a:txBody>
                    <a:bodyPr/>
                    <a:lstStyle/>
                    <a:p>
                      <a:pPr algn="ctr">
                        <a:lnSpc>
                          <a:spcPct val="114000"/>
                        </a:lnSpc>
                        <a:spcBef>
                          <a:spcPts val="0"/>
                        </a:spcBef>
                        <a:spcAft>
                          <a:spcPts val="0"/>
                        </a:spcAft>
                      </a:pPr>
                      <a:r>
                        <a:rPr lang="en-US" sz="1700" b="0" dirty="0">
                          <a:latin typeface="Verdana" panose="020B0604030504040204" pitchFamily="34" charset="0"/>
                          <a:ea typeface="Verdana" panose="020B0604030504040204" pitchFamily="34" charset="0"/>
                          <a:cs typeface="Verdana" panose="020B0604030504040204" pitchFamily="34" charset="0"/>
                        </a:rPr>
                        <a:t>supports up to 12-bit color depth</a:t>
                      </a:r>
                    </a:p>
                  </a:txBody>
                  <a:tcPr marL="60960" marR="60960" marT="30480" marB="30480"/>
                </a:tc>
                <a:tc>
                  <a:txBody>
                    <a:bodyPr/>
                    <a:lstStyle/>
                    <a:p>
                      <a:pPr algn="ctr">
                        <a:lnSpc>
                          <a:spcPct val="114000"/>
                        </a:lnSpc>
                        <a:spcBef>
                          <a:spcPts val="0"/>
                        </a:spcBef>
                        <a:spcAft>
                          <a:spcPts val="0"/>
                        </a:spcAft>
                      </a:pPr>
                      <a:r>
                        <a:rPr lang="en-US" sz="1700" b="0" dirty="0">
                          <a:latin typeface="Verdana" panose="020B0604030504040204" pitchFamily="34" charset="0"/>
                          <a:ea typeface="Verdana" panose="020B0604030504040204" pitchFamily="34" charset="0"/>
                          <a:cs typeface="Verdana" panose="020B0604030504040204" pitchFamily="34" charset="0"/>
                        </a:rPr>
                        <a:t>Supports up to 10-bit color depth</a:t>
                      </a:r>
                    </a:p>
                  </a:txBody>
                  <a:tcPr marL="60960" marR="60960" marT="30480" marB="30480"/>
                </a:tc>
                <a:extLst>
                  <a:ext uri="{0D108BD9-81ED-4DB2-BD59-A6C34878D82A}">
                    <a16:rowId xmlns:a16="http://schemas.microsoft.com/office/drawing/2014/main" val="442174817"/>
                  </a:ext>
                </a:extLst>
              </a:tr>
              <a:tr h="633645">
                <a:tc>
                  <a:txBody>
                    <a:bodyPr/>
                    <a:lstStyle/>
                    <a:p>
                      <a:pPr algn="ctr">
                        <a:lnSpc>
                          <a:spcPct val="114000"/>
                        </a:lnSpc>
                        <a:spcBef>
                          <a:spcPts val="0"/>
                        </a:spcBef>
                        <a:spcAft>
                          <a:spcPts val="0"/>
                        </a:spcAft>
                      </a:pPr>
                      <a:r>
                        <a:rPr lang="en-US" sz="17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uses the wide-gamut Rec. 2020 color space</a:t>
                      </a:r>
                      <a:endParaRPr lang="en-US" sz="1700" b="0" dirty="0">
                        <a:latin typeface="Verdana" panose="020B0604030504040204" pitchFamily="34" charset="0"/>
                        <a:ea typeface="Verdana" panose="020B0604030504040204" pitchFamily="34" charset="0"/>
                        <a:cs typeface="Verdana" panose="020B0604030504040204" pitchFamily="34" charset="0"/>
                      </a:endParaRPr>
                    </a:p>
                  </a:txBody>
                  <a:tcPr marL="60960" marR="60960" marT="30480" marB="30480"/>
                </a:tc>
                <a:tc>
                  <a:txBody>
                    <a:bodyPr/>
                    <a:lstStyle/>
                    <a:p>
                      <a:pPr algn="ctr">
                        <a:lnSpc>
                          <a:spcPct val="114000"/>
                        </a:lnSpc>
                        <a:spcBef>
                          <a:spcPts val="0"/>
                        </a:spcBef>
                        <a:spcAft>
                          <a:spcPts val="0"/>
                        </a:spcAft>
                      </a:pPr>
                      <a:r>
                        <a:rPr lang="en-US" sz="1700" b="0" i="0" kern="1200" dirty="0">
                          <a:solidFill>
                            <a:schemeClr val="dk1"/>
                          </a:solidFill>
                          <a:effectLst/>
                          <a:latin typeface="Verdana" panose="020B0604030504040204" pitchFamily="34" charset="0"/>
                          <a:ea typeface="Verdana" panose="020B0604030504040204" pitchFamily="34" charset="0"/>
                          <a:cs typeface="Verdana" panose="020B0604030504040204" pitchFamily="34" charset="0"/>
                        </a:rPr>
                        <a:t>uses the wide-gamut Rec. 2020 color space</a:t>
                      </a:r>
                      <a:endParaRPr lang="en-US" sz="1700" b="0" dirty="0">
                        <a:latin typeface="Verdana" panose="020B0604030504040204" pitchFamily="34" charset="0"/>
                        <a:ea typeface="Verdana" panose="020B0604030504040204" pitchFamily="34" charset="0"/>
                        <a:cs typeface="Verdana" panose="020B0604030504040204" pitchFamily="34" charset="0"/>
                      </a:endParaRPr>
                    </a:p>
                  </a:txBody>
                  <a:tcPr marL="60960" marR="60960" marT="30480" marB="30480"/>
                </a:tc>
                <a:extLst>
                  <a:ext uri="{0D108BD9-81ED-4DB2-BD59-A6C34878D82A}">
                    <a16:rowId xmlns:a16="http://schemas.microsoft.com/office/drawing/2014/main" val="4223048935"/>
                  </a:ext>
                </a:extLst>
              </a:tr>
            </a:tbl>
          </a:graphicData>
        </a:graphic>
      </p:graphicFrame>
      <p:pic>
        <p:nvPicPr>
          <p:cNvPr id="13" name="Picture 12">
            <a:extLst>
              <a:ext uri="{FF2B5EF4-FFF2-40B4-BE49-F238E27FC236}">
                <a16:creationId xmlns:a16="http://schemas.microsoft.com/office/drawing/2014/main" id="{1989B8DA-3005-4B83-8FF7-9E1601D1DF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755772" y="359263"/>
            <a:ext cx="843715" cy="842851"/>
          </a:xfrm>
          <a:prstGeom prst="rect">
            <a:avLst/>
          </a:prstGeom>
        </p:spPr>
      </p:pic>
      <p:pic>
        <p:nvPicPr>
          <p:cNvPr id="19" name="Picture 18">
            <a:extLst>
              <a:ext uri="{FF2B5EF4-FFF2-40B4-BE49-F238E27FC236}">
                <a16:creationId xmlns:a16="http://schemas.microsoft.com/office/drawing/2014/main" id="{15592C77-8419-4634-9E5B-70DB9E0A3DF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817672" y="359263"/>
            <a:ext cx="843715" cy="842851"/>
          </a:xfrm>
          <a:prstGeom prst="rect">
            <a:avLst/>
          </a:prstGeom>
        </p:spPr>
      </p:pic>
      <p:pic>
        <p:nvPicPr>
          <p:cNvPr id="16" name="Image 28" descr="icon_home.png">
            <a:hlinkClick r:id="rId6" action="ppaction://hlinksldjump"/>
            <a:extLst>
              <a:ext uri="{FF2B5EF4-FFF2-40B4-BE49-F238E27FC236}">
                <a16:creationId xmlns:a16="http://schemas.microsoft.com/office/drawing/2014/main" id="{B3B4D2DB-5395-4DFD-B348-FF300E670120}"/>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06C9F023-5438-4E84-B869-8B43696073AC}"/>
              </a:ext>
            </a:extLst>
          </p:cNvPr>
          <p:cNvSpPr/>
          <p:nvPr/>
        </p:nvSpPr>
        <p:spPr>
          <a:xfrm>
            <a:off x="3558613" y="8809235"/>
            <a:ext cx="9138773" cy="246221"/>
          </a:xfrm>
          <a:prstGeom prst="rect">
            <a:avLst/>
          </a:prstGeom>
        </p:spPr>
        <p:txBody>
          <a:bodyPr wrap="square">
            <a:spAutoFit/>
          </a:bodyPr>
          <a:lstStyle/>
          <a:p>
            <a:r>
              <a:rPr lang="en-US" sz="1000" dirty="0">
                <a:latin typeface="Verdana" panose="020B0604030504040204" pitchFamily="34" charset="0"/>
                <a:ea typeface="Verdana" panose="020B0604030504040204" pitchFamily="34" charset="0"/>
                <a:cs typeface="Verdana" panose="020B0604030504040204" pitchFamily="34" charset="0"/>
              </a:rPr>
              <a:t>* HDR10+ functionality is planned to be released in 2019 on Series 4 players but is currently not available.</a:t>
            </a:r>
            <a:endParaRPr lang="en-US" sz="105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99293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9" y="693944"/>
            <a:ext cx="13529733" cy="624495"/>
          </a:xfrm>
        </p:spPr>
        <p:txBody>
          <a:bodyPr>
            <a:noAutofit/>
          </a:bodyPr>
          <a:lstStyle/>
          <a:p>
            <a:r>
              <a:rPr lang="en-US" sz="3600" dirty="0"/>
              <a:t>Dual Video Decoding</a:t>
            </a:r>
          </a:p>
        </p:txBody>
      </p:sp>
      <p:sp>
        <p:nvSpPr>
          <p:cNvPr id="3" name="Text Placeholder 2"/>
          <p:cNvSpPr>
            <a:spLocks noGrp="1"/>
          </p:cNvSpPr>
          <p:nvPr>
            <p:ph type="body" sz="quarter" idx="10"/>
          </p:nvPr>
        </p:nvSpPr>
        <p:spPr>
          <a:xfrm>
            <a:off x="1913469" y="1588036"/>
            <a:ext cx="13529733" cy="530179"/>
          </a:xfrm>
        </p:spPr>
        <p:txBody>
          <a:bodyPr/>
          <a:lstStyle/>
          <a:p>
            <a:r>
              <a:rPr lang="en-US" sz="2845" dirty="0"/>
              <a:t>Powerful tool to play two full resolution videos simultaneously</a:t>
            </a:r>
          </a:p>
        </p:txBody>
      </p:sp>
      <p:sp>
        <p:nvSpPr>
          <p:cNvPr id="17" name="TextBox 16"/>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9" name="Image 28" descr="icon_home.png">
            <a:hlinkClick r:id="rId3" action="ppaction://hlinksldjump"/>
            <a:extLst>
              <a:ext uri="{FF2B5EF4-FFF2-40B4-BE49-F238E27FC236}">
                <a16:creationId xmlns:a16="http://schemas.microsoft.com/office/drawing/2014/main" id="{61EDE6E3-7AE4-40B0-9A7E-D944A735D88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a:extLst>
              <a:ext uri="{FF2B5EF4-FFF2-40B4-BE49-F238E27FC236}">
                <a16:creationId xmlns:a16="http://schemas.microsoft.com/office/drawing/2014/main" id="{5029C3DF-B0FF-49E5-AEC3-066FAE6D9D72}"/>
              </a:ext>
            </a:extLst>
          </p:cNvPr>
          <p:cNvSpPr>
            <a:spLocks noGrp="1"/>
          </p:cNvSpPr>
          <p:nvPr>
            <p:ph idx="14"/>
          </p:nvPr>
        </p:nvSpPr>
        <p:spPr>
          <a:xfrm>
            <a:off x="4667250" y="2897080"/>
            <a:ext cx="6319285" cy="5423180"/>
          </a:xfrm>
        </p:spPr>
        <p:txBody>
          <a:bodyPr/>
          <a:lstStyle/>
          <a:p>
            <a:pPr marL="0" indent="0">
              <a:buNone/>
            </a:pPr>
            <a:r>
              <a:rPr lang="en-US" dirty="0">
                <a:solidFill>
                  <a:srgbClr val="595959"/>
                </a:solidFill>
                <a:latin typeface="Verdana" panose="020B0604030504040204" pitchFamily="34" charset="0"/>
                <a:ea typeface="Verdana" panose="020B0604030504040204" pitchFamily="34" charset="0"/>
                <a:cs typeface="Verdana" panose="020B0604030504040204" pitchFamily="34" charset="0"/>
              </a:rPr>
              <a:t>XT244 &amp; XT1144 players:</a:t>
            </a:r>
          </a:p>
          <a:p>
            <a:r>
              <a:rPr lang="en-US" sz="2200" dirty="0">
                <a:solidFill>
                  <a:srgbClr val="595959"/>
                </a:solidFill>
                <a:latin typeface="Verdana" panose="020B0604030504040204" pitchFamily="34" charset="0"/>
                <a:ea typeface="Verdana" panose="020B0604030504040204" pitchFamily="34" charset="0"/>
                <a:cs typeface="Verdana" panose="020B0604030504040204" pitchFamily="34" charset="0"/>
              </a:rPr>
              <a:t>Dual decode of two 4K (3840x2160p60) videos simultaneously</a:t>
            </a:r>
          </a:p>
          <a:p>
            <a:r>
              <a:rPr lang="en-US" sz="2200" dirty="0">
                <a:solidFill>
                  <a:srgbClr val="595959"/>
                </a:solidFill>
                <a:latin typeface="Verdana" panose="020B0604030504040204" pitchFamily="34" charset="0"/>
                <a:ea typeface="Verdana" panose="020B0604030504040204" pitchFamily="34" charset="0"/>
                <a:cs typeface="Verdana" panose="020B0604030504040204" pitchFamily="34" charset="0"/>
              </a:rPr>
              <a:t>Dual decode of two 1080p videos simultaneously</a:t>
            </a:r>
          </a:p>
          <a:p>
            <a:pPr marL="0" indent="0">
              <a:buNone/>
            </a:pPr>
            <a:endPar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4800"/>
              </a:spcBef>
              <a:buNone/>
            </a:pPr>
            <a:r>
              <a:rPr lang="en-US" dirty="0">
                <a:solidFill>
                  <a:srgbClr val="595959"/>
                </a:solidFill>
              </a:rPr>
              <a:t>XD234 &amp; XD1034 players:</a:t>
            </a:r>
          </a:p>
          <a:p>
            <a:r>
              <a:rPr lang="en-US" sz="2200" dirty="0">
                <a:solidFill>
                  <a:srgbClr val="595959"/>
                </a:solidFill>
                <a:latin typeface="Verdana" panose="020B0604030504040204" pitchFamily="34" charset="0"/>
                <a:ea typeface="Verdana" panose="020B0604030504040204" pitchFamily="34" charset="0"/>
                <a:cs typeface="Verdana" panose="020B0604030504040204" pitchFamily="34" charset="0"/>
              </a:rPr>
              <a:t>Dual decode of two Full HD (1920x1080p60) videos simultaneously</a:t>
            </a:r>
          </a:p>
          <a:p>
            <a:pPr marL="457200" lvl="1" indent="0">
              <a:buNone/>
            </a:pPr>
            <a:endParaRPr lang="en-US" dirty="0"/>
          </a:p>
        </p:txBody>
      </p:sp>
      <p:pic>
        <p:nvPicPr>
          <p:cNvPr id="16" name="Picture 15" descr="A close up of a computer&#10;&#10;Description generated with high confidence">
            <a:extLst>
              <a:ext uri="{FF2B5EF4-FFF2-40B4-BE49-F238E27FC236}">
                <a16:creationId xmlns:a16="http://schemas.microsoft.com/office/drawing/2014/main" id="{04E89785-2E23-492A-9FF6-3AD381FE82C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13467" y="5949745"/>
            <a:ext cx="2394579" cy="1258860"/>
          </a:xfrm>
          <a:prstGeom prst="rect">
            <a:avLst/>
          </a:prstGeom>
        </p:spPr>
      </p:pic>
      <p:pic>
        <p:nvPicPr>
          <p:cNvPr id="19" name="Picture 18" descr="A close up of a computer&#10;&#10;Description generated with very high confidence">
            <a:extLst>
              <a:ext uri="{FF2B5EF4-FFF2-40B4-BE49-F238E27FC236}">
                <a16:creationId xmlns:a16="http://schemas.microsoft.com/office/drawing/2014/main" id="{76DCEC29-9EF9-4B20-A9F7-CC61CB9C8B7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13468" y="2700024"/>
            <a:ext cx="2394579" cy="1258860"/>
          </a:xfrm>
          <a:prstGeom prst="rect">
            <a:avLst/>
          </a:prstGeom>
        </p:spPr>
      </p:pic>
      <p:grpSp>
        <p:nvGrpSpPr>
          <p:cNvPr id="30" name="Group 29">
            <a:extLst>
              <a:ext uri="{FF2B5EF4-FFF2-40B4-BE49-F238E27FC236}">
                <a16:creationId xmlns:a16="http://schemas.microsoft.com/office/drawing/2014/main" id="{5D9BE9C7-D9C7-42DF-A0A8-23E1F9030AC2}"/>
              </a:ext>
            </a:extLst>
          </p:cNvPr>
          <p:cNvGrpSpPr/>
          <p:nvPr/>
        </p:nvGrpSpPr>
        <p:grpSpPr>
          <a:xfrm>
            <a:off x="11035585" y="2442999"/>
            <a:ext cx="4625991" cy="2681278"/>
            <a:chOff x="10933088" y="5466471"/>
            <a:chExt cx="4625991" cy="2681278"/>
          </a:xfrm>
        </p:grpSpPr>
        <p:pic>
          <p:nvPicPr>
            <p:cNvPr id="29" name="Picture 28" descr="A picture containing screenshot, electronics&#10;&#10;Description generated with high confidence">
              <a:extLst>
                <a:ext uri="{FF2B5EF4-FFF2-40B4-BE49-F238E27FC236}">
                  <a16:creationId xmlns:a16="http://schemas.microsoft.com/office/drawing/2014/main" id="{56AFAD9B-C24A-41AD-A7FA-BC01DF73B5F6}"/>
                </a:ext>
              </a:extLst>
            </p:cNvPr>
            <p:cNvPicPr>
              <a:picLocks noChangeAspect="1"/>
            </p:cNvPicPr>
            <p:nvPr/>
          </p:nvPicPr>
          <p:blipFill>
            <a:blip r:embed="rId7"/>
            <a:stretch>
              <a:fillRect/>
            </a:stretch>
          </p:blipFill>
          <p:spPr>
            <a:xfrm>
              <a:off x="10933088" y="5466471"/>
              <a:ext cx="4625991" cy="2681278"/>
            </a:xfrm>
            <a:prstGeom prst="rect">
              <a:avLst/>
            </a:prstGeom>
          </p:spPr>
        </p:pic>
        <p:pic>
          <p:nvPicPr>
            <p:cNvPr id="23" name="Picture 22" descr="A person standing in front of a graffiti covered wall&#10;&#10;Description generated with very high confidence">
              <a:extLst>
                <a:ext uri="{FF2B5EF4-FFF2-40B4-BE49-F238E27FC236}">
                  <a16:creationId xmlns:a16="http://schemas.microsoft.com/office/drawing/2014/main" id="{CF15C1C4-D050-4E5D-A0CA-EFCDE3133F07}"/>
                </a:ext>
              </a:extLst>
            </p:cNvPr>
            <p:cNvPicPr>
              <a:picLocks noChangeAspect="1"/>
            </p:cNvPicPr>
            <p:nvPr/>
          </p:nvPicPr>
          <p:blipFill>
            <a:blip r:embed="rId8"/>
            <a:stretch>
              <a:fillRect/>
            </a:stretch>
          </p:blipFill>
          <p:spPr>
            <a:xfrm>
              <a:off x="11038586" y="5565655"/>
              <a:ext cx="4390327" cy="2470347"/>
            </a:xfrm>
            <a:prstGeom prst="rect">
              <a:avLst/>
            </a:prstGeom>
            <a:ln w="76200">
              <a:noFill/>
            </a:ln>
          </p:spPr>
        </p:pic>
      </p:grpSp>
      <p:pic>
        <p:nvPicPr>
          <p:cNvPr id="25" name="Picture 24" descr="A picture containing screenshot, electronics&#10;&#10;Description generated with high confidence">
            <a:extLst>
              <a:ext uri="{FF2B5EF4-FFF2-40B4-BE49-F238E27FC236}">
                <a16:creationId xmlns:a16="http://schemas.microsoft.com/office/drawing/2014/main" id="{A49A7CE8-E008-4717-9111-F01DD6290EBE}"/>
              </a:ext>
            </a:extLst>
          </p:cNvPr>
          <p:cNvPicPr>
            <a:picLocks noChangeAspect="1"/>
          </p:cNvPicPr>
          <p:nvPr/>
        </p:nvPicPr>
        <p:blipFill>
          <a:blip r:embed="rId7"/>
          <a:stretch>
            <a:fillRect/>
          </a:stretch>
        </p:blipFill>
        <p:spPr>
          <a:xfrm>
            <a:off x="10983996" y="5791395"/>
            <a:ext cx="4625991" cy="2681278"/>
          </a:xfrm>
          <a:prstGeom prst="rect">
            <a:avLst/>
          </a:prstGeom>
        </p:spPr>
      </p:pic>
      <p:pic>
        <p:nvPicPr>
          <p:cNvPr id="28" name="Picture 27" descr="A drawing of a cartoon character&#10;&#10;Description generated with high confidence">
            <a:extLst>
              <a:ext uri="{FF2B5EF4-FFF2-40B4-BE49-F238E27FC236}">
                <a16:creationId xmlns:a16="http://schemas.microsoft.com/office/drawing/2014/main" id="{1135E1FF-ECFA-4181-9EF4-B14DA4DD5CA4}"/>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79569" y="4659627"/>
            <a:ext cx="1178715" cy="663984"/>
          </a:xfrm>
          <a:prstGeom prst="rect">
            <a:avLst/>
          </a:prstGeom>
        </p:spPr>
      </p:pic>
      <p:pic>
        <p:nvPicPr>
          <p:cNvPr id="2056" name="Picture 8" descr="Related image">
            <a:extLst>
              <a:ext uri="{FF2B5EF4-FFF2-40B4-BE49-F238E27FC236}">
                <a16:creationId xmlns:a16="http://schemas.microsoft.com/office/drawing/2014/main" id="{2C04D9B2-70B3-416A-9445-1820EA68C0F6}"/>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455619" y="7860984"/>
            <a:ext cx="1061831" cy="104708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2B90DFB2-035A-4C77-883A-A0D6A18331B9}"/>
              </a:ext>
            </a:extLst>
          </p:cNvPr>
          <p:cNvPicPr>
            <a:picLocks noChangeAspect="1"/>
          </p:cNvPicPr>
          <p:nvPr/>
        </p:nvPicPr>
        <p:blipFill>
          <a:blip r:embed="rId11"/>
          <a:stretch>
            <a:fillRect/>
          </a:stretch>
        </p:blipFill>
        <p:spPr>
          <a:xfrm>
            <a:off x="13726766" y="394388"/>
            <a:ext cx="1934810" cy="1053060"/>
          </a:xfrm>
          <a:prstGeom prst="rect">
            <a:avLst/>
          </a:prstGeom>
        </p:spPr>
      </p:pic>
    </p:spTree>
    <p:extLst>
      <p:ext uri="{BB962C8B-B14F-4D97-AF65-F5344CB8AC3E}">
        <p14:creationId xmlns:p14="http://schemas.microsoft.com/office/powerpoint/2010/main" val="24120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4K Full Resolution Graphics</a:t>
            </a:r>
          </a:p>
        </p:txBody>
      </p:sp>
      <p:sp>
        <p:nvSpPr>
          <p:cNvPr id="3" name="Text Placeholder 2"/>
          <p:cNvSpPr>
            <a:spLocks noGrp="1"/>
          </p:cNvSpPr>
          <p:nvPr>
            <p:ph type="body" sz="quarter" idx="10"/>
          </p:nvPr>
        </p:nvSpPr>
        <p:spPr>
          <a:xfrm>
            <a:off x="1913469" y="1524537"/>
            <a:ext cx="13529733" cy="539664"/>
          </a:xfrm>
        </p:spPr>
        <p:txBody>
          <a:bodyPr/>
          <a:lstStyle/>
          <a:p>
            <a:r>
              <a:rPr lang="en-US" sz="2845" dirty="0"/>
              <a:t>Display eye-catching graphics and HTML content in 4K resolution</a:t>
            </a:r>
          </a:p>
        </p:txBody>
      </p:sp>
      <p:sp>
        <p:nvSpPr>
          <p:cNvPr id="4" name="Content Placeholder 3">
            <a:extLst>
              <a:ext uri="{FF2B5EF4-FFF2-40B4-BE49-F238E27FC236}">
                <a16:creationId xmlns:a16="http://schemas.microsoft.com/office/drawing/2014/main" id="{CA8C92DC-A597-4651-80D5-800CE7CD2459}"/>
              </a:ext>
            </a:extLst>
          </p:cNvPr>
          <p:cNvSpPr>
            <a:spLocks noGrp="1"/>
          </p:cNvSpPr>
          <p:nvPr>
            <p:ph idx="14"/>
          </p:nvPr>
        </p:nvSpPr>
        <p:spPr>
          <a:xfrm>
            <a:off x="1913467" y="2430302"/>
            <a:ext cx="7807361" cy="5889958"/>
          </a:xfrm>
        </p:spPr>
        <p:txBody>
          <a:bodyPr/>
          <a:lstStyle/>
          <a:p>
            <a:pPr>
              <a:spcBef>
                <a:spcPts val="2400"/>
              </a:spcBef>
              <a:buFont typeface="Wingdings" panose="05000000000000000000" pitchFamily="2" charset="2"/>
              <a:buChar char="§"/>
            </a:pPr>
            <a:r>
              <a:rPr lang="en-US" sz="2400" dirty="0">
                <a:solidFill>
                  <a:srgbClr val="333333"/>
                </a:solidFill>
                <a:latin typeface="Verdana" panose="020B0604030504040204" pitchFamily="34" charset="0"/>
                <a:ea typeface="Verdana" panose="020B0604030504040204" pitchFamily="34" charset="0"/>
                <a:cs typeface="Verdana" panose="020B0604030504040204" pitchFamily="34" charset="0"/>
              </a:rPr>
              <a:t>Only BrightSign XT4 players can render graphics at resolutions up to 3840x2160x60p</a:t>
            </a:r>
          </a:p>
          <a:p>
            <a:pPr>
              <a:spcBef>
                <a:spcPts val="2400"/>
              </a:spcBef>
              <a:buFont typeface="Wingdings" panose="05000000000000000000" pitchFamily="2" charset="2"/>
              <a:buChar char="§"/>
            </a:pPr>
            <a:r>
              <a:rPr lang="en-US" sz="2400" dirty="0">
                <a:solidFill>
                  <a:srgbClr val="333333"/>
                </a:solidFill>
                <a:latin typeface="Verdana" panose="020B0604030504040204" pitchFamily="34" charset="0"/>
                <a:ea typeface="Verdana" panose="020B0604030504040204" pitchFamily="34" charset="0"/>
                <a:cs typeface="Verdana" panose="020B0604030504040204" pitchFamily="34" charset="0"/>
              </a:rPr>
              <a:t>Display crystal clear small-sized text in images and HTML content</a:t>
            </a:r>
          </a:p>
          <a:p>
            <a:pPr>
              <a:spcBef>
                <a:spcPts val="2400"/>
              </a:spcBef>
            </a:pPr>
            <a:endParaRPr lang="en-US" sz="2400" dirty="0"/>
          </a:p>
        </p:txBody>
      </p:sp>
      <p:sp>
        <p:nvSpPr>
          <p:cNvPr id="17" name="TextBox 16"/>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9" name="Image 28" descr="icon_home.png">
            <a:hlinkClick r:id="rId3" action="ppaction://hlinksldjump"/>
            <a:extLst>
              <a:ext uri="{FF2B5EF4-FFF2-40B4-BE49-F238E27FC236}">
                <a16:creationId xmlns:a16="http://schemas.microsoft.com/office/drawing/2014/main" id="{61EDE6E3-7AE4-40B0-9A7E-D944A735D88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CC5C6F3-396C-4F36-8620-BBAFEA1C313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4724211" y="357019"/>
            <a:ext cx="1060251" cy="1048242"/>
          </a:xfrm>
          <a:prstGeom prst="rect">
            <a:avLst/>
          </a:prstGeom>
        </p:spPr>
      </p:pic>
      <p:pic>
        <p:nvPicPr>
          <p:cNvPr id="11" name="Picture 10" descr="A sandwich sitting on top of a table&#10;&#10;Description generated with very high confidence">
            <a:extLst>
              <a:ext uri="{FF2B5EF4-FFF2-40B4-BE49-F238E27FC236}">
                <a16:creationId xmlns:a16="http://schemas.microsoft.com/office/drawing/2014/main" id="{C1EE9ADB-22FE-4A05-B06E-6E298B8F0BB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658600" y="2430302"/>
            <a:ext cx="3463640" cy="61575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descr="A sandwich sitting on top of a table&#10;&#10;Description generated with very high confidence">
            <a:extLst>
              <a:ext uri="{FF2B5EF4-FFF2-40B4-BE49-F238E27FC236}">
                <a16:creationId xmlns:a16="http://schemas.microsoft.com/office/drawing/2014/main" id="{81FAD5B6-9D99-474D-B942-2E1FF2F839D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8314"/>
          <a:stretch/>
        </p:blipFill>
        <p:spPr>
          <a:xfrm>
            <a:off x="7824129" y="4192857"/>
            <a:ext cx="3757960" cy="3512635"/>
          </a:xfrm>
          <a:prstGeom prst="ellipse">
            <a:avLst/>
          </a:prstGeom>
          <a:ln w="57150">
            <a:solidFill>
              <a:srgbClr val="7030A0"/>
            </a:solidFill>
          </a:ln>
          <a:effectLst>
            <a:softEdge rad="0"/>
          </a:effectLst>
        </p:spPr>
      </p:pic>
      <p:cxnSp>
        <p:nvCxnSpPr>
          <p:cNvPr id="18" name="Straight Connector 17">
            <a:extLst>
              <a:ext uri="{FF2B5EF4-FFF2-40B4-BE49-F238E27FC236}">
                <a16:creationId xmlns:a16="http://schemas.microsoft.com/office/drawing/2014/main" id="{A59CF4BB-B1DA-41C6-9401-8BBF81314152}"/>
              </a:ext>
            </a:extLst>
          </p:cNvPr>
          <p:cNvCxnSpPr>
            <a:cxnSpLocks/>
          </p:cNvCxnSpPr>
          <p:nvPr/>
        </p:nvCxnSpPr>
        <p:spPr>
          <a:xfrm>
            <a:off x="10655300" y="4330700"/>
            <a:ext cx="3687232" cy="1824773"/>
          </a:xfrm>
          <a:prstGeom prst="line">
            <a:avLst/>
          </a:prstGeom>
          <a:ln w="76200">
            <a:solidFill>
              <a:srgbClr val="7030A0"/>
            </a:solidFill>
            <a:prstDash val="sysDot"/>
          </a:ln>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522F8B91-353A-4A37-8C59-A36680C50F95}"/>
              </a:ext>
            </a:extLst>
          </p:cNvPr>
          <p:cNvCxnSpPr>
            <a:cxnSpLocks/>
          </p:cNvCxnSpPr>
          <p:nvPr/>
        </p:nvCxnSpPr>
        <p:spPr>
          <a:xfrm flipV="1">
            <a:off x="10769600" y="6770974"/>
            <a:ext cx="3572932" cy="663546"/>
          </a:xfrm>
          <a:prstGeom prst="line">
            <a:avLst/>
          </a:prstGeom>
          <a:ln w="76200">
            <a:solidFill>
              <a:srgbClr val="7030A0"/>
            </a:solidFill>
            <a:prstDash val="sysDot"/>
          </a:ln>
        </p:spPr>
        <p:style>
          <a:lnRef idx="2">
            <a:schemeClr val="dk1"/>
          </a:lnRef>
          <a:fillRef idx="0">
            <a:schemeClr val="dk1"/>
          </a:fillRef>
          <a:effectRef idx="1">
            <a:schemeClr val="dk1"/>
          </a:effectRef>
          <a:fontRef idx="minor">
            <a:schemeClr val="tx1"/>
          </a:fontRef>
        </p:style>
      </p:cxnSp>
      <p:pic>
        <p:nvPicPr>
          <p:cNvPr id="29" name="Picture 28" descr="A close up of a computer&#10;&#10;Description generated with very high confidence">
            <a:extLst>
              <a:ext uri="{FF2B5EF4-FFF2-40B4-BE49-F238E27FC236}">
                <a16:creationId xmlns:a16="http://schemas.microsoft.com/office/drawing/2014/main" id="{4949434C-4715-4FC8-A0DA-9A02B2F3D22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95246" y="7434520"/>
            <a:ext cx="2394579" cy="1258860"/>
          </a:xfrm>
          <a:prstGeom prst="rect">
            <a:avLst/>
          </a:prstGeom>
        </p:spPr>
      </p:pic>
      <p:pic>
        <p:nvPicPr>
          <p:cNvPr id="3072" name="Picture 3071">
            <a:extLst>
              <a:ext uri="{FF2B5EF4-FFF2-40B4-BE49-F238E27FC236}">
                <a16:creationId xmlns:a16="http://schemas.microsoft.com/office/drawing/2014/main" id="{B515303D-7160-4134-B91C-0D77E2B76A46}"/>
              </a:ext>
            </a:extLst>
          </p:cNvPr>
          <p:cNvPicPr>
            <a:picLocks noChangeAspect="1"/>
          </p:cNvPicPr>
          <p:nvPr/>
        </p:nvPicPr>
        <p:blipFill>
          <a:blip r:embed="rId9"/>
          <a:stretch>
            <a:fillRect/>
          </a:stretch>
        </p:blipFill>
        <p:spPr>
          <a:xfrm>
            <a:off x="2945938" y="4834844"/>
            <a:ext cx="3309835" cy="32291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8733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6" descr="Icon_liveTV.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576780" y="423080"/>
            <a:ext cx="895930" cy="895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en-US" dirty="0"/>
              <a:t>Live TV</a:t>
            </a:r>
          </a:p>
        </p:txBody>
      </p:sp>
      <p:sp>
        <p:nvSpPr>
          <p:cNvPr id="14" name="Text Placeholder 2"/>
          <p:cNvSpPr>
            <a:spLocks noGrp="1"/>
          </p:cNvSpPr>
          <p:nvPr>
            <p:ph type="body" sz="quarter" idx="10"/>
          </p:nvPr>
        </p:nvSpPr>
        <p:spPr/>
        <p:txBody>
          <a:bodyPr/>
          <a:lstStyle/>
          <a:p>
            <a:r>
              <a:rPr lang="en-US" dirty="0"/>
              <a:t>Engage your audience with Live TV</a:t>
            </a:r>
          </a:p>
        </p:txBody>
      </p:sp>
      <p:sp>
        <p:nvSpPr>
          <p:cNvPr id="4" name="Content Placeholder 3"/>
          <p:cNvSpPr>
            <a:spLocks noGrp="1"/>
          </p:cNvSpPr>
          <p:nvPr>
            <p:ph idx="14"/>
          </p:nvPr>
        </p:nvSpPr>
        <p:spPr>
          <a:xfrm>
            <a:off x="1914551" y="2580171"/>
            <a:ext cx="6083155" cy="5740091"/>
          </a:xfrm>
        </p:spPr>
        <p:txBody>
          <a:bodyPr/>
          <a:lstStyle/>
          <a:p>
            <a:pPr>
              <a:spcBef>
                <a:spcPts val="1801"/>
              </a:spcBef>
            </a:pPr>
            <a:r>
              <a:rPr lang="en-US" dirty="0">
                <a:solidFill>
                  <a:srgbClr val="595959"/>
                </a:solidFill>
              </a:rPr>
              <a:t>Play any broadcast content, even protected HDCP content via the HDMI Input</a:t>
            </a:r>
          </a:p>
          <a:p>
            <a:pPr lvl="1">
              <a:spcBef>
                <a:spcPts val="1801"/>
              </a:spcBef>
            </a:pPr>
            <a:r>
              <a:rPr lang="en-US" dirty="0">
                <a:solidFill>
                  <a:srgbClr val="595959"/>
                </a:solidFill>
              </a:rPr>
              <a:t>BrightSign XT1144 includes an HDMI 2.0a input to play Live HD or 4K content</a:t>
            </a:r>
          </a:p>
          <a:p>
            <a:pPr>
              <a:spcBef>
                <a:spcPts val="3001"/>
              </a:spcBef>
              <a:spcAft>
                <a:spcPts val="1801"/>
              </a:spcAft>
            </a:pPr>
            <a:r>
              <a:rPr lang="en-US" dirty="0">
                <a:solidFill>
                  <a:srgbClr val="595959"/>
                </a:solidFill>
              </a:rPr>
              <a:t>Automatically scale the playback from any zone size to full screen with pristine quality</a:t>
            </a:r>
          </a:p>
          <a:p>
            <a:pPr marL="0" indent="0">
              <a:spcBef>
                <a:spcPts val="800"/>
              </a:spcBef>
              <a:spcAft>
                <a:spcPts val="800"/>
              </a:spcAft>
              <a:buNone/>
            </a:pPr>
            <a:endParaRPr lang="en-US" dirty="0">
              <a:solidFill>
                <a:srgbClr val="595959"/>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78241" y="3201900"/>
            <a:ext cx="7038262" cy="3959021"/>
          </a:xfrm>
          <a:prstGeom prst="rect">
            <a:avLst/>
          </a:prstGeom>
          <a:ln w="127000" cap="sq">
            <a:solidFill>
              <a:schemeClr val="bg1">
                <a:lumMod val="75000"/>
              </a:schemeClr>
            </a:solidFill>
            <a:miter lim="800000"/>
          </a:ln>
          <a:effectLst>
            <a:outerShdw blurRad="50800" dist="38100" dir="2700000" algn="tl" rotWithShape="0">
              <a:prstClr val="black">
                <a:alpha val="40000"/>
              </a:prstClr>
            </a:outerShdw>
          </a:effectLst>
        </p:spPr>
      </p:pic>
      <p:sp>
        <p:nvSpPr>
          <p:cNvPr id="21" name="Content Placeholder 3"/>
          <p:cNvSpPr txBox="1">
            <a:spLocks/>
          </p:cNvSpPr>
          <p:nvPr/>
        </p:nvSpPr>
        <p:spPr>
          <a:xfrm>
            <a:off x="13987368" y="7792296"/>
            <a:ext cx="2890845" cy="511091"/>
          </a:xfrm>
          <a:prstGeom prst="rect">
            <a:avLst/>
          </a:prstGeom>
        </p:spPr>
        <p:txBody>
          <a:bodyPr/>
          <a:lstStyle>
            <a:lvl1pPr marL="342900" indent="-342900" algn="l" defTabSz="457200" rtl="0" eaLnBrk="1" latinLnBrk="0" hangingPunct="1">
              <a:spcBef>
                <a:spcPts val="1200"/>
              </a:spcBef>
              <a:buClr>
                <a:srgbClr val="28A6BA"/>
              </a:buClr>
              <a:buFont typeface="Wingdings" charset="2"/>
              <a:buChar char="§"/>
              <a:defRPr sz="2800" i="0" kern="1200" spc="-50">
                <a:solidFill>
                  <a:srgbClr val="404040"/>
                </a:solidFill>
                <a:latin typeface="Verdana"/>
                <a:ea typeface="+mn-ea"/>
                <a:cs typeface="+mn-cs"/>
              </a:defRPr>
            </a:lvl1pPr>
            <a:lvl2pPr marL="742950" indent="-285750" algn="l" defTabSz="457200" rtl="0" eaLnBrk="1" latinLnBrk="0" hangingPunct="1">
              <a:spcBef>
                <a:spcPts val="1200"/>
              </a:spcBef>
              <a:buClr>
                <a:srgbClr val="28A6BA"/>
              </a:buClr>
              <a:buFont typeface="Wingdings" charset="2"/>
              <a:buChar char=""/>
              <a:defRPr sz="2400" kern="1200" spc="-50">
                <a:solidFill>
                  <a:srgbClr val="404040"/>
                </a:solidFill>
                <a:latin typeface="Verdana"/>
                <a:ea typeface="+mn-ea"/>
                <a:cs typeface="+mn-cs"/>
              </a:defRPr>
            </a:lvl2pPr>
            <a:lvl3pPr marL="11430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3pPr>
            <a:lvl4pPr marL="16002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4pPr>
            <a:lvl5pPr marL="20574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899"/>
              </a:spcAft>
              <a:buNone/>
            </a:pPr>
            <a:r>
              <a:rPr lang="en-US" sz="1699" b="1" dirty="0">
                <a:solidFill>
                  <a:srgbClr val="28A6BA"/>
                </a:solidFill>
              </a:rPr>
              <a:t>L-shaped Video</a:t>
            </a:r>
          </a:p>
        </p:txBody>
      </p:sp>
      <p:sp>
        <p:nvSpPr>
          <p:cNvPr id="13" name="Content Placeholder 3"/>
          <p:cNvSpPr txBox="1">
            <a:spLocks/>
          </p:cNvSpPr>
          <p:nvPr/>
        </p:nvSpPr>
        <p:spPr>
          <a:xfrm>
            <a:off x="10542850" y="7733473"/>
            <a:ext cx="2636431" cy="511091"/>
          </a:xfrm>
          <a:prstGeom prst="rect">
            <a:avLst/>
          </a:prstGeom>
        </p:spPr>
        <p:txBody>
          <a:bodyPr/>
          <a:lstStyle>
            <a:lvl1pPr marL="342900" indent="-342900" algn="l" defTabSz="457200" rtl="0" eaLnBrk="1" latinLnBrk="0" hangingPunct="1">
              <a:spcBef>
                <a:spcPts val="1200"/>
              </a:spcBef>
              <a:buClr>
                <a:srgbClr val="28A6BA"/>
              </a:buClr>
              <a:buFont typeface="Wingdings" charset="2"/>
              <a:buChar char="§"/>
              <a:defRPr sz="2800" i="0" kern="1200" spc="-50">
                <a:solidFill>
                  <a:srgbClr val="404040"/>
                </a:solidFill>
                <a:latin typeface="Verdana"/>
                <a:ea typeface="+mn-ea"/>
                <a:cs typeface="+mn-cs"/>
              </a:defRPr>
            </a:lvl1pPr>
            <a:lvl2pPr marL="742950" indent="-285750" algn="l" defTabSz="457200" rtl="0" eaLnBrk="1" latinLnBrk="0" hangingPunct="1">
              <a:spcBef>
                <a:spcPts val="1200"/>
              </a:spcBef>
              <a:buClr>
                <a:srgbClr val="28A6BA"/>
              </a:buClr>
              <a:buFont typeface="Wingdings" charset="2"/>
              <a:buChar char=""/>
              <a:defRPr sz="2400" kern="1200" spc="-50">
                <a:solidFill>
                  <a:srgbClr val="404040"/>
                </a:solidFill>
                <a:latin typeface="Verdana"/>
                <a:ea typeface="+mn-ea"/>
                <a:cs typeface="+mn-cs"/>
              </a:defRPr>
            </a:lvl2pPr>
            <a:lvl3pPr marL="11430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3pPr>
            <a:lvl4pPr marL="16002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4pPr>
            <a:lvl5pPr marL="20574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899"/>
              </a:spcAft>
              <a:buNone/>
            </a:pPr>
            <a:r>
              <a:rPr lang="en-US" sz="1699" b="1" dirty="0">
                <a:solidFill>
                  <a:srgbClr val="28A6BA"/>
                </a:solidFill>
              </a:rPr>
              <a:t>Live Text Feed</a:t>
            </a:r>
          </a:p>
        </p:txBody>
      </p:sp>
      <p:sp>
        <p:nvSpPr>
          <p:cNvPr id="16" name="Content Placeholder 3"/>
          <p:cNvSpPr txBox="1">
            <a:spLocks/>
          </p:cNvSpPr>
          <p:nvPr/>
        </p:nvSpPr>
        <p:spPr>
          <a:xfrm>
            <a:off x="10772410" y="2200061"/>
            <a:ext cx="1953389" cy="511091"/>
          </a:xfrm>
          <a:prstGeom prst="rect">
            <a:avLst/>
          </a:prstGeom>
        </p:spPr>
        <p:txBody>
          <a:bodyPr/>
          <a:lstStyle>
            <a:lvl1pPr marL="342900" indent="-342900" algn="l" defTabSz="457200" rtl="0" eaLnBrk="1" latinLnBrk="0" hangingPunct="1">
              <a:spcBef>
                <a:spcPts val="1200"/>
              </a:spcBef>
              <a:buClr>
                <a:srgbClr val="28A6BA"/>
              </a:buClr>
              <a:buFont typeface="Wingdings" charset="2"/>
              <a:buChar char="§"/>
              <a:defRPr sz="2800" i="0" kern="1200" spc="-50">
                <a:solidFill>
                  <a:srgbClr val="404040"/>
                </a:solidFill>
                <a:latin typeface="Verdana"/>
                <a:ea typeface="+mn-ea"/>
                <a:cs typeface="+mn-cs"/>
              </a:defRPr>
            </a:lvl1pPr>
            <a:lvl2pPr marL="742950" indent="-285750" algn="l" defTabSz="457200" rtl="0" eaLnBrk="1" latinLnBrk="0" hangingPunct="1">
              <a:spcBef>
                <a:spcPts val="1200"/>
              </a:spcBef>
              <a:buClr>
                <a:srgbClr val="28A6BA"/>
              </a:buClr>
              <a:buFont typeface="Wingdings" charset="2"/>
              <a:buChar char=""/>
              <a:defRPr sz="2400" kern="1200" spc="-50">
                <a:solidFill>
                  <a:srgbClr val="404040"/>
                </a:solidFill>
                <a:latin typeface="Verdana"/>
                <a:ea typeface="+mn-ea"/>
                <a:cs typeface="+mn-cs"/>
              </a:defRPr>
            </a:lvl2pPr>
            <a:lvl3pPr marL="11430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3pPr>
            <a:lvl4pPr marL="16002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4pPr>
            <a:lvl5pPr marL="20574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899"/>
              </a:spcAft>
              <a:buNone/>
            </a:pPr>
            <a:r>
              <a:rPr lang="en-US" sz="1699" b="1" dirty="0">
                <a:solidFill>
                  <a:srgbClr val="28A6BA"/>
                </a:solidFill>
              </a:rPr>
              <a:t>Live TV</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78243" y="3205865"/>
            <a:ext cx="7031216" cy="3955059"/>
          </a:xfrm>
          <a:prstGeom prst="rect">
            <a:avLst/>
          </a:prstGeom>
        </p:spPr>
      </p:pic>
      <p:cxnSp>
        <p:nvCxnSpPr>
          <p:cNvPr id="6" name="Straight Arrow Connector 5"/>
          <p:cNvCxnSpPr/>
          <p:nvPr/>
        </p:nvCxnSpPr>
        <p:spPr>
          <a:xfrm flipH="1">
            <a:off x="11221150" y="2559681"/>
            <a:ext cx="108328" cy="1008449"/>
          </a:xfrm>
          <a:prstGeom prst="straightConnector1">
            <a:avLst/>
          </a:prstGeom>
          <a:ln w="57150">
            <a:solidFill>
              <a:srgbClr val="28A6BA"/>
            </a:solidFill>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flipV="1">
            <a:off x="11518135" y="6949232"/>
            <a:ext cx="0" cy="790295"/>
          </a:xfrm>
          <a:prstGeom prst="straightConnector1">
            <a:avLst/>
          </a:prstGeom>
          <a:ln w="57150">
            <a:solidFill>
              <a:srgbClr val="28A6BA"/>
            </a:solidFill>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p:cNvCxnSpPr/>
          <p:nvPr/>
        </p:nvCxnSpPr>
        <p:spPr>
          <a:xfrm flipV="1">
            <a:off x="15038566" y="6360634"/>
            <a:ext cx="169731" cy="1435161"/>
          </a:xfrm>
          <a:prstGeom prst="straightConnector1">
            <a:avLst/>
          </a:prstGeom>
          <a:ln w="57150">
            <a:solidFill>
              <a:srgbClr val="28A6BA"/>
            </a:solidFill>
            <a:tailEnd type="triangle"/>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sp>
        <p:nvSpPr>
          <p:cNvPr id="18" name="Content Placeholder 3"/>
          <p:cNvSpPr txBox="1">
            <a:spLocks/>
          </p:cNvSpPr>
          <p:nvPr/>
        </p:nvSpPr>
        <p:spPr>
          <a:xfrm>
            <a:off x="13621728" y="2016313"/>
            <a:ext cx="1953389" cy="511091"/>
          </a:xfrm>
          <a:prstGeom prst="rect">
            <a:avLst/>
          </a:prstGeom>
        </p:spPr>
        <p:txBody>
          <a:bodyPr/>
          <a:lstStyle>
            <a:lvl1pPr marL="342900" indent="-342900" algn="l" defTabSz="457200" rtl="0" eaLnBrk="1" latinLnBrk="0" hangingPunct="1">
              <a:spcBef>
                <a:spcPts val="1200"/>
              </a:spcBef>
              <a:buClr>
                <a:srgbClr val="28A6BA"/>
              </a:buClr>
              <a:buFont typeface="Wingdings" charset="2"/>
              <a:buChar char="§"/>
              <a:defRPr sz="2800" i="0" kern="1200" spc="-50">
                <a:solidFill>
                  <a:srgbClr val="404040"/>
                </a:solidFill>
                <a:latin typeface="Verdana"/>
                <a:ea typeface="+mn-ea"/>
                <a:cs typeface="+mn-cs"/>
              </a:defRPr>
            </a:lvl1pPr>
            <a:lvl2pPr marL="742950" indent="-285750" algn="l" defTabSz="457200" rtl="0" eaLnBrk="1" latinLnBrk="0" hangingPunct="1">
              <a:spcBef>
                <a:spcPts val="1200"/>
              </a:spcBef>
              <a:buClr>
                <a:srgbClr val="28A6BA"/>
              </a:buClr>
              <a:buFont typeface="Wingdings" charset="2"/>
              <a:buChar char=""/>
              <a:defRPr sz="2400" kern="1200" spc="-50">
                <a:solidFill>
                  <a:srgbClr val="404040"/>
                </a:solidFill>
                <a:latin typeface="Verdana"/>
                <a:ea typeface="+mn-ea"/>
                <a:cs typeface="+mn-cs"/>
              </a:defRPr>
            </a:lvl2pPr>
            <a:lvl3pPr marL="11430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3pPr>
            <a:lvl4pPr marL="16002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4pPr>
            <a:lvl5pPr marL="20574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899"/>
              </a:spcAft>
              <a:buNone/>
            </a:pPr>
            <a:r>
              <a:rPr lang="en-US" sz="1699" b="1" dirty="0">
                <a:solidFill>
                  <a:srgbClr val="28A6BA"/>
                </a:solidFill>
              </a:rPr>
              <a:t>HTML5 animating logo</a:t>
            </a:r>
          </a:p>
        </p:txBody>
      </p:sp>
      <p:cxnSp>
        <p:nvCxnSpPr>
          <p:cNvPr id="23" name="Straight Arrow Connector 22"/>
          <p:cNvCxnSpPr/>
          <p:nvPr/>
        </p:nvCxnSpPr>
        <p:spPr>
          <a:xfrm>
            <a:off x="14598423" y="2734757"/>
            <a:ext cx="222154" cy="489954"/>
          </a:xfrm>
          <a:prstGeom prst="straightConnector1">
            <a:avLst/>
          </a:prstGeom>
          <a:ln w="57150">
            <a:solidFill>
              <a:srgbClr val="28A6BA"/>
            </a:solidFill>
            <a:tailEnd type="triangle"/>
          </a:ln>
        </p:spPr>
        <p:style>
          <a:lnRef idx="2">
            <a:schemeClr val="dk1"/>
          </a:lnRef>
          <a:fillRef idx="0">
            <a:schemeClr val="dk1"/>
          </a:fillRef>
          <a:effectRef idx="1">
            <a:schemeClr val="dk1"/>
          </a:effectRef>
          <a:fontRef idx="minor">
            <a:schemeClr val="tx1"/>
          </a:fontRef>
        </p:style>
      </p:cxnSp>
      <p:pic>
        <p:nvPicPr>
          <p:cNvPr id="24" name="Picture 2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02350" y="6903202"/>
            <a:ext cx="2312153" cy="1790178"/>
          </a:xfrm>
          <a:prstGeom prst="rect">
            <a:avLst/>
          </a:prstGeom>
        </p:spPr>
      </p:pic>
      <p:pic>
        <p:nvPicPr>
          <p:cNvPr id="25" name="Image 28" descr="icon_home.png">
            <a:hlinkClick r:id="rId6" action="ppaction://hlinksldjump"/>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2545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4552" y="612665"/>
            <a:ext cx="13527384" cy="624494"/>
          </a:xfrm>
        </p:spPr>
        <p:txBody>
          <a:bodyPr>
            <a:noAutofit/>
          </a:bodyPr>
          <a:lstStyle/>
          <a:p>
            <a:r>
              <a:rPr lang="en-US" dirty="0"/>
              <a:t>HTML5 </a:t>
            </a:r>
          </a:p>
        </p:txBody>
      </p:sp>
      <p:sp>
        <p:nvSpPr>
          <p:cNvPr id="2" name="Text Placeholder 1"/>
          <p:cNvSpPr>
            <a:spLocks noGrp="1"/>
          </p:cNvSpPr>
          <p:nvPr>
            <p:ph type="body" sz="quarter" idx="10"/>
          </p:nvPr>
        </p:nvSpPr>
        <p:spPr>
          <a:xfrm>
            <a:off x="1914552" y="1375299"/>
            <a:ext cx="13527384" cy="453501"/>
          </a:xfrm>
        </p:spPr>
        <p:txBody>
          <a:bodyPr/>
          <a:lstStyle/>
          <a:p>
            <a:pPr>
              <a:spcAft>
                <a:spcPts val="900"/>
              </a:spcAft>
            </a:pPr>
            <a:r>
              <a:rPr lang="en-US" dirty="0"/>
              <a:t>Hardware-accelerated HTML5 rendering engine</a:t>
            </a:r>
          </a:p>
        </p:txBody>
      </p:sp>
      <p:sp>
        <p:nvSpPr>
          <p:cNvPr id="3" name="Content Placeholder 2"/>
          <p:cNvSpPr>
            <a:spLocks noGrp="1"/>
          </p:cNvSpPr>
          <p:nvPr>
            <p:ph idx="14"/>
          </p:nvPr>
        </p:nvSpPr>
        <p:spPr>
          <a:xfrm>
            <a:off x="1914551" y="2073076"/>
            <a:ext cx="10211127" cy="6540947"/>
          </a:xfrm>
        </p:spPr>
        <p:txBody>
          <a:bodyPr/>
          <a:lstStyle/>
          <a:p>
            <a:pPr marL="0" indent="0">
              <a:spcBef>
                <a:spcPts val="0"/>
              </a:spcBef>
              <a:spcAft>
                <a:spcPts val="1200"/>
              </a:spcAft>
              <a:buNone/>
            </a:pPr>
            <a:r>
              <a:rPr lang="en-US" sz="2300" dirty="0"/>
              <a:t>Play industry standard HTML5 content including JavaScript, CCS animations, transitions, WebGL video support, dedicated GL compositor &amp; JavaScript API supporting many BrightScript functions</a:t>
            </a:r>
          </a:p>
          <a:p>
            <a:pPr marL="0" indent="0">
              <a:spcBef>
                <a:spcPts val="400"/>
              </a:spcBef>
              <a:spcAft>
                <a:spcPts val="400"/>
              </a:spcAft>
              <a:buNone/>
            </a:pPr>
            <a:r>
              <a:rPr lang="en-US" sz="2489" b="1" dirty="0"/>
              <a:t>BrightSign XT Enterprise HTML5 Engine</a:t>
            </a:r>
          </a:p>
          <a:p>
            <a:pPr>
              <a:spcBef>
                <a:spcPts val="0"/>
              </a:spcBef>
              <a:spcAft>
                <a:spcPts val="400"/>
              </a:spcAft>
            </a:pPr>
            <a:r>
              <a:rPr lang="en-US" sz="2133" dirty="0"/>
              <a:t>Play highly complex &amp; memory intensive HTML5 content such as swipe/pinch/zoom interactive, streaming social media, multiple modular HTML5 assets layered with live TV and video &amp; 4K full resolution graphics</a:t>
            </a:r>
          </a:p>
          <a:p>
            <a:pPr marL="0" indent="0">
              <a:spcBef>
                <a:spcPts val="1067"/>
              </a:spcBef>
              <a:spcAft>
                <a:spcPts val="400"/>
              </a:spcAft>
              <a:buNone/>
            </a:pPr>
            <a:r>
              <a:rPr lang="en-US" sz="2489" b="1" dirty="0"/>
              <a:t>BrightSign XD Advanced HTML5 Engine</a:t>
            </a:r>
          </a:p>
          <a:p>
            <a:pPr>
              <a:spcBef>
                <a:spcPts val="0"/>
              </a:spcBef>
              <a:spcAft>
                <a:spcPts val="400"/>
              </a:spcAft>
            </a:pPr>
            <a:r>
              <a:rPr lang="en-US" sz="2133" dirty="0"/>
              <a:t>Play advanced HTML5 content such as swipe/pinch/zoom interactive, streaming social media &amp; multiple modular HTML5 assets alongside video</a:t>
            </a:r>
          </a:p>
          <a:p>
            <a:pPr marL="0" indent="0">
              <a:spcBef>
                <a:spcPts val="1067"/>
              </a:spcBef>
              <a:spcAft>
                <a:spcPts val="400"/>
              </a:spcAft>
              <a:buNone/>
            </a:pPr>
            <a:r>
              <a:rPr lang="en-US" sz="2489" b="1" dirty="0"/>
              <a:t>BrightSign HD Mainstream HTML5 Engine</a:t>
            </a:r>
          </a:p>
          <a:p>
            <a:pPr>
              <a:spcBef>
                <a:spcPts val="0"/>
              </a:spcBef>
              <a:spcAft>
                <a:spcPts val="400"/>
              </a:spcAft>
            </a:pPr>
            <a:r>
              <a:rPr lang="en-US" sz="2133" dirty="0"/>
              <a:t>Play mainstream HTML5 content in full screen and several modular HTML5 assets alongside video playback </a:t>
            </a:r>
          </a:p>
          <a:p>
            <a:pPr marL="0" indent="0">
              <a:spcBef>
                <a:spcPts val="1067"/>
              </a:spcBef>
              <a:spcAft>
                <a:spcPts val="400"/>
              </a:spcAft>
              <a:buNone/>
            </a:pPr>
            <a:r>
              <a:rPr lang="en-US" sz="2489" b="1" dirty="0"/>
              <a:t>BrightSign LS Entry-Level HTML5 Engine</a:t>
            </a:r>
          </a:p>
          <a:p>
            <a:pPr>
              <a:spcBef>
                <a:spcPts val="0"/>
              </a:spcBef>
              <a:spcAft>
                <a:spcPts val="400"/>
              </a:spcAft>
            </a:pPr>
            <a:r>
              <a:rPr lang="en-US" sz="2133" dirty="0"/>
              <a:t>Play entry-level HTML5 content in full screen or as a modular asset alongside video playback </a:t>
            </a:r>
          </a:p>
        </p:txBody>
      </p:sp>
      <p:pic>
        <p:nvPicPr>
          <p:cNvPr id="10" name="Image 34" descr="Icon_html5.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828600" y="592815"/>
            <a:ext cx="888607" cy="888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12"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541D4698-7DAA-40FE-A639-19A26043394D}"/>
              </a:ext>
            </a:extLst>
          </p:cNvPr>
          <p:cNvGrpSpPr/>
          <p:nvPr/>
        </p:nvGrpSpPr>
        <p:grpSpPr>
          <a:xfrm>
            <a:off x="11901195" y="1930400"/>
            <a:ext cx="3754732" cy="6683623"/>
            <a:chOff x="11901195" y="1930400"/>
            <a:chExt cx="3754732" cy="6683623"/>
          </a:xfrm>
        </p:grpSpPr>
        <p:pic>
          <p:nvPicPr>
            <p:cNvPr id="18" name="Picture 1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901195" y="1930400"/>
              <a:ext cx="3197840" cy="1821922"/>
            </a:xfrm>
            <a:prstGeom prst="rect">
              <a:avLst/>
            </a:prstGeom>
          </p:spPr>
        </p:pic>
        <p:pic>
          <p:nvPicPr>
            <p:cNvPr id="13" name="Picture 12">
              <a:extLst>
                <a:ext uri="{FF2B5EF4-FFF2-40B4-BE49-F238E27FC236}">
                  <a16:creationId xmlns:a16="http://schemas.microsoft.com/office/drawing/2014/main" id="{8BA67DD5-ECE9-4FB0-8F3B-01253EF46AE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559311" y="3674189"/>
              <a:ext cx="3087527" cy="1736734"/>
            </a:xfrm>
            <a:prstGeom prst="rect">
              <a:avLst/>
            </a:prstGeom>
            <a:ln w="19050">
              <a:solidFill>
                <a:schemeClr val="tx1"/>
              </a:solidFill>
            </a:ln>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a:ext>
              </a:extLst>
            </a:blip>
            <a:srcRect b="-4"/>
            <a:stretch/>
          </p:blipFill>
          <p:spPr>
            <a:xfrm>
              <a:off x="11988685" y="5320894"/>
              <a:ext cx="3046850" cy="1746132"/>
            </a:xfrm>
            <a:prstGeom prst="rect">
              <a:avLst/>
            </a:prstGeom>
          </p:spPr>
        </p:pic>
        <p:pic>
          <p:nvPicPr>
            <p:cNvPr id="21" name="Picture 2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2592151" y="6877290"/>
              <a:ext cx="3063776" cy="1736733"/>
            </a:xfrm>
            <a:prstGeom prst="rect">
              <a:avLst/>
            </a:prstGeom>
          </p:spPr>
        </p:pic>
      </p:grpSp>
    </p:spTree>
    <p:extLst>
      <p:ext uri="{BB962C8B-B14F-4D97-AF65-F5344CB8AC3E}">
        <p14:creationId xmlns:p14="http://schemas.microsoft.com/office/powerpoint/2010/main" val="4193322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Mosaic Mode</a:t>
            </a:r>
          </a:p>
        </p:txBody>
      </p:sp>
      <p:sp>
        <p:nvSpPr>
          <p:cNvPr id="5" name="Text Placeholder 4"/>
          <p:cNvSpPr>
            <a:spLocks noGrp="1"/>
          </p:cNvSpPr>
          <p:nvPr>
            <p:ph type="body" sz="quarter" idx="10"/>
          </p:nvPr>
        </p:nvSpPr>
        <p:spPr>
          <a:xfrm>
            <a:off x="1914553" y="1461555"/>
            <a:ext cx="13527384" cy="659378"/>
          </a:xfrm>
        </p:spPr>
        <p:txBody>
          <a:bodyPr/>
          <a:lstStyle/>
          <a:p>
            <a:r>
              <a:rPr lang="en-US" dirty="0"/>
              <a:t>Create highly dynamic displays</a:t>
            </a:r>
          </a:p>
        </p:txBody>
      </p:sp>
      <p:sp>
        <p:nvSpPr>
          <p:cNvPr id="6" name="Content Placeholder 5"/>
          <p:cNvSpPr>
            <a:spLocks noGrp="1"/>
          </p:cNvSpPr>
          <p:nvPr>
            <p:ph idx="14"/>
          </p:nvPr>
        </p:nvSpPr>
        <p:spPr>
          <a:xfrm>
            <a:off x="1914553" y="2427098"/>
            <a:ext cx="13646180" cy="2440297"/>
          </a:xfrm>
        </p:spPr>
        <p:txBody>
          <a:bodyPr/>
          <a:lstStyle/>
          <a:p>
            <a:pPr>
              <a:spcAft>
                <a:spcPts val="452"/>
              </a:spcAft>
            </a:pPr>
            <a:r>
              <a:rPr lang="en-US" sz="2400" dirty="0"/>
              <a:t>Play a multitude of smaller resolution videos simultaneously that add up to the maximum video resolution of the player</a:t>
            </a:r>
          </a:p>
          <a:p>
            <a:pPr lvl="1">
              <a:spcBef>
                <a:spcPts val="600"/>
              </a:spcBef>
              <a:spcAft>
                <a:spcPts val="452"/>
              </a:spcAft>
            </a:pPr>
            <a:r>
              <a:rPr lang="en-US" sz="2000" dirty="0"/>
              <a:t>BrightSign XT supports simultaneous decode of 4 Full HD videos (via BrightScript)</a:t>
            </a:r>
          </a:p>
          <a:p>
            <a:pPr>
              <a:spcAft>
                <a:spcPts val="452"/>
              </a:spcAft>
            </a:pPr>
            <a:r>
              <a:rPr lang="en-US" sz="2400" dirty="0"/>
              <a:t>Play an HTML feed containing multiple videos in a single zone as long as the HTML feed resolution matches the player's maximum resolution </a:t>
            </a:r>
          </a:p>
          <a:p>
            <a:pPr>
              <a:spcBef>
                <a:spcPts val="1801"/>
              </a:spcBef>
              <a:spcAft>
                <a:spcPts val="1801"/>
              </a:spcAft>
            </a:pPr>
            <a:endParaRPr lang="en-US" sz="2400" dirty="0"/>
          </a:p>
          <a:p>
            <a:pPr>
              <a:spcBef>
                <a:spcPts val="1801"/>
              </a:spcBef>
              <a:spcAft>
                <a:spcPts val="1801"/>
              </a:spcAft>
            </a:pPr>
            <a:endParaRPr lang="en-US" sz="2400" dirty="0"/>
          </a:p>
        </p:txBody>
      </p:sp>
      <p:sp>
        <p:nvSpPr>
          <p:cNvPr id="11" name="TextBox 10"/>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68067" y="444374"/>
            <a:ext cx="892659" cy="892659"/>
          </a:xfrm>
          <a:prstGeom prst="rect">
            <a:avLst/>
          </a:prstGeom>
        </p:spPr>
      </p:pic>
      <p:grpSp>
        <p:nvGrpSpPr>
          <p:cNvPr id="20" name="Group 19"/>
          <p:cNvGrpSpPr>
            <a:grpSpLocks noChangeAspect="1"/>
          </p:cNvGrpSpPr>
          <p:nvPr/>
        </p:nvGrpSpPr>
        <p:grpSpPr>
          <a:xfrm>
            <a:off x="8552131" y="4810248"/>
            <a:ext cx="7008602" cy="3613864"/>
            <a:chOff x="7601404" y="6270614"/>
            <a:chExt cx="6209845" cy="3201999"/>
          </a:xfrm>
        </p:grpSpPr>
        <p:sp>
          <p:nvSpPr>
            <p:cNvPr id="16" name="Rectangle 15"/>
            <p:cNvSpPr/>
            <p:nvPr/>
          </p:nvSpPr>
          <p:spPr>
            <a:xfrm>
              <a:off x="7601404" y="6270614"/>
              <a:ext cx="6209845" cy="3201999"/>
            </a:xfrm>
            <a:prstGeom prst="rect">
              <a:avLst/>
            </a:prstGeom>
            <a:solidFill>
              <a:schemeClr val="tx1">
                <a:lumMod val="85000"/>
                <a:lumOff val="1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pic>
          <p:nvPicPr>
            <p:cNvPr id="19" name="Picture 18"/>
            <p:cNvPicPr>
              <a:picLocks noChangeAspect="1"/>
            </p:cNvPicPr>
            <p:nvPr/>
          </p:nvPicPr>
          <p:blipFill>
            <a:blip r:embed="rId3"/>
            <a:stretch>
              <a:fillRect/>
            </a:stretch>
          </p:blipFill>
          <p:spPr>
            <a:xfrm>
              <a:off x="7673976" y="8848000"/>
              <a:ext cx="3835854" cy="552425"/>
            </a:xfrm>
            <a:prstGeom prst="rect">
              <a:avLst/>
            </a:prstGeom>
          </p:spPr>
        </p:pic>
        <p:pic>
          <p:nvPicPr>
            <p:cNvPr id="4098" name="Picture 2" descr="https://cbcdn1.gp-static.com/media_library/image/2039/HomePage_Buckets_VR.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673975" y="6357256"/>
              <a:ext cx="3835854" cy="24053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ytimg.com/vi/IyTv_SR2uUo/maxresdefaul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577756" y="6357256"/>
              <a:ext cx="2166711" cy="121938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blogs-images.forbes.com/briansolomon/files/2014/07/GoProCam-e1404319350178.jpg"/>
            <p:cNvPicPr>
              <a:picLocks noChangeAspect="1" noChangeArrowheads="1"/>
            </p:cNvPicPr>
            <p:nvPr/>
          </p:nvPicPr>
          <p:blipFill rotWithShape="1">
            <a:blip r:embed="rId6" cstate="print">
              <a:clrChange>
                <a:clrFrom>
                  <a:srgbClr val="010101"/>
                </a:clrFrom>
                <a:clrTo>
                  <a:srgbClr val="010101">
                    <a:alpha val="0"/>
                  </a:srgbClr>
                </a:clrTo>
              </a:clrChange>
              <a:extLst>
                <a:ext uri="{28A0092B-C50C-407E-A947-70E740481C1C}">
                  <a14:useLocalDpi xmlns:a14="http://schemas.microsoft.com/office/drawing/2010/main"/>
                </a:ext>
              </a:extLst>
            </a:blip>
            <a:srcRect r="-679"/>
            <a:stretch/>
          </p:blipFill>
          <p:spPr bwMode="auto">
            <a:xfrm>
              <a:off x="11620743" y="8269558"/>
              <a:ext cx="2034297" cy="10888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577756" y="7649507"/>
              <a:ext cx="2166711" cy="695586"/>
            </a:xfrm>
            <a:prstGeom prst="rect">
              <a:avLst/>
            </a:prstGeom>
          </p:spPr>
        </p:pic>
      </p:grpSp>
      <p:pic>
        <p:nvPicPr>
          <p:cNvPr id="22" name="Picture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50019" y="4810247"/>
            <a:ext cx="5461132" cy="3312747"/>
          </a:xfrm>
          <a:prstGeom prst="rect">
            <a:avLst/>
          </a:prstGeom>
          <a:ln>
            <a:noFill/>
          </a:ln>
          <a:effectLst>
            <a:outerShdw blurRad="292100" dist="139700" dir="2700000" algn="tl" rotWithShape="0">
              <a:srgbClr val="333333">
                <a:alpha val="65000"/>
              </a:srgbClr>
            </a:outerShdw>
          </a:effectLst>
        </p:spPr>
      </p:pic>
      <p:pic>
        <p:nvPicPr>
          <p:cNvPr id="24" name="Picture 2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82005" y="6284269"/>
            <a:ext cx="2464510" cy="2682240"/>
          </a:xfrm>
          <a:prstGeom prst="rect">
            <a:avLst/>
          </a:prstGeom>
        </p:spPr>
      </p:pic>
      <p:pic>
        <p:nvPicPr>
          <p:cNvPr id="17" name="Image 28" descr="icon_home.png">
            <a:hlinkClick r:id="rId10" action="ppaction://hlinksldjump"/>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047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39" descr="icon_synchro.png">
            <a:hlinkClick r:id="" action="ppaction://noaction"/>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636194" y="425072"/>
            <a:ext cx="896298" cy="896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en-US" dirty="0"/>
              <a:t>BrightWall™</a:t>
            </a:r>
            <a:endParaRPr lang="en-US" baseline="46000" dirty="0"/>
          </a:p>
        </p:txBody>
      </p:sp>
      <p:sp>
        <p:nvSpPr>
          <p:cNvPr id="3" name="Text Placeholder 2"/>
          <p:cNvSpPr>
            <a:spLocks noGrp="1"/>
          </p:cNvSpPr>
          <p:nvPr>
            <p:ph type="body" sz="quarter" idx="10"/>
          </p:nvPr>
        </p:nvSpPr>
        <p:spPr>
          <a:xfrm>
            <a:off x="1914552" y="1355202"/>
            <a:ext cx="13527384" cy="659492"/>
          </a:xfrm>
        </p:spPr>
        <p:txBody>
          <a:bodyPr/>
          <a:lstStyle/>
          <a:p>
            <a:r>
              <a:rPr lang="en-US" sz="3000" dirty="0"/>
              <a:t>Create impressive video walls with perfect synchronization</a:t>
            </a:r>
          </a:p>
        </p:txBody>
      </p:sp>
      <p:sp>
        <p:nvSpPr>
          <p:cNvPr id="4" name="Content Placeholder 3"/>
          <p:cNvSpPr>
            <a:spLocks noGrp="1"/>
          </p:cNvSpPr>
          <p:nvPr>
            <p:ph idx="14"/>
          </p:nvPr>
        </p:nvSpPr>
        <p:spPr>
          <a:xfrm>
            <a:off x="1914552" y="2298700"/>
            <a:ext cx="13527384" cy="5953829"/>
          </a:xfrm>
        </p:spPr>
        <p:txBody>
          <a:bodyPr/>
          <a:lstStyle/>
          <a:p>
            <a:r>
              <a:rPr lang="en-US" sz="2200" b="1" dirty="0"/>
              <a:t>BrightWall</a:t>
            </a:r>
            <a:r>
              <a:rPr lang="en-US" sz="2200" dirty="0"/>
              <a:t> is a powerful drag-and-drop BrightAuthor tool that makes building looping video walls in any size and layout very simple.</a:t>
            </a:r>
          </a:p>
          <a:p>
            <a:pPr lvl="1">
              <a:spcBef>
                <a:spcPts val="600"/>
              </a:spcBef>
            </a:pPr>
            <a:r>
              <a:rPr lang="en-US" sz="2000" dirty="0"/>
              <a:t>Perfectly synchronize separate videos per display or stretch a single video across all displays using the BrightSign player’s Ethernet port and a common clock</a:t>
            </a:r>
          </a:p>
          <a:p>
            <a:pPr lvl="1"/>
            <a:r>
              <a:rPr lang="en-US" sz="2000" dirty="0"/>
              <a:t>Build video walls by simply choosing the number of displays, specifying the configuration of the video wall and dragging the video(s) into BrightAuthor</a:t>
            </a:r>
          </a:p>
          <a:p>
            <a:pPr>
              <a:spcBef>
                <a:spcPts val="1800"/>
              </a:spcBef>
            </a:pPr>
            <a:r>
              <a:rPr lang="en-US" sz="2200" dirty="0"/>
              <a:t>The </a:t>
            </a:r>
            <a:r>
              <a:rPr lang="en-US" sz="2200" b="1" dirty="0"/>
              <a:t>Synchronization</a:t>
            </a:r>
            <a:r>
              <a:rPr lang="en-US" sz="2200" dirty="0"/>
              <a:t> event tool in BrightAuthor is used to synchronize the playback of multiple screens for basic video walls and also can be used in conjunction with interactive events for creating interactive video walls. </a:t>
            </a:r>
          </a:p>
          <a:p>
            <a:pPr lvl="1">
              <a:spcBef>
                <a:spcPts val="600"/>
              </a:spcBef>
            </a:pPr>
            <a:r>
              <a:rPr lang="en-US" sz="2000" dirty="0"/>
              <a:t>Achieve perfect video wall synchronization and edge blending in projection mapping with </a:t>
            </a:r>
            <a:r>
              <a:rPr lang="en-US" sz="2000" dirty="0">
                <a:hlinkClick r:id="rId3"/>
              </a:rPr>
              <a:t>genlock</a:t>
            </a:r>
            <a:r>
              <a:rPr lang="en-US" sz="2000" dirty="0"/>
              <a:t> frame-accurate synchronization (via BrightScript)</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60414" y="6515101"/>
            <a:ext cx="8382253" cy="2565400"/>
          </a:xfrm>
          <a:prstGeom prst="rect">
            <a:avLst/>
          </a:prstGeom>
        </p:spPr>
      </p:pic>
      <p:sp>
        <p:nvSpPr>
          <p:cNvPr id="8" name="TextBox 7"/>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9" name="Image 28" descr="icon_home.png">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5127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636194" y="403860"/>
            <a:ext cx="914579" cy="914579"/>
          </a:xfrm>
          <a:prstGeom prst="rect">
            <a:avLst/>
          </a:prstGeom>
        </p:spPr>
      </p:pic>
      <p:sp>
        <p:nvSpPr>
          <p:cNvPr id="2" name="Title 1"/>
          <p:cNvSpPr>
            <a:spLocks noGrp="1"/>
          </p:cNvSpPr>
          <p:nvPr>
            <p:ph type="title"/>
          </p:nvPr>
        </p:nvSpPr>
        <p:spPr/>
        <p:txBody>
          <a:bodyPr>
            <a:noAutofit/>
          </a:bodyPr>
          <a:lstStyle/>
          <a:p>
            <a:r>
              <a:rPr lang="en-US" dirty="0"/>
              <a:t>AutoWall™</a:t>
            </a:r>
            <a:endParaRPr lang="en-US" baseline="46000" dirty="0"/>
          </a:p>
        </p:txBody>
      </p:sp>
      <p:sp>
        <p:nvSpPr>
          <p:cNvPr id="3" name="Text Placeholder 2"/>
          <p:cNvSpPr>
            <a:spLocks noGrp="1"/>
          </p:cNvSpPr>
          <p:nvPr>
            <p:ph type="body" sz="quarter" idx="10"/>
          </p:nvPr>
        </p:nvSpPr>
        <p:spPr>
          <a:xfrm>
            <a:off x="1914552" y="1495671"/>
            <a:ext cx="13527384" cy="659492"/>
          </a:xfrm>
        </p:spPr>
        <p:txBody>
          <a:bodyPr/>
          <a:lstStyle/>
          <a:p>
            <a:r>
              <a:rPr lang="en-US" sz="3022" dirty="0"/>
              <a:t>HTML-based video walls that supports more than just video</a:t>
            </a:r>
          </a:p>
        </p:txBody>
      </p:sp>
      <p:sp>
        <p:nvSpPr>
          <p:cNvPr id="4" name="Content Placeholder 3"/>
          <p:cNvSpPr>
            <a:spLocks noGrp="1"/>
          </p:cNvSpPr>
          <p:nvPr>
            <p:ph idx="14"/>
          </p:nvPr>
        </p:nvSpPr>
        <p:spPr>
          <a:xfrm>
            <a:off x="1914552" y="2332394"/>
            <a:ext cx="13527384" cy="5920135"/>
          </a:xfrm>
        </p:spPr>
        <p:txBody>
          <a:bodyPr/>
          <a:lstStyle/>
          <a:p>
            <a:pPr marL="0" indent="0">
              <a:spcBef>
                <a:spcPts val="1067"/>
              </a:spcBef>
              <a:buNone/>
            </a:pPr>
            <a:r>
              <a:rPr lang="en-US" sz="2667" dirty="0">
                <a:solidFill>
                  <a:srgbClr val="595959"/>
                </a:solidFill>
              </a:rPr>
              <a:t>Powerful BrightAuthor Plugin Kit using HTML5 to create unique multimedia video walls supporting video, images, tickers, live feeds &amp; virtually any HTML5 content</a:t>
            </a:r>
          </a:p>
          <a:p>
            <a:pPr>
              <a:spcBef>
                <a:spcPts val="1067"/>
              </a:spcBef>
            </a:pPr>
            <a:r>
              <a:rPr lang="en-US" sz="2489" dirty="0"/>
              <a:t>Landscape multimedia video walls with HTML-based layouts</a:t>
            </a:r>
          </a:p>
          <a:p>
            <a:pPr lvl="1">
              <a:spcBef>
                <a:spcPts val="1067"/>
              </a:spcBef>
            </a:pPr>
            <a:r>
              <a:rPr lang="en-US" sz="2133" dirty="0"/>
              <a:t>automatically scales based on the number of players/screens in the wall</a:t>
            </a:r>
          </a:p>
          <a:p>
            <a:pPr lvl="1">
              <a:spcBef>
                <a:spcPts val="1067"/>
              </a:spcBef>
            </a:pPr>
            <a:r>
              <a:rPr lang="en-US" sz="2133" dirty="0"/>
              <a:t>frame accurate synchronization &amp; support for interactivity via HTML</a:t>
            </a:r>
          </a:p>
          <a:p>
            <a:pPr>
              <a:spcBef>
                <a:spcPts val="1067"/>
              </a:spcBef>
            </a:pPr>
            <a:r>
              <a:rPr lang="en-US" sz="2489" dirty="0"/>
              <a:t>Video content populated from BrightSign Network Dynamic Playlists or MRSS feeds</a:t>
            </a:r>
          </a:p>
          <a:p>
            <a:pPr>
              <a:spcBef>
                <a:spcPts val="1067"/>
              </a:spcBef>
            </a:pPr>
            <a:r>
              <a:rPr lang="en-US" sz="2489" dirty="0"/>
              <a:t>Multiscreen ticker option with content populated from BSN or RSS feeds</a:t>
            </a:r>
          </a:p>
          <a:p>
            <a:pPr>
              <a:spcBef>
                <a:spcPts val="1067"/>
              </a:spcBef>
            </a:pPr>
            <a:r>
              <a:rPr lang="en-US" sz="2489" dirty="0"/>
              <a:t>Support for any publishing method (Local File Networking, BrightSign Network, etc.)</a:t>
            </a:r>
          </a:p>
        </p:txBody>
      </p:sp>
      <p:sp>
        <p:nvSpPr>
          <p:cNvPr id="8" name="TextBox 7"/>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24" name="Picture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3999" y="6410329"/>
            <a:ext cx="4043850" cy="2283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1330" y="6410329"/>
            <a:ext cx="4043850" cy="2283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2" name="TextBox 31"/>
          <p:cNvSpPr txBox="1"/>
          <p:nvPr/>
        </p:nvSpPr>
        <p:spPr>
          <a:xfrm>
            <a:off x="4964022" y="6737557"/>
            <a:ext cx="2400016" cy="1323439"/>
          </a:xfrm>
          <a:prstGeom prst="rect">
            <a:avLst/>
          </a:prstGeom>
          <a:noFill/>
        </p:spPr>
        <p:txBody>
          <a:bodyPr wrap="none" rtlCol="0">
            <a:spAutoFit/>
          </a:bodyPr>
          <a:lstStyle/>
          <a:p>
            <a:r>
              <a:rPr lang="en-US" sz="16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A-1                    A-2</a:t>
            </a:r>
          </a:p>
          <a:p>
            <a:endParaRPr lang="en-US" sz="16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endParaRPr lang="en-US" sz="16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16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B-1                    B-2</a:t>
            </a:r>
          </a:p>
        </p:txBody>
      </p:sp>
      <p:sp>
        <p:nvSpPr>
          <p:cNvPr id="33" name="TextBox 32"/>
          <p:cNvSpPr txBox="1"/>
          <p:nvPr/>
        </p:nvSpPr>
        <p:spPr>
          <a:xfrm>
            <a:off x="9401551" y="6453692"/>
            <a:ext cx="3139001" cy="1851789"/>
          </a:xfrm>
          <a:prstGeom prst="rect">
            <a:avLst/>
          </a:prstGeom>
          <a:noFill/>
        </p:spPr>
        <p:txBody>
          <a:bodyPr wrap="none" rtlCol="0">
            <a:spAutoFit/>
          </a:bodyPr>
          <a:lstStyle/>
          <a:p>
            <a:pPr>
              <a:lnSpc>
                <a:spcPct val="200000"/>
              </a:lnSpc>
              <a:spcAft>
                <a:spcPts val="1067"/>
              </a:spcAft>
            </a:pPr>
            <a:r>
              <a:rPr lang="en-US" sz="16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A-1           A-2	          A-3</a:t>
            </a:r>
          </a:p>
          <a:p>
            <a:pPr>
              <a:lnSpc>
                <a:spcPct val="200000"/>
              </a:lnSpc>
              <a:spcAft>
                <a:spcPts val="1067"/>
              </a:spcAft>
            </a:pPr>
            <a:r>
              <a:rPr lang="en-US" sz="16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B-1           B-2           B-3</a:t>
            </a:r>
          </a:p>
          <a:p>
            <a:pPr>
              <a:lnSpc>
                <a:spcPct val="200000"/>
              </a:lnSpc>
              <a:spcAft>
                <a:spcPts val="1067"/>
              </a:spcAft>
            </a:pPr>
            <a:r>
              <a:rPr lang="en-US" sz="1600" b="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C-1           C-2           C-3</a:t>
            </a:r>
          </a:p>
        </p:txBody>
      </p:sp>
      <p:pic>
        <p:nvPicPr>
          <p:cNvPr id="11" name="Image 28" descr="icon_home.png">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0846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BrightSign corporate overview</a:t>
            </a:r>
          </a:p>
        </p:txBody>
      </p:sp>
      <p:sp>
        <p:nvSpPr>
          <p:cNvPr id="3" name="Text Placeholder 2"/>
          <p:cNvSpPr>
            <a:spLocks noGrp="1"/>
          </p:cNvSpPr>
          <p:nvPr>
            <p:ph type="body" sz="quarter" idx="10"/>
          </p:nvPr>
        </p:nvSpPr>
        <p:spPr>
          <a:xfrm>
            <a:off x="1913467" y="1411516"/>
            <a:ext cx="13529733" cy="498029"/>
          </a:xfrm>
        </p:spPr>
        <p:txBody>
          <a:bodyPr/>
          <a:lstStyle/>
          <a:p>
            <a:r>
              <a:rPr lang="en-US" dirty="0"/>
              <a:t>The worldwide market leader in digital signage</a:t>
            </a:r>
          </a:p>
        </p:txBody>
      </p:sp>
      <p:sp>
        <p:nvSpPr>
          <p:cNvPr id="13" name="Content Placeholder 12"/>
          <p:cNvSpPr>
            <a:spLocks noGrp="1"/>
          </p:cNvSpPr>
          <p:nvPr>
            <p:ph idx="14"/>
          </p:nvPr>
        </p:nvSpPr>
        <p:spPr>
          <a:xfrm>
            <a:off x="1913469" y="2105221"/>
            <a:ext cx="13865090" cy="6215039"/>
          </a:xfrm>
        </p:spPr>
        <p:txBody>
          <a:bodyPr/>
          <a:lstStyle/>
          <a:p>
            <a:pPr marL="0" indent="0">
              <a:spcBef>
                <a:spcPts val="600"/>
              </a:spcBef>
              <a:spcAft>
                <a:spcPts val="800"/>
              </a:spcAft>
              <a:buNone/>
            </a:pPr>
            <a:r>
              <a:rPr lang="en-US" dirty="0">
                <a:solidFill>
                  <a:srgbClr val="38A4D4"/>
                </a:solidFill>
              </a:rPr>
              <a:t>What We Do</a:t>
            </a:r>
          </a:p>
          <a:p>
            <a:pPr>
              <a:spcBef>
                <a:spcPts val="600"/>
              </a:spcBef>
              <a:spcAft>
                <a:spcPts val="800"/>
              </a:spcAft>
            </a:pPr>
            <a:r>
              <a:rPr lang="en-US" sz="2200" dirty="0"/>
              <a:t>BrightSign manufactures media players, and provides free software and networking solutions for the commercial digital signage market worldwide </a:t>
            </a:r>
          </a:p>
          <a:p>
            <a:pPr>
              <a:spcBef>
                <a:spcPts val="600"/>
              </a:spcBef>
              <a:spcAft>
                <a:spcPts val="800"/>
              </a:spcAft>
            </a:pPr>
            <a:r>
              <a:rPr lang="en-US" sz="2200" dirty="0"/>
              <a:t>BrightSign is known for its signature reliability, affordability, ease-of-use, highest quality output and most powerful video engine</a:t>
            </a:r>
          </a:p>
          <a:p>
            <a:pPr marL="0" indent="0">
              <a:spcBef>
                <a:spcPts val="600"/>
              </a:spcBef>
              <a:spcAft>
                <a:spcPts val="800"/>
              </a:spcAft>
              <a:buNone/>
            </a:pPr>
            <a:r>
              <a:rPr lang="en-US" dirty="0">
                <a:solidFill>
                  <a:srgbClr val="38A4D4"/>
                </a:solidFill>
              </a:rPr>
              <a:t>Who We Are</a:t>
            </a:r>
          </a:p>
          <a:p>
            <a:pPr>
              <a:spcBef>
                <a:spcPts val="600"/>
              </a:spcBef>
              <a:spcAft>
                <a:spcPts val="800"/>
              </a:spcAft>
            </a:pPr>
            <a:r>
              <a:rPr lang="en-US" sz="2200" dirty="0"/>
              <a:t>Founded in 2002 by Anthony Wood, inventor of the digital video recorder (DVR) &amp; Roku</a:t>
            </a:r>
          </a:p>
          <a:p>
            <a:pPr>
              <a:spcBef>
                <a:spcPts val="600"/>
              </a:spcBef>
              <a:spcAft>
                <a:spcPts val="800"/>
              </a:spcAft>
            </a:pPr>
            <a:r>
              <a:rPr lang="en-US" sz="2200" dirty="0"/>
              <a:t>Jeff Hastings, CEO</a:t>
            </a:r>
          </a:p>
        </p:txBody>
      </p:sp>
      <p:grpSp>
        <p:nvGrpSpPr>
          <p:cNvPr id="7" name="Group 6"/>
          <p:cNvGrpSpPr/>
          <p:nvPr/>
        </p:nvGrpSpPr>
        <p:grpSpPr>
          <a:xfrm>
            <a:off x="4620769" y="5302972"/>
            <a:ext cx="11330448" cy="3519026"/>
            <a:chOff x="5177060" y="5604271"/>
            <a:chExt cx="10875739" cy="3238940"/>
          </a:xfrm>
        </p:grpSpPr>
        <p:pic>
          <p:nvPicPr>
            <p:cNvPr id="5" name="Picture 4"/>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177060" y="5604271"/>
              <a:ext cx="10875739" cy="323894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77061" y="8122127"/>
              <a:ext cx="4652740" cy="721083"/>
            </a:xfrm>
            <a:prstGeom prst="rect">
              <a:avLst/>
            </a:prstGeom>
          </p:spPr>
        </p:pic>
      </p:grpSp>
      <p:grpSp>
        <p:nvGrpSpPr>
          <p:cNvPr id="17" name="Group 16"/>
          <p:cNvGrpSpPr>
            <a:grpSpLocks noChangeAspect="1"/>
          </p:cNvGrpSpPr>
          <p:nvPr/>
        </p:nvGrpSpPr>
        <p:grpSpPr>
          <a:xfrm>
            <a:off x="13088419" y="1742392"/>
            <a:ext cx="2672453" cy="828253"/>
            <a:chOff x="12100888" y="1253462"/>
            <a:chExt cx="3709944" cy="1149795"/>
          </a:xfrm>
        </p:grpSpPr>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415169" y="1253462"/>
              <a:ext cx="1395663" cy="1149795"/>
            </a:xfrm>
            <a:prstGeom prst="rect">
              <a:avLst/>
            </a:prstGeom>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00888" y="1304262"/>
              <a:ext cx="2162258" cy="1086702"/>
            </a:xfrm>
            <a:prstGeom prst="rect">
              <a:avLst/>
            </a:prstGeom>
          </p:spPr>
        </p:pic>
      </p:grpSp>
      <p:pic>
        <p:nvPicPr>
          <p:cNvPr id="15" name="Image 28" descr="icon_home.png">
            <a:hlinkClick r:id="rId7" action="ppaction://hlinksldjump"/>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9"/>
          <a:stretch>
            <a:fillRect/>
          </a:stretch>
        </p:blipFill>
        <p:spPr>
          <a:xfrm>
            <a:off x="2052847" y="6041346"/>
            <a:ext cx="2395264" cy="2042278"/>
          </a:xfrm>
          <a:prstGeom prst="rect">
            <a:avLst/>
          </a:prstGeom>
        </p:spPr>
      </p:pic>
      <p:grpSp>
        <p:nvGrpSpPr>
          <p:cNvPr id="9" name="Group 8"/>
          <p:cNvGrpSpPr>
            <a:grpSpLocks noChangeAspect="1"/>
          </p:cNvGrpSpPr>
          <p:nvPr/>
        </p:nvGrpSpPr>
        <p:grpSpPr>
          <a:xfrm>
            <a:off x="13356230" y="65364"/>
            <a:ext cx="2136833" cy="1688828"/>
            <a:chOff x="11982878" y="-437917"/>
            <a:chExt cx="4273666" cy="3377655"/>
          </a:xfrm>
        </p:grpSpPr>
        <p:pic>
          <p:nvPicPr>
            <p:cNvPr id="21" name="Picture 10" descr="Related image"/>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2482643" y="-437917"/>
              <a:ext cx="3274136" cy="324685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Related image"/>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089598" y="142731"/>
              <a:ext cx="2060227" cy="20602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1982878" y="2025259"/>
              <a:ext cx="4273666" cy="914479"/>
            </a:xfrm>
            <a:prstGeom prst="rect">
              <a:avLst/>
            </a:prstGeom>
          </p:spPr>
        </p:pic>
      </p:grpSp>
    </p:spTree>
    <p:extLst>
      <p:ext uri="{BB962C8B-B14F-4D97-AF65-F5344CB8AC3E}">
        <p14:creationId xmlns:p14="http://schemas.microsoft.com/office/powerpoint/2010/main" val="17100290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Zones</a:t>
            </a:r>
          </a:p>
        </p:txBody>
      </p:sp>
      <p:sp>
        <p:nvSpPr>
          <p:cNvPr id="3" name="Text Placeholder 2"/>
          <p:cNvSpPr>
            <a:spLocks noGrp="1"/>
          </p:cNvSpPr>
          <p:nvPr>
            <p:ph type="body" sz="quarter" idx="10"/>
          </p:nvPr>
        </p:nvSpPr>
        <p:spPr/>
        <p:txBody>
          <a:bodyPr/>
          <a:lstStyle/>
          <a:p>
            <a:r>
              <a:rPr lang="en-US" dirty="0"/>
              <a:t>Multiply your content delivery with multi-zone layouts </a:t>
            </a:r>
          </a:p>
        </p:txBody>
      </p:sp>
      <p:sp>
        <p:nvSpPr>
          <p:cNvPr id="4" name="Content Placeholder 3"/>
          <p:cNvSpPr>
            <a:spLocks noGrp="1"/>
          </p:cNvSpPr>
          <p:nvPr>
            <p:ph idx="14"/>
          </p:nvPr>
        </p:nvSpPr>
        <p:spPr/>
        <p:txBody>
          <a:bodyPr/>
          <a:lstStyle/>
          <a:p>
            <a:pPr>
              <a:spcAft>
                <a:spcPts val="601"/>
              </a:spcAft>
            </a:pPr>
            <a:r>
              <a:rPr lang="en-US" dirty="0">
                <a:solidFill>
                  <a:srgbClr val="595959"/>
                </a:solidFill>
              </a:rPr>
              <a:t>Playback multiple content files on a single screen with zones – even dual videos on BrightSign XD and XT</a:t>
            </a:r>
          </a:p>
          <a:p>
            <a:pPr>
              <a:spcAft>
                <a:spcPts val="601"/>
              </a:spcAft>
            </a:pPr>
            <a:r>
              <a:rPr lang="en-US" dirty="0">
                <a:solidFill>
                  <a:srgbClr val="595959"/>
                </a:solidFill>
              </a:rPr>
              <a:t>Abundant content support including Full HD video, images, HTML5, Live TV, audio, text tickers, Live Text, RSS feeds, </a:t>
            </a:r>
            <a:br>
              <a:rPr lang="en-US" dirty="0">
                <a:solidFill>
                  <a:srgbClr val="595959"/>
                </a:solidFill>
              </a:rPr>
            </a:br>
            <a:r>
              <a:rPr lang="en-US" dirty="0">
                <a:solidFill>
                  <a:srgbClr val="595959"/>
                </a:solidFill>
              </a:rPr>
              <a:t>date/time widgets and more!</a:t>
            </a:r>
          </a:p>
          <a:p>
            <a:pPr marL="331435" indent="-365722">
              <a:spcAft>
                <a:spcPts val="601"/>
              </a:spcAft>
            </a:pPr>
            <a:r>
              <a:rPr lang="en-US" dirty="0">
                <a:solidFill>
                  <a:srgbClr val="595959"/>
                </a:solidFill>
              </a:rPr>
              <a:t>Control each zone with its own playlist</a:t>
            </a:r>
          </a:p>
          <a:p>
            <a:pPr marL="331435" indent="-365722">
              <a:spcAft>
                <a:spcPts val="601"/>
              </a:spcAft>
            </a:pPr>
            <a:r>
              <a:rPr lang="en-US" dirty="0">
                <a:solidFill>
                  <a:srgbClr val="595959"/>
                </a:solidFill>
              </a:rPr>
              <a:t>Play video and audio independently from a </a:t>
            </a:r>
            <a:br>
              <a:rPr lang="en-US" dirty="0">
                <a:solidFill>
                  <a:srgbClr val="595959"/>
                </a:solidFill>
              </a:rPr>
            </a:br>
            <a:r>
              <a:rPr lang="en-US" dirty="0">
                <a:solidFill>
                  <a:srgbClr val="595959"/>
                </a:solidFill>
              </a:rPr>
              <a:t>single player</a:t>
            </a:r>
          </a:p>
          <a:p>
            <a:pPr marL="331435" indent="-365722">
              <a:spcAft>
                <a:spcPts val="601"/>
              </a:spcAft>
            </a:pPr>
            <a:r>
              <a:rPr lang="en-US" dirty="0">
                <a:solidFill>
                  <a:srgbClr val="595959"/>
                </a:solidFill>
              </a:rPr>
              <a:t>Synchronize zones together and link </a:t>
            </a:r>
            <a:br>
              <a:rPr lang="en-US" dirty="0">
                <a:solidFill>
                  <a:srgbClr val="595959"/>
                </a:solidFill>
              </a:rPr>
            </a:br>
            <a:r>
              <a:rPr lang="en-US" dirty="0">
                <a:solidFill>
                  <a:srgbClr val="595959"/>
                </a:solidFill>
              </a:rPr>
              <a:t>to lighting and other displays to create an </a:t>
            </a:r>
            <a:br>
              <a:rPr lang="en-US" dirty="0">
                <a:solidFill>
                  <a:srgbClr val="595959"/>
                </a:solidFill>
              </a:rPr>
            </a:br>
            <a:r>
              <a:rPr lang="en-US" dirty="0">
                <a:solidFill>
                  <a:srgbClr val="595959"/>
                </a:solidFill>
              </a:rPr>
              <a:t>immersive experience</a:t>
            </a:r>
          </a:p>
          <a:p>
            <a:pPr marL="331435" indent="-365722">
              <a:spcAft>
                <a:spcPts val="601"/>
              </a:spcAft>
            </a:pPr>
            <a:endParaRPr lang="en-US" dirty="0">
              <a:solidFill>
                <a:srgbClr val="595959"/>
              </a:solidFill>
            </a:endParaRPr>
          </a:p>
          <a:p>
            <a:pPr>
              <a:spcAft>
                <a:spcPts val="601"/>
              </a:spcAft>
            </a:pPr>
            <a:endParaRPr lang="en-US" dirty="0">
              <a:solidFill>
                <a:srgbClr val="595959"/>
              </a:solidFill>
            </a:endParaRPr>
          </a:p>
        </p:txBody>
      </p:sp>
      <p:pic>
        <p:nvPicPr>
          <p:cNvPr id="15" name="Picture 14"/>
          <p:cNvPicPr>
            <a:picLocks noChangeAspect="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10542027" y="4679200"/>
            <a:ext cx="4899908" cy="3973707"/>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685126" y="666852"/>
            <a:ext cx="877420" cy="868281"/>
          </a:xfrm>
          <a:prstGeom prst="rect">
            <a:avLst/>
          </a:prstGeom>
        </p:spPr>
      </p:pic>
      <p:sp>
        <p:nvSpPr>
          <p:cNvPr id="10" name="TextBox 9"/>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9" name="Image 28" descr="icon_home.png">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105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599625" y="540980"/>
            <a:ext cx="926342" cy="926342"/>
          </a:xfrm>
          <a:prstGeom prst="rect">
            <a:avLst/>
          </a:prstGeom>
        </p:spPr>
      </p:pic>
      <p:sp>
        <p:nvSpPr>
          <p:cNvPr id="2" name="Title 1"/>
          <p:cNvSpPr>
            <a:spLocks noGrp="1"/>
          </p:cNvSpPr>
          <p:nvPr>
            <p:ph type="title"/>
          </p:nvPr>
        </p:nvSpPr>
        <p:spPr/>
        <p:txBody>
          <a:bodyPr>
            <a:noAutofit/>
          </a:bodyPr>
          <a:lstStyle/>
          <a:p>
            <a:r>
              <a:rPr lang="en-US" dirty="0"/>
              <a:t>Interactivity</a:t>
            </a:r>
          </a:p>
        </p:txBody>
      </p:sp>
      <p:sp>
        <p:nvSpPr>
          <p:cNvPr id="3" name="Text Placeholder 2"/>
          <p:cNvSpPr>
            <a:spLocks noGrp="1"/>
          </p:cNvSpPr>
          <p:nvPr>
            <p:ph type="body" sz="quarter" idx="10"/>
          </p:nvPr>
        </p:nvSpPr>
        <p:spPr>
          <a:xfrm>
            <a:off x="1914552" y="1506755"/>
            <a:ext cx="13527384" cy="659492"/>
          </a:xfrm>
        </p:spPr>
        <p:txBody>
          <a:bodyPr/>
          <a:lstStyle/>
          <a:p>
            <a:r>
              <a:rPr lang="en-US" sz="3022" dirty="0"/>
              <a:t>Engage your audience with interactive devices and controls</a:t>
            </a:r>
          </a:p>
        </p:txBody>
      </p:sp>
      <p:sp>
        <p:nvSpPr>
          <p:cNvPr id="4" name="Content Placeholder 3"/>
          <p:cNvSpPr>
            <a:spLocks noGrp="1"/>
          </p:cNvSpPr>
          <p:nvPr>
            <p:ph idx="14"/>
          </p:nvPr>
        </p:nvSpPr>
        <p:spPr>
          <a:xfrm>
            <a:off x="1914551" y="2368241"/>
            <a:ext cx="13733260" cy="5952021"/>
          </a:xfrm>
        </p:spPr>
        <p:txBody>
          <a:bodyPr/>
          <a:lstStyle/>
          <a:p>
            <a:pPr>
              <a:spcBef>
                <a:spcPts val="1067"/>
              </a:spcBef>
            </a:pPr>
            <a:r>
              <a:rPr lang="en-US" sz="2667" dirty="0">
                <a:solidFill>
                  <a:srgbClr val="595959"/>
                </a:solidFill>
              </a:rPr>
              <a:t>Trigger playback from virtually any type of interactive device you can dream up using Interactive Playlists in BrightAuthor or HTML5:</a:t>
            </a:r>
          </a:p>
          <a:p>
            <a:pPr lvl="1">
              <a:spcBef>
                <a:spcPts val="1067"/>
              </a:spcBef>
            </a:pPr>
            <a:r>
              <a:rPr lang="en-US" dirty="0">
                <a:solidFill>
                  <a:srgbClr val="595959"/>
                </a:solidFill>
              </a:rPr>
              <a:t>Touch screens, barcode scans, motion sensors, RFID, UDP controls, GPIO and USB button controls, IR remote controls, serial devices, keyboards, mice and much more </a:t>
            </a:r>
          </a:p>
          <a:p>
            <a:pPr lvl="1">
              <a:spcBef>
                <a:spcPts val="1067"/>
              </a:spcBef>
            </a:pPr>
            <a:endParaRPr lang="en-US" dirty="0">
              <a:solidFill>
                <a:srgbClr val="595959"/>
              </a:solidFill>
            </a:endParaRPr>
          </a:p>
          <a:p>
            <a:pPr lvl="1">
              <a:spcBef>
                <a:spcPts val="1067"/>
              </a:spcBef>
            </a:pPr>
            <a:endParaRPr lang="en-US" dirty="0">
              <a:solidFill>
                <a:srgbClr val="595959"/>
              </a:solidFill>
            </a:endParaRPr>
          </a:p>
          <a:p>
            <a:pPr>
              <a:spcBef>
                <a:spcPts val="1067"/>
              </a:spcBef>
            </a:pPr>
            <a:endParaRPr lang="en-US" sz="2667" dirty="0">
              <a:solidFill>
                <a:srgbClr val="595959"/>
              </a:solidFill>
            </a:endParaRPr>
          </a:p>
          <a:p>
            <a:pPr>
              <a:spcBef>
                <a:spcPts val="1067"/>
              </a:spcBef>
            </a:pPr>
            <a:r>
              <a:rPr lang="en-US" sz="2667" dirty="0">
                <a:solidFill>
                  <a:srgbClr val="595959"/>
                </a:solidFill>
              </a:rPr>
              <a:t>Grab attention, demo product operations, deliver </a:t>
            </a:r>
            <a:br>
              <a:rPr lang="en-US" sz="2667" dirty="0">
                <a:solidFill>
                  <a:srgbClr val="595959"/>
                </a:solidFill>
              </a:rPr>
            </a:br>
            <a:r>
              <a:rPr lang="en-US" sz="2667" dirty="0">
                <a:solidFill>
                  <a:srgbClr val="595959"/>
                </a:solidFill>
              </a:rPr>
              <a:t>coupons &amp; pricing on demand</a:t>
            </a:r>
          </a:p>
          <a:p>
            <a:pPr>
              <a:spcBef>
                <a:spcPts val="1067"/>
              </a:spcBef>
            </a:pPr>
            <a:r>
              <a:rPr lang="en-US" sz="2667" dirty="0">
                <a:solidFill>
                  <a:srgbClr val="595959"/>
                </a:solidFill>
                <a:latin typeface="Verdana" pitchFamily="34" charset="0"/>
                <a:ea typeface="Verdana" pitchFamily="34" charset="0"/>
                <a:cs typeface="Verdana" pitchFamily="34" charset="0"/>
              </a:rPr>
              <a:t>Control the show with UDP or serial controls to power </a:t>
            </a:r>
            <a:br>
              <a:rPr lang="en-US" sz="2667" dirty="0">
                <a:solidFill>
                  <a:srgbClr val="595959"/>
                </a:solidFill>
                <a:latin typeface="Verdana" pitchFamily="34" charset="0"/>
                <a:ea typeface="Verdana" pitchFamily="34" charset="0"/>
                <a:cs typeface="Verdana" pitchFamily="34" charset="0"/>
              </a:rPr>
            </a:br>
            <a:r>
              <a:rPr lang="en-US" sz="2667" dirty="0">
                <a:solidFill>
                  <a:srgbClr val="595959"/>
                </a:solidFill>
                <a:latin typeface="Verdana" pitchFamily="34" charset="0"/>
                <a:ea typeface="Verdana" pitchFamily="34" charset="0"/>
                <a:cs typeface="Verdana" pitchFamily="34" charset="0"/>
              </a:rPr>
              <a:t>and manage media playback, control AV devices such </a:t>
            </a:r>
            <a:br>
              <a:rPr lang="en-US" sz="2667" dirty="0">
                <a:solidFill>
                  <a:srgbClr val="595959"/>
                </a:solidFill>
                <a:latin typeface="Verdana" pitchFamily="34" charset="0"/>
                <a:ea typeface="Verdana" pitchFamily="34" charset="0"/>
                <a:cs typeface="Verdana" pitchFamily="34" charset="0"/>
              </a:rPr>
            </a:br>
            <a:r>
              <a:rPr lang="en-US" sz="2667" dirty="0">
                <a:solidFill>
                  <a:srgbClr val="595959"/>
                </a:solidFill>
                <a:latin typeface="Verdana" pitchFamily="34" charset="0"/>
                <a:ea typeface="Verdana" pitchFamily="34" charset="0"/>
                <a:cs typeface="Verdana" pitchFamily="34" charset="0"/>
              </a:rPr>
              <a:t>as projectors, lighting, audio systems and integrate </a:t>
            </a:r>
            <a:br>
              <a:rPr lang="en-US" sz="2667" dirty="0">
                <a:solidFill>
                  <a:srgbClr val="595959"/>
                </a:solidFill>
                <a:latin typeface="Verdana" pitchFamily="34" charset="0"/>
                <a:ea typeface="Verdana" pitchFamily="34" charset="0"/>
                <a:cs typeface="Verdana" pitchFamily="34" charset="0"/>
              </a:rPr>
            </a:br>
            <a:r>
              <a:rPr lang="en-US" sz="2667" dirty="0">
                <a:solidFill>
                  <a:srgbClr val="595959"/>
                </a:solidFill>
                <a:latin typeface="Verdana" pitchFamily="34" charset="0"/>
                <a:ea typeface="Verdana" pitchFamily="34" charset="0"/>
                <a:cs typeface="Verdana" pitchFamily="34" charset="0"/>
              </a:rPr>
              <a:t>with other show controllers (AMX, Crestron, Alcorn, etc</a:t>
            </a:r>
            <a:r>
              <a:rPr lang="en-US" dirty="0">
                <a:solidFill>
                  <a:srgbClr val="595959"/>
                </a:solidFill>
                <a:latin typeface="Verdana" pitchFamily="34" charset="0"/>
                <a:ea typeface="Verdana" pitchFamily="34" charset="0"/>
                <a:cs typeface="Verdana" pitchFamily="34" charset="0"/>
              </a:rPr>
              <a:t>.) </a:t>
            </a:r>
          </a:p>
        </p:txBody>
      </p:sp>
      <p:pic>
        <p:nvPicPr>
          <p:cNvPr id="17" name="Picture 16"/>
          <p:cNvPicPr preferRelativeResize="0">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35495" y="5770881"/>
            <a:ext cx="3712316" cy="2735940"/>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2288899" y="4294792"/>
            <a:ext cx="13260100" cy="1274095"/>
            <a:chOff x="2399036" y="4333489"/>
            <a:chExt cx="13262401" cy="1274317"/>
          </a:xfrm>
        </p:grpSpPr>
        <p:pic>
          <p:nvPicPr>
            <p:cNvPr id="22" name="Picture 21"/>
            <p:cNvPicPr preferRelativeResize="0">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6959569" y="4338756"/>
              <a:ext cx="1835540" cy="1263782"/>
            </a:xfrm>
            <a:prstGeom prst="rect">
              <a:avLst/>
            </a:prstGeom>
            <a:ln>
              <a:noFill/>
            </a:ln>
            <a:effectLst>
              <a:outerShdw blurRad="292100" dist="139700" dir="2700000" algn="tl" rotWithShape="0">
                <a:srgbClr val="333333">
                  <a:alpha val="65000"/>
                </a:srgbClr>
              </a:outerShdw>
            </a:effectLst>
          </p:spPr>
        </p:pic>
        <p:pic>
          <p:nvPicPr>
            <p:cNvPr id="23" name="Picture 5"/>
            <p:cNvPicPr preferRelativeResize="0">
              <a:picLocks noChangeAspect="1" noChangeArrowheads="1"/>
            </p:cNvPicPr>
            <p:nvPr/>
          </p:nvPicPr>
          <p:blipFill rotWithShape="1">
            <a:blip r:embed="rId7" cstate="email">
              <a:extLst>
                <a:ext uri="{BEBA8EAE-BF5A-486C-A8C5-ECC9F3942E4B}">
                  <a14:imgProps xmlns:a14="http://schemas.microsoft.com/office/drawing/2010/main">
                    <a14:imgLayer r:embed="rId8">
                      <a14:imgEffect>
                        <a14:sharpenSoften amount="65000"/>
                      </a14:imgEffect>
                    </a14:imgLayer>
                  </a14:imgProps>
                </a:ext>
                <a:ext uri="{28A0092B-C50C-407E-A947-70E740481C1C}">
                  <a14:useLocalDpi xmlns:a14="http://schemas.microsoft.com/office/drawing/2010/main"/>
                </a:ext>
              </a:extLst>
            </a:blip>
            <a:srcRect/>
            <a:stretch/>
          </p:blipFill>
          <p:spPr bwMode="auto">
            <a:xfrm>
              <a:off x="2399036" y="4333489"/>
              <a:ext cx="1809073" cy="1274316"/>
            </a:xfrm>
            <a:prstGeom prst="rect">
              <a:avLst/>
            </a:prstGeom>
            <a:ln>
              <a:noFill/>
            </a:ln>
            <a:effectLst>
              <a:outerShdw blurRad="292100" dist="139700" dir="2700000" algn="tl" rotWithShape="0">
                <a:srgbClr val="333333">
                  <a:alpha val="65000"/>
                </a:srgbClr>
              </a:outerShdw>
            </a:effectLst>
          </p:spPr>
        </p:pic>
        <p:pic>
          <p:nvPicPr>
            <p:cNvPr id="24" name="Picture 2" descr="Intel® deploys gesture controlled digital signage to promote new Ultrabook™ in top retail stores"/>
            <p:cNvPicPr preferRelativeResize="0">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1335931" y="4333489"/>
              <a:ext cx="1906557" cy="127431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5" name="Picture 24"/>
            <p:cNvPicPr preferRelativeResize="0">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693866" y="4338756"/>
              <a:ext cx="1779946" cy="1263782"/>
            </a:xfrm>
            <a:prstGeom prst="rect">
              <a:avLst/>
            </a:prstGeom>
            <a:ln>
              <a:noFill/>
            </a:ln>
            <a:effectLst>
              <a:outerShdw blurRad="292100" dist="139700" dir="2700000" algn="tl" rotWithShape="0">
                <a:srgbClr val="333333">
                  <a:alpha val="65000"/>
                </a:srgbClr>
              </a:outerShdw>
            </a:effectLst>
          </p:spPr>
        </p:pic>
        <p:pic>
          <p:nvPicPr>
            <p:cNvPr id="26" name="Picture 25" descr="Brightsign868_sm.jpg"/>
            <p:cNvPicPr preferRelativeResize="0">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13728244" y="4333489"/>
              <a:ext cx="1933193" cy="127431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12" cstate="screen">
              <a:extLst>
                <a:ext uri="{BEBA8EAE-BF5A-486C-A8C5-ECC9F3942E4B}">
                  <a14:imgProps xmlns:a14="http://schemas.microsoft.com/office/drawing/2010/main">
                    <a14:imgLayer r:embed="rId13">
                      <a14:imgEffect>
                        <a14:brightnessContrast bright="-6000" contrast="32000"/>
                      </a14:imgEffect>
                    </a14:imgLayer>
                  </a14:imgProps>
                </a:ext>
                <a:ext uri="{28A0092B-C50C-407E-A947-70E740481C1C}">
                  <a14:useLocalDpi xmlns:a14="http://schemas.microsoft.com/office/drawing/2010/main"/>
                </a:ext>
              </a:extLst>
            </a:blip>
            <a:srcRect/>
            <a:stretch/>
          </p:blipFill>
          <p:spPr>
            <a:xfrm>
              <a:off x="9280866" y="4338756"/>
              <a:ext cx="1569308" cy="1263782"/>
            </a:xfrm>
            <a:prstGeom prst="rect">
              <a:avLst/>
            </a:prstGeom>
            <a:ln>
              <a:noFill/>
            </a:ln>
            <a:effectLst>
              <a:outerShdw blurRad="292100" dist="139700" dir="2700000" algn="tl" rotWithShape="0">
                <a:srgbClr val="333333">
                  <a:alpha val="65000"/>
                </a:srgbClr>
              </a:outerShdw>
            </a:effectLst>
          </p:spPr>
        </p:pic>
      </p:grpSp>
      <p:sp>
        <p:nvSpPr>
          <p:cNvPr id="15" name="TextBox 14"/>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16" name="Image 28" descr="icon_home.png">
            <a:hlinkClick r:id="rId14" action="ppaction://hlinksldjump"/>
          </p:cNvPr>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17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noAutofit/>
          </a:bodyPr>
          <a:lstStyle/>
          <a:p>
            <a:r>
              <a:rPr lang="en-US" dirty="0">
                <a:latin typeface="Arial" pitchFamily="34" charset="0"/>
                <a:cs typeface="Arial" pitchFamily="34" charset="0"/>
              </a:rPr>
              <a:t>Live Feeds</a:t>
            </a:r>
          </a:p>
        </p:txBody>
      </p:sp>
      <p:sp>
        <p:nvSpPr>
          <p:cNvPr id="10" name="Text Placeholder 9"/>
          <p:cNvSpPr>
            <a:spLocks noGrp="1"/>
          </p:cNvSpPr>
          <p:nvPr>
            <p:ph type="body" sz="quarter" idx="10"/>
          </p:nvPr>
        </p:nvSpPr>
        <p:spPr>
          <a:xfrm>
            <a:off x="1914551" y="1502117"/>
            <a:ext cx="13849750" cy="659378"/>
          </a:xfrm>
        </p:spPr>
        <p:txBody>
          <a:bodyPr/>
          <a:lstStyle/>
          <a:p>
            <a:r>
              <a:rPr lang="en-US" sz="3022" dirty="0"/>
              <a:t>Link to virtually any live media feed to display in your signage.</a:t>
            </a:r>
          </a:p>
        </p:txBody>
      </p:sp>
      <p:sp>
        <p:nvSpPr>
          <p:cNvPr id="20" name="Text Placeholder 1"/>
          <p:cNvSpPr txBox="1">
            <a:spLocks/>
          </p:cNvSpPr>
          <p:nvPr/>
        </p:nvSpPr>
        <p:spPr>
          <a:xfrm>
            <a:off x="5110115" y="2424947"/>
            <a:ext cx="10334562" cy="1064441"/>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489" b="1" dirty="0">
                <a:solidFill>
                  <a:srgbClr val="28A6BA"/>
                </a:solidFill>
                <a:latin typeface="Verdana" pitchFamily="34" charset="0"/>
                <a:ea typeface="Verdana" pitchFamily="34" charset="0"/>
                <a:cs typeface="Verdana" pitchFamily="34" charset="0"/>
              </a:rPr>
              <a:t>Live Text  </a:t>
            </a:r>
          </a:p>
          <a:p>
            <a:pPr marL="0" indent="0">
              <a:spcBef>
                <a:spcPts val="0"/>
              </a:spcBef>
              <a:buNone/>
            </a:pPr>
            <a:r>
              <a:rPr lang="en-US" sz="2133" dirty="0">
                <a:solidFill>
                  <a:srgbClr val="595959"/>
                </a:solidFill>
                <a:latin typeface="Verdana" panose="020B0604030504040204" pitchFamily="34" charset="0"/>
                <a:ea typeface="Verdana" panose="020B0604030504040204" pitchFamily="34" charset="0"/>
                <a:cs typeface="Verdana" panose="020B0604030504040204" pitchFamily="34" charset="0"/>
              </a:rPr>
              <a:t>Integrate these real-time text fields to your signage and instantly update messaging without republishing the presentation. Perfect for menu board pricing, waitlists, transportation schedules and more</a:t>
            </a:r>
          </a:p>
        </p:txBody>
      </p:sp>
      <p:sp>
        <p:nvSpPr>
          <p:cNvPr id="21" name="Text Placeholder 8"/>
          <p:cNvSpPr txBox="1">
            <a:spLocks/>
          </p:cNvSpPr>
          <p:nvPr/>
        </p:nvSpPr>
        <p:spPr>
          <a:xfrm>
            <a:off x="5110117" y="5625254"/>
            <a:ext cx="10331818" cy="1305702"/>
          </a:xfrm>
          <a:prstGeom prst="rect">
            <a:avLst/>
          </a:prstGeom>
        </p:spPr>
        <p:txBody>
          <a:bodyPr vert="horz" lIns="0" tIns="0" rIns="0" bIns="0"/>
          <a:lstStyle>
            <a:lvl1pPr marL="0" indent="0" algn="l" defTabSz="457200" rtl="0" eaLnBrk="1" latinLnBrk="0" hangingPunct="1">
              <a:lnSpc>
                <a:spcPts val="1800"/>
              </a:lnSpc>
              <a:spcBef>
                <a:spcPts val="500"/>
              </a:spcBef>
              <a:buFont typeface="Arial"/>
              <a:buNone/>
              <a:defRPr sz="1200" kern="1200" baseline="0">
                <a:solidFill>
                  <a:schemeClr val="tx1">
                    <a:lumMod val="65000"/>
                    <a:lumOff val="35000"/>
                  </a:schemeClr>
                </a:solidFill>
                <a:latin typeface="Verdana"/>
                <a:ea typeface="+mn-ea"/>
                <a:cs typeface="Verdana"/>
              </a:defRPr>
            </a:lvl1pPr>
            <a:lvl2pPr marL="457200" indent="0" algn="l" defTabSz="457200" rtl="0" eaLnBrk="1" latinLnBrk="0" hangingPunct="1">
              <a:lnSpc>
                <a:spcPts val="2200"/>
              </a:lnSpc>
              <a:spcBef>
                <a:spcPts val="500"/>
              </a:spcBef>
              <a:buFont typeface="Arial"/>
              <a:buNone/>
              <a:defRPr sz="1400" kern="1200">
                <a:solidFill>
                  <a:schemeClr val="tx1"/>
                </a:solidFill>
                <a:latin typeface="Verdana"/>
                <a:ea typeface="+mn-ea"/>
                <a:cs typeface="Verdana"/>
              </a:defRPr>
            </a:lvl2pPr>
            <a:lvl3pPr marL="914400" indent="0" algn="l" defTabSz="457200" rtl="0" eaLnBrk="1" latinLnBrk="0" hangingPunct="1">
              <a:lnSpc>
                <a:spcPts val="2200"/>
              </a:lnSpc>
              <a:spcBef>
                <a:spcPts val="500"/>
              </a:spcBef>
              <a:buFont typeface="Arial"/>
              <a:buNone/>
              <a:defRPr sz="1400" kern="1200">
                <a:solidFill>
                  <a:schemeClr val="tx1"/>
                </a:solidFill>
                <a:latin typeface="Verdana"/>
                <a:ea typeface="+mn-ea"/>
                <a:cs typeface="Verdana"/>
              </a:defRPr>
            </a:lvl3pPr>
            <a:lvl4pPr marL="1371600" indent="0" algn="l" defTabSz="457200" rtl="0" eaLnBrk="1" latinLnBrk="0" hangingPunct="1">
              <a:lnSpc>
                <a:spcPts val="2200"/>
              </a:lnSpc>
              <a:spcBef>
                <a:spcPts val="500"/>
              </a:spcBef>
              <a:buFont typeface="Arial"/>
              <a:buNone/>
              <a:defRPr sz="1400" kern="1200">
                <a:solidFill>
                  <a:schemeClr val="tx1"/>
                </a:solidFill>
                <a:latin typeface="Verdana"/>
                <a:ea typeface="+mn-ea"/>
                <a:cs typeface="Verdana"/>
              </a:defRPr>
            </a:lvl4pPr>
            <a:lvl5pPr marL="1828800" indent="0" algn="l" defTabSz="457200" rtl="0" eaLnBrk="1" latinLnBrk="0" hangingPunct="1">
              <a:lnSpc>
                <a:spcPts val="2200"/>
              </a:lnSpc>
              <a:spcBef>
                <a:spcPts val="5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201"/>
              </a:spcBef>
              <a:spcAft>
                <a:spcPts val="201"/>
              </a:spcAft>
            </a:pPr>
            <a:r>
              <a:rPr lang="en-US" sz="2489" b="1" dirty="0">
                <a:solidFill>
                  <a:srgbClr val="28A6BA"/>
                </a:solidFill>
              </a:rPr>
              <a:t>Social media feeds </a:t>
            </a:r>
          </a:p>
          <a:p>
            <a:pPr>
              <a:lnSpc>
                <a:spcPct val="100000"/>
              </a:lnSpc>
              <a:spcBef>
                <a:spcPts val="201"/>
              </a:spcBef>
              <a:spcAft>
                <a:spcPts val="201"/>
              </a:spcAft>
            </a:pPr>
            <a:r>
              <a:rPr lang="en-US" sz="2133" dirty="0">
                <a:solidFill>
                  <a:srgbClr val="595959"/>
                </a:solidFill>
              </a:rPr>
              <a:t>Link to social media feeds such as twitter and Flickr or playback animating, aggregated social media feeds to keep your signage relevant and fresh </a:t>
            </a:r>
          </a:p>
        </p:txBody>
      </p:sp>
      <p:pic>
        <p:nvPicPr>
          <p:cNvPr id="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02240" y="7232267"/>
            <a:ext cx="2278612" cy="11398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18" name="Image 25" descr="icon_live.png">
            <a:hlinkClick r:id="" action="ppaction://noaction"/>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626251" y="543891"/>
            <a:ext cx="924603" cy="9246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02234" y="2530609"/>
            <a:ext cx="2278616" cy="1176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 Placeholder 1"/>
          <p:cNvSpPr txBox="1">
            <a:spLocks/>
          </p:cNvSpPr>
          <p:nvPr/>
        </p:nvSpPr>
        <p:spPr>
          <a:xfrm>
            <a:off x="5110117" y="4037036"/>
            <a:ext cx="10331817" cy="711225"/>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201"/>
              </a:spcBef>
              <a:spcAft>
                <a:spcPts val="201"/>
              </a:spcAft>
              <a:buNone/>
            </a:pPr>
            <a:r>
              <a:rPr lang="en-US" sz="2489" b="1" dirty="0">
                <a:solidFill>
                  <a:srgbClr val="28A6BA"/>
                </a:solidFill>
                <a:latin typeface="Verdana" pitchFamily="34" charset="0"/>
                <a:ea typeface="Verdana" pitchFamily="34" charset="0"/>
                <a:cs typeface="Verdana" pitchFamily="34" charset="0"/>
              </a:rPr>
              <a:t>MRSS feeds keep your signage up to date </a:t>
            </a:r>
          </a:p>
          <a:p>
            <a:pPr marL="0" indent="0">
              <a:spcBef>
                <a:spcPts val="201"/>
              </a:spcBef>
              <a:spcAft>
                <a:spcPts val="201"/>
              </a:spcAft>
              <a:buNone/>
            </a:pPr>
            <a:r>
              <a:rPr lang="en-US" sz="2133" dirty="0">
                <a:solidFill>
                  <a:srgbClr val="595959"/>
                </a:solidFill>
                <a:latin typeface="Verdana" pitchFamily="34" charset="0"/>
                <a:ea typeface="Verdana" pitchFamily="34" charset="0"/>
                <a:cs typeface="Verdana" pitchFamily="34" charset="0"/>
              </a:rPr>
              <a:t>Link to and display popular news, finance, weather, sports feeds and more </a:t>
            </a:r>
          </a:p>
        </p:txBody>
      </p:sp>
      <p:pic>
        <p:nvPicPr>
          <p:cNvPr id="1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02238" y="4127811"/>
            <a:ext cx="2278614" cy="1138140"/>
          </a:xfrm>
          <a:prstGeom prst="rect">
            <a:avLst/>
          </a:prstGeom>
          <a:ln w="7620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Lst>
        </p:spPr>
      </p:pic>
      <p:sp>
        <p:nvSpPr>
          <p:cNvPr id="16" name="Text Placeholder 8"/>
          <p:cNvSpPr txBox="1">
            <a:spLocks/>
          </p:cNvSpPr>
          <p:nvPr/>
        </p:nvSpPr>
        <p:spPr>
          <a:xfrm>
            <a:off x="5110114" y="7213384"/>
            <a:ext cx="10331818" cy="1016988"/>
          </a:xfrm>
          <a:prstGeom prst="rect">
            <a:avLst/>
          </a:prstGeom>
        </p:spPr>
        <p:txBody>
          <a:bodyPr vert="horz" lIns="0" tIns="0" rIns="0" bIns="0"/>
          <a:lstStyle>
            <a:lvl1pPr marL="0" indent="0" algn="l" defTabSz="457200" rtl="0" eaLnBrk="1" latinLnBrk="0" hangingPunct="1">
              <a:lnSpc>
                <a:spcPts val="1800"/>
              </a:lnSpc>
              <a:spcBef>
                <a:spcPts val="500"/>
              </a:spcBef>
              <a:buFont typeface="Arial"/>
              <a:buNone/>
              <a:defRPr sz="1200" kern="1200" baseline="0">
                <a:solidFill>
                  <a:schemeClr val="tx1">
                    <a:lumMod val="65000"/>
                    <a:lumOff val="35000"/>
                  </a:schemeClr>
                </a:solidFill>
                <a:latin typeface="Verdana"/>
                <a:ea typeface="+mn-ea"/>
                <a:cs typeface="Verdana"/>
              </a:defRPr>
            </a:lvl1pPr>
            <a:lvl2pPr marL="457200" indent="0" algn="l" defTabSz="457200" rtl="0" eaLnBrk="1" latinLnBrk="0" hangingPunct="1">
              <a:lnSpc>
                <a:spcPts val="2200"/>
              </a:lnSpc>
              <a:spcBef>
                <a:spcPts val="500"/>
              </a:spcBef>
              <a:buFont typeface="Arial"/>
              <a:buNone/>
              <a:defRPr sz="1400" kern="1200">
                <a:solidFill>
                  <a:schemeClr val="tx1"/>
                </a:solidFill>
                <a:latin typeface="Verdana"/>
                <a:ea typeface="+mn-ea"/>
                <a:cs typeface="Verdana"/>
              </a:defRPr>
            </a:lvl2pPr>
            <a:lvl3pPr marL="914400" indent="0" algn="l" defTabSz="457200" rtl="0" eaLnBrk="1" latinLnBrk="0" hangingPunct="1">
              <a:lnSpc>
                <a:spcPts val="2200"/>
              </a:lnSpc>
              <a:spcBef>
                <a:spcPts val="500"/>
              </a:spcBef>
              <a:buFont typeface="Arial"/>
              <a:buNone/>
              <a:defRPr sz="1400" kern="1200">
                <a:solidFill>
                  <a:schemeClr val="tx1"/>
                </a:solidFill>
                <a:latin typeface="Verdana"/>
                <a:ea typeface="+mn-ea"/>
                <a:cs typeface="Verdana"/>
              </a:defRPr>
            </a:lvl3pPr>
            <a:lvl4pPr marL="1371600" indent="0" algn="l" defTabSz="457200" rtl="0" eaLnBrk="1" latinLnBrk="0" hangingPunct="1">
              <a:lnSpc>
                <a:spcPts val="2200"/>
              </a:lnSpc>
              <a:spcBef>
                <a:spcPts val="500"/>
              </a:spcBef>
              <a:buFont typeface="Arial"/>
              <a:buNone/>
              <a:defRPr sz="1400" kern="1200">
                <a:solidFill>
                  <a:schemeClr val="tx1"/>
                </a:solidFill>
                <a:latin typeface="Verdana"/>
                <a:ea typeface="+mn-ea"/>
                <a:cs typeface="Verdana"/>
              </a:defRPr>
            </a:lvl4pPr>
            <a:lvl5pPr marL="1828800" indent="0" algn="l" defTabSz="457200" rtl="0" eaLnBrk="1" latinLnBrk="0" hangingPunct="1">
              <a:lnSpc>
                <a:spcPts val="2200"/>
              </a:lnSpc>
              <a:spcBef>
                <a:spcPts val="5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Bef>
                <a:spcPts val="0"/>
              </a:spcBef>
            </a:pPr>
            <a:r>
              <a:rPr lang="en-US" sz="2489" b="1" dirty="0">
                <a:solidFill>
                  <a:srgbClr val="28A6BA"/>
                </a:solidFill>
              </a:rPr>
              <a:t>3</a:t>
            </a:r>
            <a:r>
              <a:rPr lang="en-US" sz="2489" b="1" baseline="30000" dirty="0">
                <a:solidFill>
                  <a:srgbClr val="28A6BA"/>
                </a:solidFill>
              </a:rPr>
              <a:t>rd</a:t>
            </a:r>
            <a:r>
              <a:rPr lang="en-US" sz="2489" b="1" dirty="0">
                <a:solidFill>
                  <a:srgbClr val="28A6BA"/>
                </a:solidFill>
              </a:rPr>
              <a:t> party schedule and data feeds </a:t>
            </a:r>
          </a:p>
          <a:p>
            <a:pPr>
              <a:lnSpc>
                <a:spcPct val="100000"/>
              </a:lnSpc>
              <a:spcBef>
                <a:spcPts val="0"/>
              </a:spcBef>
            </a:pPr>
            <a:r>
              <a:rPr lang="en-US" sz="2133" dirty="0">
                <a:solidFill>
                  <a:srgbClr val="595959"/>
                </a:solidFill>
              </a:rPr>
              <a:t>Connect to virtually any database via MRSS or HTML to display up to the minute details. Perfect for flight timetables, event schedules, corporate statistics and more</a:t>
            </a:r>
          </a:p>
        </p:txBody>
      </p:sp>
      <p:grpSp>
        <p:nvGrpSpPr>
          <p:cNvPr id="6" name="Group 5"/>
          <p:cNvGrpSpPr>
            <a:grpSpLocks noChangeAspect="1"/>
          </p:cNvGrpSpPr>
          <p:nvPr/>
        </p:nvGrpSpPr>
        <p:grpSpPr>
          <a:xfrm>
            <a:off x="8488591" y="5322819"/>
            <a:ext cx="1354315" cy="664914"/>
            <a:chOff x="1958579" y="7166919"/>
            <a:chExt cx="2321602" cy="1139811"/>
          </a:xfrm>
        </p:grpSpPr>
        <p:pic>
          <p:nvPicPr>
            <p:cNvPr id="28" name="Picture 2" descr="http://www.communitymusicworks.org/images/MediaButtons/flickr-logo-alexleite.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58579" y="7206431"/>
              <a:ext cx="1169922" cy="1049489"/>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6" descr="http://x.pac-12.com/sites/default/files/social_twitter_box_blue.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40370" y="7166919"/>
              <a:ext cx="1139811" cy="1139811"/>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3" name="TextBox 22"/>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3" name="Picture 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002233" y="5642175"/>
            <a:ext cx="2350851" cy="1213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6" name="Picture 2" descr="https://pbs.twimg.com/profile_images/458749052562055168/-kIq-EEv.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869999" y="5361138"/>
            <a:ext cx="573134" cy="57313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6148" name="Picture 4" descr="https://pbs.twimg.com/profile_images/671375223824879616/p7wpzQLb.png"/>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39139" y="5282362"/>
            <a:ext cx="633934" cy="633934"/>
          </a:xfrm>
          <a:prstGeom prst="roundRect">
            <a:avLst>
              <a:gd name="adj" fmla="val 8594"/>
            </a:avLst>
          </a:prstGeom>
          <a:solidFill>
            <a:srgbClr val="FFFFFF">
              <a:shade val="85000"/>
            </a:srgbClr>
          </a:solidFill>
          <a:ln>
            <a:no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prst="coolSlant"/>
          </a:sp3d>
          <a:extLst/>
        </p:spPr>
      </p:pic>
      <p:pic>
        <p:nvPicPr>
          <p:cNvPr id="19" name="Image 28" descr="icon_home.png">
            <a:hlinkClick r:id="rId11" action="ppaction://hlinksldjump"/>
          </p:cNvPr>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7429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IP Streaming</a:t>
            </a:r>
          </a:p>
        </p:txBody>
      </p:sp>
      <p:sp>
        <p:nvSpPr>
          <p:cNvPr id="5" name="Text Placeholder 4"/>
          <p:cNvSpPr>
            <a:spLocks noGrp="1"/>
          </p:cNvSpPr>
          <p:nvPr>
            <p:ph type="body" sz="quarter" idx="10"/>
          </p:nvPr>
        </p:nvSpPr>
        <p:spPr>
          <a:xfrm>
            <a:off x="1913469" y="1473737"/>
            <a:ext cx="13529733" cy="431264"/>
          </a:xfrm>
        </p:spPr>
        <p:txBody>
          <a:bodyPr/>
          <a:lstStyle/>
          <a:p>
            <a:r>
              <a:rPr lang="en-US" dirty="0"/>
              <a:t>IP streaming on all BrightSign players </a:t>
            </a:r>
          </a:p>
        </p:txBody>
      </p:sp>
      <p:sp>
        <p:nvSpPr>
          <p:cNvPr id="6" name="Content Placeholder 5"/>
          <p:cNvSpPr>
            <a:spLocks noGrp="1"/>
          </p:cNvSpPr>
          <p:nvPr>
            <p:ph idx="14"/>
          </p:nvPr>
        </p:nvSpPr>
        <p:spPr>
          <a:xfrm>
            <a:off x="1913469" y="2197101"/>
            <a:ext cx="8043332" cy="6123160"/>
          </a:xfrm>
        </p:spPr>
        <p:txBody>
          <a:bodyPr/>
          <a:lstStyle/>
          <a:p>
            <a:pPr lvl="0"/>
            <a:r>
              <a:rPr lang="en-US" sz="2000" dirty="0">
                <a:solidFill>
                  <a:srgbClr val="595959"/>
                </a:solidFill>
              </a:rPr>
              <a:t>All BrightSign players support Full HD, BrightSign XD/XT support 4K video streams</a:t>
            </a:r>
          </a:p>
          <a:p>
            <a:pPr lvl="0"/>
            <a:r>
              <a:rPr lang="en-US" sz="2000" dirty="0">
                <a:solidFill>
                  <a:srgbClr val="595959"/>
                </a:solidFill>
              </a:rPr>
              <a:t>MJPEG and audio streaming including these formats:</a:t>
            </a:r>
          </a:p>
          <a:p>
            <a:pPr lvl="1">
              <a:spcBef>
                <a:spcPts val="400"/>
              </a:spcBef>
            </a:pPr>
            <a:r>
              <a:rPr lang="en-US" sz="1600" dirty="0">
                <a:solidFill>
                  <a:srgbClr val="595959"/>
                </a:solidFill>
              </a:rPr>
              <a:t>HLS (the standard for public internet streaming: i.e. YouTube)</a:t>
            </a:r>
          </a:p>
          <a:p>
            <a:pPr lvl="1">
              <a:spcBef>
                <a:spcPts val="400"/>
              </a:spcBef>
            </a:pPr>
            <a:r>
              <a:rPr lang="en-US" sz="1600" dirty="0">
                <a:solidFill>
                  <a:srgbClr val="595959"/>
                </a:solidFill>
              </a:rPr>
              <a:t>UDP/RTP/RTSP streaming from head-end real-time encoders </a:t>
            </a:r>
          </a:p>
          <a:p>
            <a:pPr lvl="1">
              <a:spcBef>
                <a:spcPts val="400"/>
              </a:spcBef>
            </a:pPr>
            <a:r>
              <a:rPr lang="en-US" sz="1600" dirty="0">
                <a:solidFill>
                  <a:srgbClr val="595959"/>
                </a:solidFill>
              </a:rPr>
              <a:t>HTTP including SHOUTcast</a:t>
            </a:r>
          </a:p>
          <a:p>
            <a:r>
              <a:rPr lang="en-US" sz="2000" dirty="0">
                <a:solidFill>
                  <a:srgbClr val="595959"/>
                </a:solidFill>
              </a:rPr>
              <a:t>BrightSign XD/XT players support multiple video streams simultaneously </a:t>
            </a:r>
          </a:p>
          <a:p>
            <a:r>
              <a:rPr lang="en-US" sz="2000" dirty="0">
                <a:solidFill>
                  <a:schemeClr val="bg2">
                    <a:lumMod val="25000"/>
                  </a:schemeClr>
                </a:solidFill>
              </a:rPr>
              <a:t>BrightSign supports SRT (Secure Reliable Transport) technology on both 1080p &amp; 4K content which </a:t>
            </a:r>
            <a:r>
              <a:rPr lang="en-US" sz="2000" dirty="0"/>
              <a:t>optimizes streaming performance even across unpredictable networks</a:t>
            </a:r>
            <a:endParaRPr lang="en-US" sz="2000" b="1" dirty="0">
              <a:solidFill>
                <a:srgbClr val="595959"/>
              </a:solidFill>
            </a:endParaRPr>
          </a:p>
          <a:p>
            <a:r>
              <a:rPr lang="en-US" sz="2000" dirty="0"/>
              <a:t>Customize buffering and latency to improve media streaming performance</a:t>
            </a:r>
            <a:endParaRPr lang="en-US" sz="2000" dirty="0">
              <a:solidFill>
                <a:srgbClr val="595959"/>
              </a:solidFill>
            </a:endParaRPr>
          </a:p>
          <a:p>
            <a:pPr lvl="0"/>
            <a:r>
              <a:rPr lang="en-US" sz="2000" dirty="0">
                <a:solidFill>
                  <a:srgbClr val="595959"/>
                </a:solidFill>
              </a:rPr>
              <a:t>Play streaming media in HTML5 assets or in BrightAuthor’s video, audio or MJPEG stream states</a:t>
            </a:r>
          </a:p>
          <a:p>
            <a:pPr lvl="0"/>
            <a:r>
              <a:rPr lang="en-US" sz="2000" dirty="0">
                <a:solidFill>
                  <a:srgbClr val="595959"/>
                </a:solidFill>
              </a:rPr>
              <a:t>Stream, buffer and play back content from IP cameras supporting the RTSP unicast streaming protocol</a:t>
            </a:r>
          </a:p>
          <a:p>
            <a:endParaRPr lang="en-US" sz="1867" dirty="0">
              <a:solidFill>
                <a:srgbClr val="595959"/>
              </a:solidFill>
            </a:endParaRPr>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281124" y="2128102"/>
            <a:ext cx="5214986" cy="2920727"/>
          </a:xfrm>
          <a:prstGeom prst="rect">
            <a:avLst/>
          </a:prstGeom>
          <a:ln w="57150" cap="sq">
            <a:solidFill>
              <a:srgbClr val="000000"/>
            </a:solidFill>
            <a:miter lim="800000"/>
          </a:ln>
          <a:effectLst>
            <a:outerShdw blurRad="57150" dist="50800" dir="2700000" algn="tl" rotWithShape="0">
              <a:srgbClr val="000000">
                <a:alpha val="40000"/>
              </a:srgbClr>
            </a:outerShdw>
          </a:effectLst>
        </p:spPr>
      </p:pic>
      <p:sp>
        <p:nvSpPr>
          <p:cNvPr id="10" name="TextBox 9"/>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11" name="Picture 10"/>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4564080" y="358162"/>
            <a:ext cx="932030" cy="923513"/>
          </a:xfrm>
          <a:prstGeom prst="rect">
            <a:avLst/>
          </a:prstGeom>
        </p:spPr>
      </p:pic>
      <p:pic>
        <p:nvPicPr>
          <p:cNvPr id="30" name="Image 28" descr="icon_home.png">
            <a:hlinkClick r:id="rId4" action="ppaction://hlinksldjump"/>
            <a:extLst>
              <a:ext uri="{FF2B5EF4-FFF2-40B4-BE49-F238E27FC236}">
                <a16:creationId xmlns:a16="http://schemas.microsoft.com/office/drawing/2014/main" id="{41B89427-A027-4FE5-9B27-B90D5E332F93}"/>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a:extLst>
              <a:ext uri="{FF2B5EF4-FFF2-40B4-BE49-F238E27FC236}">
                <a16:creationId xmlns:a16="http://schemas.microsoft.com/office/drawing/2014/main" id="{0D07655C-979F-41D9-BCA2-A5D4F551217C}"/>
              </a:ext>
            </a:extLst>
          </p:cNvPr>
          <p:cNvGrpSpPr/>
          <p:nvPr/>
        </p:nvGrpSpPr>
        <p:grpSpPr>
          <a:xfrm>
            <a:off x="10292415" y="5395024"/>
            <a:ext cx="5192404" cy="3335120"/>
            <a:chOff x="10546187" y="4931556"/>
            <a:chExt cx="5192404" cy="3335120"/>
          </a:xfrm>
        </p:grpSpPr>
        <p:sp>
          <p:nvSpPr>
            <p:cNvPr id="33" name="TextBox 32">
              <a:extLst>
                <a:ext uri="{FF2B5EF4-FFF2-40B4-BE49-F238E27FC236}">
                  <a16:creationId xmlns:a16="http://schemas.microsoft.com/office/drawing/2014/main" id="{B87729F9-559E-4234-B41C-4450E9F8C714}"/>
                </a:ext>
              </a:extLst>
            </p:cNvPr>
            <p:cNvSpPr txBox="1"/>
            <p:nvPr/>
          </p:nvSpPr>
          <p:spPr>
            <a:xfrm>
              <a:off x="11607364" y="7928122"/>
              <a:ext cx="3070051" cy="338554"/>
            </a:xfrm>
            <a:prstGeom prst="rect">
              <a:avLst/>
            </a:prstGeom>
            <a:noFill/>
          </p:spPr>
          <p:txBody>
            <a:bodyPr wrap="square" rtlCol="0">
              <a:spAutoFit/>
            </a:bodyPr>
            <a:lstStyle/>
            <a:p>
              <a:pPr algn="ctr"/>
              <a:r>
                <a:rPr lang="en-US" sz="1600" dirty="0">
                  <a:solidFill>
                    <a:srgbClr val="3D3D3D"/>
                  </a:solidFill>
                  <a:latin typeface="Arial Rounded MT Bold" panose="020F0704030504030204" pitchFamily="34" charset="0"/>
                  <a:ea typeface="Verdana" panose="020B0604030504040204" pitchFamily="34" charset="0"/>
                  <a:cs typeface="Verdana" panose="020B0604030504040204" pitchFamily="34" charset="0"/>
                </a:rPr>
                <a:t>Value of SRT Technology</a:t>
              </a:r>
            </a:p>
          </p:txBody>
        </p:sp>
        <p:pic>
          <p:nvPicPr>
            <p:cNvPr id="3" name="Picture 2">
              <a:extLst>
                <a:ext uri="{FF2B5EF4-FFF2-40B4-BE49-F238E27FC236}">
                  <a16:creationId xmlns:a16="http://schemas.microsoft.com/office/drawing/2014/main" id="{2FA7E6DD-1384-4EEE-8912-E64887F95B1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46187" y="4931556"/>
              <a:ext cx="5192404" cy="2920727"/>
            </a:xfrm>
            <a:prstGeom prst="rect">
              <a:avLst/>
            </a:prstGeom>
            <a:ln w="76200">
              <a:solidFill>
                <a:schemeClr val="tx1"/>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465628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579311" y="480821"/>
            <a:ext cx="938100" cy="938098"/>
          </a:xfrm>
          <a:prstGeom prst="rect">
            <a:avLst/>
          </a:prstGeom>
        </p:spPr>
      </p:pic>
      <p:sp>
        <p:nvSpPr>
          <p:cNvPr id="2" name="Title 1"/>
          <p:cNvSpPr>
            <a:spLocks noGrp="1"/>
          </p:cNvSpPr>
          <p:nvPr>
            <p:ph type="title"/>
          </p:nvPr>
        </p:nvSpPr>
        <p:spPr>
          <a:xfrm>
            <a:off x="1923017" y="694620"/>
            <a:ext cx="13527384" cy="624386"/>
          </a:xfrm>
        </p:spPr>
        <p:txBody>
          <a:bodyPr>
            <a:noAutofit/>
          </a:bodyPr>
          <a:lstStyle/>
          <a:p>
            <a:r>
              <a:rPr lang="en-US" dirty="0"/>
              <a:t>Digital Audio</a:t>
            </a:r>
          </a:p>
        </p:txBody>
      </p:sp>
      <p:sp>
        <p:nvSpPr>
          <p:cNvPr id="3" name="Text Placeholder 2"/>
          <p:cNvSpPr>
            <a:spLocks noGrp="1"/>
          </p:cNvSpPr>
          <p:nvPr>
            <p:ph type="body" sz="quarter" idx="10"/>
          </p:nvPr>
        </p:nvSpPr>
        <p:spPr>
          <a:xfrm>
            <a:off x="1914553" y="1588556"/>
            <a:ext cx="13527384" cy="500169"/>
          </a:xfrm>
        </p:spPr>
        <p:txBody>
          <a:bodyPr/>
          <a:lstStyle/>
          <a:p>
            <a:r>
              <a:rPr lang="en-US" dirty="0"/>
              <a:t>Crystal clear digital sound </a:t>
            </a:r>
          </a:p>
        </p:txBody>
      </p:sp>
      <p:sp>
        <p:nvSpPr>
          <p:cNvPr id="4" name="Content Placeholder 3"/>
          <p:cNvSpPr>
            <a:spLocks noGrp="1"/>
          </p:cNvSpPr>
          <p:nvPr>
            <p:ph idx="14"/>
          </p:nvPr>
        </p:nvSpPr>
        <p:spPr>
          <a:xfrm>
            <a:off x="1914552" y="2358277"/>
            <a:ext cx="13527384" cy="5961335"/>
          </a:xfrm>
        </p:spPr>
        <p:txBody>
          <a:bodyPr/>
          <a:lstStyle/>
          <a:p>
            <a:pPr lvl="0"/>
            <a:r>
              <a:rPr lang="en-US" dirty="0">
                <a:solidFill>
                  <a:srgbClr val="595959"/>
                </a:solidFill>
              </a:rPr>
              <a:t>Playback high-quality digital audio on BrightSign HD, XD &amp; XT</a:t>
            </a:r>
          </a:p>
          <a:p>
            <a:pPr lvl="0"/>
            <a:r>
              <a:rPr lang="en-US" dirty="0">
                <a:solidFill>
                  <a:srgbClr val="595959"/>
                </a:solidFill>
              </a:rPr>
              <a:t>Easily add audio playlists to your presentations</a:t>
            </a:r>
          </a:p>
          <a:p>
            <a:pPr lvl="0"/>
            <a:r>
              <a:rPr lang="en-US" dirty="0">
                <a:solidFill>
                  <a:srgbClr val="595959"/>
                </a:solidFill>
              </a:rPr>
              <a:t>Synchronize audio with video playback</a:t>
            </a:r>
          </a:p>
          <a:p>
            <a:pPr lvl="0"/>
            <a:r>
              <a:rPr lang="en-US" dirty="0">
                <a:solidFill>
                  <a:srgbClr val="595959"/>
                </a:solidFill>
              </a:rPr>
              <a:t>Create and play interactive retail audio product demonstrations</a:t>
            </a:r>
          </a:p>
          <a:p>
            <a:pPr lvl="0"/>
            <a:r>
              <a:rPr lang="en-US" dirty="0">
                <a:solidFill>
                  <a:srgbClr val="595959"/>
                </a:solidFill>
              </a:rPr>
              <a:t>Advanced audio routing </a:t>
            </a:r>
            <a:r>
              <a:rPr lang="en-US" dirty="0"/>
              <a:t>with quality support for mixing of PCM sources with audio outputs including sample rate mixing &amp; volume leveling (via BrightScript)</a:t>
            </a:r>
            <a:endParaRPr lang="en-US" dirty="0">
              <a:solidFill>
                <a:srgbClr val="595959"/>
              </a:solidFill>
            </a:endParaRP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08627" y="6130496"/>
            <a:ext cx="3147178" cy="256288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585680" y="6186718"/>
            <a:ext cx="3825408" cy="2402446"/>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11" name="Image 28" descr="icon_home.png">
            <a:hlinkClick r:id="rId6" action="ppaction://hlinksldjump"/>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28482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676372" y="468342"/>
            <a:ext cx="871340" cy="871340"/>
          </a:xfrm>
          <a:prstGeom prst="rect">
            <a:avLst/>
          </a:prstGeom>
        </p:spPr>
      </p:pic>
      <p:sp>
        <p:nvSpPr>
          <p:cNvPr id="4" name="Title 3"/>
          <p:cNvSpPr>
            <a:spLocks noGrp="1"/>
          </p:cNvSpPr>
          <p:nvPr>
            <p:ph type="title"/>
          </p:nvPr>
        </p:nvSpPr>
        <p:spPr/>
        <p:txBody>
          <a:bodyPr>
            <a:noAutofit/>
          </a:bodyPr>
          <a:lstStyle/>
          <a:p>
            <a:r>
              <a:rPr lang="en-US" dirty="0"/>
              <a:t>Extended Thermal Operation</a:t>
            </a:r>
          </a:p>
        </p:txBody>
      </p:sp>
      <p:sp>
        <p:nvSpPr>
          <p:cNvPr id="5" name="Text Placeholder 4"/>
          <p:cNvSpPr>
            <a:spLocks noGrp="1"/>
          </p:cNvSpPr>
          <p:nvPr>
            <p:ph type="body" sz="quarter" idx="10"/>
          </p:nvPr>
        </p:nvSpPr>
        <p:spPr/>
        <p:txBody>
          <a:bodyPr/>
          <a:lstStyle/>
          <a:p>
            <a:r>
              <a:rPr lang="en-US" sz="2999" dirty="0"/>
              <a:t>Safely operate at extended thermal temperatures</a:t>
            </a:r>
          </a:p>
        </p:txBody>
      </p:sp>
      <p:sp>
        <p:nvSpPr>
          <p:cNvPr id="6" name="Content Placeholder 5"/>
          <p:cNvSpPr>
            <a:spLocks noGrp="1"/>
          </p:cNvSpPr>
          <p:nvPr>
            <p:ph idx="14"/>
          </p:nvPr>
        </p:nvSpPr>
        <p:spPr>
          <a:xfrm>
            <a:off x="1914552" y="2689986"/>
            <a:ext cx="8386370" cy="5630276"/>
          </a:xfrm>
        </p:spPr>
        <p:txBody>
          <a:bodyPr>
            <a:noAutofit/>
          </a:bodyPr>
          <a:lstStyle/>
          <a:p>
            <a:pPr>
              <a:lnSpc>
                <a:spcPct val="110000"/>
              </a:lnSpc>
              <a:spcAft>
                <a:spcPts val="675"/>
              </a:spcAft>
            </a:pPr>
            <a:r>
              <a:rPr lang="en-US" dirty="0">
                <a:latin typeface="Verdana" panose="020B0604030504040204" pitchFamily="34" charset="0"/>
                <a:ea typeface="Verdana" panose="020B0604030504040204" pitchFamily="34" charset="0"/>
                <a:cs typeface="Verdana" panose="020B0604030504040204" pitchFamily="34" charset="0"/>
              </a:rPr>
              <a:t>BrightSign HD, XD &amp; XT players are designed for </a:t>
            </a:r>
            <a:r>
              <a:rPr lang="en-US" dirty="0">
                <a:solidFill>
                  <a:srgbClr val="595959"/>
                </a:solidFill>
                <a:latin typeface="Verdana" panose="020B0604030504040204" pitchFamily="34" charset="0"/>
                <a:ea typeface="Verdana" panose="020B0604030504040204" pitchFamily="34" charset="0"/>
                <a:cs typeface="Verdana" panose="020B0604030504040204" pitchFamily="34" charset="0"/>
              </a:rPr>
              <a:t>ambient</a:t>
            </a:r>
            <a:r>
              <a:rPr lang="en-US" dirty="0">
                <a:latin typeface="Verdana" panose="020B0604030504040204" pitchFamily="34" charset="0"/>
                <a:ea typeface="Verdana" panose="020B0604030504040204" pitchFamily="34" charset="0"/>
                <a:cs typeface="Verdana" panose="020B0604030504040204" pitchFamily="34" charset="0"/>
              </a:rPr>
              <a:t> temperatures between 0° and 70° C at </a:t>
            </a:r>
            <a:r>
              <a:rPr lang="en-US" altLang="en-US" dirty="0">
                <a:solidFill>
                  <a:srgbClr val="595959"/>
                </a:solidFill>
                <a:latin typeface="Verdana" panose="020B0604030504040204" pitchFamily="34" charset="0"/>
                <a:ea typeface="Verdana" panose="020B0604030504040204" pitchFamily="34" charset="0"/>
                <a:cs typeface="Verdana" panose="020B0604030504040204" pitchFamily="34" charset="0"/>
              </a:rPr>
              <a:t>90% maximum relative humidity, non-condensing</a:t>
            </a:r>
          </a:p>
          <a:p>
            <a:pPr>
              <a:lnSpc>
                <a:spcPct val="110000"/>
              </a:lnSpc>
              <a:spcAft>
                <a:spcPts val="675"/>
              </a:spcAft>
            </a:pPr>
            <a:r>
              <a:rPr lang="en-US" dirty="0">
                <a:latin typeface="Verdana" panose="020B0604030504040204" pitchFamily="34" charset="0"/>
                <a:ea typeface="Verdana" panose="020B0604030504040204" pitchFamily="34" charset="0"/>
                <a:cs typeface="Verdana" panose="020B0604030504040204" pitchFamily="34" charset="0"/>
              </a:rPr>
              <a:t>Players have low power consumption and are designed to efficiently dissipate heat, allowing them to be installed in virtually any environment with confidence</a:t>
            </a:r>
          </a:p>
        </p:txBody>
      </p:sp>
      <p:sp>
        <p:nvSpPr>
          <p:cNvPr id="8" name="TextBox 7"/>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64862" y="3274524"/>
            <a:ext cx="4777074" cy="4461200"/>
          </a:xfrm>
          <a:prstGeom prst="rect">
            <a:avLst/>
          </a:prstGeom>
        </p:spPr>
      </p:pic>
      <p:pic>
        <p:nvPicPr>
          <p:cNvPr id="9"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3046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73748" y="438676"/>
            <a:ext cx="929771" cy="897684"/>
          </a:xfrm>
          <a:prstGeom prst="rect">
            <a:avLst/>
          </a:prstGeom>
        </p:spPr>
      </p:pic>
      <p:sp>
        <p:nvSpPr>
          <p:cNvPr id="2" name="Title 1"/>
          <p:cNvSpPr>
            <a:spLocks noGrp="1"/>
          </p:cNvSpPr>
          <p:nvPr>
            <p:ph type="title"/>
          </p:nvPr>
        </p:nvSpPr>
        <p:spPr/>
        <p:txBody>
          <a:bodyPr>
            <a:noAutofit/>
          </a:bodyPr>
          <a:lstStyle/>
          <a:p>
            <a:r>
              <a:rPr lang="en-US" cap="none" dirty="0"/>
              <a:t>M.2 </a:t>
            </a:r>
            <a:r>
              <a:rPr lang="en-US" dirty="0"/>
              <a:t>interface</a:t>
            </a:r>
          </a:p>
        </p:txBody>
      </p:sp>
      <p:sp>
        <p:nvSpPr>
          <p:cNvPr id="20" name="Text Placeholder 1"/>
          <p:cNvSpPr>
            <a:spLocks noGrp="1"/>
          </p:cNvSpPr>
          <p:nvPr>
            <p:ph type="body" sz="quarter" idx="10"/>
          </p:nvPr>
        </p:nvSpPr>
        <p:spPr/>
        <p:txBody>
          <a:bodyPr/>
          <a:lstStyle/>
          <a:p>
            <a:r>
              <a:rPr lang="en-US" sz="3021" dirty="0"/>
              <a:t>New expansion slot for add-on peripherals</a:t>
            </a:r>
          </a:p>
        </p:txBody>
      </p:sp>
      <p:sp>
        <p:nvSpPr>
          <p:cNvPr id="21" name="Content Placeholder 4"/>
          <p:cNvSpPr>
            <a:spLocks noGrp="1"/>
          </p:cNvSpPr>
          <p:nvPr>
            <p:ph idx="14"/>
          </p:nvPr>
        </p:nvSpPr>
        <p:spPr/>
        <p:txBody>
          <a:bodyPr/>
          <a:lstStyle/>
          <a:p>
            <a:pPr>
              <a:spcAft>
                <a:spcPts val="800"/>
              </a:spcAft>
            </a:pPr>
            <a:r>
              <a:rPr lang="en-US" dirty="0">
                <a:solidFill>
                  <a:srgbClr val="595959"/>
                </a:solidFill>
              </a:rPr>
              <a:t>All models have an M.2 interface to support a Wireless/Bluetooth module</a:t>
            </a:r>
          </a:p>
          <a:p>
            <a:pPr>
              <a:spcAft>
                <a:spcPts val="800"/>
              </a:spcAft>
            </a:pPr>
            <a:endParaRPr lang="en-US" dirty="0">
              <a:solidFill>
                <a:srgbClr val="595959"/>
              </a:solidFill>
            </a:endParaRPr>
          </a:p>
          <a:p>
            <a:pPr>
              <a:spcAft>
                <a:spcPts val="800"/>
              </a:spcAft>
            </a:pPr>
            <a:endParaRPr lang="en-US" dirty="0">
              <a:solidFill>
                <a:srgbClr val="595959"/>
              </a:solidFill>
            </a:endParaRPr>
          </a:p>
          <a:p>
            <a:pPr>
              <a:spcAft>
                <a:spcPts val="800"/>
              </a:spcAft>
            </a:pPr>
            <a:r>
              <a:rPr lang="en-US" dirty="0">
                <a:solidFill>
                  <a:srgbClr val="595959"/>
                </a:solidFill>
              </a:rPr>
              <a:t>BrightSign XD4 &amp; XT4 offer an additional low-profile M.2 SSD PCIe interface connector for added internal storage</a:t>
            </a:r>
          </a:p>
          <a:p>
            <a:pPr lvl="1">
              <a:spcAft>
                <a:spcPts val="800"/>
              </a:spcAft>
            </a:pPr>
            <a:r>
              <a:rPr lang="en-US" dirty="0">
                <a:solidFill>
                  <a:srgbClr val="595959"/>
                </a:solidFill>
              </a:rPr>
              <a:t>Supports small form factor solid-state drives with faster transfer rates</a:t>
            </a:r>
          </a:p>
          <a:p>
            <a:pPr lvl="1">
              <a:spcAft>
                <a:spcPts val="800"/>
              </a:spcAft>
            </a:pPr>
            <a:r>
              <a:rPr lang="en-US" dirty="0">
                <a:solidFill>
                  <a:srgbClr val="595959"/>
                </a:solidFill>
              </a:rPr>
              <a:t>Offers additional content storage in place of microSD cards</a:t>
            </a:r>
          </a:p>
          <a:p>
            <a:pPr marL="0" indent="0">
              <a:spcAft>
                <a:spcPts val="800"/>
              </a:spcAft>
              <a:buNone/>
            </a:pPr>
            <a:endParaRPr lang="en-US" dirty="0">
              <a:solidFill>
                <a:srgbClr val="595959"/>
              </a:solidFill>
            </a:endParaRPr>
          </a:p>
          <a:p>
            <a:pPr marL="0" indent="0">
              <a:spcAft>
                <a:spcPts val="800"/>
              </a:spcAft>
              <a:buNone/>
            </a:pPr>
            <a:endParaRPr lang="en-US" dirty="0">
              <a:solidFill>
                <a:srgbClr val="595959"/>
              </a:solidFill>
            </a:endParaRPr>
          </a:p>
          <a:p>
            <a:pPr marL="457078" lvl="1" indent="0">
              <a:spcAft>
                <a:spcPts val="800"/>
              </a:spcAft>
              <a:buNone/>
            </a:pPr>
            <a:endParaRPr lang="en-US" dirty="0"/>
          </a:p>
        </p:txBody>
      </p:sp>
      <p:sp>
        <p:nvSpPr>
          <p:cNvPr id="13" name="TextBox 12"/>
          <p:cNvSpPr txBox="1"/>
          <p:nvPr/>
        </p:nvSpPr>
        <p:spPr>
          <a:xfrm>
            <a:off x="15332447" y="8692665"/>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grpSp>
        <p:nvGrpSpPr>
          <p:cNvPr id="4" name="Group 3"/>
          <p:cNvGrpSpPr/>
          <p:nvPr/>
        </p:nvGrpSpPr>
        <p:grpSpPr>
          <a:xfrm>
            <a:off x="2786115" y="6891834"/>
            <a:ext cx="10422351" cy="1929509"/>
            <a:chOff x="3181559" y="7518216"/>
            <a:chExt cx="11725145" cy="2170697"/>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1431" y="7653169"/>
              <a:ext cx="5145273" cy="1545749"/>
            </a:xfrm>
            <a:prstGeom prst="rect">
              <a:avLst/>
            </a:prstGeom>
          </p:spPr>
        </p:pic>
        <p:pic>
          <p:nvPicPr>
            <p:cNvPr id="5122" name="Picture 2" descr="Image result for gum stick"/>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181559" y="7518216"/>
              <a:ext cx="5828289" cy="18372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77823" y="9277237"/>
              <a:ext cx="1836200" cy="411676"/>
            </a:xfrm>
            <a:prstGeom prst="rect">
              <a:avLst/>
            </a:prstGeom>
            <a:noFill/>
          </p:spPr>
          <p:txBody>
            <a:bodyPr wrap="none" rtlCol="0">
              <a:spAutoFit/>
            </a:bodyPr>
            <a:lstStyle/>
            <a:p>
              <a:r>
                <a:rPr lang="en-US" sz="1778" dirty="0">
                  <a:solidFill>
                    <a:srgbClr val="3D3D3D"/>
                  </a:solidFill>
                  <a:latin typeface="Verdana" panose="020B0604030504040204" pitchFamily="34" charset="0"/>
                  <a:ea typeface="Verdana" panose="020B0604030504040204" pitchFamily="34" charset="0"/>
                  <a:cs typeface="Verdana" panose="020B0604030504040204" pitchFamily="34" charset="0"/>
                </a:rPr>
                <a:t>Stick of gum</a:t>
              </a:r>
            </a:p>
          </p:txBody>
        </p:sp>
        <p:sp>
          <p:nvSpPr>
            <p:cNvPr id="10" name="TextBox 9"/>
            <p:cNvSpPr txBox="1"/>
            <p:nvPr/>
          </p:nvSpPr>
          <p:spPr>
            <a:xfrm>
              <a:off x="11962018" y="9277237"/>
              <a:ext cx="753235" cy="411676"/>
            </a:xfrm>
            <a:prstGeom prst="rect">
              <a:avLst/>
            </a:prstGeom>
            <a:noFill/>
          </p:spPr>
          <p:txBody>
            <a:bodyPr wrap="none" rtlCol="0">
              <a:spAutoFit/>
            </a:bodyPr>
            <a:lstStyle/>
            <a:p>
              <a:r>
                <a:rPr lang="en-US" sz="1778" dirty="0">
                  <a:solidFill>
                    <a:srgbClr val="3D3D3D"/>
                  </a:solidFill>
                  <a:latin typeface="Verdana" panose="020B0604030504040204" pitchFamily="34" charset="0"/>
                  <a:ea typeface="Verdana" panose="020B0604030504040204" pitchFamily="34" charset="0"/>
                  <a:cs typeface="Verdana" panose="020B0604030504040204" pitchFamily="34" charset="0"/>
                </a:rPr>
                <a:t>SSD</a:t>
              </a:r>
            </a:p>
          </p:txBody>
        </p:sp>
      </p:grpSp>
      <p:pic>
        <p:nvPicPr>
          <p:cNvPr id="12" name="Image 28" descr="icon_home.png">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A8427612-2560-4FE1-BD5A-D09347E336C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08051" y="2997903"/>
            <a:ext cx="2741798" cy="1574097"/>
          </a:xfrm>
          <a:prstGeom prst="rect">
            <a:avLst/>
          </a:prstGeom>
        </p:spPr>
      </p:pic>
    </p:spTree>
    <p:extLst>
      <p:ext uri="{BB962C8B-B14F-4D97-AF65-F5344CB8AC3E}">
        <p14:creationId xmlns:p14="http://schemas.microsoft.com/office/powerpoint/2010/main" val="3028710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14688330" y="546989"/>
            <a:ext cx="893371" cy="893371"/>
          </a:xfrm>
          <a:prstGeom prst="rect">
            <a:avLst/>
          </a:prstGeom>
        </p:spPr>
      </p:pic>
      <p:sp>
        <p:nvSpPr>
          <p:cNvPr id="4" name="Title 3"/>
          <p:cNvSpPr>
            <a:spLocks noGrp="1"/>
          </p:cNvSpPr>
          <p:nvPr>
            <p:ph type="title"/>
          </p:nvPr>
        </p:nvSpPr>
        <p:spPr/>
        <p:txBody>
          <a:bodyPr>
            <a:noAutofit/>
          </a:bodyPr>
          <a:lstStyle/>
          <a:p>
            <a:r>
              <a:rPr lang="en-US" dirty="0"/>
              <a:t>Power over Ethernet</a:t>
            </a:r>
          </a:p>
        </p:txBody>
      </p:sp>
      <p:sp>
        <p:nvSpPr>
          <p:cNvPr id="5" name="Text Placeholder 4"/>
          <p:cNvSpPr>
            <a:spLocks noGrp="1"/>
          </p:cNvSpPr>
          <p:nvPr>
            <p:ph type="body" sz="quarter" idx="10"/>
          </p:nvPr>
        </p:nvSpPr>
        <p:spPr/>
        <p:txBody>
          <a:bodyPr/>
          <a:lstStyle/>
          <a:p>
            <a:r>
              <a:rPr lang="en-US" dirty="0"/>
              <a:t>More convenience with PoE+</a:t>
            </a:r>
          </a:p>
        </p:txBody>
      </p:sp>
      <p:sp>
        <p:nvSpPr>
          <p:cNvPr id="6" name="Content Placeholder 5"/>
          <p:cNvSpPr>
            <a:spLocks noGrp="1"/>
          </p:cNvSpPr>
          <p:nvPr>
            <p:ph idx="14"/>
          </p:nvPr>
        </p:nvSpPr>
        <p:spPr/>
        <p:txBody>
          <a:bodyPr/>
          <a:lstStyle/>
          <a:p>
            <a:pPr>
              <a:spcAft>
                <a:spcPts val="600"/>
              </a:spcAft>
            </a:pPr>
            <a:r>
              <a:rPr lang="en-US" dirty="0">
                <a:solidFill>
                  <a:schemeClr val="tx1">
                    <a:lumMod val="75000"/>
                    <a:lumOff val="25000"/>
                  </a:schemeClr>
                </a:solidFill>
              </a:rPr>
              <a:t>Use PoE+ (Type 2) to power your XT players </a:t>
            </a:r>
          </a:p>
          <a:p>
            <a:pPr>
              <a:spcAft>
                <a:spcPts val="600"/>
              </a:spcAft>
            </a:pPr>
            <a:r>
              <a:rPr lang="en-US" dirty="0">
                <a:solidFill>
                  <a:schemeClr val="tx1">
                    <a:lumMod val="75000"/>
                    <a:lumOff val="25000"/>
                  </a:schemeClr>
                </a:solidFill>
              </a:rPr>
              <a:t>Eliminates the power cord with support up to 25 watts of power</a:t>
            </a:r>
          </a:p>
          <a:p>
            <a:pPr lvl="1">
              <a:spcAft>
                <a:spcPts val="600"/>
              </a:spcAft>
            </a:pPr>
            <a:r>
              <a:rPr lang="en-US" sz="2800" dirty="0">
                <a:solidFill>
                  <a:schemeClr val="tx1">
                    <a:lumMod val="75000"/>
                    <a:lumOff val="25000"/>
                  </a:schemeClr>
                </a:solidFill>
              </a:rPr>
              <a:t>XT players will not exceed 25 watts when running a standard presentation, an HDMI cable and 1-2 other outputs at most</a:t>
            </a:r>
          </a:p>
          <a:p>
            <a:pPr lvl="1">
              <a:spcAft>
                <a:spcPts val="600"/>
              </a:spcAft>
            </a:pPr>
            <a:r>
              <a:rPr lang="en-US" sz="2800" dirty="0">
                <a:solidFill>
                  <a:schemeClr val="tx1">
                    <a:lumMod val="75000"/>
                    <a:lumOff val="25000"/>
                  </a:schemeClr>
                </a:solidFill>
              </a:rPr>
              <a:t>When XT is powered by PoE+, there is approximately 1A available for all other connectors</a:t>
            </a:r>
          </a:p>
          <a:p>
            <a:pPr>
              <a:spcAft>
                <a:spcPts val="600"/>
              </a:spcAft>
            </a:pPr>
            <a:endParaRPr lang="en-US" dirty="0"/>
          </a:p>
        </p:txBody>
      </p:sp>
      <p:sp>
        <p:nvSpPr>
          <p:cNvPr id="10" name="TextBox 9"/>
          <p:cNvSpPr txBox="1"/>
          <p:nvPr/>
        </p:nvSpPr>
        <p:spPr>
          <a:xfrm>
            <a:off x="15333698" y="8693376"/>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grpSp>
        <p:nvGrpSpPr>
          <p:cNvPr id="12" name="Group 11"/>
          <p:cNvGrpSpPr/>
          <p:nvPr/>
        </p:nvGrpSpPr>
        <p:grpSpPr>
          <a:xfrm>
            <a:off x="3284323" y="5896879"/>
            <a:ext cx="9838074" cy="2850299"/>
            <a:chOff x="4926484" y="8845319"/>
            <a:chExt cx="14757111" cy="4275448"/>
          </a:xfrm>
        </p:grpSpPr>
        <p:pic>
          <p:nvPicPr>
            <p:cNvPr id="1026" name="Picture 2" descr="http://www.cae-groupe.fr/images/nouveautes/mk6a/entete_POE.jpg"/>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800082" y="8845319"/>
              <a:ext cx="3009915" cy="4275448"/>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270347" y="9560137"/>
              <a:ext cx="5413248" cy="2845812"/>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26484" y="9560137"/>
              <a:ext cx="5413248" cy="2845812"/>
            </a:xfrm>
            <a:prstGeom prst="rect">
              <a:avLst/>
            </a:prstGeom>
          </p:spPr>
        </p:pic>
      </p:grpSp>
      <p:pic>
        <p:nvPicPr>
          <p:cNvPr id="14" name="Image 28" descr="icon_home.png">
            <a:hlinkClick r:id="rId8" action="ppaction://hlinksldjump"/>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9472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29" descr="icon_gps.png">
            <a:hlinkClick r:id="" action="ppaction://noaction"/>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707532" y="485820"/>
            <a:ext cx="914470" cy="9144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en-US" dirty="0"/>
              <a:t>Geo-Fencing</a:t>
            </a:r>
          </a:p>
        </p:txBody>
      </p:sp>
      <p:sp>
        <p:nvSpPr>
          <p:cNvPr id="3" name="Text Placeholder 2"/>
          <p:cNvSpPr>
            <a:spLocks noGrp="1"/>
          </p:cNvSpPr>
          <p:nvPr>
            <p:ph type="body" sz="quarter" idx="10"/>
          </p:nvPr>
        </p:nvSpPr>
        <p:spPr>
          <a:xfrm>
            <a:off x="1913469" y="1417348"/>
            <a:ext cx="13529733" cy="659491"/>
          </a:xfrm>
        </p:spPr>
        <p:txBody>
          <a:bodyPr/>
          <a:lstStyle/>
          <a:p>
            <a:r>
              <a:rPr lang="en-US" sz="3022" dirty="0"/>
              <a:t>Moving signage to play content based on current location</a:t>
            </a:r>
          </a:p>
        </p:txBody>
      </p:sp>
      <p:sp>
        <p:nvSpPr>
          <p:cNvPr id="4" name="Content Placeholder 3"/>
          <p:cNvSpPr>
            <a:spLocks noGrp="1"/>
          </p:cNvSpPr>
          <p:nvPr>
            <p:ph idx="14"/>
          </p:nvPr>
        </p:nvSpPr>
        <p:spPr>
          <a:xfrm>
            <a:off x="1913468" y="2409481"/>
            <a:ext cx="13529733" cy="5740091"/>
          </a:xfrm>
        </p:spPr>
        <p:txBody>
          <a:bodyPr/>
          <a:lstStyle/>
          <a:p>
            <a:r>
              <a:rPr lang="en-US" dirty="0">
                <a:solidFill>
                  <a:srgbClr val="595959"/>
                </a:solidFill>
              </a:rPr>
              <a:t>BrightSign plays specific audio and/or video content when located within a defined geographical radius</a:t>
            </a:r>
            <a:r>
              <a:rPr lang="en-US" baseline="30000" dirty="0">
                <a:solidFill>
                  <a:srgbClr val="595959"/>
                </a:solidFill>
              </a:rPr>
              <a:t>*</a:t>
            </a:r>
          </a:p>
          <a:p>
            <a:r>
              <a:rPr lang="en-US" dirty="0">
                <a:solidFill>
                  <a:srgbClr val="595959"/>
                </a:solidFill>
              </a:rPr>
              <a:t>Applications: </a:t>
            </a:r>
          </a:p>
          <a:p>
            <a:pPr lvl="1"/>
            <a:r>
              <a:rPr lang="en-US" sz="2300" dirty="0">
                <a:solidFill>
                  <a:srgbClr val="595959"/>
                </a:solidFill>
              </a:rPr>
              <a:t>Shuttles, taxis, public transportation and moving billboards: Advertise and promote local businesses </a:t>
            </a:r>
          </a:p>
          <a:p>
            <a:pPr lvl="1"/>
            <a:r>
              <a:rPr lang="en-US" sz="2300" dirty="0">
                <a:solidFill>
                  <a:srgbClr val="595959"/>
                </a:solidFill>
              </a:rPr>
              <a:t>Tour buses and boats: Inform and educate riders with video and audio relevant to the area</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88866" y="5802229"/>
            <a:ext cx="3163851" cy="183589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257572" y="5794293"/>
            <a:ext cx="2798348" cy="1851764"/>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2060448" y="8406044"/>
            <a:ext cx="3934623" cy="338554"/>
          </a:xfrm>
          <a:prstGeom prst="rect">
            <a:avLst/>
          </a:prstGeom>
        </p:spPr>
        <p:txBody>
          <a:bodyPr wrap="square">
            <a:spAutoFit/>
          </a:bodyPr>
          <a:lstStyle/>
          <a:p>
            <a:pPr marL="0" lvl="1"/>
            <a:r>
              <a:rPr lang="en-US" sz="1600" baseline="30000" dirty="0">
                <a:solidFill>
                  <a:srgbClr val="727272"/>
                </a:solidFill>
                <a:latin typeface="Verdana" panose="020B0604030504040204" pitchFamily="34" charset="0"/>
                <a:ea typeface="Verdana" panose="020B0604030504040204" pitchFamily="34" charset="0"/>
                <a:cs typeface="Verdana" panose="020B0604030504040204" pitchFamily="34" charset="0"/>
              </a:rPr>
              <a:t>* </a:t>
            </a:r>
            <a:r>
              <a:rPr lang="en-US" sz="1600" dirty="0">
                <a:solidFill>
                  <a:srgbClr val="727272"/>
                </a:solidFill>
                <a:latin typeface="Verdana" panose="020B0604030504040204" pitchFamily="34" charset="0"/>
                <a:ea typeface="Verdana" panose="020B0604030504040204" pitchFamily="34" charset="0"/>
                <a:cs typeface="Verdana" panose="020B0604030504040204" pitchFamily="34" charset="0"/>
              </a:rPr>
              <a:t>Requires a USB GPS device</a:t>
            </a:r>
          </a:p>
        </p:txBody>
      </p:sp>
      <p:sp>
        <p:nvSpPr>
          <p:cNvPr id="11" name="TextBox 10"/>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12" name="Image 28" descr="icon_home.png">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6822467" y="5707274"/>
            <a:ext cx="4565354" cy="2025802"/>
            <a:chOff x="6968846" y="5707274"/>
            <a:chExt cx="4565354" cy="2025802"/>
          </a:xfrm>
        </p:grpSpPr>
        <p:pic>
          <p:nvPicPr>
            <p:cNvPr id="1026" name="Picture 2" descr="https://www.brightsign.biz/application/files/3514/5433/8061/718c43508bd91c9c6a3a8d90bd562302_f2508.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6968846" y="5707274"/>
              <a:ext cx="4308907" cy="18517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descr="https://www.brightsign.biz/application/files/8814/5433/5828/movieBus-logo.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553000" y="7018701"/>
              <a:ext cx="1981200" cy="71437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grpSp>
      <p:sp>
        <p:nvSpPr>
          <p:cNvPr id="9" name="Rectangle 8"/>
          <p:cNvSpPr/>
          <p:nvPr/>
        </p:nvSpPr>
        <p:spPr>
          <a:xfrm>
            <a:off x="6822467" y="7716233"/>
            <a:ext cx="4308907" cy="1077218"/>
          </a:xfrm>
          <a:prstGeom prst="rect">
            <a:avLst/>
          </a:prstGeom>
        </p:spPr>
        <p:txBody>
          <a:bodyPr wrap="square">
            <a:spAutoFit/>
          </a:bodyPr>
          <a:lstStyle/>
          <a:p>
            <a:pPr algn="ctr"/>
            <a:r>
              <a:rPr lang="en-US" sz="1600" dirty="0">
                <a:solidFill>
                  <a:srgbClr val="727272"/>
                </a:solidFill>
                <a:latin typeface="Verdana" panose="020B0604030504040204" pitchFamily="34" charset="0"/>
                <a:ea typeface="Verdana" panose="020B0604030504040204" pitchFamily="34" charset="0"/>
                <a:cs typeface="Verdana" panose="020B0604030504040204" pitchFamily="34" charset="0"/>
              </a:rPr>
              <a:t>An on-board entertainment solution that also provides relevant and timely content specific to upcoming stops using BrightSign's geo-fencing feature</a:t>
            </a:r>
          </a:p>
        </p:txBody>
      </p:sp>
    </p:spTree>
    <p:extLst>
      <p:ext uri="{BB962C8B-B14F-4D97-AF65-F5344CB8AC3E}">
        <p14:creationId xmlns:p14="http://schemas.microsoft.com/office/powerpoint/2010/main" val="17122595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585615" y="399632"/>
            <a:ext cx="919374" cy="919374"/>
          </a:xfrm>
          <a:prstGeom prst="rect">
            <a:avLst/>
          </a:prstGeom>
        </p:spPr>
      </p:pic>
      <p:sp>
        <p:nvSpPr>
          <p:cNvPr id="2" name="Title 1"/>
          <p:cNvSpPr>
            <a:spLocks noGrp="1"/>
          </p:cNvSpPr>
          <p:nvPr>
            <p:ph type="title"/>
          </p:nvPr>
        </p:nvSpPr>
        <p:spPr/>
        <p:txBody>
          <a:bodyPr>
            <a:normAutofit/>
          </a:bodyPr>
          <a:lstStyle/>
          <a:p>
            <a:r>
              <a:rPr lang="en-US" dirty="0"/>
              <a:t>Sign Preview</a:t>
            </a:r>
          </a:p>
        </p:txBody>
      </p:sp>
      <p:sp>
        <p:nvSpPr>
          <p:cNvPr id="3" name="Text Placeholder 2"/>
          <p:cNvSpPr>
            <a:spLocks noGrp="1"/>
          </p:cNvSpPr>
          <p:nvPr>
            <p:ph type="body" sz="quarter" idx="10"/>
          </p:nvPr>
        </p:nvSpPr>
        <p:spPr/>
        <p:txBody>
          <a:bodyPr/>
          <a:lstStyle/>
          <a:p>
            <a:r>
              <a:rPr lang="en-US" dirty="0"/>
              <a:t>Get a sneak peek at how your signage will display</a:t>
            </a:r>
          </a:p>
        </p:txBody>
      </p:sp>
      <p:sp>
        <p:nvSpPr>
          <p:cNvPr id="4" name="Content Placeholder 3"/>
          <p:cNvSpPr>
            <a:spLocks noGrp="1"/>
          </p:cNvSpPr>
          <p:nvPr>
            <p:ph idx="14"/>
          </p:nvPr>
        </p:nvSpPr>
        <p:spPr/>
        <p:txBody>
          <a:bodyPr/>
          <a:lstStyle/>
          <a:p>
            <a:pPr>
              <a:lnSpc>
                <a:spcPct val="150000"/>
              </a:lnSpc>
              <a:spcBef>
                <a:spcPts val="500"/>
              </a:spcBef>
              <a:spcAft>
                <a:spcPts val="500"/>
              </a:spcAft>
            </a:pPr>
            <a:r>
              <a:rPr lang="en-US" dirty="0">
                <a:solidFill>
                  <a:srgbClr val="595959"/>
                </a:solidFill>
                <a:latin typeface="Verdana" pitchFamily="34" charset="0"/>
                <a:ea typeface="Verdana" pitchFamily="34" charset="0"/>
                <a:cs typeface="Verdana" pitchFamily="34" charset="0"/>
              </a:rPr>
              <a:t>Preview your presentation playback in BrightAuthor before publishing</a:t>
            </a:r>
          </a:p>
          <a:p>
            <a:pPr>
              <a:lnSpc>
                <a:spcPct val="150000"/>
              </a:lnSpc>
              <a:spcBef>
                <a:spcPts val="500"/>
              </a:spcBef>
              <a:spcAft>
                <a:spcPts val="500"/>
              </a:spcAft>
            </a:pPr>
            <a:r>
              <a:rPr lang="en-US" dirty="0">
                <a:solidFill>
                  <a:srgbClr val="595959"/>
                </a:solidFill>
                <a:latin typeface="Verdana" pitchFamily="34" charset="0"/>
                <a:ea typeface="Verdana" pitchFamily="34" charset="0"/>
                <a:cs typeface="Verdana" pitchFamily="34" charset="0"/>
              </a:rPr>
              <a:t>Speed up presentation authoring by reviewing the final look of your digital signage </a:t>
            </a:r>
          </a:p>
          <a:p>
            <a:pPr>
              <a:lnSpc>
                <a:spcPct val="150000"/>
              </a:lnSpc>
              <a:spcBef>
                <a:spcPts val="500"/>
              </a:spcBef>
              <a:spcAft>
                <a:spcPts val="500"/>
              </a:spcAft>
            </a:pPr>
            <a:endParaRPr lang="en-US" dirty="0">
              <a:solidFill>
                <a:srgbClr val="595959"/>
              </a:solidFill>
              <a:latin typeface="Verdana" pitchFamily="34" charset="0"/>
              <a:ea typeface="Verdana" pitchFamily="34" charset="0"/>
              <a:cs typeface="Verdana" pitchFamily="34" charset="0"/>
            </a:endParaRPr>
          </a:p>
          <a:p>
            <a:pPr>
              <a:lnSpc>
                <a:spcPct val="150000"/>
              </a:lnSpc>
              <a:spcBef>
                <a:spcPts val="0"/>
              </a:spcBef>
            </a:pPr>
            <a:endParaRPr lang="en-US" dirty="0">
              <a:solidFill>
                <a:srgbClr val="595959"/>
              </a:solidFill>
              <a:latin typeface="Verdana" pitchFamily="34" charset="0"/>
              <a:ea typeface="Verdana" pitchFamily="34" charset="0"/>
              <a:cs typeface="Verdana" pitchFamily="34" charset="0"/>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7865" y="4563718"/>
            <a:ext cx="7846357" cy="4129662"/>
          </a:xfrm>
          <a:prstGeom prst="rect">
            <a:avLst/>
          </a:prstGeom>
        </p:spPr>
      </p:pic>
      <p:sp>
        <p:nvSpPr>
          <p:cNvPr id="8" name="TextBox 7"/>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9"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239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3469" y="405846"/>
            <a:ext cx="13529733" cy="624495"/>
          </a:xfrm>
        </p:spPr>
        <p:txBody>
          <a:bodyPr>
            <a:noAutofit/>
          </a:bodyPr>
          <a:lstStyle/>
          <a:p>
            <a:pPr>
              <a:lnSpc>
                <a:spcPts val="4599"/>
              </a:lnSpc>
            </a:pPr>
            <a:r>
              <a:rPr lang="en-US" dirty="0"/>
              <a:t>BrightSign is the Market Leader</a:t>
            </a:r>
          </a:p>
        </p:txBody>
      </p:sp>
      <p:sp>
        <p:nvSpPr>
          <p:cNvPr id="5" name="Text Placeholder 4"/>
          <p:cNvSpPr>
            <a:spLocks noGrp="1"/>
          </p:cNvSpPr>
          <p:nvPr>
            <p:ph type="body" sz="quarter" idx="10"/>
          </p:nvPr>
        </p:nvSpPr>
        <p:spPr>
          <a:xfrm>
            <a:off x="1914549" y="1142113"/>
            <a:ext cx="13861900" cy="548979"/>
          </a:xfrm>
        </p:spPr>
        <p:txBody>
          <a:bodyPr/>
          <a:lstStyle/>
          <a:p>
            <a:r>
              <a:rPr lang="en-US" sz="2700" dirty="0"/>
              <a:t>Q1-Q3 2018 worldwide market share for media players &amp; PC solutions</a:t>
            </a:r>
          </a:p>
        </p:txBody>
      </p:sp>
      <p:pic>
        <p:nvPicPr>
          <p:cNvPr id="9"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2388242" y="7441126"/>
            <a:ext cx="3519814" cy="1438855"/>
          </a:xfrm>
          <a:prstGeom prst="rect">
            <a:avLst/>
          </a:prstGeom>
        </p:spPr>
        <p:txBody>
          <a:bodyPr wrap="square">
            <a:spAutoFit/>
          </a:bodyPr>
          <a:lstStyle/>
          <a:p>
            <a:pPr>
              <a:lnSpc>
                <a:spcPts val="1500"/>
              </a:lnSpc>
            </a:pPr>
            <a:r>
              <a:rPr lang="en-US" sz="1000" b="1" dirty="0">
                <a:solidFill>
                  <a:srgbClr val="FF670D"/>
                </a:solidFill>
                <a:latin typeface="Verdana" panose="020B0604030504040204" pitchFamily="34" charset="0"/>
                <a:ea typeface="Verdana" panose="020B0604030504040204" pitchFamily="34" charset="0"/>
                <a:cs typeface="Verdana" panose="020B0604030504040204" pitchFamily="34" charset="0"/>
              </a:rPr>
              <a:t>Data provided by the IHS “Digital Signage Industry Market Tracker” report</a:t>
            </a:r>
          </a:p>
          <a:p>
            <a:pPr>
              <a:lnSpc>
                <a:spcPts val="1500"/>
              </a:lnSpc>
            </a:pPr>
            <a:r>
              <a:rPr lang="en-US" sz="900" dirty="0">
                <a:solidFill>
                  <a:srgbClr val="595959"/>
                </a:solidFill>
                <a:latin typeface="Verdana" panose="020B0604030504040204" pitchFamily="34" charset="0"/>
                <a:ea typeface="Verdana" panose="020B0604030504040204" pitchFamily="34" charset="0"/>
                <a:cs typeface="Verdana" panose="020B0604030504040204" pitchFamily="34" charset="0"/>
              </a:rPr>
              <a:t>IHS (NYSE: IHS) is the leading source of information, insight and analytics in critical areas that shape today's business landscape. IHS has been in business since 1959 and became a publicly traded company on the New York Stock Exchange in 2005. </a:t>
            </a:r>
          </a:p>
        </p:txBody>
      </p:sp>
      <p:sp>
        <p:nvSpPr>
          <p:cNvPr id="17" name="Content Placeholder 6"/>
          <p:cNvSpPr>
            <a:spLocks noGrp="1"/>
          </p:cNvSpPr>
          <p:nvPr>
            <p:ph idx="14"/>
          </p:nvPr>
        </p:nvSpPr>
        <p:spPr>
          <a:xfrm>
            <a:off x="2166571" y="7926375"/>
            <a:ext cx="10046306" cy="697707"/>
          </a:xfrm>
        </p:spPr>
        <p:txBody>
          <a:bodyPr/>
          <a:lstStyle/>
          <a:p>
            <a:pPr>
              <a:spcBef>
                <a:spcPts val="600"/>
              </a:spcBef>
            </a:pPr>
            <a:r>
              <a:rPr lang="en-US" sz="1600" dirty="0"/>
              <a:t>BrightSign has been the market leader in digital signage media players since 2011</a:t>
            </a:r>
          </a:p>
          <a:p>
            <a:pPr>
              <a:spcBef>
                <a:spcPts val="600"/>
              </a:spcBef>
            </a:pPr>
            <a:r>
              <a:rPr lang="en-US" sz="1600" dirty="0"/>
              <a:t>BrightSign’s closest competitors are PCs</a:t>
            </a:r>
          </a:p>
        </p:txBody>
      </p:sp>
      <p:pic>
        <p:nvPicPr>
          <p:cNvPr id="11" name="Picture 10">
            <a:extLst>
              <a:ext uri="{FF2B5EF4-FFF2-40B4-BE49-F238E27FC236}">
                <a16:creationId xmlns:a16="http://schemas.microsoft.com/office/drawing/2014/main" id="{D92DB535-F518-4365-80CC-9ABB8A09058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l="980" t="1370" r="2093" b="2461"/>
          <a:stretch/>
        </p:blipFill>
        <p:spPr>
          <a:xfrm>
            <a:off x="2260599" y="1663164"/>
            <a:ext cx="9296401" cy="6199023"/>
          </a:xfrm>
          <a:prstGeom prst="rect">
            <a:avLst/>
          </a:prstGeom>
        </p:spPr>
      </p:pic>
      <p:pic>
        <p:nvPicPr>
          <p:cNvPr id="10" name="Picture 9">
            <a:extLst>
              <a:ext uri="{FF2B5EF4-FFF2-40B4-BE49-F238E27FC236}">
                <a16:creationId xmlns:a16="http://schemas.microsoft.com/office/drawing/2014/main" id="{F2D1511B-E8B5-43F8-94F1-E23A38BEC3C2}"/>
              </a:ext>
            </a:extLst>
          </p:cNvPr>
          <p:cNvPicPr>
            <a:picLocks noChangeAspect="1"/>
          </p:cNvPicPr>
          <p:nvPr/>
        </p:nvPicPr>
        <p:blipFill>
          <a:blip r:embed="rId6"/>
          <a:stretch>
            <a:fillRect/>
          </a:stretch>
        </p:blipFill>
        <p:spPr>
          <a:xfrm>
            <a:off x="12477889" y="1994104"/>
            <a:ext cx="3035024" cy="5447022"/>
          </a:xfrm>
          <a:prstGeom prst="rect">
            <a:avLst/>
          </a:prstGeom>
          <a:ln w="12700">
            <a:solidFill>
              <a:schemeClr val="tx1"/>
            </a:solidFill>
          </a:ln>
        </p:spPr>
      </p:pic>
    </p:spTree>
    <p:extLst>
      <p:ext uri="{BB962C8B-B14F-4D97-AF65-F5344CB8AC3E}">
        <p14:creationId xmlns:p14="http://schemas.microsoft.com/office/powerpoint/2010/main" val="18637828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BrightSign App</a:t>
            </a:r>
          </a:p>
        </p:txBody>
      </p:sp>
      <p:sp>
        <p:nvSpPr>
          <p:cNvPr id="3" name="Text Placeholder 2"/>
          <p:cNvSpPr>
            <a:spLocks noGrp="1"/>
          </p:cNvSpPr>
          <p:nvPr>
            <p:ph type="body" sz="quarter" idx="10"/>
          </p:nvPr>
        </p:nvSpPr>
        <p:spPr>
          <a:xfrm>
            <a:off x="1914553" y="1439877"/>
            <a:ext cx="13527384" cy="609494"/>
          </a:xfrm>
        </p:spPr>
        <p:txBody>
          <a:bodyPr/>
          <a:lstStyle/>
          <a:p>
            <a:r>
              <a:rPr lang="en-US" dirty="0"/>
              <a:t>Signage updates have never been so easy</a:t>
            </a:r>
          </a:p>
        </p:txBody>
      </p:sp>
      <p:sp>
        <p:nvSpPr>
          <p:cNvPr id="4" name="Content Placeholder 3"/>
          <p:cNvSpPr>
            <a:spLocks noGrp="1"/>
          </p:cNvSpPr>
          <p:nvPr>
            <p:ph idx="14"/>
          </p:nvPr>
        </p:nvSpPr>
        <p:spPr>
          <a:xfrm>
            <a:off x="1914547" y="2318924"/>
            <a:ext cx="8029084" cy="6000688"/>
          </a:xfrm>
        </p:spPr>
        <p:txBody>
          <a:bodyPr/>
          <a:lstStyle/>
          <a:p>
            <a:pPr marL="0" indent="0">
              <a:spcAft>
                <a:spcPts val="601"/>
              </a:spcAft>
              <a:buNone/>
            </a:pPr>
            <a:r>
              <a:rPr lang="en-US" sz="2667" dirty="0">
                <a:solidFill>
                  <a:srgbClr val="595959"/>
                </a:solidFill>
              </a:rPr>
              <a:t>BrightSign App offers a simple and secure interface on your iPad or iPhone to select any BrightSign player connected to a local network</a:t>
            </a:r>
          </a:p>
          <a:p>
            <a:pPr>
              <a:spcBef>
                <a:spcPts val="1067"/>
              </a:spcBef>
            </a:pPr>
            <a:r>
              <a:rPr lang="en-US" sz="2400" dirty="0">
                <a:solidFill>
                  <a:srgbClr val="595959"/>
                </a:solidFill>
              </a:rPr>
              <a:t>easily update on-screen text instantly</a:t>
            </a:r>
          </a:p>
          <a:p>
            <a:pPr>
              <a:spcBef>
                <a:spcPts val="1067"/>
              </a:spcBef>
            </a:pPr>
            <a:r>
              <a:rPr lang="en-US" sz="2400" dirty="0">
                <a:solidFill>
                  <a:srgbClr val="595959"/>
                </a:solidFill>
              </a:rPr>
              <a:t>trigger video playback &amp; change images </a:t>
            </a:r>
            <a:br>
              <a:rPr lang="en-US" sz="2400" dirty="0">
                <a:solidFill>
                  <a:srgbClr val="595959"/>
                </a:solidFill>
              </a:rPr>
            </a:br>
            <a:r>
              <a:rPr lang="en-US" sz="2400" dirty="0">
                <a:solidFill>
                  <a:srgbClr val="595959"/>
                </a:solidFill>
              </a:rPr>
              <a:t>via UDP commands</a:t>
            </a:r>
          </a:p>
          <a:p>
            <a:pPr>
              <a:spcBef>
                <a:spcPts val="1067"/>
              </a:spcBef>
            </a:pPr>
            <a:r>
              <a:rPr lang="en-US" sz="2400" dirty="0">
                <a:solidFill>
                  <a:srgbClr val="595959"/>
                </a:solidFill>
              </a:rPr>
              <a:t>Customize the app’s user interface to match </a:t>
            </a:r>
            <a:br>
              <a:rPr lang="en-US" sz="2400" dirty="0">
                <a:solidFill>
                  <a:srgbClr val="595959"/>
                </a:solidFill>
              </a:rPr>
            </a:br>
            <a:r>
              <a:rPr lang="en-US" sz="2400" dirty="0">
                <a:solidFill>
                  <a:srgbClr val="595959"/>
                </a:solidFill>
              </a:rPr>
              <a:t>your presentation</a:t>
            </a:r>
          </a:p>
          <a:p>
            <a:pPr>
              <a:spcBef>
                <a:spcPts val="1067"/>
              </a:spcBef>
            </a:pPr>
            <a:r>
              <a:rPr lang="en-US" sz="2400" dirty="0">
                <a:solidFill>
                  <a:srgbClr val="595959"/>
                </a:solidFill>
              </a:rPr>
              <a:t>Access diagnostic tools &amp; Remote Snapshot</a:t>
            </a:r>
            <a:br>
              <a:rPr lang="en-US" sz="2400" dirty="0">
                <a:solidFill>
                  <a:srgbClr val="595959"/>
                </a:solidFill>
              </a:rPr>
            </a:br>
            <a:r>
              <a:rPr lang="en-US" sz="2400" dirty="0">
                <a:solidFill>
                  <a:srgbClr val="595959"/>
                </a:solidFill>
              </a:rPr>
              <a:t>of your player</a:t>
            </a:r>
          </a:p>
          <a:p>
            <a:pPr>
              <a:spcBef>
                <a:spcPts val="1067"/>
              </a:spcBef>
            </a:pPr>
            <a:r>
              <a:rPr lang="en-US" sz="2400" dirty="0">
                <a:solidFill>
                  <a:srgbClr val="595959"/>
                </a:solidFill>
              </a:rPr>
              <a:t>Secure your displays with a password</a:t>
            </a:r>
          </a:p>
          <a:p>
            <a:pPr>
              <a:spcAft>
                <a:spcPts val="601"/>
              </a:spcAft>
            </a:pPr>
            <a:r>
              <a:rPr lang="en-US" sz="2400" dirty="0">
                <a:solidFill>
                  <a:srgbClr val="595959"/>
                </a:solidFill>
              </a:rPr>
              <a:t>Perfect for: menu boards, retail merchandising, emergency messaging and more!</a:t>
            </a:r>
          </a:p>
          <a:p>
            <a:pPr>
              <a:spcAft>
                <a:spcPts val="601"/>
              </a:spcAft>
            </a:pPr>
            <a:endParaRPr lang="en-US" dirty="0">
              <a:solidFill>
                <a:srgbClr val="595959"/>
              </a:solidFill>
            </a:endParaRPr>
          </a:p>
        </p:txBody>
      </p:sp>
      <p:sp>
        <p:nvSpPr>
          <p:cNvPr id="11" name="TextBox 10"/>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1/3</a:t>
            </a:r>
          </a:p>
        </p:txBody>
      </p:sp>
      <p:pic>
        <p:nvPicPr>
          <p:cNvPr id="14" name="Picture 13"/>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7000"/>
                    </a14:imgEffect>
                    <a14:imgEffect>
                      <a14:saturation sat="90000"/>
                    </a14:imgEffect>
                    <a14:imgEffect>
                      <a14:brightnessContrast contrast="30000"/>
                    </a14:imgEffect>
                  </a14:imgLayer>
                </a14:imgProps>
              </a:ext>
              <a:ext uri="{28A0092B-C50C-407E-A947-70E740481C1C}">
                <a14:useLocalDpi xmlns:a14="http://schemas.microsoft.com/office/drawing/2010/main"/>
              </a:ext>
            </a:extLst>
          </a:blip>
          <a:srcRect/>
          <a:stretch/>
        </p:blipFill>
        <p:spPr>
          <a:xfrm>
            <a:off x="14705342" y="538536"/>
            <a:ext cx="843658" cy="840622"/>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26129" y="2542059"/>
            <a:ext cx="5324684" cy="29951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9" name="Group 18"/>
          <p:cNvGrpSpPr/>
          <p:nvPr/>
        </p:nvGrpSpPr>
        <p:grpSpPr>
          <a:xfrm>
            <a:off x="12179232" y="5319268"/>
            <a:ext cx="1865454" cy="3460604"/>
            <a:chOff x="13088743" y="3779520"/>
            <a:chExt cx="3339977" cy="6300614"/>
          </a:xfrm>
          <a:effectLst/>
        </p:grpSpPr>
        <p:pic>
          <p:nvPicPr>
            <p:cNvPr id="7172" name="Picture 4" descr="http://remdevice.ru/wp-content/uploads/2015/01/iphone6plus_gold_portrait.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3088743" y="3779520"/>
              <a:ext cx="3339977" cy="63006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421237" y="4573058"/>
              <a:ext cx="2696623" cy="4786506"/>
            </a:xfrm>
            <a:prstGeom prst="rect">
              <a:avLst/>
            </a:prstGeom>
            <a:ln>
              <a:solidFill>
                <a:schemeClr val="tx1">
                  <a:lumMod val="50000"/>
                  <a:lumOff val="50000"/>
                </a:schemeClr>
              </a:solidFill>
            </a:ln>
          </p:spPr>
        </p:pic>
      </p:grpSp>
      <p:pic>
        <p:nvPicPr>
          <p:cNvPr id="12" name="Image 28" descr="icon_home.png">
            <a:hlinkClick r:id="rId7" action="ppaction://hlinksldjump"/>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165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pad_mock_with_stylin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295776" y="5328553"/>
            <a:ext cx="3611528" cy="2807398"/>
          </a:xfrm>
          <a:prstGeom prst="rect">
            <a:avLst/>
          </a:prstGeom>
        </p:spPr>
      </p:pic>
      <p:sp>
        <p:nvSpPr>
          <p:cNvPr id="2" name="Title 1"/>
          <p:cNvSpPr>
            <a:spLocks noGrp="1"/>
          </p:cNvSpPr>
          <p:nvPr>
            <p:ph type="title"/>
          </p:nvPr>
        </p:nvSpPr>
        <p:spPr/>
        <p:txBody>
          <a:bodyPr>
            <a:normAutofit/>
          </a:bodyPr>
          <a:lstStyle/>
          <a:p>
            <a:r>
              <a:rPr lang="en-US" dirty="0"/>
              <a:t>How it works…</a:t>
            </a:r>
          </a:p>
        </p:txBody>
      </p:sp>
      <p:sp>
        <p:nvSpPr>
          <p:cNvPr id="3" name="Text Placeholder 2"/>
          <p:cNvSpPr>
            <a:spLocks noGrp="1"/>
          </p:cNvSpPr>
          <p:nvPr>
            <p:ph type="body" sz="quarter" idx="10"/>
          </p:nvPr>
        </p:nvSpPr>
        <p:spPr/>
        <p:txBody>
          <a:bodyPr/>
          <a:lstStyle/>
          <a:p>
            <a:r>
              <a:rPr lang="en-US" dirty="0"/>
              <a:t>Edit a user variable</a:t>
            </a:r>
          </a:p>
        </p:txBody>
      </p:sp>
      <p:sp>
        <p:nvSpPr>
          <p:cNvPr id="5" name="Content Placeholder 4"/>
          <p:cNvSpPr>
            <a:spLocks noGrp="1"/>
          </p:cNvSpPr>
          <p:nvPr>
            <p:ph idx="14"/>
          </p:nvPr>
        </p:nvSpPr>
        <p:spPr>
          <a:xfrm>
            <a:off x="1914548" y="2580520"/>
            <a:ext cx="5782864" cy="5739094"/>
          </a:xfrm>
        </p:spPr>
        <p:txBody>
          <a:bodyPr/>
          <a:lstStyle/>
          <a:p>
            <a:r>
              <a:rPr lang="en-US" dirty="0"/>
              <a:t>User variables such as a menu item or price can be updated</a:t>
            </a:r>
          </a:p>
          <a:p>
            <a:endParaRPr lang="en-US" dirty="0"/>
          </a:p>
          <a:p>
            <a:r>
              <a:rPr lang="en-US" dirty="0"/>
              <a:t>Change a user variable, press ‘Set Values’, and the display instantly updates</a:t>
            </a:r>
          </a:p>
        </p:txBody>
      </p:sp>
      <p:sp>
        <p:nvSpPr>
          <p:cNvPr id="10" name="Rectangular Callout 9"/>
          <p:cNvSpPr/>
          <p:nvPr/>
        </p:nvSpPr>
        <p:spPr>
          <a:xfrm>
            <a:off x="11055089" y="7815710"/>
            <a:ext cx="2127601" cy="730629"/>
          </a:xfrm>
          <a:prstGeom prst="wedgeRectCallout">
            <a:avLst>
              <a:gd name="adj1" fmla="val 74547"/>
              <a:gd name="adj2" fmla="val -189134"/>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201" b="1" dirty="0">
                <a:latin typeface="Verdana" panose="020B0604030504040204" pitchFamily="34" charset="0"/>
                <a:ea typeface="Verdana" panose="020B0604030504040204" pitchFamily="34" charset="0"/>
                <a:cs typeface="Verdana" panose="020B0604030504040204" pitchFamily="34" charset="0"/>
              </a:rPr>
              <a:t>Edit values</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406547" y="2077853"/>
            <a:ext cx="6775164" cy="381102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00090" y="5450062"/>
            <a:ext cx="3799552" cy="1920884"/>
          </a:xfrm>
          <a:prstGeom prst="rect">
            <a:avLst/>
          </a:prstGeom>
        </p:spPr>
      </p:pic>
      <p:sp>
        <p:nvSpPr>
          <p:cNvPr id="16" name="Rectangular Callout 15"/>
          <p:cNvSpPr/>
          <p:nvPr/>
        </p:nvSpPr>
        <p:spPr>
          <a:xfrm>
            <a:off x="7303770" y="8005261"/>
            <a:ext cx="2430262" cy="790770"/>
          </a:xfrm>
          <a:prstGeom prst="wedgeRectCallout">
            <a:avLst>
              <a:gd name="adj1" fmla="val 84174"/>
              <a:gd name="adj2" fmla="val -184432"/>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201" b="1" dirty="0">
                <a:latin typeface="Verdana" panose="020B0604030504040204" pitchFamily="34" charset="0"/>
                <a:ea typeface="Verdana" panose="020B0604030504040204" pitchFamily="34" charset="0"/>
                <a:cs typeface="Verdana" panose="020B0604030504040204" pitchFamily="34" charset="0"/>
              </a:rPr>
              <a:t>Price changes instantly</a:t>
            </a:r>
          </a:p>
        </p:txBody>
      </p:sp>
      <p:sp>
        <p:nvSpPr>
          <p:cNvPr id="20" name="TextBox 19"/>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2/3</a:t>
            </a:r>
          </a:p>
        </p:txBody>
      </p:sp>
      <p:pic>
        <p:nvPicPr>
          <p:cNvPr id="18" name="Picture 17"/>
          <p:cNvPicPr>
            <a:picLocks noChangeAspect="1"/>
          </p:cNvPicPr>
          <p:nvPr/>
        </p:nvPicPr>
        <p:blipFill rotWithShape="1">
          <a:blip r:embed="rId6" cstate="email">
            <a:extLst>
              <a:ext uri="{BEBA8EAE-BF5A-486C-A8C5-ECC9F3942E4B}">
                <a14:imgProps xmlns:a14="http://schemas.microsoft.com/office/drawing/2010/main">
                  <a14:imgLayer r:embed="rId7">
                    <a14:imgEffect>
                      <a14:colorTemperature colorTemp="7000"/>
                    </a14:imgEffect>
                    <a14:imgEffect>
                      <a14:saturation sat="90000"/>
                    </a14:imgEffect>
                    <a14:imgEffect>
                      <a14:brightnessContrast contrast="30000"/>
                    </a14:imgEffect>
                  </a14:imgLayer>
                </a14:imgProps>
              </a:ext>
              <a:ext uri="{28A0092B-C50C-407E-A947-70E740481C1C}">
                <a14:useLocalDpi xmlns:a14="http://schemas.microsoft.com/office/drawing/2010/main"/>
              </a:ext>
            </a:extLst>
          </a:blip>
          <a:srcRect/>
          <a:stretch/>
        </p:blipFill>
        <p:spPr>
          <a:xfrm>
            <a:off x="14705342" y="538536"/>
            <a:ext cx="843658" cy="840622"/>
          </a:xfrm>
          <a:prstGeom prst="rect">
            <a:avLst/>
          </a:prstGeom>
        </p:spPr>
      </p:pic>
      <p:pic>
        <p:nvPicPr>
          <p:cNvPr id="13" name="Image 28" descr="icon_home.png">
            <a:hlinkClick r:id="rId8" action="ppaction://hlinksldjump"/>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308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150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1500"/>
                                        <p:tgtEl>
                                          <p:spTgt spid="10"/>
                                        </p:tgtEl>
                                      </p:cBhvr>
                                    </p:animEffect>
                                  </p:childTnLst>
                                </p:cTn>
                              </p:par>
                            </p:childTnLst>
                          </p:cTn>
                        </p:par>
                        <p:par>
                          <p:cTn id="8" fill="hold">
                            <p:stCondLst>
                              <p:cond delay="3000"/>
                            </p:stCondLst>
                            <p:childTnLst>
                              <p:par>
                                <p:cTn id="9" presetID="6" presetClass="entr" presetSubtype="32" fill="hold" grpId="0" nodeType="afterEffect">
                                  <p:stCondLst>
                                    <p:cond delay="1500"/>
                                  </p:stCondLst>
                                  <p:childTnLst>
                                    <p:set>
                                      <p:cBhvr>
                                        <p:cTn id="10" dur="1" fill="hold">
                                          <p:stCondLst>
                                            <p:cond delay="0"/>
                                          </p:stCondLst>
                                        </p:cTn>
                                        <p:tgtEl>
                                          <p:spTgt spid="16"/>
                                        </p:tgtEl>
                                        <p:attrNameLst>
                                          <p:attrName>style.visibility</p:attrName>
                                        </p:attrNameLst>
                                      </p:cBhvr>
                                      <p:to>
                                        <p:strVal val="visible"/>
                                      </p:to>
                                    </p:set>
                                    <p:animEffect transition="in" filter="circle(out)">
                                      <p:cBhvr>
                                        <p:cTn id="11" dur="2000"/>
                                        <p:tgtEl>
                                          <p:spTgt spid="16"/>
                                        </p:tgtEl>
                                      </p:cBhvr>
                                    </p:animEffect>
                                  </p:childTnLst>
                                </p:cTn>
                              </p:par>
                            </p:childTnLst>
                          </p:cTn>
                        </p:par>
                        <p:par>
                          <p:cTn id="12" fill="hold">
                            <p:stCondLst>
                              <p:cond delay="6500"/>
                            </p:stCondLst>
                            <p:childTnLst>
                              <p:par>
                                <p:cTn id="13" presetID="14" presetClass="entr" presetSubtype="10" fill="hold" nodeType="afterEffect">
                                  <p:stCondLst>
                                    <p:cond delay="150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it works…</a:t>
            </a:r>
          </a:p>
        </p:txBody>
      </p:sp>
      <p:sp>
        <p:nvSpPr>
          <p:cNvPr id="3" name="Text Placeholder 2"/>
          <p:cNvSpPr>
            <a:spLocks noGrp="1"/>
          </p:cNvSpPr>
          <p:nvPr>
            <p:ph type="body" sz="quarter" idx="10"/>
          </p:nvPr>
        </p:nvSpPr>
        <p:spPr/>
        <p:txBody>
          <a:bodyPr/>
          <a:lstStyle/>
          <a:p>
            <a:r>
              <a:rPr lang="en-US" dirty="0"/>
              <a:t>Trigger UDP Events</a:t>
            </a:r>
          </a:p>
        </p:txBody>
      </p:sp>
      <p:sp>
        <p:nvSpPr>
          <p:cNvPr id="5" name="Content Placeholder 4"/>
          <p:cNvSpPr>
            <a:spLocks noGrp="1"/>
          </p:cNvSpPr>
          <p:nvPr>
            <p:ph idx="14"/>
          </p:nvPr>
        </p:nvSpPr>
        <p:spPr>
          <a:xfrm>
            <a:off x="1914548" y="2580520"/>
            <a:ext cx="5782864" cy="5739094"/>
          </a:xfrm>
        </p:spPr>
        <p:txBody>
          <a:bodyPr/>
          <a:lstStyle/>
          <a:p>
            <a:r>
              <a:rPr lang="en-US" dirty="0"/>
              <a:t>UDP controls can be used to:</a:t>
            </a:r>
          </a:p>
          <a:p>
            <a:pPr lvl="1"/>
            <a:r>
              <a:rPr lang="en-US" dirty="0"/>
              <a:t>Change a daily special </a:t>
            </a:r>
          </a:p>
          <a:p>
            <a:pPr lvl="1"/>
            <a:r>
              <a:rPr lang="en-US" dirty="0"/>
              <a:t>Switch menus from breakfast to lunch to dinner</a:t>
            </a:r>
          </a:p>
          <a:p>
            <a:pPr lvl="1"/>
            <a:r>
              <a:rPr lang="en-US" dirty="0"/>
              <a:t>Offer a promotion</a:t>
            </a:r>
          </a:p>
          <a:p>
            <a:pPr lvl="1"/>
            <a:r>
              <a:rPr lang="en-US" dirty="0"/>
              <a:t>Etc…</a:t>
            </a:r>
          </a:p>
          <a:p>
            <a:pPr lvl="1"/>
            <a:endParaRPr lang="en-US" dirty="0"/>
          </a:p>
          <a:p>
            <a:pPr marL="457153" lvl="1" indent="0">
              <a:buNone/>
            </a:pPr>
            <a:endParaRPr lang="en-US" dirty="0"/>
          </a:p>
        </p:txBody>
      </p:sp>
      <p:pic>
        <p:nvPicPr>
          <p:cNvPr id="9" name="Picture 8" descr="ipad_mock_with_stylin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295776" y="5328553"/>
            <a:ext cx="3611528" cy="2807398"/>
          </a:xfrm>
          <a:prstGeom prst="rect">
            <a:avLst/>
          </a:prstGeom>
        </p:spPr>
      </p:pic>
      <p:sp>
        <p:nvSpPr>
          <p:cNvPr id="11" name="Rectangular Callout 10"/>
          <p:cNvSpPr/>
          <p:nvPr/>
        </p:nvSpPr>
        <p:spPr>
          <a:xfrm>
            <a:off x="13044515" y="8311803"/>
            <a:ext cx="1812729" cy="675417"/>
          </a:xfrm>
          <a:prstGeom prst="wedgeRectCallout">
            <a:avLst>
              <a:gd name="adj1" fmla="val 62807"/>
              <a:gd name="adj2" fmla="val -246838"/>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201" b="1" dirty="0">
                <a:latin typeface="Verdana" panose="020B0604030504040204" pitchFamily="34" charset="0"/>
                <a:ea typeface="Verdana" panose="020B0604030504040204" pitchFamily="34" charset="0"/>
                <a:cs typeface="Verdana" panose="020B0604030504040204" pitchFamily="34" charset="0"/>
              </a:rPr>
              <a:t>Tap UDP Event</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951759" y="1974698"/>
            <a:ext cx="6089667" cy="342543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951759" y="1974698"/>
            <a:ext cx="6089667" cy="342543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5" name="Rectangular Callout 14"/>
          <p:cNvSpPr/>
          <p:nvPr/>
        </p:nvSpPr>
        <p:spPr>
          <a:xfrm>
            <a:off x="6956590" y="7644192"/>
            <a:ext cx="3040004" cy="816227"/>
          </a:xfrm>
          <a:prstGeom prst="wedgeRectCallout">
            <a:avLst>
              <a:gd name="adj1" fmla="val 41350"/>
              <a:gd name="adj2" fmla="val -214283"/>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201" b="1" dirty="0">
                <a:latin typeface="Verdana" panose="020B0604030504040204" pitchFamily="34" charset="0"/>
                <a:ea typeface="Verdana" panose="020B0604030504040204" pitchFamily="34" charset="0"/>
                <a:cs typeface="Verdana" panose="020B0604030504040204" pitchFamily="34" charset="0"/>
              </a:rPr>
              <a:t>Special image changes instantly</a:t>
            </a:r>
          </a:p>
        </p:txBody>
      </p:sp>
      <p:sp>
        <p:nvSpPr>
          <p:cNvPr id="20" name="TextBox 19"/>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3/3</a:t>
            </a:r>
          </a:p>
        </p:txBody>
      </p:sp>
      <p:pic>
        <p:nvPicPr>
          <p:cNvPr id="17" name="Picture 16"/>
          <p:cNvPicPr>
            <a:picLocks noChangeAspect="1"/>
          </p:cNvPicPr>
          <p:nvPr/>
        </p:nvPicPr>
        <p:blipFill rotWithShape="1">
          <a:blip r:embed="rId5" cstate="email">
            <a:extLst>
              <a:ext uri="{BEBA8EAE-BF5A-486C-A8C5-ECC9F3942E4B}">
                <a14:imgProps xmlns:a14="http://schemas.microsoft.com/office/drawing/2010/main">
                  <a14:imgLayer r:embed="rId6">
                    <a14:imgEffect>
                      <a14:colorTemperature colorTemp="7000"/>
                    </a14:imgEffect>
                    <a14:imgEffect>
                      <a14:saturation sat="90000"/>
                    </a14:imgEffect>
                    <a14:imgEffect>
                      <a14:brightnessContrast contrast="30000"/>
                    </a14:imgEffect>
                  </a14:imgLayer>
                </a14:imgProps>
              </a:ext>
              <a:ext uri="{28A0092B-C50C-407E-A947-70E740481C1C}">
                <a14:useLocalDpi xmlns:a14="http://schemas.microsoft.com/office/drawing/2010/main"/>
              </a:ext>
            </a:extLst>
          </a:blip>
          <a:srcRect/>
          <a:stretch/>
        </p:blipFill>
        <p:spPr>
          <a:xfrm>
            <a:off x="14705342" y="538536"/>
            <a:ext cx="843658" cy="840622"/>
          </a:xfrm>
          <a:prstGeom prst="rect">
            <a:avLst/>
          </a:prstGeom>
        </p:spPr>
      </p:pic>
      <p:pic>
        <p:nvPicPr>
          <p:cNvPr id="12" name="Image 28" descr="icon_home.png">
            <a:hlinkClick r:id="rId7" action="ppaction://hlinksldjump"/>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821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150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childTnLst>
                          </p:cTn>
                        </p:par>
                        <p:par>
                          <p:cTn id="8" fill="hold">
                            <p:stCondLst>
                              <p:cond delay="3500"/>
                            </p:stCondLst>
                            <p:childTnLst>
                              <p:par>
                                <p:cTn id="9" presetID="6" presetClass="entr" presetSubtype="32" fill="hold" grpId="0" nodeType="afterEffect">
                                  <p:stCondLst>
                                    <p:cond delay="1500"/>
                                  </p:stCondLst>
                                  <p:childTnLst>
                                    <p:set>
                                      <p:cBhvr>
                                        <p:cTn id="10" dur="1" fill="hold">
                                          <p:stCondLst>
                                            <p:cond delay="0"/>
                                          </p:stCondLst>
                                        </p:cTn>
                                        <p:tgtEl>
                                          <p:spTgt spid="15"/>
                                        </p:tgtEl>
                                        <p:attrNameLst>
                                          <p:attrName>style.visibility</p:attrName>
                                        </p:attrNameLst>
                                      </p:cBhvr>
                                      <p:to>
                                        <p:strVal val="visible"/>
                                      </p:to>
                                    </p:set>
                                    <p:animEffect transition="in" filter="circle(out)">
                                      <p:cBhvr>
                                        <p:cTn id="11" dur="2000"/>
                                        <p:tgtEl>
                                          <p:spTgt spid="15"/>
                                        </p:tgtEl>
                                      </p:cBhvr>
                                    </p:animEffect>
                                  </p:childTnLst>
                                </p:cTn>
                              </p:par>
                            </p:childTnLst>
                          </p:cTn>
                        </p:par>
                        <p:par>
                          <p:cTn id="12" fill="hold">
                            <p:stCondLst>
                              <p:cond delay="7000"/>
                            </p:stCondLst>
                            <p:childTnLst>
                              <p:par>
                                <p:cTn id="13" presetID="14" presetClass="entr" presetSubtype="10" fill="hold" nodeType="afterEffect">
                                  <p:stCondLst>
                                    <p:cond delay="150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generated with very high confidence">
            <a:extLst>
              <a:ext uri="{FF2B5EF4-FFF2-40B4-BE49-F238E27FC236}">
                <a16:creationId xmlns:a16="http://schemas.microsoft.com/office/drawing/2014/main" id="{70B334CB-209A-4052-9FD9-49FE9F402A3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375535" y="1674907"/>
            <a:ext cx="11771162" cy="6863766"/>
          </a:xfrm>
          <a:prstGeom prst="rect">
            <a:avLst/>
          </a:prstGeom>
        </p:spPr>
      </p:pic>
      <p:sp>
        <p:nvSpPr>
          <p:cNvPr id="20482" name="Title 1"/>
          <p:cNvSpPr>
            <a:spLocks noGrp="1"/>
          </p:cNvSpPr>
          <p:nvPr>
            <p:ph type="title"/>
          </p:nvPr>
        </p:nvSpPr>
        <p:spPr/>
        <p:txBody>
          <a:bodyPr lIns="145118" tIns="72558" rIns="145118" bIns="72558" anchor="t" anchorCtr="0">
            <a:noAutofit/>
          </a:bodyPr>
          <a:lstStyle/>
          <a:p>
            <a:r>
              <a:rPr lang="en-US" dirty="0"/>
              <a:t>Network Solutions Overview</a:t>
            </a:r>
          </a:p>
        </p:txBody>
      </p:sp>
      <p:sp>
        <p:nvSpPr>
          <p:cNvPr id="2" name="Text Placeholder 1"/>
          <p:cNvSpPr>
            <a:spLocks noGrp="1"/>
          </p:cNvSpPr>
          <p:nvPr>
            <p:ph type="body" sz="quarter" idx="10"/>
          </p:nvPr>
        </p:nvSpPr>
        <p:spPr>
          <a:xfrm>
            <a:off x="1914552" y="1588035"/>
            <a:ext cx="4819553" cy="1270312"/>
          </a:xfrm>
        </p:spPr>
        <p:txBody>
          <a:bodyPr/>
          <a:lstStyle/>
          <a:p>
            <a:r>
              <a:rPr lang="en-US" sz="3199" dirty="0"/>
              <a:t>Versatile solutions to meet any need</a:t>
            </a:r>
          </a:p>
        </p:txBody>
      </p:sp>
      <p:pic>
        <p:nvPicPr>
          <p:cNvPr id="8" name="Image 42" descr="icon_update.png">
            <a:hlinkClick r:id="" action="ppaction://noaction"/>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872956" y="605328"/>
            <a:ext cx="891344" cy="891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1/1</a:t>
            </a:r>
          </a:p>
        </p:txBody>
      </p:sp>
      <p:pic>
        <p:nvPicPr>
          <p:cNvPr id="10" name="Image 28" descr="icon_home.png">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73840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76373" y="476511"/>
            <a:ext cx="871340" cy="871340"/>
          </a:xfrm>
          <a:prstGeom prst="rect">
            <a:avLst/>
          </a:prstGeom>
        </p:spPr>
      </p:pic>
      <p:sp>
        <p:nvSpPr>
          <p:cNvPr id="4" name="Title 3"/>
          <p:cNvSpPr>
            <a:spLocks noGrp="1"/>
          </p:cNvSpPr>
          <p:nvPr>
            <p:ph type="title"/>
          </p:nvPr>
        </p:nvSpPr>
        <p:spPr/>
        <p:txBody>
          <a:bodyPr>
            <a:noAutofit/>
          </a:bodyPr>
          <a:lstStyle/>
          <a:p>
            <a:r>
              <a:rPr lang="en-US" dirty="0"/>
              <a:t>B-Deploy</a:t>
            </a:r>
          </a:p>
        </p:txBody>
      </p:sp>
      <p:sp>
        <p:nvSpPr>
          <p:cNvPr id="5" name="Text Placeholder 4"/>
          <p:cNvSpPr>
            <a:spLocks noGrp="1"/>
          </p:cNvSpPr>
          <p:nvPr>
            <p:ph type="body" sz="quarter" idx="10"/>
          </p:nvPr>
        </p:nvSpPr>
        <p:spPr>
          <a:xfrm>
            <a:off x="1915631" y="1534378"/>
            <a:ext cx="13525036" cy="501695"/>
          </a:xfrm>
        </p:spPr>
        <p:txBody>
          <a:bodyPr/>
          <a:lstStyle/>
          <a:p>
            <a:r>
              <a:rPr lang="en-US" sz="2999" dirty="0"/>
              <a:t>Setup and deploy a multitude of players at once</a:t>
            </a:r>
          </a:p>
        </p:txBody>
      </p:sp>
      <p:sp>
        <p:nvSpPr>
          <p:cNvPr id="6" name="Content Placeholder 5"/>
          <p:cNvSpPr>
            <a:spLocks noGrp="1"/>
          </p:cNvSpPr>
          <p:nvPr>
            <p:ph idx="14"/>
          </p:nvPr>
        </p:nvSpPr>
        <p:spPr>
          <a:xfrm>
            <a:off x="1915632" y="2252012"/>
            <a:ext cx="7798740" cy="6299626"/>
          </a:xfrm>
        </p:spPr>
        <p:txBody>
          <a:bodyPr>
            <a:noAutofit/>
          </a:bodyPr>
          <a:lstStyle/>
          <a:p>
            <a:pPr>
              <a:spcBef>
                <a:spcPts val="533"/>
              </a:spcBef>
            </a:pPr>
            <a:r>
              <a:rPr lang="en-US" sz="2133" dirty="0"/>
              <a:t>B-Deploy is a powerful setup and provisioning feature that allows customers to setup and deploy a multitude of players all at once.</a:t>
            </a:r>
          </a:p>
          <a:p>
            <a:pPr>
              <a:spcBef>
                <a:spcPts val="533"/>
              </a:spcBef>
            </a:pPr>
            <a:r>
              <a:rPr lang="en-US" sz="2133" dirty="0"/>
              <a:t>Eliminates the need to save setup files to an SD card and duplicate the SD card for every player in the network</a:t>
            </a:r>
          </a:p>
          <a:p>
            <a:pPr>
              <a:spcBef>
                <a:spcPts val="533"/>
              </a:spcBef>
            </a:pPr>
            <a:r>
              <a:rPr lang="en-US" sz="2133" dirty="0"/>
              <a:t>B-Deploy can be used with BrightSign Network, BrightSign Partner CMS, or on premise secure corporate LAN</a:t>
            </a:r>
            <a:endParaRPr lang="en-US" sz="1867" dirty="0"/>
          </a:p>
          <a:p>
            <a:pPr marL="0" indent="0">
              <a:spcBef>
                <a:spcPts val="1067"/>
              </a:spcBef>
              <a:buNone/>
            </a:pPr>
            <a:r>
              <a:rPr lang="en-US" sz="2133" dirty="0">
                <a:solidFill>
                  <a:srgbClr val="3A88BB"/>
                </a:solidFill>
              </a:rPr>
              <a:t>How It Works:</a:t>
            </a:r>
          </a:p>
          <a:p>
            <a:pPr marL="457121" indent="-457121">
              <a:spcBef>
                <a:spcPts val="533"/>
              </a:spcBef>
              <a:spcAft>
                <a:spcPts val="533"/>
              </a:spcAft>
              <a:buFont typeface="+mj-lt"/>
              <a:buAutoNum type="arabicPeriod"/>
            </a:pPr>
            <a:r>
              <a:rPr lang="en-US" sz="2133" dirty="0"/>
              <a:t>Upload a batch of player serial numbers </a:t>
            </a:r>
            <a:br>
              <a:rPr lang="en-US" sz="2133" dirty="0"/>
            </a:br>
            <a:r>
              <a:rPr lang="en-US" sz="2133" dirty="0"/>
              <a:t>and player setup instructions using B-Deploy</a:t>
            </a:r>
          </a:p>
          <a:p>
            <a:pPr marL="457121" indent="-457121">
              <a:spcBef>
                <a:spcPts val="533"/>
              </a:spcBef>
              <a:spcAft>
                <a:spcPts val="533"/>
              </a:spcAft>
              <a:buFont typeface="+mj-lt"/>
              <a:buAutoNum type="arabicPeriod"/>
            </a:pPr>
            <a:r>
              <a:rPr lang="en-US" sz="2133" dirty="0"/>
              <a:t>Power up players for automatic setup:</a:t>
            </a:r>
          </a:p>
          <a:p>
            <a:pPr lvl="1">
              <a:spcBef>
                <a:spcPts val="533"/>
              </a:spcBef>
            </a:pPr>
            <a:r>
              <a:rPr lang="en-US" sz="2133" dirty="0"/>
              <a:t>Players connect to B-Deploy for instructions</a:t>
            </a:r>
          </a:p>
          <a:p>
            <a:pPr lvl="1">
              <a:spcBef>
                <a:spcPts val="533"/>
              </a:spcBef>
            </a:pPr>
            <a:r>
              <a:rPr lang="en-US" sz="2133" dirty="0"/>
              <a:t>B-Deploy applies the assigned setup to the players</a:t>
            </a:r>
          </a:p>
          <a:p>
            <a:pPr lvl="1">
              <a:spcBef>
                <a:spcPts val="533"/>
              </a:spcBef>
            </a:pPr>
            <a:r>
              <a:rPr lang="en-US" sz="2133" dirty="0"/>
              <a:t>Assigned presentation is downloaded &amp; playback begins</a:t>
            </a:r>
          </a:p>
          <a:p>
            <a:pPr>
              <a:spcBef>
                <a:spcPts val="533"/>
              </a:spcBef>
            </a:pPr>
            <a:endParaRPr lang="en-US" sz="2133" dirty="0"/>
          </a:p>
          <a:p>
            <a:pPr>
              <a:lnSpc>
                <a:spcPct val="110000"/>
              </a:lnSpc>
              <a:spcAft>
                <a:spcPts val="600"/>
              </a:spcAft>
            </a:pPr>
            <a:endParaRPr lang="en-US" sz="2133"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60800" y="3182455"/>
            <a:ext cx="5486913" cy="4364542"/>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9"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50475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BrightSign Network Tagging</a:t>
            </a:r>
          </a:p>
        </p:txBody>
      </p:sp>
      <p:sp>
        <p:nvSpPr>
          <p:cNvPr id="5" name="Text Placeholder 4"/>
          <p:cNvSpPr>
            <a:spLocks noGrp="1"/>
          </p:cNvSpPr>
          <p:nvPr>
            <p:ph type="body" sz="quarter" idx="10"/>
          </p:nvPr>
        </p:nvSpPr>
        <p:spPr>
          <a:xfrm>
            <a:off x="1914552" y="1588035"/>
            <a:ext cx="13527384" cy="353896"/>
          </a:xfrm>
        </p:spPr>
        <p:txBody>
          <a:bodyPr/>
          <a:lstStyle/>
          <a:p>
            <a:r>
              <a:rPr lang="en-US" sz="2756" dirty="0"/>
              <a:t>Tagging is incorporated throughout the BrightSign Network service</a:t>
            </a:r>
          </a:p>
        </p:txBody>
      </p:sp>
      <p:sp>
        <p:nvSpPr>
          <p:cNvPr id="12" name="Content Placeholder 11"/>
          <p:cNvSpPr>
            <a:spLocks noGrp="1"/>
          </p:cNvSpPr>
          <p:nvPr>
            <p:ph idx="14"/>
          </p:nvPr>
        </p:nvSpPr>
        <p:spPr>
          <a:xfrm>
            <a:off x="5127028" y="2464203"/>
            <a:ext cx="10314907" cy="5856059"/>
          </a:xfrm>
        </p:spPr>
        <p:txBody>
          <a:bodyPr/>
          <a:lstStyle/>
          <a:p>
            <a:pPr fontAlgn="t">
              <a:spcBef>
                <a:spcPts val="5999"/>
              </a:spcBef>
            </a:pPr>
            <a:r>
              <a:rPr lang="en-US" sz="2489" b="1" dirty="0"/>
              <a:t>Media Tags</a:t>
            </a:r>
            <a:r>
              <a:rPr lang="en-US" sz="2489" dirty="0"/>
              <a:t>: tags assigned to individual and groups of content</a:t>
            </a:r>
          </a:p>
          <a:p>
            <a:pPr>
              <a:spcBef>
                <a:spcPts val="8533"/>
              </a:spcBef>
            </a:pPr>
            <a:r>
              <a:rPr lang="en-US" sz="2489" b="1" dirty="0"/>
              <a:t>Tagged Playlists</a:t>
            </a:r>
            <a:r>
              <a:rPr lang="en-US" sz="2489" dirty="0"/>
              <a:t>: playlists that are automatically created by setting media tag criteria </a:t>
            </a:r>
          </a:p>
          <a:p>
            <a:pPr>
              <a:spcBef>
                <a:spcPts val="7467"/>
              </a:spcBef>
            </a:pPr>
            <a:r>
              <a:rPr lang="en-US" sz="2489" b="1" dirty="0"/>
              <a:t>Player Tags</a:t>
            </a:r>
            <a:r>
              <a:rPr lang="en-US" sz="2489" dirty="0"/>
              <a:t>: tags assigned to individual or groups of players for media playback and network management</a:t>
            </a:r>
          </a:p>
          <a:p>
            <a:pPr>
              <a:spcBef>
                <a:spcPts val="8000"/>
              </a:spcBef>
            </a:pPr>
            <a:r>
              <a:rPr lang="en-US" sz="2489" b="1" dirty="0"/>
              <a:t>Matching Tags</a:t>
            </a:r>
            <a:r>
              <a:rPr lang="en-US" sz="2489" dirty="0"/>
              <a:t>: the ability to match media &amp; player tags to enable playback of a subset of content from a single playlist</a:t>
            </a:r>
          </a:p>
          <a:p>
            <a:pPr>
              <a:spcBef>
                <a:spcPts val="5999"/>
              </a:spcBef>
            </a:pPr>
            <a:endParaRPr lang="en-US" sz="2489" dirty="0"/>
          </a:p>
        </p:txBody>
      </p:sp>
      <p:pic>
        <p:nvPicPr>
          <p:cNvPr id="48" name="Picture 4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98215" y="3915721"/>
            <a:ext cx="2038692" cy="1222118"/>
          </a:xfrm>
          <a:prstGeom prst="rect">
            <a:avLst/>
          </a:prstGeom>
          <a:ln w="6350">
            <a:solidFill>
              <a:schemeClr val="tx1"/>
            </a:solidFill>
          </a:ln>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34810" y="615262"/>
            <a:ext cx="781860" cy="781860"/>
          </a:xfrm>
          <a:prstGeom prst="rect">
            <a:avLst/>
          </a:prstGeom>
        </p:spPr>
      </p:pic>
      <p:sp>
        <p:nvSpPr>
          <p:cNvPr id="35" name="TextBox 34"/>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4553" y="5035521"/>
            <a:ext cx="3006191" cy="2138927"/>
          </a:xfrm>
          <a:prstGeom prst="rect">
            <a:avLst/>
          </a:prstGeom>
        </p:spPr>
      </p:pic>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89403" y="6936695"/>
            <a:ext cx="3649331" cy="2036609"/>
          </a:xfrm>
          <a:prstGeom prst="rect">
            <a:avLst/>
          </a:prstGeom>
        </p:spPr>
      </p:pic>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75848" y="2161857"/>
            <a:ext cx="2460497" cy="1671188"/>
          </a:xfrm>
          <a:prstGeom prst="rect">
            <a:avLst/>
          </a:prstGeom>
        </p:spPr>
      </p:pic>
      <p:pic>
        <p:nvPicPr>
          <p:cNvPr id="11" name="Image 28" descr="icon_home.png">
            <a:hlinkClick r:id="rId7" action="ppaction://hlinksldjump"/>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12350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Remote Snapshot</a:t>
            </a:r>
          </a:p>
        </p:txBody>
      </p:sp>
      <p:sp>
        <p:nvSpPr>
          <p:cNvPr id="5" name="Text Placeholder 4"/>
          <p:cNvSpPr>
            <a:spLocks noGrp="1"/>
          </p:cNvSpPr>
          <p:nvPr>
            <p:ph type="body" sz="quarter" idx="10"/>
          </p:nvPr>
        </p:nvSpPr>
        <p:spPr>
          <a:xfrm>
            <a:off x="1914553" y="1588557"/>
            <a:ext cx="13527384" cy="422160"/>
          </a:xfrm>
        </p:spPr>
        <p:txBody>
          <a:bodyPr/>
          <a:lstStyle/>
          <a:p>
            <a:r>
              <a:rPr lang="en-US" dirty="0"/>
              <a:t>Get a glimpse of what your sign is playing</a:t>
            </a:r>
          </a:p>
        </p:txBody>
      </p:sp>
      <p:sp>
        <p:nvSpPr>
          <p:cNvPr id="6" name="Content Placeholder 5"/>
          <p:cNvSpPr>
            <a:spLocks noGrp="1"/>
          </p:cNvSpPr>
          <p:nvPr>
            <p:ph idx="14"/>
          </p:nvPr>
        </p:nvSpPr>
        <p:spPr>
          <a:xfrm>
            <a:off x="1914553" y="2280269"/>
            <a:ext cx="13527384" cy="6039347"/>
          </a:xfrm>
        </p:spPr>
        <p:txBody>
          <a:bodyPr/>
          <a:lstStyle/>
          <a:p>
            <a:r>
              <a:rPr lang="en-US" dirty="0"/>
              <a:t>Remotely view an image of your running presentation</a:t>
            </a:r>
          </a:p>
          <a:p>
            <a:r>
              <a:rPr lang="en-US" dirty="0"/>
              <a:t>View snapshots using: </a:t>
            </a:r>
          </a:p>
          <a:p>
            <a:pPr lvl="1"/>
            <a:r>
              <a:rPr lang="en-US" dirty="0"/>
              <a:t> Local networking via the BrightSign App and Diagnostic Web Server</a:t>
            </a:r>
          </a:p>
          <a:p>
            <a:pPr lvl="1"/>
            <a:r>
              <a:rPr lang="en-US" dirty="0"/>
              <a:t> BrightSign Network via BrightAuthor or the Web UI</a:t>
            </a:r>
          </a:p>
          <a:p>
            <a:endParaRPr lang="en-US" dirty="0"/>
          </a:p>
        </p:txBody>
      </p:sp>
      <p:pic>
        <p:nvPicPr>
          <p:cNvPr id="7" name="Picture 6">
            <a:hlinkClick r:id="rId2" action="ppaction://hlinksldjump"/>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691763" y="577574"/>
            <a:ext cx="857236" cy="857236"/>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3270" y="4877288"/>
            <a:ext cx="4571160" cy="3047441"/>
          </a:xfrm>
          <a:prstGeom prst="rect">
            <a:avLst/>
          </a:prstGeom>
        </p:spPr>
      </p:pic>
      <p:grpSp>
        <p:nvGrpSpPr>
          <p:cNvPr id="32" name="Group 31"/>
          <p:cNvGrpSpPr/>
          <p:nvPr/>
        </p:nvGrpSpPr>
        <p:grpSpPr>
          <a:xfrm rot="2327444">
            <a:off x="6392037" y="5881512"/>
            <a:ext cx="1486938" cy="1461678"/>
            <a:chOff x="6810136" y="5450214"/>
            <a:chExt cx="1487197" cy="1461933"/>
          </a:xfrm>
        </p:grpSpPr>
        <p:sp>
          <p:nvSpPr>
            <p:cNvPr id="29" name="Arc 28"/>
            <p:cNvSpPr/>
            <p:nvPr/>
          </p:nvSpPr>
          <p:spPr>
            <a:xfrm>
              <a:off x="7399867" y="5450214"/>
              <a:ext cx="897466" cy="967519"/>
            </a:xfrm>
            <a:prstGeom prst="arc">
              <a:avLst/>
            </a:prstGeom>
            <a:ln w="76200"/>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sz="2700"/>
            </a:p>
          </p:txBody>
        </p:sp>
        <p:sp>
          <p:nvSpPr>
            <p:cNvPr id="30" name="Arc 29"/>
            <p:cNvSpPr/>
            <p:nvPr/>
          </p:nvSpPr>
          <p:spPr>
            <a:xfrm>
              <a:off x="6810136" y="5944628"/>
              <a:ext cx="897466" cy="967519"/>
            </a:xfrm>
            <a:prstGeom prst="arc">
              <a:avLst/>
            </a:prstGeom>
            <a:ln w="76200"/>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sz="2700"/>
            </a:p>
          </p:txBody>
        </p:sp>
        <p:sp>
          <p:nvSpPr>
            <p:cNvPr id="31" name="Arc 30"/>
            <p:cNvSpPr/>
            <p:nvPr/>
          </p:nvSpPr>
          <p:spPr>
            <a:xfrm>
              <a:off x="7097829" y="5665819"/>
              <a:ext cx="897466" cy="967519"/>
            </a:xfrm>
            <a:prstGeom prst="arc">
              <a:avLst/>
            </a:prstGeom>
            <a:ln w="76200"/>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sz="2700"/>
            </a:p>
          </p:txBody>
        </p:sp>
      </p:grpSp>
      <p:sp>
        <p:nvSpPr>
          <p:cNvPr id="15" name="TextBox 14"/>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1/1</a:t>
            </a: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5989" y="4602856"/>
            <a:ext cx="5778428" cy="38562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70790" y="5299941"/>
            <a:ext cx="2115686" cy="2946503"/>
          </a:xfrm>
          <a:prstGeom prst="rect">
            <a:avLst/>
          </a:prstGeom>
        </p:spPr>
      </p:pic>
      <p:pic>
        <p:nvPicPr>
          <p:cNvPr id="26" name="Picture 2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176717" y="4789036"/>
            <a:ext cx="1864183" cy="3457409"/>
          </a:xfrm>
          <a:prstGeom prst="rect">
            <a:avLst/>
          </a:prstGeom>
        </p:spPr>
      </p:pic>
      <p:pic>
        <p:nvPicPr>
          <p:cNvPr id="16" name="Image 28" descr="icon_home.png">
            <a:hlinkClick r:id="rId8" action="ppaction://hlinksldjump"/>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04882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BrightBeacon™ Overview</a:t>
            </a:r>
          </a:p>
        </p:txBody>
      </p:sp>
      <p:sp>
        <p:nvSpPr>
          <p:cNvPr id="5" name="Text Placeholder 4"/>
          <p:cNvSpPr>
            <a:spLocks noGrp="1"/>
          </p:cNvSpPr>
          <p:nvPr>
            <p:ph type="body" sz="quarter" idx="10"/>
          </p:nvPr>
        </p:nvSpPr>
        <p:spPr/>
        <p:txBody>
          <a:bodyPr/>
          <a:lstStyle/>
          <a:p>
            <a:r>
              <a:rPr lang="en-US" sz="2400" dirty="0"/>
              <a:t>Integrated BLE Beacon Technology</a:t>
            </a:r>
          </a:p>
        </p:txBody>
      </p:sp>
      <p:sp>
        <p:nvSpPr>
          <p:cNvPr id="6" name="Content Placeholder 5"/>
          <p:cNvSpPr>
            <a:spLocks noGrp="1"/>
          </p:cNvSpPr>
          <p:nvPr>
            <p:ph idx="14"/>
          </p:nvPr>
        </p:nvSpPr>
        <p:spPr>
          <a:xfrm>
            <a:off x="1913469" y="2580169"/>
            <a:ext cx="6396976" cy="5740091"/>
          </a:xfrm>
        </p:spPr>
        <p:txBody>
          <a:bodyPr/>
          <a:lstStyle/>
          <a:p>
            <a:r>
              <a:rPr lang="en-US" sz="2400" dirty="0"/>
              <a:t>BrightBeacon delivers unique mobile device engagement using integrated BLE beacon technology and a mobile app</a:t>
            </a:r>
          </a:p>
          <a:p>
            <a:r>
              <a:rPr lang="en-US" sz="2400" dirty="0"/>
              <a:t>BrightBeacon enhances engagement between the digital sign and mobile device via:</a:t>
            </a:r>
          </a:p>
          <a:p>
            <a:pPr lvl="1"/>
            <a:r>
              <a:rPr lang="en-US" sz="2000" dirty="0"/>
              <a:t>1-way location-based communication: sending notifications, coupons, etc. based on proximity to digital sign</a:t>
            </a:r>
          </a:p>
          <a:p>
            <a:pPr lvl="1"/>
            <a:r>
              <a:rPr lang="en-US" sz="2000" dirty="0"/>
              <a:t>2-way communication:</a:t>
            </a:r>
            <a:br>
              <a:rPr lang="en-US" sz="2000" dirty="0"/>
            </a:br>
            <a:r>
              <a:rPr lang="en-US" sz="2000" dirty="0"/>
              <a:t>adds the ability to control the digital sign via a mobile device</a:t>
            </a:r>
          </a:p>
          <a:p>
            <a:pPr marL="0" indent="0">
              <a:buNone/>
            </a:pPr>
            <a:endParaRPr lang="en-US" sz="2400" dirty="0"/>
          </a:p>
          <a:p>
            <a:pPr marL="0" indent="0">
              <a:spcBef>
                <a:spcPts val="3000"/>
              </a:spcBef>
              <a:buNone/>
            </a:pPr>
            <a:endParaRPr lang="en-US" sz="1600"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821607" y="559314"/>
            <a:ext cx="820820" cy="795709"/>
          </a:xfrm>
          <a:prstGeom prst="rect">
            <a:avLst/>
          </a:prstGeom>
        </p:spPr>
      </p:pic>
      <p:sp>
        <p:nvSpPr>
          <p:cNvPr id="8" name="TextBox 7"/>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1/3</a:t>
            </a:r>
          </a:p>
        </p:txBody>
      </p:sp>
      <p:pic>
        <p:nvPicPr>
          <p:cNvPr id="10"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Table 10"/>
          <p:cNvGraphicFramePr>
            <a:graphicFrameLocks noGrp="1"/>
          </p:cNvGraphicFramePr>
          <p:nvPr>
            <p:extLst>
              <p:ext uri="{D42A27DB-BD31-4B8C-83A1-F6EECF244321}">
                <p14:modId xmlns:p14="http://schemas.microsoft.com/office/powerpoint/2010/main" val="2920237117"/>
              </p:ext>
            </p:extLst>
          </p:nvPr>
        </p:nvGraphicFramePr>
        <p:xfrm>
          <a:off x="8746231" y="3380270"/>
          <a:ext cx="7127032" cy="4452731"/>
        </p:xfrm>
        <a:graphic>
          <a:graphicData uri="http://schemas.openxmlformats.org/drawingml/2006/table">
            <a:tbl>
              <a:tblPr firstRow="1" bandRow="1">
                <a:tableStyleId>{00A15C55-8517-42AA-B614-E9B94910E393}</a:tableStyleId>
              </a:tblPr>
              <a:tblGrid>
                <a:gridCol w="1899737">
                  <a:extLst>
                    <a:ext uri="{9D8B030D-6E8A-4147-A177-3AD203B41FA5}">
                      <a16:colId xmlns:a16="http://schemas.microsoft.com/office/drawing/2014/main" val="2262451412"/>
                    </a:ext>
                  </a:extLst>
                </a:gridCol>
                <a:gridCol w="2516846">
                  <a:extLst>
                    <a:ext uri="{9D8B030D-6E8A-4147-A177-3AD203B41FA5}">
                      <a16:colId xmlns:a16="http://schemas.microsoft.com/office/drawing/2014/main" val="1187238166"/>
                    </a:ext>
                  </a:extLst>
                </a:gridCol>
                <a:gridCol w="2710449">
                  <a:extLst>
                    <a:ext uri="{9D8B030D-6E8A-4147-A177-3AD203B41FA5}">
                      <a16:colId xmlns:a16="http://schemas.microsoft.com/office/drawing/2014/main" val="1701462745"/>
                    </a:ext>
                  </a:extLst>
                </a:gridCol>
              </a:tblGrid>
              <a:tr h="1230914">
                <a:tc>
                  <a:txBody>
                    <a:bodyPr/>
                    <a:lstStyle/>
                    <a:p>
                      <a:endParaRPr lang="en-US" sz="2000" b="0" dirty="0">
                        <a:latin typeface="Verdana" panose="020B0604030504040204" pitchFamily="34" charset="0"/>
                        <a:ea typeface="Verdana" panose="020B0604030504040204" pitchFamily="34" charset="0"/>
                        <a:cs typeface="Verdana" panose="020B0604030504040204" pitchFamily="34" charset="0"/>
                      </a:endParaRPr>
                    </a:p>
                  </a:txBody>
                  <a:tcPr>
                    <a:lnL w="38100" cap="flat" cmpd="sng" algn="ctr">
                      <a:solidFill>
                        <a:srgbClr val="372059"/>
                      </a:solidFill>
                      <a:prstDash val="solid"/>
                      <a:round/>
                      <a:headEnd type="none" w="med" len="med"/>
                      <a:tailEnd type="none" w="med" len="med"/>
                    </a:lnL>
                    <a:lnT w="38100" cap="flat" cmpd="sng" algn="ctr">
                      <a:solidFill>
                        <a:srgbClr val="372059"/>
                      </a:solidFill>
                      <a:prstDash val="solid"/>
                      <a:round/>
                      <a:headEnd type="none" w="med" len="med"/>
                      <a:tailEnd type="none" w="med" len="med"/>
                    </a:lnT>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tcPr>
                </a:tc>
                <a:tc>
                  <a:txBody>
                    <a:bodyPr/>
                    <a:lstStyle/>
                    <a:p>
                      <a:pPr algn="ctr"/>
                      <a:r>
                        <a:rPr lang="en-US" sz="2000" b="0" dirty="0">
                          <a:latin typeface="Verdana" panose="020B0604030504040204" pitchFamily="34" charset="0"/>
                          <a:ea typeface="Verdana" panose="020B0604030504040204" pitchFamily="34" charset="0"/>
                          <a:cs typeface="Verdana" panose="020B0604030504040204" pitchFamily="34" charset="0"/>
                        </a:rPr>
                        <a:t>1-Way Communication</a:t>
                      </a:r>
                    </a:p>
                  </a:txBody>
                  <a:tcPr anchor="ctr">
                    <a:lnT w="38100" cap="flat" cmpd="sng" algn="ctr">
                      <a:solidFill>
                        <a:srgbClr val="372059"/>
                      </a:solidFill>
                      <a:prstDash val="solid"/>
                      <a:round/>
                      <a:headEnd type="none" w="med" len="med"/>
                      <a:tailEnd type="none" w="med" len="med"/>
                    </a:lnT>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tcPr>
                </a:tc>
                <a:tc>
                  <a:txBody>
                    <a:bodyPr/>
                    <a:lstStyle/>
                    <a:p>
                      <a:pPr algn="ctr"/>
                      <a:r>
                        <a:rPr lang="en-US" sz="2000" b="0" dirty="0">
                          <a:latin typeface="Verdana" panose="020B0604030504040204" pitchFamily="34" charset="0"/>
                          <a:ea typeface="Verdana" panose="020B0604030504040204" pitchFamily="34" charset="0"/>
                          <a:cs typeface="Verdana" panose="020B0604030504040204" pitchFamily="34" charset="0"/>
                        </a:rPr>
                        <a:t>2-Way Communication</a:t>
                      </a:r>
                    </a:p>
                  </a:txBody>
                  <a:tcPr anchor="ctr">
                    <a:lnR w="38100" cap="flat" cmpd="sng" algn="ctr">
                      <a:solidFill>
                        <a:srgbClr val="372059"/>
                      </a:solidFill>
                      <a:prstDash val="solid"/>
                      <a:round/>
                      <a:headEnd type="none" w="med" len="med"/>
                      <a:tailEnd type="none" w="med" len="med"/>
                    </a:lnR>
                    <a:lnT w="38100" cap="flat" cmpd="sng" algn="ctr">
                      <a:solidFill>
                        <a:srgbClr val="372059"/>
                      </a:solidFill>
                      <a:prstDash val="solid"/>
                      <a:round/>
                      <a:headEnd type="none" w="med" len="med"/>
                      <a:tailEnd type="none" w="med" len="med"/>
                    </a:lnT>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tcPr>
                </a:tc>
                <a:extLst>
                  <a:ext uri="{0D108BD9-81ED-4DB2-BD59-A6C34878D82A}">
                    <a16:rowId xmlns:a16="http://schemas.microsoft.com/office/drawing/2014/main" val="1019535290"/>
                  </a:ext>
                </a:extLst>
              </a:tr>
              <a:tr h="1613069">
                <a:tc>
                  <a:txBody>
                    <a:bodyPr/>
                    <a:lstStyle/>
                    <a:p>
                      <a:pPr algn="ctr"/>
                      <a:r>
                        <a:rPr lang="en-US" sz="2000" b="0" dirty="0">
                          <a:latin typeface="Verdana" panose="020B0604030504040204" pitchFamily="34" charset="0"/>
                          <a:ea typeface="Verdana" panose="020B0604030504040204" pitchFamily="34" charset="0"/>
                          <a:cs typeface="Verdana" panose="020B0604030504040204" pitchFamily="34" charset="0"/>
                        </a:rPr>
                        <a:t>External BLE Beacon</a:t>
                      </a:r>
                    </a:p>
                  </a:txBody>
                  <a:tcPr anchor="ctr">
                    <a:lnL w="38100" cap="flat" cmpd="sng" algn="ctr">
                      <a:solidFill>
                        <a:srgbClr val="372059"/>
                      </a:solidFill>
                      <a:prstDash val="solid"/>
                      <a:round/>
                      <a:headEnd type="none" w="med" len="med"/>
                      <a:tailEnd type="none" w="med" len="med"/>
                    </a:lnL>
                  </a:tcPr>
                </a:tc>
                <a:tc>
                  <a:txBody>
                    <a:bodyPr/>
                    <a:lstStyle/>
                    <a:p>
                      <a:endParaRPr lang="en-US" sz="2000" b="0" dirty="0">
                        <a:latin typeface="Verdana" panose="020B0604030504040204" pitchFamily="34" charset="0"/>
                        <a:ea typeface="Verdana" panose="020B0604030504040204" pitchFamily="34" charset="0"/>
                        <a:cs typeface="Verdana" panose="020B0604030504040204" pitchFamily="34" charset="0"/>
                      </a:endParaRPr>
                    </a:p>
                    <a:p>
                      <a:endParaRPr lang="en-US" sz="2000" b="0" dirty="0">
                        <a:latin typeface="Verdana" panose="020B0604030504040204" pitchFamily="34" charset="0"/>
                        <a:ea typeface="Verdana" panose="020B0604030504040204" pitchFamily="34" charset="0"/>
                        <a:cs typeface="Verdana" panose="020B0604030504040204" pitchFamily="34" charset="0"/>
                      </a:endParaRPr>
                    </a:p>
                    <a:p>
                      <a:endParaRPr lang="en-US" sz="2000" b="0" dirty="0">
                        <a:latin typeface="Verdana" panose="020B0604030504040204" pitchFamily="34" charset="0"/>
                        <a:ea typeface="Verdana" panose="020B0604030504040204" pitchFamily="34" charset="0"/>
                        <a:cs typeface="Verdana" panose="020B0604030504040204" pitchFamily="34" charset="0"/>
                      </a:endParaRPr>
                    </a:p>
                    <a:p>
                      <a:pPr algn="ctr"/>
                      <a:r>
                        <a:rPr lang="en-US" sz="1800" b="0" dirty="0">
                          <a:latin typeface="Verdana" panose="020B0604030504040204" pitchFamily="34" charset="0"/>
                          <a:ea typeface="Verdana" panose="020B0604030504040204" pitchFamily="34" charset="0"/>
                          <a:cs typeface="Verdana" panose="020B0604030504040204" pitchFamily="34" charset="0"/>
                        </a:rPr>
                        <a:t>BLE Beacon</a:t>
                      </a:r>
                    </a:p>
                  </a:txBody>
                  <a:tcPr/>
                </a:tc>
                <a:tc>
                  <a:txBody>
                    <a:bodyPr/>
                    <a:lstStyle/>
                    <a:p>
                      <a:endParaRPr lang="en-US" sz="2000" b="0" dirty="0">
                        <a:latin typeface="Verdana" panose="020B0604030504040204" pitchFamily="34" charset="0"/>
                        <a:ea typeface="Verdana" panose="020B0604030504040204" pitchFamily="34" charset="0"/>
                        <a:cs typeface="Verdana" panose="020B0604030504040204" pitchFamily="34" charset="0"/>
                      </a:endParaRPr>
                    </a:p>
                  </a:txBody>
                  <a:tcPr>
                    <a:lnR w="38100" cap="flat" cmpd="sng" algn="ctr">
                      <a:solidFill>
                        <a:srgbClr val="372059"/>
                      </a:solidFill>
                      <a:prstDash val="solid"/>
                      <a:round/>
                      <a:headEnd type="none" w="med" len="med"/>
                      <a:tailEnd type="none" w="med" len="med"/>
                    </a:lnR>
                  </a:tcPr>
                </a:tc>
                <a:extLst>
                  <a:ext uri="{0D108BD9-81ED-4DB2-BD59-A6C34878D82A}">
                    <a16:rowId xmlns:a16="http://schemas.microsoft.com/office/drawing/2014/main" val="3370975753"/>
                  </a:ext>
                </a:extLst>
              </a:tr>
              <a:tr h="1608748">
                <a:tc>
                  <a:txBody>
                    <a:bodyPr/>
                    <a:lstStyle/>
                    <a:p>
                      <a:pPr algn="ctr"/>
                      <a:r>
                        <a:rPr lang="en-US" sz="2000" b="0" dirty="0">
                          <a:latin typeface="Verdana" panose="020B0604030504040204" pitchFamily="34" charset="0"/>
                          <a:ea typeface="Verdana" panose="020B0604030504040204" pitchFamily="34" charset="0"/>
                          <a:cs typeface="Verdana" panose="020B0604030504040204" pitchFamily="34" charset="0"/>
                        </a:rPr>
                        <a:t>Integrated BLE Beacon</a:t>
                      </a:r>
                    </a:p>
                  </a:txBody>
                  <a:tcPr anchor="ctr">
                    <a:lnL w="38100" cap="flat" cmpd="sng" algn="ctr">
                      <a:solidFill>
                        <a:srgbClr val="372059"/>
                      </a:solidFill>
                      <a:prstDash val="solid"/>
                      <a:round/>
                      <a:headEnd type="none" w="med" len="med"/>
                      <a:tailEnd type="none" w="med" len="med"/>
                    </a:lnL>
                    <a:lnB w="38100" cap="flat" cmpd="sng" algn="ctr">
                      <a:solidFill>
                        <a:srgbClr val="372059"/>
                      </a:solidFill>
                      <a:prstDash val="solid"/>
                      <a:round/>
                      <a:headEnd type="none" w="med" len="med"/>
                      <a:tailEnd type="none" w="med" len="med"/>
                    </a:lnB>
                  </a:tcPr>
                </a:tc>
                <a:tc>
                  <a:txBody>
                    <a:bodyPr/>
                    <a:lstStyle/>
                    <a:p>
                      <a:endParaRPr lang="en-US" sz="1800" b="0" dirty="0">
                        <a:latin typeface="Verdana" panose="020B0604030504040204" pitchFamily="34" charset="0"/>
                        <a:ea typeface="Verdana" panose="020B0604030504040204" pitchFamily="34" charset="0"/>
                        <a:cs typeface="Verdana" panose="020B0604030504040204" pitchFamily="34" charset="0"/>
                      </a:endParaRPr>
                    </a:p>
                    <a:p>
                      <a:endParaRPr lang="en-US" sz="1800" b="0" dirty="0">
                        <a:latin typeface="Verdana" panose="020B0604030504040204" pitchFamily="34" charset="0"/>
                        <a:ea typeface="Verdana" panose="020B0604030504040204" pitchFamily="34" charset="0"/>
                        <a:cs typeface="Verdana" panose="020B0604030504040204" pitchFamily="34" charset="0"/>
                      </a:endParaRPr>
                    </a:p>
                    <a:p>
                      <a:endParaRPr lang="en-US" sz="1800" b="0" dirty="0">
                        <a:latin typeface="Verdana" panose="020B0604030504040204" pitchFamily="34" charset="0"/>
                        <a:ea typeface="Verdana" panose="020B0604030504040204" pitchFamily="34" charset="0"/>
                        <a:cs typeface="Verdana" panose="020B0604030504040204" pitchFamily="34" charset="0"/>
                      </a:endParaRPr>
                    </a:p>
                    <a:p>
                      <a:endParaRPr lang="en-US" sz="1800" b="0" dirty="0">
                        <a:latin typeface="Verdana" panose="020B0604030504040204" pitchFamily="34" charset="0"/>
                        <a:ea typeface="Verdana" panose="020B0604030504040204" pitchFamily="34" charset="0"/>
                        <a:cs typeface="Verdana" panose="020B0604030504040204" pitchFamily="34" charset="0"/>
                      </a:endParaRPr>
                    </a:p>
                    <a:p>
                      <a:pPr algn="ctr"/>
                      <a:r>
                        <a:rPr lang="en-US" sz="1800" b="0" dirty="0">
                          <a:latin typeface="Verdana" panose="020B0604030504040204" pitchFamily="34" charset="0"/>
                          <a:ea typeface="Verdana" panose="020B0604030504040204" pitchFamily="34" charset="0"/>
                          <a:cs typeface="Verdana" panose="020B0604030504040204" pitchFamily="34" charset="0"/>
                        </a:rPr>
                        <a:t>   BrightBeacon</a:t>
                      </a:r>
                      <a:r>
                        <a:rPr lang="en-US" sz="1800" b="0" baseline="30000" dirty="0">
                          <a:latin typeface="Verdana" panose="020B0604030504040204" pitchFamily="34" charset="0"/>
                          <a:ea typeface="Verdana" panose="020B0604030504040204" pitchFamily="34" charset="0"/>
                          <a:cs typeface="Verdana" panose="020B0604030504040204" pitchFamily="34" charset="0"/>
                        </a:rPr>
                        <a:t>TM</a:t>
                      </a:r>
                    </a:p>
                  </a:txBody>
                  <a:tcPr>
                    <a:lnB w="38100" cap="flat" cmpd="sng" algn="ctr">
                      <a:solidFill>
                        <a:srgbClr val="372059"/>
                      </a:solidFill>
                      <a:prstDash val="solid"/>
                      <a:round/>
                      <a:headEnd type="none" w="med" len="med"/>
                      <a:tailEnd type="none" w="med" len="med"/>
                    </a:lnB>
                  </a:tcPr>
                </a:tc>
                <a:tc>
                  <a:txBody>
                    <a:bodyPr/>
                    <a:lstStyle/>
                    <a:p>
                      <a:endParaRPr lang="en-US" sz="1800" b="0" dirty="0">
                        <a:latin typeface="Verdana" panose="020B0604030504040204" pitchFamily="34" charset="0"/>
                        <a:ea typeface="Verdana" panose="020B0604030504040204" pitchFamily="34" charset="0"/>
                        <a:cs typeface="Verdana" panose="020B0604030504040204" pitchFamily="34" charset="0"/>
                      </a:endParaRPr>
                    </a:p>
                    <a:p>
                      <a:endParaRPr lang="en-US" sz="1800" b="0" dirty="0">
                        <a:latin typeface="Verdana" panose="020B0604030504040204" pitchFamily="34" charset="0"/>
                        <a:ea typeface="Verdana" panose="020B0604030504040204" pitchFamily="34" charset="0"/>
                        <a:cs typeface="Verdana" panose="020B0604030504040204" pitchFamily="34" charset="0"/>
                      </a:endParaRPr>
                    </a:p>
                    <a:p>
                      <a:endParaRPr lang="en-US" sz="1800" b="0" dirty="0">
                        <a:latin typeface="Verdana" panose="020B0604030504040204" pitchFamily="34" charset="0"/>
                        <a:ea typeface="Verdana" panose="020B0604030504040204" pitchFamily="34" charset="0"/>
                        <a:cs typeface="Verdana" panose="020B0604030504040204" pitchFamily="34" charset="0"/>
                      </a:endParaRPr>
                    </a:p>
                    <a:p>
                      <a:endParaRPr lang="en-US" sz="1800" b="0" dirty="0">
                        <a:latin typeface="Verdana" panose="020B0604030504040204" pitchFamily="34" charset="0"/>
                        <a:ea typeface="Verdana" panose="020B0604030504040204" pitchFamily="34" charset="0"/>
                        <a:cs typeface="Verdana" panose="020B060403050404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dirty="0">
                          <a:latin typeface="Verdana" panose="020B0604030504040204" pitchFamily="34" charset="0"/>
                          <a:ea typeface="Verdana" panose="020B0604030504040204" pitchFamily="34" charset="0"/>
                          <a:cs typeface="Verdana" panose="020B0604030504040204" pitchFamily="34" charset="0"/>
                        </a:rPr>
                        <a:t>  BrightBeacon</a:t>
                      </a:r>
                      <a:r>
                        <a:rPr lang="en-US" sz="1800" b="0" baseline="30000" dirty="0">
                          <a:latin typeface="Verdana" panose="020B0604030504040204" pitchFamily="34" charset="0"/>
                          <a:ea typeface="Verdana" panose="020B0604030504040204" pitchFamily="34" charset="0"/>
                          <a:cs typeface="Verdana" panose="020B0604030504040204" pitchFamily="34" charset="0"/>
                        </a:rPr>
                        <a:t>TM</a:t>
                      </a:r>
                    </a:p>
                  </a:txBody>
                  <a:tcPr>
                    <a:lnR w="38100" cap="flat" cmpd="sng" algn="ctr">
                      <a:solidFill>
                        <a:srgbClr val="372059"/>
                      </a:solidFill>
                      <a:prstDash val="solid"/>
                      <a:round/>
                      <a:headEnd type="none" w="med" len="med"/>
                      <a:tailEnd type="none" w="med" len="med"/>
                    </a:lnR>
                    <a:lnB w="38100" cap="flat" cmpd="sng" algn="ctr">
                      <a:solidFill>
                        <a:srgbClr val="372059"/>
                      </a:solidFill>
                      <a:prstDash val="solid"/>
                      <a:round/>
                      <a:headEnd type="none" w="med" len="med"/>
                      <a:tailEnd type="none" w="med" len="med"/>
                    </a:lnB>
                  </a:tcPr>
                </a:tc>
                <a:extLst>
                  <a:ext uri="{0D108BD9-81ED-4DB2-BD59-A6C34878D82A}">
                    <a16:rowId xmlns:a16="http://schemas.microsoft.com/office/drawing/2014/main" val="4212505986"/>
                  </a:ext>
                </a:extLst>
              </a:tr>
            </a:tbl>
          </a:graphicData>
        </a:graphic>
      </p:graphicFrame>
      <p:pic>
        <p:nvPicPr>
          <p:cNvPr id="12" name="Graphic 11" descr="Close"/>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45872" y="4947876"/>
            <a:ext cx="834285" cy="834285"/>
          </a:xfrm>
          <a:prstGeom prst="rect">
            <a:avLst/>
          </a:prstGeom>
        </p:spPr>
      </p:pic>
      <p:grpSp>
        <p:nvGrpSpPr>
          <p:cNvPr id="13" name="Group 12"/>
          <p:cNvGrpSpPr/>
          <p:nvPr/>
        </p:nvGrpSpPr>
        <p:grpSpPr>
          <a:xfrm>
            <a:off x="11287556" y="6312678"/>
            <a:ext cx="1365621" cy="1090433"/>
            <a:chOff x="11117927" y="5744547"/>
            <a:chExt cx="1365621" cy="1090433"/>
          </a:xfrm>
        </p:grpSpPr>
        <p:pic>
          <p:nvPicPr>
            <p:cNvPr id="14" name="Picture 1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117927" y="6235042"/>
              <a:ext cx="1365621" cy="599938"/>
            </a:xfrm>
            <a:prstGeom prst="rect">
              <a:avLst/>
            </a:prstGeom>
          </p:spPr>
        </p:pic>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520217" y="5744547"/>
              <a:ext cx="561040" cy="559916"/>
            </a:xfrm>
            <a:prstGeom prst="rect">
              <a:avLst/>
            </a:prstGeom>
          </p:spPr>
        </p:pic>
      </p:grpSp>
      <p:pic>
        <p:nvPicPr>
          <p:cNvPr id="16" name="Picture 15"/>
          <p:cNvPicPr>
            <a:picLocks noChangeAspect="1"/>
          </p:cNvPicPr>
          <p:nvPr/>
        </p:nvPicPr>
        <p:blipFill>
          <a:blip r:embed="rId9" cstate="screen">
            <a:clrChange>
              <a:clrFrom>
                <a:srgbClr val="FFFFFF"/>
              </a:clrFrom>
              <a:clrTo>
                <a:srgbClr val="FFFFFF">
                  <a:alpha val="0"/>
                </a:srgbClr>
              </a:clrTo>
            </a:clrChange>
            <a:extLst>
              <a:ext uri="{BEBA8EAE-BF5A-486C-A8C5-ECC9F3942E4B}">
                <a14:imgProps xmlns:a14="http://schemas.microsoft.com/office/drawing/2010/main">
                  <a14:imgLayer r:embed="rId10">
                    <a14:imgEffect>
                      <a14:saturation sat="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11620577" y="4839627"/>
            <a:ext cx="699581" cy="696451"/>
          </a:xfrm>
          <a:prstGeom prst="rect">
            <a:avLst/>
          </a:prstGeom>
        </p:spPr>
      </p:pic>
      <p:grpSp>
        <p:nvGrpSpPr>
          <p:cNvPr id="17" name="Group 16"/>
          <p:cNvGrpSpPr/>
          <p:nvPr/>
        </p:nvGrpSpPr>
        <p:grpSpPr>
          <a:xfrm>
            <a:off x="13880203" y="6312678"/>
            <a:ext cx="1365621" cy="1090433"/>
            <a:chOff x="11117927" y="5744547"/>
            <a:chExt cx="1365621" cy="1090433"/>
          </a:xfrm>
        </p:grpSpPr>
        <p:pic>
          <p:nvPicPr>
            <p:cNvPr id="18" name="Picture 1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117927" y="6235042"/>
              <a:ext cx="1365621" cy="599938"/>
            </a:xfrm>
            <a:prstGeom prst="rect">
              <a:avLst/>
            </a:prstGeom>
          </p:spPr>
        </p:pic>
        <p:pic>
          <p:nvPicPr>
            <p:cNvPr id="19"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520217" y="5744547"/>
              <a:ext cx="561040" cy="559916"/>
            </a:xfrm>
            <a:prstGeom prst="rect">
              <a:avLst/>
            </a:prstGeom>
          </p:spPr>
        </p:pic>
      </p:grpSp>
      <p:grpSp>
        <p:nvGrpSpPr>
          <p:cNvPr id="3" name="Group 2"/>
          <p:cNvGrpSpPr/>
          <p:nvPr/>
        </p:nvGrpSpPr>
        <p:grpSpPr>
          <a:xfrm>
            <a:off x="10350340" y="1159701"/>
            <a:ext cx="3940870" cy="1935583"/>
            <a:chOff x="10350340" y="1159701"/>
            <a:chExt cx="3940870" cy="1935583"/>
          </a:xfrm>
        </p:grpSpPr>
        <p:pic>
          <p:nvPicPr>
            <p:cNvPr id="20" name="Picture 19"/>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50340" y="1159701"/>
              <a:ext cx="3940870" cy="1935583"/>
            </a:xfrm>
            <a:prstGeom prst="rect">
              <a:avLst/>
            </a:prstGeom>
          </p:spPr>
        </p:pic>
        <p:pic>
          <p:nvPicPr>
            <p:cNvPr id="21" name="Picture 20"/>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1639480" y="2640750"/>
              <a:ext cx="1287692" cy="309630"/>
            </a:xfrm>
            <a:prstGeom prst="rect">
              <a:avLst/>
            </a:prstGeom>
          </p:spPr>
        </p:pic>
      </p:grpSp>
    </p:spTree>
    <p:extLst>
      <p:ext uri="{BB962C8B-B14F-4D97-AF65-F5344CB8AC3E}">
        <p14:creationId xmlns:p14="http://schemas.microsoft.com/office/powerpoint/2010/main" val="24192762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3469" y="693944"/>
            <a:ext cx="13529733" cy="624495"/>
          </a:xfrm>
        </p:spPr>
        <p:txBody>
          <a:bodyPr/>
          <a:lstStyle/>
          <a:p>
            <a:r>
              <a:rPr lang="en-US" dirty="0"/>
              <a:t>BrightBeacon™ Features</a:t>
            </a:r>
          </a:p>
        </p:txBody>
      </p:sp>
      <p:sp>
        <p:nvSpPr>
          <p:cNvPr id="5" name="Text Placeholder 4"/>
          <p:cNvSpPr>
            <a:spLocks noGrp="1"/>
          </p:cNvSpPr>
          <p:nvPr>
            <p:ph type="body" sz="quarter" idx="10"/>
          </p:nvPr>
        </p:nvSpPr>
        <p:spPr>
          <a:xfrm>
            <a:off x="1914552" y="1588035"/>
            <a:ext cx="14173929" cy="564373"/>
          </a:xfrm>
        </p:spPr>
        <p:txBody>
          <a:bodyPr/>
          <a:lstStyle/>
          <a:p>
            <a:r>
              <a:rPr lang="en-US" sz="2489" dirty="0"/>
              <a:t>Highly targeted, bi-directional engagement between signage &amp; mobile devices</a:t>
            </a:r>
          </a:p>
        </p:txBody>
      </p:sp>
      <p:sp>
        <p:nvSpPr>
          <p:cNvPr id="6" name="Content Placeholder 5"/>
          <p:cNvSpPr>
            <a:spLocks noGrp="1"/>
          </p:cNvSpPr>
          <p:nvPr>
            <p:ph idx="14"/>
          </p:nvPr>
        </p:nvSpPr>
        <p:spPr>
          <a:xfrm>
            <a:off x="1914552" y="2422005"/>
            <a:ext cx="13529733" cy="5898256"/>
          </a:xfrm>
        </p:spPr>
        <p:txBody>
          <a:bodyPr/>
          <a:lstStyle/>
          <a:p>
            <a:pPr marL="457200" indent="-457200">
              <a:buFont typeface="+mj-lt"/>
              <a:buAutoNum type="arabicPeriod"/>
            </a:pPr>
            <a:r>
              <a:rPr lang="en-US" sz="2200" dirty="0"/>
              <a:t>Integrated BLE beacon technology available on </a:t>
            </a:r>
            <a:r>
              <a:rPr lang="en-US" sz="2200" b="1" dirty="0">
                <a:solidFill>
                  <a:srgbClr val="372059"/>
                </a:solidFill>
              </a:rPr>
              <a:t>all BrightSign Series 3 players </a:t>
            </a:r>
            <a:r>
              <a:rPr lang="en-US" sz="2200" dirty="0"/>
              <a:t>which is used to promote mobile engagement </a:t>
            </a:r>
          </a:p>
          <a:p>
            <a:pPr marL="457200" indent="-457200">
              <a:buFont typeface="+mj-lt"/>
              <a:buAutoNum type="arabicPeriod"/>
            </a:pPr>
            <a:r>
              <a:rPr lang="en-US" sz="2200" dirty="0"/>
              <a:t>Offers dual screen exposure on both large digital signage screen and mobile device display</a:t>
            </a:r>
          </a:p>
          <a:p>
            <a:pPr marL="457200" indent="-457200">
              <a:buFont typeface="+mj-lt"/>
              <a:buAutoNum type="arabicPeriod"/>
            </a:pPr>
            <a:r>
              <a:rPr lang="en-US" sz="2200" dirty="0"/>
              <a:t>Delivers location-based mobile engagement to deliver highly targeted content based on proximity to the beacon – </a:t>
            </a:r>
            <a:r>
              <a:rPr lang="en-US" sz="2200" b="1" dirty="0">
                <a:solidFill>
                  <a:srgbClr val="372059"/>
                </a:solidFill>
              </a:rPr>
              <a:t>no batteries required</a:t>
            </a:r>
          </a:p>
          <a:p>
            <a:pPr marL="457200" indent="-457200">
              <a:buFont typeface="+mj-lt"/>
              <a:buAutoNum type="arabicPeriod"/>
            </a:pPr>
            <a:r>
              <a:rPr lang="en-US" sz="2200" dirty="0"/>
              <a:t>Supports 2-way communication between mobile devices and digital signage to control digital sign playback </a:t>
            </a:r>
          </a:p>
          <a:p>
            <a:pPr marL="457200" indent="-457200">
              <a:buFont typeface="+mj-lt"/>
              <a:buAutoNum type="arabicPeriod"/>
            </a:pPr>
            <a:r>
              <a:rPr lang="en-US" sz="2200" dirty="0"/>
              <a:t>Offers remotely programmable solution with multiple beacon </a:t>
            </a:r>
            <a:br>
              <a:rPr lang="en-US" sz="2200" dirty="0"/>
            </a:br>
            <a:r>
              <a:rPr lang="en-US" sz="2200" dirty="0"/>
              <a:t>UUIDs supported</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821607" y="559314"/>
            <a:ext cx="820820" cy="795709"/>
          </a:xfrm>
          <a:prstGeom prst="rect">
            <a:avLst/>
          </a:prstGeom>
        </p:spPr>
      </p:pic>
      <p:sp>
        <p:nvSpPr>
          <p:cNvPr id="8" name="TextBox 7"/>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2/3</a:t>
            </a:r>
          </a:p>
        </p:txBody>
      </p:sp>
      <p:pic>
        <p:nvPicPr>
          <p:cNvPr id="10"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 name="Group 49"/>
          <p:cNvGrpSpPr/>
          <p:nvPr/>
        </p:nvGrpSpPr>
        <p:grpSpPr>
          <a:xfrm>
            <a:off x="10440959" y="5093064"/>
            <a:ext cx="5058458" cy="3595904"/>
            <a:chOff x="10440959" y="5093064"/>
            <a:chExt cx="5058458" cy="3595904"/>
          </a:xfrm>
        </p:grpSpPr>
        <p:grpSp>
          <p:nvGrpSpPr>
            <p:cNvPr id="11" name="Group 10"/>
            <p:cNvGrpSpPr/>
            <p:nvPr/>
          </p:nvGrpSpPr>
          <p:grpSpPr>
            <a:xfrm>
              <a:off x="11687273" y="5093064"/>
              <a:ext cx="3812144" cy="3595904"/>
              <a:chOff x="11860441" y="4174362"/>
              <a:chExt cx="4107439" cy="3939261"/>
            </a:xfrm>
          </p:grpSpPr>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860441" y="4174362"/>
                <a:ext cx="4107439" cy="23377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3" name="Group 12"/>
              <p:cNvGrpSpPr/>
              <p:nvPr/>
            </p:nvGrpSpPr>
            <p:grpSpPr>
              <a:xfrm>
                <a:off x="12796605" y="6525842"/>
                <a:ext cx="2235111" cy="1587781"/>
                <a:chOff x="11962942" y="5693852"/>
                <a:chExt cx="3293327" cy="2287048"/>
              </a:xfrm>
            </p:grpSpPr>
            <p:pic>
              <p:nvPicPr>
                <p:cNvPr id="14" name="Picture 22" descr="Image result for lipstick retail display"/>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1962942" y="5693852"/>
                  <a:ext cx="3293327" cy="22870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a:off x="13337504" y="5719224"/>
                  <a:ext cx="761568" cy="421156"/>
                </a:xfrm>
                <a:prstGeom prst="rect">
                  <a:avLst/>
                </a:prstGeom>
                <a:effectLst>
                  <a:outerShdw blurRad="63500" sx="102000" sy="102000" algn="ctr" rotWithShape="0">
                    <a:prstClr val="black">
                      <a:alpha val="40000"/>
                    </a:prstClr>
                  </a:outerShdw>
                </a:effectLst>
              </p:spPr>
            </p:pic>
          </p:grpSp>
        </p:grpSp>
        <p:grpSp>
          <p:nvGrpSpPr>
            <p:cNvPr id="16" name="Group 15"/>
            <p:cNvGrpSpPr/>
            <p:nvPr/>
          </p:nvGrpSpPr>
          <p:grpSpPr>
            <a:xfrm>
              <a:off x="10440959" y="6305733"/>
              <a:ext cx="1819141" cy="1654471"/>
              <a:chOff x="3764991" y="6280349"/>
              <a:chExt cx="1819141" cy="1654471"/>
            </a:xfrm>
          </p:grpSpPr>
          <p:pic>
            <p:nvPicPr>
              <p:cNvPr id="17" name="Picture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34659" y="6280349"/>
                <a:ext cx="759632" cy="818458"/>
              </a:xfrm>
              <a:prstGeom prst="rect">
                <a:avLst/>
              </a:prstGeom>
            </p:spPr>
          </p:pic>
          <p:pic>
            <p:nvPicPr>
              <p:cNvPr id="18" name="Picture 1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64991" y="7126314"/>
                <a:ext cx="1819141" cy="808506"/>
              </a:xfrm>
              <a:prstGeom prst="rect">
                <a:avLst/>
              </a:prstGeom>
            </p:spPr>
          </p:pic>
        </p:grpSp>
      </p:grpSp>
      <p:grpSp>
        <p:nvGrpSpPr>
          <p:cNvPr id="51" name="Group 50"/>
          <p:cNvGrpSpPr/>
          <p:nvPr/>
        </p:nvGrpSpPr>
        <p:grpSpPr>
          <a:xfrm>
            <a:off x="4403871" y="5793779"/>
            <a:ext cx="2649905" cy="3176600"/>
            <a:chOff x="4403871" y="5793779"/>
            <a:chExt cx="2649905" cy="3176600"/>
          </a:xfrm>
        </p:grpSpPr>
        <p:grpSp>
          <p:nvGrpSpPr>
            <p:cNvPr id="45" name="Group 44"/>
            <p:cNvGrpSpPr/>
            <p:nvPr/>
          </p:nvGrpSpPr>
          <p:grpSpPr>
            <a:xfrm>
              <a:off x="5078860" y="5793779"/>
              <a:ext cx="1276481" cy="2442251"/>
              <a:chOff x="4757455" y="6528128"/>
              <a:chExt cx="1276481" cy="2442251"/>
            </a:xfrm>
          </p:grpSpPr>
          <p:pic>
            <p:nvPicPr>
              <p:cNvPr id="38" name="Picture 37"/>
              <p:cNvPicPr>
                <a:picLocks noChangeAspect="1"/>
              </p:cNvPicPr>
              <p:nvPr/>
            </p:nvPicPr>
            <p:blipFill>
              <a:blip r:embed="rId10" cstate="print">
                <a:grayscl/>
                <a:extLst>
                  <a:ext uri="{28A0092B-C50C-407E-A947-70E740481C1C}">
                    <a14:useLocalDpi xmlns:a14="http://schemas.microsoft.com/office/drawing/2010/main"/>
                  </a:ext>
                </a:extLst>
              </a:blip>
              <a:stretch>
                <a:fillRect/>
              </a:stretch>
            </p:blipFill>
            <p:spPr>
              <a:xfrm>
                <a:off x="4757455" y="6528128"/>
                <a:ext cx="1276481" cy="2442251"/>
              </a:xfrm>
              <a:prstGeom prst="rect">
                <a:avLst/>
              </a:prstGeom>
              <a:ln>
                <a:noFill/>
              </a:ln>
              <a:effectLst>
                <a:outerShdw blurRad="292100" dist="139700" dir="2700000" algn="tl" rotWithShape="0">
                  <a:srgbClr val="333333">
                    <a:alpha val="65000"/>
                  </a:srgbClr>
                </a:outerShdw>
              </a:effectLst>
            </p:spPr>
          </p:pic>
          <p:pic>
            <p:nvPicPr>
              <p:cNvPr id="44" name="Picture 4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891165" y="6849371"/>
                <a:ext cx="1032508" cy="1722152"/>
              </a:xfrm>
              <a:prstGeom prst="rect">
                <a:avLst/>
              </a:prstGeom>
            </p:spPr>
          </p:pic>
        </p:grpSp>
        <p:sp>
          <p:nvSpPr>
            <p:cNvPr id="46" name="TextBox 45"/>
            <p:cNvSpPr txBox="1"/>
            <p:nvPr/>
          </p:nvSpPr>
          <p:spPr>
            <a:xfrm>
              <a:off x="4403871" y="8139382"/>
              <a:ext cx="2649905" cy="830997"/>
            </a:xfrm>
            <a:prstGeom prst="rect">
              <a:avLst/>
            </a:prstGeom>
            <a:noFill/>
          </p:spPr>
          <p:txBody>
            <a:bodyPr wrap="square" rtlCol="0">
              <a:spAutoFit/>
            </a:bodyPr>
            <a:lstStyle/>
            <a:p>
              <a:pPr algn="ctr"/>
              <a:r>
                <a:rPr lang="en-US" sz="1600" b="1" dirty="0">
                  <a:solidFill>
                    <a:srgbClr val="28A6BA"/>
                  </a:solidFill>
                  <a:latin typeface="Verdana" panose="020B0604030504040204" pitchFamily="34" charset="0"/>
                  <a:ea typeface="Verdana" panose="020B0604030504040204" pitchFamily="34" charset="0"/>
                  <a:cs typeface="Verdana" panose="020B0604030504040204" pitchFamily="34" charset="0"/>
                </a:rPr>
                <a:t>Far proximity</a:t>
              </a:r>
            </a:p>
            <a:p>
              <a:pPr algn="ctr"/>
              <a:r>
                <a:rPr lang="en-US" sz="1600" dirty="0">
                  <a:latin typeface="Verdana" panose="020B0604030504040204" pitchFamily="34" charset="0"/>
                  <a:ea typeface="Verdana" panose="020B0604030504040204" pitchFamily="34" charset="0"/>
                  <a:cs typeface="Verdana" panose="020B0604030504040204" pitchFamily="34" charset="0"/>
                </a:rPr>
                <a:t>‘far’ message invites user to visit digital sign</a:t>
              </a:r>
            </a:p>
          </p:txBody>
        </p:sp>
      </p:grpSp>
      <p:grpSp>
        <p:nvGrpSpPr>
          <p:cNvPr id="54" name="Group 53"/>
          <p:cNvGrpSpPr/>
          <p:nvPr/>
        </p:nvGrpSpPr>
        <p:grpSpPr>
          <a:xfrm>
            <a:off x="8023810" y="5793779"/>
            <a:ext cx="2808573" cy="3176600"/>
            <a:chOff x="8023810" y="5793779"/>
            <a:chExt cx="2808573" cy="3176600"/>
          </a:xfrm>
        </p:grpSpPr>
        <p:pic>
          <p:nvPicPr>
            <p:cNvPr id="26" name="Picture 25"/>
            <p:cNvPicPr>
              <a:picLocks noChangeAspect="1"/>
            </p:cNvPicPr>
            <p:nvPr/>
          </p:nvPicPr>
          <p:blipFill>
            <a:blip r:embed="rId10" cstate="print">
              <a:grayscl/>
              <a:extLst>
                <a:ext uri="{28A0092B-C50C-407E-A947-70E740481C1C}">
                  <a14:useLocalDpi xmlns:a14="http://schemas.microsoft.com/office/drawing/2010/main"/>
                </a:ext>
              </a:extLst>
            </a:blip>
            <a:stretch>
              <a:fillRect/>
            </a:stretch>
          </p:blipFill>
          <p:spPr>
            <a:xfrm>
              <a:off x="8789856" y="5793779"/>
              <a:ext cx="1276481" cy="2442251"/>
            </a:xfrm>
            <a:prstGeom prst="rect">
              <a:avLst/>
            </a:prstGeom>
            <a:ln>
              <a:noFill/>
            </a:ln>
            <a:effectLst>
              <a:outerShdw blurRad="292100" dist="139700" dir="2700000" algn="tl" rotWithShape="0">
                <a:srgbClr val="333333">
                  <a:alpha val="65000"/>
                </a:srgbClr>
              </a:outerShdw>
            </a:effectLst>
          </p:spPr>
        </p:pic>
        <p:sp>
          <p:nvSpPr>
            <p:cNvPr id="47" name="TextBox 46"/>
            <p:cNvSpPr txBox="1"/>
            <p:nvPr/>
          </p:nvSpPr>
          <p:spPr>
            <a:xfrm>
              <a:off x="8023810" y="8139382"/>
              <a:ext cx="2808573" cy="830997"/>
            </a:xfrm>
            <a:prstGeom prst="rect">
              <a:avLst/>
            </a:prstGeom>
            <a:noFill/>
          </p:spPr>
          <p:txBody>
            <a:bodyPr wrap="square" rtlCol="0">
              <a:spAutoFit/>
            </a:bodyPr>
            <a:lstStyle/>
            <a:p>
              <a:pPr algn="ctr"/>
              <a:r>
                <a:rPr lang="en-US" sz="1600" b="1" dirty="0">
                  <a:solidFill>
                    <a:srgbClr val="28A6BA"/>
                  </a:solidFill>
                  <a:latin typeface="Verdana" panose="020B0604030504040204" pitchFamily="34" charset="0"/>
                  <a:ea typeface="Verdana" panose="020B0604030504040204" pitchFamily="34" charset="0"/>
                  <a:cs typeface="Verdana" panose="020B0604030504040204" pitchFamily="34" charset="0"/>
                </a:rPr>
                <a:t>Near proximity</a:t>
              </a:r>
            </a:p>
            <a:p>
              <a:pPr algn="ctr"/>
              <a:r>
                <a:rPr lang="en-US" sz="1600" dirty="0">
                  <a:latin typeface="Verdana" panose="020B0604030504040204" pitchFamily="34" charset="0"/>
                  <a:ea typeface="Verdana" panose="020B0604030504040204" pitchFamily="34" charset="0"/>
                  <a:cs typeface="Verdana" panose="020B0604030504040204" pitchFamily="34" charset="0"/>
                </a:rPr>
                <a:t>‘near’ message controls playback &amp; gives coupon</a:t>
              </a:r>
            </a:p>
          </p:txBody>
        </p:sp>
      </p:grpSp>
      <p:pic>
        <p:nvPicPr>
          <p:cNvPr id="53" name="Picture 52"/>
          <p:cNvPicPr>
            <a:picLocks/>
          </p:cNvPicPr>
          <p:nvPr/>
        </p:nvPicPr>
        <p:blipFill rotWithShape="1">
          <a:blip r:embed="rId12" cstate="screen">
            <a:extLst>
              <a:ext uri="{28A0092B-C50C-407E-A947-70E740481C1C}">
                <a14:useLocalDpi xmlns:a14="http://schemas.microsoft.com/office/drawing/2010/main"/>
              </a:ext>
            </a:extLst>
          </a:blip>
          <a:srcRect/>
          <a:stretch/>
        </p:blipFill>
        <p:spPr>
          <a:xfrm>
            <a:off x="8914922" y="6100874"/>
            <a:ext cx="1026351" cy="1732942"/>
          </a:xfrm>
          <a:prstGeom prst="rect">
            <a:avLst/>
          </a:prstGeom>
        </p:spPr>
      </p:pic>
    </p:spTree>
    <p:extLst>
      <p:ext uri="{BB962C8B-B14F-4D97-AF65-F5344CB8AC3E}">
        <p14:creationId xmlns:p14="http://schemas.microsoft.com/office/powerpoint/2010/main" val="22225647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computer&#10;&#10;Description generated with high confidence">
            <a:extLst>
              <a:ext uri="{FF2B5EF4-FFF2-40B4-BE49-F238E27FC236}">
                <a16:creationId xmlns:a16="http://schemas.microsoft.com/office/drawing/2014/main" id="{C896D5D5-A178-446A-81D5-12F3AC2542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0036" y="2336378"/>
            <a:ext cx="3564407" cy="558882"/>
          </a:xfrm>
          <a:prstGeom prst="rect">
            <a:avLst/>
          </a:prstGeom>
        </p:spPr>
      </p:pic>
      <p:sp>
        <p:nvSpPr>
          <p:cNvPr id="4" name="Title 3"/>
          <p:cNvSpPr>
            <a:spLocks noGrp="1"/>
          </p:cNvSpPr>
          <p:nvPr>
            <p:ph type="title"/>
          </p:nvPr>
        </p:nvSpPr>
        <p:spPr>
          <a:xfrm>
            <a:off x="1913469" y="693944"/>
            <a:ext cx="13529733" cy="624495"/>
          </a:xfrm>
        </p:spPr>
        <p:txBody>
          <a:bodyPr/>
          <a:lstStyle/>
          <a:p>
            <a:r>
              <a:rPr lang="en-US" dirty="0"/>
              <a:t>BrightBeacon™ Requirements</a:t>
            </a:r>
          </a:p>
        </p:txBody>
      </p:sp>
      <p:sp>
        <p:nvSpPr>
          <p:cNvPr id="6" name="Content Placeholder 5"/>
          <p:cNvSpPr>
            <a:spLocks noGrp="1"/>
          </p:cNvSpPr>
          <p:nvPr>
            <p:ph idx="14"/>
          </p:nvPr>
        </p:nvSpPr>
        <p:spPr>
          <a:xfrm>
            <a:off x="7529662" y="2391170"/>
            <a:ext cx="8358605" cy="5448465"/>
          </a:xfrm>
        </p:spPr>
        <p:txBody>
          <a:bodyPr/>
          <a:lstStyle/>
          <a:p>
            <a:pPr>
              <a:spcBef>
                <a:spcPts val="600"/>
              </a:spcBef>
            </a:pPr>
            <a:r>
              <a:rPr lang="en-US" sz="2100" dirty="0">
                <a:solidFill>
                  <a:srgbClr val="414042"/>
                </a:solidFill>
                <a:latin typeface="Verdana" panose="020B0604030504040204" pitchFamily="34" charset="0"/>
                <a:ea typeface="Verdana" panose="020B0604030504040204" pitchFamily="34" charset="0"/>
                <a:cs typeface="Verdana" panose="020B0604030504040204" pitchFamily="34" charset="0"/>
              </a:rPr>
              <a:t>All Series 3 players support BrightBeacon</a:t>
            </a:r>
          </a:p>
          <a:p>
            <a:pPr marL="457200" lvl="1" indent="0">
              <a:spcBef>
                <a:spcPts val="600"/>
              </a:spcBef>
              <a:buNone/>
            </a:pPr>
            <a:endParaRPr lang="en-US" sz="2100" dirty="0">
              <a:solidFill>
                <a:srgbClr val="414042"/>
              </a:solidFill>
              <a:latin typeface="Verdana" panose="020B0604030504040204" pitchFamily="34" charset="0"/>
              <a:ea typeface="Verdana" panose="020B0604030504040204" pitchFamily="34" charset="0"/>
              <a:cs typeface="Verdana" panose="020B0604030504040204" pitchFamily="34" charset="0"/>
            </a:endParaRPr>
          </a:p>
          <a:p>
            <a:pPr>
              <a:spcBef>
                <a:spcPts val="1800"/>
              </a:spcBef>
            </a:pPr>
            <a:r>
              <a:rPr lang="en-US" sz="2100" dirty="0">
                <a:solidFill>
                  <a:srgbClr val="414042"/>
                </a:solidFill>
                <a:latin typeface="Verdana" panose="020B0604030504040204" pitchFamily="34" charset="0"/>
                <a:ea typeface="Verdana" panose="020B0604030504040204" pitchFamily="34" charset="0"/>
                <a:cs typeface="Verdana" panose="020B0604030504040204" pitchFamily="34" charset="0"/>
              </a:rPr>
              <a:t>BrightSign Wireless/Bluetooth Module </a:t>
            </a:r>
            <a:r>
              <a:rPr lang="en-US" sz="1600" dirty="0">
                <a:solidFill>
                  <a:srgbClr val="414042"/>
                </a:solidFill>
                <a:latin typeface="Verdana" panose="020B0604030504040204" pitchFamily="34" charset="0"/>
                <a:ea typeface="Verdana" panose="020B0604030504040204" pitchFamily="34" charset="0"/>
                <a:cs typeface="Verdana" panose="020B0604030504040204" pitchFamily="34" charset="0"/>
              </a:rPr>
              <a:t>(higher power, greater range)</a:t>
            </a:r>
          </a:p>
          <a:p>
            <a:pPr>
              <a:spcBef>
                <a:spcPts val="1000"/>
              </a:spcBef>
            </a:pPr>
            <a:r>
              <a:rPr lang="en-US" sz="2100" dirty="0">
                <a:solidFill>
                  <a:srgbClr val="414042"/>
                </a:solidFill>
                <a:latin typeface="Verdana" panose="020B0604030504040204" pitchFamily="34" charset="0"/>
                <a:ea typeface="Verdana" panose="020B0604030504040204" pitchFamily="34" charset="0"/>
                <a:cs typeface="Verdana" panose="020B0604030504040204" pitchFamily="34" charset="0"/>
              </a:rPr>
              <a:t>or Generic BLE 4.0 dongle </a:t>
            </a:r>
            <a:r>
              <a:rPr lang="en-US" sz="1800" dirty="0">
                <a:solidFill>
                  <a:srgbClr val="414042"/>
                </a:solidFill>
                <a:latin typeface="Verdana" panose="020B0604030504040204" pitchFamily="34" charset="0"/>
                <a:ea typeface="Verdana" panose="020B0604030504040204" pitchFamily="34" charset="0"/>
                <a:cs typeface="Verdana" panose="020B0604030504040204" pitchFamily="34" charset="0"/>
                <a:hlinkClick r:id="rId4"/>
              </a:rPr>
              <a:t>http://plugable.com/products/usb-bt4le</a:t>
            </a:r>
            <a:r>
              <a:rPr lang="en-US" sz="1800" dirty="0">
                <a:solidFill>
                  <a:srgbClr val="414042"/>
                </a:solidFill>
                <a:latin typeface="Verdana" panose="020B0604030504040204" pitchFamily="34" charset="0"/>
                <a:ea typeface="Verdana" panose="020B0604030504040204" pitchFamily="34" charset="0"/>
                <a:cs typeface="Verdana" panose="020B0604030504040204" pitchFamily="34" charset="0"/>
              </a:rPr>
              <a:t> </a:t>
            </a:r>
          </a:p>
          <a:p>
            <a:pPr>
              <a:spcBef>
                <a:spcPts val="1000"/>
              </a:spcBef>
            </a:pPr>
            <a:r>
              <a:rPr lang="en-US" sz="2100" dirty="0">
                <a:solidFill>
                  <a:srgbClr val="414042"/>
                </a:solidFill>
              </a:rPr>
              <a:t>      Secondary BLE beacon “puck” for 2-way communication </a:t>
            </a:r>
            <a:endParaRPr lang="en-US" sz="2100" dirty="0">
              <a:solidFill>
                <a:srgbClr val="414042"/>
              </a:solidFill>
              <a:latin typeface="Verdana" panose="020B0604030504040204" pitchFamily="34" charset="0"/>
              <a:ea typeface="Verdana" panose="020B0604030504040204" pitchFamily="34" charset="0"/>
              <a:cs typeface="Verdana" panose="020B0604030504040204" pitchFamily="34" charset="0"/>
            </a:endParaRPr>
          </a:p>
          <a:p>
            <a:pPr>
              <a:spcBef>
                <a:spcPts val="3000"/>
              </a:spcBef>
            </a:pPr>
            <a:r>
              <a:rPr lang="en-US" sz="2100" dirty="0">
                <a:solidFill>
                  <a:srgbClr val="414042"/>
                </a:solidFill>
                <a:latin typeface="Verdana" panose="020B0604030504040204" pitchFamily="34" charset="0"/>
                <a:ea typeface="Verdana" panose="020B0604030504040204" pitchFamily="34" charset="0"/>
                <a:cs typeface="Verdana" panose="020B0604030504040204" pitchFamily="34" charset="0"/>
              </a:rPr>
              <a:t>Presentation built with BrightAuthor version 4.6.0.18 or later </a:t>
            </a:r>
          </a:p>
          <a:p>
            <a:pPr>
              <a:spcBef>
                <a:spcPts val="1800"/>
              </a:spcBef>
            </a:pPr>
            <a:r>
              <a:rPr lang="en-US" sz="2100" dirty="0">
                <a:solidFill>
                  <a:srgbClr val="414042"/>
                </a:solidFill>
                <a:latin typeface="Verdana" panose="020B0604030504040204" pitchFamily="34" charset="0"/>
                <a:ea typeface="Verdana" panose="020B0604030504040204" pitchFamily="34" charset="0"/>
                <a:cs typeface="Verdana" panose="020B0604030504040204" pitchFamily="34" charset="0"/>
              </a:rPr>
              <a:t>BrightBeacon plugin to enable beacons within </a:t>
            </a:r>
            <a:r>
              <a:rPr lang="en-US" sz="2100" i="1" dirty="0">
                <a:solidFill>
                  <a:srgbClr val="414042"/>
                </a:solidFill>
                <a:latin typeface="Verdana" panose="020B0604030504040204" pitchFamily="34" charset="0"/>
                <a:ea typeface="Verdana" panose="020B0604030504040204" pitchFamily="34" charset="0"/>
                <a:cs typeface="Verdana" panose="020B0604030504040204" pitchFamily="34" charset="0"/>
              </a:rPr>
              <a:t>Presentation Properties</a:t>
            </a:r>
          </a:p>
          <a:p>
            <a:pPr>
              <a:spcBef>
                <a:spcPts val="3000"/>
              </a:spcBef>
            </a:pPr>
            <a:r>
              <a:rPr lang="en-US" sz="2100" dirty="0">
                <a:solidFill>
                  <a:srgbClr val="414042"/>
                </a:solidFill>
                <a:latin typeface="Verdana" panose="020B0604030504040204" pitchFamily="34" charset="0"/>
                <a:ea typeface="Verdana" panose="020B0604030504040204" pitchFamily="34" charset="0"/>
                <a:cs typeface="Verdana" panose="020B0604030504040204" pitchFamily="34" charset="0"/>
              </a:rPr>
              <a:t>Development application template: </a:t>
            </a:r>
            <a:r>
              <a:rPr lang="en-US" sz="1800" dirty="0">
                <a:hlinkClick r:id="rId5"/>
              </a:rPr>
              <a:t>https://github.com/brightsign/brightsign-ble-commands</a:t>
            </a:r>
            <a:r>
              <a:rPr lang="en-US" sz="1800" dirty="0"/>
              <a:t> </a:t>
            </a:r>
            <a:endParaRPr lang="en-US" sz="1800" dirty="0">
              <a:solidFill>
                <a:srgbClr val="414042"/>
              </a:solidFill>
              <a:latin typeface="Verdana" panose="020B0604030504040204" pitchFamily="34" charset="0"/>
              <a:ea typeface="Verdana" panose="020B0604030504040204" pitchFamily="34" charset="0"/>
              <a:cs typeface="Verdana" panose="020B0604030504040204" pitchFamily="34" charset="0"/>
            </a:endParaRPr>
          </a:p>
          <a:p>
            <a:pPr>
              <a:spcBef>
                <a:spcPts val="600"/>
              </a:spcBef>
            </a:pPr>
            <a:r>
              <a:rPr lang="en-US" sz="2100" dirty="0">
                <a:solidFill>
                  <a:srgbClr val="414042"/>
                </a:solidFill>
                <a:latin typeface="Verdana" panose="020B0604030504040204" pitchFamily="34" charset="0"/>
                <a:ea typeface="Verdana" panose="020B0604030504040204" pitchFamily="34" charset="0"/>
                <a:cs typeface="Verdana" panose="020B0604030504040204" pitchFamily="34" charset="0"/>
              </a:rPr>
              <a:t>BrightPlex Cinemas sample demo and app: </a:t>
            </a:r>
            <a:r>
              <a:rPr lang="en-US" sz="1800" dirty="0">
                <a:hlinkClick r:id="rId6"/>
              </a:rPr>
              <a:t>https://www.brightsign.biz/support/demos/overview</a:t>
            </a:r>
            <a:r>
              <a:rPr lang="en-US" sz="1800" dirty="0"/>
              <a:t> </a:t>
            </a:r>
            <a:endParaRPr lang="en-US" sz="1800" b="1" dirty="0">
              <a:solidFill>
                <a:srgbClr val="414042"/>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49418" y="6660203"/>
            <a:ext cx="927643" cy="984308"/>
          </a:xfrm>
          <a:prstGeom prst="rect">
            <a:avLst/>
          </a:prstGeom>
        </p:spPr>
      </p:pic>
      <p:pic>
        <p:nvPicPr>
          <p:cNvPr id="19" name="Picture 18"/>
          <p:cNvPicPr>
            <a:picLocks noChangeAspect="1"/>
          </p:cNvPicPr>
          <p:nvPr/>
        </p:nvPicPr>
        <p:blipFill>
          <a:blip r:embed="rId8" cstate="screen">
            <a:clrChange>
              <a:clrFrom>
                <a:srgbClr val="EEF3FA"/>
              </a:clrFrom>
              <a:clrTo>
                <a:srgbClr val="EEF3FA">
                  <a:alpha val="0"/>
                </a:srgbClr>
              </a:clrTo>
            </a:clrChange>
            <a:extLst>
              <a:ext uri="{28A0092B-C50C-407E-A947-70E740481C1C}">
                <a14:useLocalDpi xmlns:a14="http://schemas.microsoft.com/office/drawing/2010/main"/>
              </a:ext>
            </a:extLst>
          </a:blip>
          <a:stretch>
            <a:fillRect/>
          </a:stretch>
        </p:blipFill>
        <p:spPr>
          <a:xfrm>
            <a:off x="5376311" y="5130380"/>
            <a:ext cx="885107" cy="871897"/>
          </a:xfrm>
          <a:prstGeom prst="rect">
            <a:avLst/>
          </a:prstGeom>
        </p:spPr>
      </p:pic>
      <p:sp>
        <p:nvSpPr>
          <p:cNvPr id="3" name="TextBox 2"/>
          <p:cNvSpPr txBox="1"/>
          <p:nvPr/>
        </p:nvSpPr>
        <p:spPr>
          <a:xfrm>
            <a:off x="1725355" y="2282090"/>
            <a:ext cx="2114681" cy="830997"/>
          </a:xfrm>
          <a:prstGeom prst="rect">
            <a:avLst/>
          </a:prstGeom>
          <a:noFill/>
        </p:spPr>
        <p:txBody>
          <a:bodyPr wrap="none" rtlCol="0">
            <a:spAutoFit/>
          </a:bodyPr>
          <a:lstStyle/>
          <a:p>
            <a:r>
              <a:rPr lang="en-US" sz="2400" b="1" dirty="0">
                <a:solidFill>
                  <a:srgbClr val="414042"/>
                </a:solidFill>
                <a:latin typeface="Verdana" panose="020B0604030504040204" pitchFamily="34" charset="0"/>
                <a:ea typeface="Verdana" panose="020B0604030504040204" pitchFamily="34" charset="0"/>
                <a:cs typeface="Verdana" panose="020B0604030504040204" pitchFamily="34" charset="0"/>
              </a:rPr>
              <a:t>BrightSign </a:t>
            </a:r>
          </a:p>
          <a:p>
            <a:r>
              <a:rPr lang="en-US" sz="2400" b="1" dirty="0">
                <a:solidFill>
                  <a:srgbClr val="414042"/>
                </a:solidFill>
                <a:latin typeface="Verdana" panose="020B0604030504040204" pitchFamily="34" charset="0"/>
                <a:ea typeface="Verdana" panose="020B0604030504040204" pitchFamily="34" charset="0"/>
                <a:cs typeface="Verdana" panose="020B0604030504040204" pitchFamily="34" charset="0"/>
              </a:rPr>
              <a:t>Player</a:t>
            </a:r>
            <a:endParaRPr lang="en-US" sz="2400" b="1" dirty="0"/>
          </a:p>
        </p:txBody>
      </p:sp>
      <p:sp>
        <p:nvSpPr>
          <p:cNvPr id="15" name="TextBox 14"/>
          <p:cNvSpPr txBox="1"/>
          <p:nvPr/>
        </p:nvSpPr>
        <p:spPr>
          <a:xfrm>
            <a:off x="1713488" y="3596353"/>
            <a:ext cx="2292615" cy="830997"/>
          </a:xfrm>
          <a:prstGeom prst="rect">
            <a:avLst/>
          </a:prstGeom>
          <a:noFill/>
        </p:spPr>
        <p:txBody>
          <a:bodyPr wrap="none" rtlCol="0">
            <a:spAutoFit/>
          </a:bodyPr>
          <a:lstStyle/>
          <a:p>
            <a:r>
              <a:rPr lang="en-US" sz="2400" b="1" dirty="0">
                <a:solidFill>
                  <a:srgbClr val="414042"/>
                </a:solidFill>
                <a:latin typeface="Verdana" panose="020B0604030504040204" pitchFamily="34" charset="0"/>
                <a:ea typeface="Verdana" panose="020B0604030504040204" pitchFamily="34" charset="0"/>
                <a:cs typeface="Verdana" panose="020B0604030504040204" pitchFamily="34" charset="0"/>
              </a:rPr>
              <a:t>BLE Beacon </a:t>
            </a:r>
          </a:p>
          <a:p>
            <a:endParaRPr lang="en-US" sz="2400" b="1" dirty="0"/>
          </a:p>
        </p:txBody>
      </p:sp>
      <p:sp>
        <p:nvSpPr>
          <p:cNvPr id="18" name="TextBox 17"/>
          <p:cNvSpPr txBox="1"/>
          <p:nvPr/>
        </p:nvSpPr>
        <p:spPr>
          <a:xfrm>
            <a:off x="1713488" y="4966164"/>
            <a:ext cx="3291483" cy="1200329"/>
          </a:xfrm>
          <a:prstGeom prst="rect">
            <a:avLst/>
          </a:prstGeom>
          <a:noFill/>
        </p:spPr>
        <p:txBody>
          <a:bodyPr wrap="square" rtlCol="0">
            <a:spAutoFit/>
          </a:bodyPr>
          <a:lstStyle/>
          <a:p>
            <a:r>
              <a:rPr lang="en-US" sz="2400" b="1" dirty="0">
                <a:solidFill>
                  <a:srgbClr val="414042"/>
                </a:solidFill>
                <a:latin typeface="Verdana" panose="020B0604030504040204" pitchFamily="34" charset="0"/>
                <a:ea typeface="Verdana" panose="020B0604030504040204" pitchFamily="34" charset="0"/>
                <a:cs typeface="Verdana" panose="020B0604030504040204" pitchFamily="34" charset="0"/>
              </a:rPr>
              <a:t>BrightSign presentation with beacons enabled</a:t>
            </a:r>
            <a:endParaRPr lang="en-US" sz="2400" b="1" dirty="0"/>
          </a:p>
        </p:txBody>
      </p:sp>
      <p:sp>
        <p:nvSpPr>
          <p:cNvPr id="20" name="TextBox 19"/>
          <p:cNvSpPr txBox="1"/>
          <p:nvPr/>
        </p:nvSpPr>
        <p:spPr>
          <a:xfrm>
            <a:off x="1725355" y="6685068"/>
            <a:ext cx="3539385" cy="830997"/>
          </a:xfrm>
          <a:prstGeom prst="rect">
            <a:avLst/>
          </a:prstGeom>
          <a:noFill/>
        </p:spPr>
        <p:txBody>
          <a:bodyPr wrap="square" rtlCol="0">
            <a:spAutoFit/>
          </a:bodyPr>
          <a:lstStyle/>
          <a:p>
            <a:r>
              <a:rPr lang="en-US" sz="2400" b="1" dirty="0">
                <a:solidFill>
                  <a:srgbClr val="414042"/>
                </a:solidFill>
                <a:latin typeface="Verdana" panose="020B0604030504040204" pitchFamily="34" charset="0"/>
                <a:ea typeface="Verdana" panose="020B0604030504040204" pitchFamily="34" charset="0"/>
                <a:cs typeface="Verdana" panose="020B0604030504040204" pitchFamily="34" charset="0"/>
              </a:rPr>
              <a:t>Mobile app on smartphone</a:t>
            </a:r>
            <a:endParaRPr lang="en-US" sz="2400" b="1" dirty="0"/>
          </a:p>
        </p:txBody>
      </p:sp>
      <p:cxnSp>
        <p:nvCxnSpPr>
          <p:cNvPr id="9" name="Straight Connector 8"/>
          <p:cNvCxnSpPr>
            <a:cxnSpLocks/>
          </p:cNvCxnSpPr>
          <p:nvPr/>
        </p:nvCxnSpPr>
        <p:spPr>
          <a:xfrm flipV="1">
            <a:off x="1725355" y="3216658"/>
            <a:ext cx="14162912" cy="55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a:cxnSpLocks/>
          </p:cNvCxnSpPr>
          <p:nvPr/>
        </p:nvCxnSpPr>
        <p:spPr>
          <a:xfrm>
            <a:off x="1713488" y="4794164"/>
            <a:ext cx="14174781" cy="50085"/>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a:cxnSpLocks/>
          </p:cNvCxnSpPr>
          <p:nvPr/>
        </p:nvCxnSpPr>
        <p:spPr>
          <a:xfrm>
            <a:off x="1725355" y="7940753"/>
            <a:ext cx="14175934" cy="0"/>
          </a:xfrm>
          <a:prstGeom prst="line">
            <a:avLst/>
          </a:prstGeom>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9" cstate="screen">
            <a:extLst>
              <a:ext uri="{BEBA8EAE-BF5A-486C-A8C5-ECC9F3942E4B}">
                <a14:imgProps xmlns:a14="http://schemas.microsoft.com/office/drawing/2010/main">
                  <a14:imgLayer r:embed="rId10">
                    <a14:imgEffect>
                      <a14:saturation sat="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7920912" y="4133782"/>
            <a:ext cx="486365" cy="484189"/>
          </a:xfrm>
          <a:prstGeom prst="rect">
            <a:avLst/>
          </a:prstGeom>
        </p:spPr>
      </p:pic>
      <p:pic>
        <p:nvPicPr>
          <p:cNvPr id="17" name="Picture 16"/>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t="-9611"/>
          <a:stretch/>
        </p:blipFill>
        <p:spPr>
          <a:xfrm>
            <a:off x="5586372" y="3760262"/>
            <a:ext cx="741489" cy="574220"/>
          </a:xfrm>
          <a:prstGeom prst="rect">
            <a:avLst/>
          </a:prstGeom>
        </p:spPr>
      </p:pic>
      <p:pic>
        <p:nvPicPr>
          <p:cNvPr id="11" name="Picture 10"/>
          <p:cNvPicPr>
            <a:picLocks noChangeAspect="1"/>
          </p:cNvPicPr>
          <p:nvPr/>
        </p:nvPicPr>
        <p:blipFill>
          <a:blip r:embed="rId12" cstate="screen">
            <a:clrChange>
              <a:clrFrom>
                <a:srgbClr val="D6DFE7"/>
              </a:clrFrom>
              <a:clrTo>
                <a:srgbClr val="D6DFE7">
                  <a:alpha val="0"/>
                </a:srgbClr>
              </a:clrTo>
            </a:clrChange>
            <a:extLst>
              <a:ext uri="{28A0092B-C50C-407E-A947-70E740481C1C}">
                <a14:useLocalDpi xmlns:a14="http://schemas.microsoft.com/office/drawing/2010/main"/>
              </a:ext>
            </a:extLst>
          </a:blip>
          <a:stretch>
            <a:fillRect/>
          </a:stretch>
        </p:blipFill>
        <p:spPr>
          <a:xfrm rot="16200000">
            <a:off x="3907414" y="3611107"/>
            <a:ext cx="1584404" cy="922874"/>
          </a:xfrm>
          <a:prstGeom prst="rect">
            <a:avLst/>
          </a:prstGeom>
        </p:spPr>
      </p:pic>
      <p:sp>
        <p:nvSpPr>
          <p:cNvPr id="32" name="TextBox 31"/>
          <p:cNvSpPr txBox="1"/>
          <p:nvPr/>
        </p:nvSpPr>
        <p:spPr>
          <a:xfrm>
            <a:off x="5106223" y="3887877"/>
            <a:ext cx="458780" cy="369332"/>
          </a:xfrm>
          <a:prstGeom prst="rect">
            <a:avLst/>
          </a:prstGeom>
          <a:noFill/>
        </p:spPr>
        <p:txBody>
          <a:bodyPr wrap="none" rtlCol="0">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or</a:t>
            </a:r>
          </a:p>
        </p:txBody>
      </p:sp>
      <p:sp>
        <p:nvSpPr>
          <p:cNvPr id="34" name="TextBox 33"/>
          <p:cNvSpPr txBox="1"/>
          <p:nvPr/>
        </p:nvSpPr>
        <p:spPr>
          <a:xfrm>
            <a:off x="6196830" y="3887877"/>
            <a:ext cx="184731" cy="369332"/>
          </a:xfrm>
          <a:prstGeom prst="rect">
            <a:avLst/>
          </a:prstGeom>
          <a:noFill/>
        </p:spPr>
        <p:txBody>
          <a:bodyPr wrap="none" rtlCol="0">
            <a:spAutoFit/>
          </a:bodyPr>
          <a:lstStyle/>
          <a:p>
            <a:endParaRPr lang="en-US" b="1" dirty="0">
              <a:latin typeface="Verdana" panose="020B0604030504040204" pitchFamily="34" charset="0"/>
              <a:ea typeface="Verdana" panose="020B0604030504040204" pitchFamily="34" charset="0"/>
              <a:cs typeface="Verdana" panose="020B0604030504040204" pitchFamily="34" charset="0"/>
            </a:endParaRPr>
          </a:p>
        </p:txBody>
      </p:sp>
      <p:cxnSp>
        <p:nvCxnSpPr>
          <p:cNvPr id="36" name="Straight Connector 35"/>
          <p:cNvCxnSpPr>
            <a:cxnSpLocks/>
          </p:cNvCxnSpPr>
          <p:nvPr/>
        </p:nvCxnSpPr>
        <p:spPr>
          <a:xfrm>
            <a:off x="1726508" y="6345083"/>
            <a:ext cx="14174781" cy="50085"/>
          </a:xfrm>
          <a:prstGeom prst="line">
            <a:avLst/>
          </a:prstGeom>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4821607" y="559314"/>
            <a:ext cx="820820" cy="795709"/>
          </a:xfrm>
          <a:prstGeom prst="rect">
            <a:avLst/>
          </a:prstGeom>
        </p:spPr>
      </p:pic>
      <p:pic>
        <p:nvPicPr>
          <p:cNvPr id="26" name="Image 28" descr="icon_home.png">
            <a:hlinkClick r:id="rId14" action="ppaction://hlinksldjump"/>
          </p:cNvPr>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383019" y="405207"/>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15333698" y="8693380"/>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3/3</a:t>
            </a:r>
          </a:p>
        </p:txBody>
      </p:sp>
    </p:spTree>
    <p:extLst>
      <p:ext uri="{BB962C8B-B14F-4D97-AF65-F5344CB8AC3E}">
        <p14:creationId xmlns:p14="http://schemas.microsoft.com/office/powerpoint/2010/main" val="3393966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B37D18F-3362-4109-A547-551BBDE57AED}"/>
              </a:ext>
            </a:extLst>
          </p:cNvPr>
          <p:cNvPicPr>
            <a:picLocks noChangeAspect="1"/>
          </p:cNvPicPr>
          <p:nvPr/>
        </p:nvPicPr>
        <p:blipFill>
          <a:blip r:embed="rId3"/>
          <a:stretch>
            <a:fillRect/>
          </a:stretch>
        </p:blipFill>
        <p:spPr>
          <a:xfrm>
            <a:off x="5663291" y="1986490"/>
            <a:ext cx="9335409" cy="6808676"/>
          </a:xfrm>
          <a:prstGeom prst="rect">
            <a:avLst/>
          </a:prstGeom>
        </p:spPr>
      </p:pic>
      <p:sp>
        <p:nvSpPr>
          <p:cNvPr id="4" name="Title 3"/>
          <p:cNvSpPr>
            <a:spLocks noGrp="1"/>
          </p:cNvSpPr>
          <p:nvPr>
            <p:ph type="title"/>
          </p:nvPr>
        </p:nvSpPr>
        <p:spPr>
          <a:xfrm>
            <a:off x="1913469" y="482600"/>
            <a:ext cx="13796431" cy="595369"/>
          </a:xfrm>
        </p:spPr>
        <p:txBody>
          <a:bodyPr>
            <a:noAutofit/>
          </a:bodyPr>
          <a:lstStyle/>
          <a:p>
            <a:pPr>
              <a:lnSpc>
                <a:spcPct val="100000"/>
              </a:lnSpc>
            </a:pPr>
            <a:r>
              <a:rPr lang="en-US" sz="3400" dirty="0"/>
              <a:t>BrightSign Brand reigns supreme for digital signage</a:t>
            </a:r>
          </a:p>
        </p:txBody>
      </p:sp>
      <p:sp>
        <p:nvSpPr>
          <p:cNvPr id="5" name="Text Placeholder 4"/>
          <p:cNvSpPr>
            <a:spLocks noGrp="1"/>
          </p:cNvSpPr>
          <p:nvPr>
            <p:ph type="body" sz="quarter" idx="10"/>
          </p:nvPr>
        </p:nvSpPr>
        <p:spPr>
          <a:xfrm>
            <a:off x="1913469" y="1393070"/>
            <a:ext cx="13959512" cy="428406"/>
          </a:xfrm>
        </p:spPr>
        <p:txBody>
          <a:bodyPr/>
          <a:lstStyle/>
          <a:p>
            <a:r>
              <a:rPr lang="en-US" sz="2500" dirty="0"/>
              <a:t>The clear choice among CI readers for majority of their digital signage needs</a:t>
            </a:r>
          </a:p>
        </p:txBody>
      </p:sp>
      <p:sp>
        <p:nvSpPr>
          <p:cNvPr id="17" name="Content Placeholder 6"/>
          <p:cNvSpPr>
            <a:spLocks noGrp="1"/>
          </p:cNvSpPr>
          <p:nvPr>
            <p:ph idx="14"/>
          </p:nvPr>
        </p:nvSpPr>
        <p:spPr>
          <a:xfrm>
            <a:off x="2000069" y="3099932"/>
            <a:ext cx="3674532" cy="4322024"/>
          </a:xfrm>
        </p:spPr>
        <p:txBody>
          <a:bodyPr/>
          <a:lstStyle/>
          <a:p>
            <a:r>
              <a:rPr lang="en-US" sz="2400" i="1" dirty="0"/>
              <a:t>Commercial Integrator</a:t>
            </a:r>
            <a:r>
              <a:rPr lang="en-US" sz="2400" dirty="0"/>
              <a:t> surveyed readers on which companies they recognize &amp; embrace</a:t>
            </a:r>
          </a:p>
          <a:p>
            <a:pPr>
              <a:spcBef>
                <a:spcPts val="2400"/>
              </a:spcBef>
            </a:pPr>
            <a:r>
              <a:rPr lang="en-US" sz="2400" dirty="0"/>
              <a:t>BrightSign stands out as the clear leader in both digital signage hardware and software</a:t>
            </a:r>
          </a:p>
        </p:txBody>
      </p:sp>
      <p:pic>
        <p:nvPicPr>
          <p:cNvPr id="9"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0EC43CB4-A8E4-457B-BD07-D8492B3CC650}"/>
              </a:ext>
            </a:extLst>
          </p:cNvPr>
          <p:cNvGrpSpPr/>
          <p:nvPr/>
        </p:nvGrpSpPr>
        <p:grpSpPr>
          <a:xfrm>
            <a:off x="12872606" y="5845263"/>
            <a:ext cx="3025775" cy="2949903"/>
            <a:chOff x="12785724" y="5704833"/>
            <a:chExt cx="3025775" cy="2949903"/>
          </a:xfrm>
        </p:grpSpPr>
        <p:pic>
          <p:nvPicPr>
            <p:cNvPr id="2052" name="Picture 4" descr="Image result for commercial integrator logo">
              <a:extLst>
                <a:ext uri="{FF2B5EF4-FFF2-40B4-BE49-F238E27FC236}">
                  <a16:creationId xmlns:a16="http://schemas.microsoft.com/office/drawing/2014/main" id="{EECE9FBC-830F-40A7-B272-84E0CF69851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785724" y="7747510"/>
              <a:ext cx="3025775" cy="9072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0B99E34-A2D4-49B4-B44D-156E28CE1D83}"/>
                </a:ext>
              </a:extLst>
            </p:cNvPr>
            <p:cNvPicPr>
              <a:picLocks noChangeAspect="1"/>
            </p:cNvPicPr>
            <p:nvPr/>
          </p:nvPicPr>
          <p:blipFill>
            <a:blip r:embed="rId7"/>
            <a:stretch>
              <a:fillRect/>
            </a:stretch>
          </p:blipFill>
          <p:spPr>
            <a:xfrm>
              <a:off x="13209952" y="5704833"/>
              <a:ext cx="2177317" cy="2058245"/>
            </a:xfrm>
            <a:prstGeom prst="rect">
              <a:avLst/>
            </a:prstGeom>
          </p:spPr>
        </p:pic>
      </p:grpSp>
    </p:spTree>
    <p:extLst>
      <p:ext uri="{BB962C8B-B14F-4D97-AF65-F5344CB8AC3E}">
        <p14:creationId xmlns:p14="http://schemas.microsoft.com/office/powerpoint/2010/main" val="7282140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795455" y="7453232"/>
            <a:ext cx="12417977" cy="1044377"/>
          </a:xfrm>
        </p:spPr>
        <p:txBody>
          <a:bodyPr>
            <a:normAutofit/>
          </a:bodyPr>
          <a:lstStyle/>
          <a:p>
            <a:r>
              <a:rPr lang="en-US" dirty="0"/>
              <a:t>Hassle-free Sign Creation. </a:t>
            </a:r>
          </a:p>
        </p:txBody>
      </p:sp>
      <p:sp>
        <p:nvSpPr>
          <p:cNvPr id="6" name="Text Placeholder 5"/>
          <p:cNvSpPr>
            <a:spLocks noGrp="1"/>
          </p:cNvSpPr>
          <p:nvPr>
            <p:ph type="body" sz="quarter" idx="10"/>
          </p:nvPr>
        </p:nvSpPr>
        <p:spPr/>
        <p:txBody>
          <a:bodyPr/>
          <a:lstStyle/>
          <a:p>
            <a:r>
              <a:rPr lang="en-US" dirty="0"/>
              <a:t>BrightAuthor</a:t>
            </a:r>
          </a:p>
        </p:txBody>
      </p:sp>
      <p:pic>
        <p:nvPicPr>
          <p:cNvPr id="8"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50593" y="7575462"/>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940186" y="7604321"/>
            <a:ext cx="944882" cy="944882"/>
          </a:xfrm>
          <a:prstGeom prst="rect">
            <a:avLst/>
          </a:prstGeom>
        </p:spPr>
      </p:pic>
    </p:spTree>
    <p:extLst>
      <p:ext uri="{BB962C8B-B14F-4D97-AF65-F5344CB8AC3E}">
        <p14:creationId xmlns:p14="http://schemas.microsoft.com/office/powerpoint/2010/main" val="33240547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BrightSign Presentation Creation Process</a:t>
            </a:r>
          </a:p>
        </p:txBody>
      </p:sp>
      <p:sp>
        <p:nvSpPr>
          <p:cNvPr id="5" name="Text Placeholder 4"/>
          <p:cNvSpPr>
            <a:spLocks noGrp="1"/>
          </p:cNvSpPr>
          <p:nvPr>
            <p:ph type="body" sz="quarter" idx="10"/>
          </p:nvPr>
        </p:nvSpPr>
        <p:spPr>
          <a:xfrm>
            <a:off x="1913469" y="1467842"/>
            <a:ext cx="13529733" cy="559049"/>
          </a:xfrm>
        </p:spPr>
        <p:txBody>
          <a:bodyPr/>
          <a:lstStyle/>
          <a:p>
            <a:r>
              <a:rPr lang="en-US" dirty="0"/>
              <a:t>Simple process with sophisticated results</a:t>
            </a:r>
          </a:p>
        </p:txBody>
      </p:sp>
      <p:pic>
        <p:nvPicPr>
          <p:cNvPr id="32"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70214" y="442855"/>
            <a:ext cx="900371" cy="900371"/>
          </a:xfrm>
          <a:prstGeom prst="rect">
            <a:avLst/>
          </a:prstGeom>
        </p:spPr>
      </p:pic>
      <p:sp>
        <p:nvSpPr>
          <p:cNvPr id="34" name="TextBox 33"/>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1/5</a:t>
            </a:r>
          </a:p>
        </p:txBody>
      </p:sp>
      <p:sp>
        <p:nvSpPr>
          <p:cNvPr id="30" name="Arrow: Notched Right 29"/>
          <p:cNvSpPr/>
          <p:nvPr/>
        </p:nvSpPr>
        <p:spPr>
          <a:xfrm>
            <a:off x="5253069" y="4714373"/>
            <a:ext cx="1877747" cy="933703"/>
          </a:xfrm>
          <a:prstGeom prst="notchedRightArrow">
            <a:avLst/>
          </a:prstGeom>
          <a:solidFill>
            <a:srgbClr val="FF670D"/>
          </a:solidFill>
          <a:ln>
            <a:solidFill>
              <a:schemeClr val="tx1">
                <a:lumMod val="65000"/>
                <a:lumOff val="3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400"/>
          </a:p>
        </p:txBody>
      </p:sp>
      <p:grpSp>
        <p:nvGrpSpPr>
          <p:cNvPr id="35" name="Group 34"/>
          <p:cNvGrpSpPr/>
          <p:nvPr/>
        </p:nvGrpSpPr>
        <p:grpSpPr>
          <a:xfrm>
            <a:off x="2000378" y="3727294"/>
            <a:ext cx="3252691" cy="4318601"/>
            <a:chOff x="2056300" y="3795892"/>
            <a:chExt cx="3150444" cy="4092673"/>
          </a:xfrm>
        </p:grpSpPr>
        <p:sp>
          <p:nvSpPr>
            <p:cNvPr id="48" name="TextBox 47"/>
            <p:cNvSpPr txBox="1"/>
            <p:nvPr/>
          </p:nvSpPr>
          <p:spPr>
            <a:xfrm>
              <a:off x="2336800" y="6284352"/>
              <a:ext cx="2869944" cy="1604213"/>
            </a:xfrm>
            <a:prstGeom prst="rect">
              <a:avLst/>
            </a:prstGeom>
            <a:noFill/>
          </p:spPr>
          <p:txBody>
            <a:bodyPr wrap="square" rtlCol="0">
              <a:spAutoFit/>
            </a:bodyPr>
            <a:lstStyle/>
            <a:p>
              <a:pPr algn="ctr"/>
              <a:r>
                <a:rPr lang="en-US" sz="2800" b="1" dirty="0">
                  <a:solidFill>
                    <a:srgbClr val="3D3D3D"/>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Content</a:t>
              </a:r>
            </a:p>
            <a:p>
              <a:pPr algn="ctr"/>
              <a:r>
                <a:rPr lang="en-US" sz="1600" dirty="0">
                  <a:latin typeface="Verdana" panose="020B0604030504040204" pitchFamily="34" charset="0"/>
                  <a:ea typeface="Verdana" panose="020B0604030504040204" pitchFamily="34" charset="0"/>
                  <a:cs typeface="Verdana" panose="020B0604030504040204" pitchFamily="34" charset="0"/>
                </a:rPr>
                <a:t>Prolific content types supported using industry standard formats</a:t>
              </a:r>
            </a:p>
            <a:p>
              <a:pPr algn="ctr"/>
              <a:endParaRPr lang="en-US" sz="2800" b="1" dirty="0">
                <a:solidFill>
                  <a:srgbClr val="3D3D3D"/>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49" name="Picture 4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56300" y="3795892"/>
              <a:ext cx="3018813" cy="2581028"/>
            </a:xfrm>
            <a:prstGeom prst="rect">
              <a:avLst/>
            </a:prstGeom>
          </p:spPr>
        </p:pic>
      </p:grpSp>
      <p:sp>
        <p:nvSpPr>
          <p:cNvPr id="36" name="Arrow: Notched Right 35"/>
          <p:cNvSpPr/>
          <p:nvPr/>
        </p:nvSpPr>
        <p:spPr>
          <a:xfrm>
            <a:off x="10741658" y="4714373"/>
            <a:ext cx="1877747" cy="933703"/>
          </a:xfrm>
          <a:prstGeom prst="notchedRightArrow">
            <a:avLst/>
          </a:prstGeom>
          <a:solidFill>
            <a:srgbClr val="FF670D"/>
          </a:solidFill>
          <a:ln>
            <a:solidFill>
              <a:schemeClr val="tx1">
                <a:lumMod val="65000"/>
                <a:lumOff val="3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400"/>
          </a:p>
        </p:txBody>
      </p:sp>
      <p:grpSp>
        <p:nvGrpSpPr>
          <p:cNvPr id="37" name="Group 36"/>
          <p:cNvGrpSpPr/>
          <p:nvPr/>
        </p:nvGrpSpPr>
        <p:grpSpPr>
          <a:xfrm>
            <a:off x="12619405" y="2563415"/>
            <a:ext cx="2250809" cy="5297814"/>
            <a:chOff x="12341524" y="2692901"/>
            <a:chExt cx="2180056" cy="5020659"/>
          </a:xfrm>
        </p:grpSpPr>
        <p:pic>
          <p:nvPicPr>
            <p:cNvPr id="46" name="Picture 4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569967" y="2692901"/>
              <a:ext cx="1723170" cy="3063413"/>
            </a:xfrm>
            <a:prstGeom prst="rect">
              <a:avLst/>
            </a:prstGeom>
            <a:ln w="28575">
              <a:solidFill>
                <a:schemeClr val="tx1"/>
              </a:solidFill>
            </a:ln>
          </p:spPr>
        </p:pic>
        <p:sp>
          <p:nvSpPr>
            <p:cNvPr id="45" name="TextBox 44"/>
            <p:cNvSpPr txBox="1"/>
            <p:nvPr/>
          </p:nvSpPr>
          <p:spPr>
            <a:xfrm>
              <a:off x="12341524" y="6284352"/>
              <a:ext cx="2180056" cy="1429208"/>
            </a:xfrm>
            <a:prstGeom prst="rect">
              <a:avLst/>
            </a:prstGeom>
            <a:noFill/>
          </p:spPr>
          <p:txBody>
            <a:bodyPr wrap="square" rtlCol="0">
              <a:spAutoFit/>
            </a:bodyPr>
            <a:lstStyle/>
            <a:p>
              <a:pPr algn="ctr"/>
              <a:r>
                <a:rPr lang="en-US" sz="2800" b="1" dirty="0">
                  <a:solidFill>
                    <a:srgbClr val="3D3D3D"/>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Play</a:t>
              </a:r>
            </a:p>
            <a:p>
              <a:pPr algn="ctr"/>
              <a:r>
                <a:rPr lang="en-US" sz="1600" dirty="0">
                  <a:latin typeface="Verdana" panose="020B0604030504040204" pitchFamily="34" charset="0"/>
                  <a:ea typeface="Verdana" panose="020B0604030504040204" pitchFamily="34" charset="0"/>
                  <a:cs typeface="Verdana" panose="020B0604030504040204" pitchFamily="34" charset="0"/>
                </a:rPr>
                <a:t>Confidently play presentations and manage your network</a:t>
              </a:r>
              <a:endParaRPr lang="en-US" sz="1600" b="1" dirty="0">
                <a:solidFill>
                  <a:srgbClr val="3D3D3D"/>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38" name="Group 37"/>
          <p:cNvGrpSpPr/>
          <p:nvPr/>
        </p:nvGrpSpPr>
        <p:grpSpPr>
          <a:xfrm>
            <a:off x="7041883" y="3873315"/>
            <a:ext cx="3713461" cy="3987913"/>
            <a:chOff x="8075849" y="4281022"/>
            <a:chExt cx="4286473" cy="4603276"/>
          </a:xfrm>
        </p:grpSpPr>
        <p:sp>
          <p:nvSpPr>
            <p:cNvPr id="39" name="TextBox 38"/>
            <p:cNvSpPr txBox="1"/>
            <p:nvPr/>
          </p:nvSpPr>
          <p:spPr>
            <a:xfrm>
              <a:off x="8075849" y="7143482"/>
              <a:ext cx="4286473" cy="1740816"/>
            </a:xfrm>
            <a:prstGeom prst="rect">
              <a:avLst/>
            </a:prstGeom>
            <a:noFill/>
          </p:spPr>
          <p:txBody>
            <a:bodyPr wrap="square" rtlCol="0">
              <a:spAutoFit/>
            </a:bodyPr>
            <a:lstStyle/>
            <a:p>
              <a:pPr algn="ctr"/>
              <a:r>
                <a:rPr lang="en-US" sz="2800" b="1" dirty="0">
                  <a:solidFill>
                    <a:srgbClr val="3D3D3D"/>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Author</a:t>
              </a:r>
            </a:p>
            <a:p>
              <a:pPr algn="ctr"/>
              <a:r>
                <a:rPr lang="en-US" sz="1600" dirty="0">
                  <a:latin typeface="Verdana" panose="020B0604030504040204" pitchFamily="34" charset="0"/>
                  <a:ea typeface="Verdana" panose="020B0604030504040204" pitchFamily="34" charset="0"/>
                  <a:cs typeface="Verdana" panose="020B0604030504040204" pitchFamily="34" charset="0"/>
                </a:rPr>
                <a:t>Easily create, preview, schedule and publish presentations using a vast array of simple to sophisticated features</a:t>
              </a:r>
              <a:endParaRPr lang="en-US" sz="2400" b="1" dirty="0">
                <a:solidFill>
                  <a:srgbClr val="2F026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grpSp>
          <p:nvGrpSpPr>
            <p:cNvPr id="40" name="Group 39"/>
            <p:cNvGrpSpPr/>
            <p:nvPr/>
          </p:nvGrpSpPr>
          <p:grpSpPr>
            <a:xfrm>
              <a:off x="8522812" y="4281022"/>
              <a:ext cx="3392548" cy="2862462"/>
              <a:chOff x="8510012" y="4281022"/>
              <a:chExt cx="3392548" cy="2862462"/>
            </a:xfrm>
          </p:grpSpPr>
          <p:pic>
            <p:nvPicPr>
              <p:cNvPr id="42" name="Picture 4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727420" y="4456073"/>
                <a:ext cx="3001872" cy="1894275"/>
              </a:xfrm>
              <a:prstGeom prst="rect">
                <a:avLst/>
              </a:prstGeom>
            </p:spPr>
          </p:pic>
          <p:pic>
            <p:nvPicPr>
              <p:cNvPr id="43" name="Picture 2" descr="Image result for generic monitor 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510012" y="4281022"/>
                <a:ext cx="3392548" cy="2862462"/>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0"/>
            <p:cNvPicPr>
              <a:picLocks noChangeAspect="1"/>
            </p:cNvPicPr>
            <p:nvPr/>
          </p:nvPicPr>
          <p:blipFill>
            <a:blip r:embed="rId9" cstate="email">
              <a:clrChange>
                <a:clrFrom>
                  <a:srgbClr val="EEF3FA"/>
                </a:clrFrom>
                <a:clrTo>
                  <a:srgbClr val="EEF3FA">
                    <a:alpha val="0"/>
                  </a:srgbClr>
                </a:clrTo>
              </a:clrChange>
              <a:extLst>
                <a:ext uri="{28A0092B-C50C-407E-A947-70E740481C1C}">
                  <a14:useLocalDpi xmlns:a14="http://schemas.microsoft.com/office/drawing/2010/main"/>
                </a:ext>
              </a:extLst>
            </a:blip>
            <a:stretch>
              <a:fillRect/>
            </a:stretch>
          </p:blipFill>
          <p:spPr>
            <a:xfrm>
              <a:off x="11324041" y="6137408"/>
              <a:ext cx="881405" cy="887381"/>
            </a:xfrm>
            <a:prstGeom prst="rect">
              <a:avLst/>
            </a:prstGeom>
          </p:spPr>
        </p:pic>
      </p:grpSp>
      <p:sp>
        <p:nvSpPr>
          <p:cNvPr id="2" name="Rectangle 1"/>
          <p:cNvSpPr/>
          <p:nvPr/>
        </p:nvSpPr>
        <p:spPr>
          <a:xfrm>
            <a:off x="6969496" y="3540929"/>
            <a:ext cx="3858235" cy="369332"/>
          </a:xfrm>
          <a:prstGeom prst="rect">
            <a:avLst/>
          </a:prstGeom>
        </p:spPr>
        <p:txBody>
          <a:bodyPr wrap="square">
            <a:spAutoFit/>
          </a:bodyPr>
          <a:lstStyle/>
          <a:p>
            <a:pPr algn="ctr"/>
            <a:r>
              <a:rPr lang="en-US" b="1" dirty="0">
                <a:solidFill>
                  <a:srgbClr val="2F026F"/>
                </a:solidFill>
                <a:latin typeface="Verdana" panose="020B0604030504040204" pitchFamily="34" charset="0"/>
                <a:ea typeface="Verdana" panose="020B0604030504040204" pitchFamily="34" charset="0"/>
                <a:cs typeface="Verdana" panose="020B0604030504040204" pitchFamily="34" charset="0"/>
              </a:rPr>
              <a:t>Free BrightAuthor Software</a:t>
            </a:r>
            <a:endParaRPr lang="en-US" dirty="0"/>
          </a:p>
        </p:txBody>
      </p:sp>
      <p:pic>
        <p:nvPicPr>
          <p:cNvPr id="6" name="Picture 5" descr="A close up of electronics&#10;&#10;Description generated with very high confidence">
            <a:extLst>
              <a:ext uri="{FF2B5EF4-FFF2-40B4-BE49-F238E27FC236}">
                <a16:creationId xmlns:a16="http://schemas.microsoft.com/office/drawing/2014/main" id="{D1AAFE58-BFCB-428F-9E09-416E80CE98C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3106571" y="5666015"/>
            <a:ext cx="1314584" cy="719848"/>
          </a:xfrm>
          <a:prstGeom prst="rect">
            <a:avLst/>
          </a:prstGeom>
        </p:spPr>
      </p:pic>
    </p:spTree>
    <p:extLst>
      <p:ext uri="{BB962C8B-B14F-4D97-AF65-F5344CB8AC3E}">
        <p14:creationId xmlns:p14="http://schemas.microsoft.com/office/powerpoint/2010/main" val="23968124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p:txBody>
          <a:bodyPr lIns="145118" tIns="72558" rIns="145118" bIns="72558" anchor="t" anchorCtr="0">
            <a:noAutofit/>
          </a:bodyPr>
          <a:lstStyle/>
          <a:p>
            <a:pPr>
              <a:spcAft>
                <a:spcPts val="1906"/>
              </a:spcAft>
            </a:pPr>
            <a:r>
              <a:rPr lang="en-US" dirty="0"/>
              <a:t>BrightAuthor Overview</a:t>
            </a:r>
          </a:p>
        </p:txBody>
      </p:sp>
      <p:sp>
        <p:nvSpPr>
          <p:cNvPr id="2" name="Text Placeholder 1"/>
          <p:cNvSpPr>
            <a:spLocks noGrp="1"/>
          </p:cNvSpPr>
          <p:nvPr>
            <p:ph type="body" sz="quarter" idx="10"/>
          </p:nvPr>
        </p:nvSpPr>
        <p:spPr>
          <a:xfrm>
            <a:off x="1913469" y="1588036"/>
            <a:ext cx="13529733" cy="826379"/>
          </a:xfrm>
        </p:spPr>
        <p:txBody>
          <a:bodyPr lIns="145118" tIns="72558" rIns="145118" bIns="72558" anchor="b" anchorCtr="0">
            <a:noAutofit/>
          </a:bodyPr>
          <a:lstStyle/>
          <a:p>
            <a:r>
              <a:rPr lang="en-US" sz="2844" dirty="0"/>
              <a:t>Free PC software to easily create presentations that flawlessly run on BrightSign players</a:t>
            </a:r>
          </a:p>
        </p:txBody>
      </p:sp>
      <p:sp>
        <p:nvSpPr>
          <p:cNvPr id="16386" name="Content Placeholder 2"/>
          <p:cNvSpPr>
            <a:spLocks noGrp="1"/>
          </p:cNvSpPr>
          <p:nvPr>
            <p:ph idx="14"/>
          </p:nvPr>
        </p:nvSpPr>
        <p:spPr>
          <a:xfrm>
            <a:off x="1913468" y="2684012"/>
            <a:ext cx="14063132" cy="5636248"/>
          </a:xfrm>
        </p:spPr>
        <p:txBody>
          <a:bodyPr lIns="145118" tIns="72558" rIns="145118" bIns="72558"/>
          <a:lstStyle/>
          <a:p>
            <a:pPr marL="0" indent="0">
              <a:spcBef>
                <a:spcPts val="1801"/>
              </a:spcBef>
              <a:spcAft>
                <a:spcPts val="1200"/>
              </a:spcAft>
              <a:buNone/>
            </a:pPr>
            <a:r>
              <a:rPr lang="en-US" sz="2667" b="1" dirty="0">
                <a:solidFill>
                  <a:srgbClr val="595959"/>
                </a:solidFill>
              </a:rPr>
              <a:t>Simple steps to get a presentation up and running on BrightSign</a:t>
            </a:r>
          </a:p>
          <a:p>
            <a:pPr marL="514298" indent="-514298">
              <a:spcBef>
                <a:spcPts val="3000"/>
              </a:spcBef>
              <a:spcAft>
                <a:spcPts val="1200"/>
              </a:spcAft>
              <a:buFont typeface="+mj-lt"/>
              <a:buAutoNum type="arabicPeriod"/>
            </a:pPr>
            <a:r>
              <a:rPr lang="en-US" sz="2600" b="1" dirty="0">
                <a:solidFill>
                  <a:srgbClr val="595959"/>
                </a:solidFill>
              </a:rPr>
              <a:t>Author.</a:t>
            </a:r>
            <a:r>
              <a:rPr lang="en-US" sz="2600" dirty="0">
                <a:solidFill>
                  <a:srgbClr val="595959"/>
                </a:solidFill>
              </a:rPr>
              <a:t> Easily create layouts &amp; playlists for simple to sophisticated presentations.</a:t>
            </a:r>
          </a:p>
          <a:p>
            <a:pPr marL="514298" indent="-514298">
              <a:spcBef>
                <a:spcPts val="1801"/>
              </a:spcBef>
              <a:spcAft>
                <a:spcPts val="1200"/>
              </a:spcAft>
              <a:buFont typeface="+mj-lt"/>
              <a:buAutoNum type="arabicPeriod"/>
            </a:pPr>
            <a:r>
              <a:rPr lang="en-US" sz="2600" b="1" dirty="0">
                <a:solidFill>
                  <a:srgbClr val="595959"/>
                </a:solidFill>
              </a:rPr>
              <a:t>Play.</a:t>
            </a:r>
            <a:r>
              <a:rPr lang="en-US" sz="2600" dirty="0">
                <a:solidFill>
                  <a:srgbClr val="595959"/>
                </a:solidFill>
              </a:rPr>
              <a:t> Preview, publish and play presentations with confidence. </a:t>
            </a:r>
          </a:p>
          <a:p>
            <a:pPr marL="514298" indent="-514298">
              <a:spcBef>
                <a:spcPts val="1801"/>
              </a:spcBef>
              <a:spcAft>
                <a:spcPts val="1200"/>
              </a:spcAft>
              <a:buFont typeface="+mj-lt"/>
              <a:buAutoNum type="arabicPeriod"/>
            </a:pPr>
            <a:r>
              <a:rPr lang="en-US" sz="2600" b="1" dirty="0">
                <a:solidFill>
                  <a:srgbClr val="595959"/>
                </a:solidFill>
              </a:rPr>
              <a:t>Manage.</a:t>
            </a:r>
            <a:r>
              <a:rPr lang="en-US" sz="2600" dirty="0">
                <a:solidFill>
                  <a:srgbClr val="595959"/>
                </a:solidFill>
              </a:rPr>
              <a:t> Readily update, monitor and manage your BrightSign Network.</a:t>
            </a:r>
          </a:p>
        </p:txBody>
      </p:sp>
      <p:pic>
        <p:nvPicPr>
          <p:cNvPr id="614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5967054" y="5866570"/>
            <a:ext cx="5955960" cy="31038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2/5</a:t>
            </a:r>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870214" y="442855"/>
            <a:ext cx="900371" cy="900371"/>
          </a:xfrm>
          <a:prstGeom prst="rect">
            <a:avLst/>
          </a:prstGeom>
        </p:spPr>
      </p:pic>
    </p:spTree>
    <p:extLst>
      <p:ext uri="{BB962C8B-B14F-4D97-AF65-F5344CB8AC3E}">
        <p14:creationId xmlns:p14="http://schemas.microsoft.com/office/powerpoint/2010/main" val="5132354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Authoring</a:t>
            </a:r>
          </a:p>
        </p:txBody>
      </p:sp>
      <p:sp>
        <p:nvSpPr>
          <p:cNvPr id="5" name="Text Placeholder 4"/>
          <p:cNvSpPr>
            <a:spLocks noGrp="1"/>
          </p:cNvSpPr>
          <p:nvPr>
            <p:ph type="body" sz="quarter" idx="10"/>
          </p:nvPr>
        </p:nvSpPr>
        <p:spPr>
          <a:xfrm>
            <a:off x="1913469" y="1588037"/>
            <a:ext cx="13529733" cy="460220"/>
          </a:xfrm>
        </p:spPr>
        <p:txBody>
          <a:bodyPr/>
          <a:lstStyle/>
          <a:p>
            <a:r>
              <a:rPr lang="en-US" dirty="0"/>
              <a:t>Using Free BrightAuthor Software</a:t>
            </a:r>
          </a:p>
        </p:txBody>
      </p:sp>
      <p:sp>
        <p:nvSpPr>
          <p:cNvPr id="4" name="Content Placeholder 3"/>
          <p:cNvSpPr>
            <a:spLocks noGrp="1"/>
          </p:cNvSpPr>
          <p:nvPr>
            <p:ph idx="14"/>
          </p:nvPr>
        </p:nvSpPr>
        <p:spPr>
          <a:xfrm>
            <a:off x="1913469" y="2350825"/>
            <a:ext cx="7467375" cy="6220151"/>
          </a:xfrm>
        </p:spPr>
        <p:txBody>
          <a:bodyPr/>
          <a:lstStyle/>
          <a:p>
            <a:r>
              <a:rPr lang="en-US" sz="2600" dirty="0">
                <a:solidFill>
                  <a:srgbClr val="595959"/>
                </a:solidFill>
              </a:rPr>
              <a:t>Create </a:t>
            </a:r>
            <a:r>
              <a:rPr lang="en-US" sz="2600" b="1" dirty="0">
                <a:solidFill>
                  <a:srgbClr val="595959"/>
                </a:solidFill>
              </a:rPr>
              <a:t>full-screen</a:t>
            </a:r>
            <a:r>
              <a:rPr lang="en-US" sz="2600" dirty="0">
                <a:solidFill>
                  <a:srgbClr val="595959"/>
                </a:solidFill>
              </a:rPr>
              <a:t> or </a:t>
            </a:r>
            <a:r>
              <a:rPr lang="en-US" sz="2600" b="1" dirty="0">
                <a:solidFill>
                  <a:srgbClr val="595959"/>
                </a:solidFill>
              </a:rPr>
              <a:t>multi-zone</a:t>
            </a:r>
            <a:r>
              <a:rPr lang="en-US" sz="2600" dirty="0">
                <a:solidFill>
                  <a:srgbClr val="595959"/>
                </a:solidFill>
              </a:rPr>
              <a:t> layouts</a:t>
            </a:r>
          </a:p>
          <a:p>
            <a:pPr lvl="1"/>
            <a:r>
              <a:rPr lang="en-US" sz="2000" dirty="0">
                <a:solidFill>
                  <a:srgbClr val="595959"/>
                </a:solidFill>
              </a:rPr>
              <a:t>Select zone type based on content: video, images, tickers, live feeds, clocks, etc.</a:t>
            </a:r>
          </a:p>
          <a:p>
            <a:pPr lvl="1"/>
            <a:r>
              <a:rPr lang="en-US" sz="2000" dirty="0">
                <a:solidFill>
                  <a:srgbClr val="595959"/>
                </a:solidFill>
              </a:rPr>
              <a:t>Customize zone size &amp; placement on screen</a:t>
            </a:r>
          </a:p>
          <a:p>
            <a:pPr>
              <a:spcBef>
                <a:spcPts val="5400"/>
              </a:spcBef>
            </a:pPr>
            <a:r>
              <a:rPr lang="en-US" sz="2600" dirty="0">
                <a:solidFill>
                  <a:srgbClr val="595959"/>
                </a:solidFill>
              </a:rPr>
              <a:t>Drag/drop content into each zone to build playlists</a:t>
            </a:r>
          </a:p>
          <a:p>
            <a:pPr lvl="1"/>
            <a:r>
              <a:rPr lang="en-US" sz="2000" b="1" dirty="0">
                <a:solidFill>
                  <a:srgbClr val="595959"/>
                </a:solidFill>
              </a:rPr>
              <a:t>Non-Interactive Playlist</a:t>
            </a:r>
            <a:r>
              <a:rPr lang="en-US" sz="2000" dirty="0">
                <a:solidFill>
                  <a:srgbClr val="595959"/>
                </a:solidFill>
              </a:rPr>
              <a:t>: A playlist of content that plays in a continuous loop</a:t>
            </a:r>
          </a:p>
          <a:p>
            <a:pPr lvl="1"/>
            <a:r>
              <a:rPr lang="en-US" sz="2000" b="1" dirty="0">
                <a:solidFill>
                  <a:srgbClr val="595959"/>
                </a:solidFill>
              </a:rPr>
              <a:t>Interactive Playlist</a:t>
            </a:r>
            <a:r>
              <a:rPr lang="en-US" sz="2000" dirty="0">
                <a:solidFill>
                  <a:srgbClr val="595959"/>
                </a:solidFill>
              </a:rPr>
              <a:t>: A playlist that plays particular content based on a trigger such as a button push, screen touch, network command, etc.</a:t>
            </a:r>
          </a:p>
          <a:p>
            <a:pPr lvl="1"/>
            <a:r>
              <a:rPr lang="en-US" sz="2000" b="1" dirty="0"/>
              <a:t>BrightWall™</a:t>
            </a:r>
            <a:r>
              <a:rPr lang="en-US" sz="2000" dirty="0"/>
              <a:t>: A frame-accurate synchronized playlist of content that is displayed as a video wall.</a:t>
            </a:r>
          </a:p>
          <a:p>
            <a:pPr marL="457200" lvl="1" indent="0">
              <a:buNone/>
            </a:pPr>
            <a:endParaRPr lang="en-US" sz="2000" dirty="0">
              <a:solidFill>
                <a:srgbClr val="595959"/>
              </a:solidFill>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80320" y="1556966"/>
            <a:ext cx="4938893" cy="3373854"/>
          </a:xfrm>
          <a:prstGeom prst="rect">
            <a:avLst/>
          </a:prstGeom>
        </p:spPr>
      </p:pic>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4833" y="5233388"/>
            <a:ext cx="6139308" cy="3642388"/>
          </a:xfrm>
          <a:prstGeom prst="rect">
            <a:avLst/>
          </a:prstGeom>
        </p:spPr>
      </p:pic>
      <p:pic>
        <p:nvPicPr>
          <p:cNvPr id="8"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3/5</a:t>
            </a: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870214" y="442855"/>
            <a:ext cx="900371" cy="900371"/>
          </a:xfrm>
          <a:prstGeom prst="rect">
            <a:avLst/>
          </a:prstGeom>
        </p:spPr>
      </p:pic>
    </p:spTree>
    <p:extLst>
      <p:ext uri="{BB962C8B-B14F-4D97-AF65-F5344CB8AC3E}">
        <p14:creationId xmlns:p14="http://schemas.microsoft.com/office/powerpoint/2010/main" val="9107299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lIns="145118" tIns="72558" rIns="145118" bIns="72558" anchor="t" anchorCtr="0">
            <a:noAutofit/>
          </a:bodyPr>
          <a:lstStyle/>
          <a:p>
            <a:r>
              <a:rPr lang="en-US" dirty="0"/>
              <a:t>Flawless playback you can rely on</a:t>
            </a:r>
          </a:p>
        </p:txBody>
      </p:sp>
      <p:sp>
        <p:nvSpPr>
          <p:cNvPr id="2" name="Text Placeholder 1"/>
          <p:cNvSpPr>
            <a:spLocks noGrp="1"/>
          </p:cNvSpPr>
          <p:nvPr>
            <p:ph type="body" sz="quarter" idx="10"/>
          </p:nvPr>
        </p:nvSpPr>
        <p:spPr/>
        <p:txBody>
          <a:bodyPr lIns="145118" tIns="72558" rIns="145118" bIns="72558" anchor="b" anchorCtr="0">
            <a:noAutofit/>
          </a:bodyPr>
          <a:lstStyle/>
          <a:p>
            <a:r>
              <a:rPr lang="en-US" dirty="0"/>
              <a:t>Confidently preview, publish and play</a:t>
            </a:r>
          </a:p>
        </p:txBody>
      </p:sp>
      <p:sp>
        <p:nvSpPr>
          <p:cNvPr id="8" name="Content Placeholder 7"/>
          <p:cNvSpPr>
            <a:spLocks noGrp="1"/>
          </p:cNvSpPr>
          <p:nvPr>
            <p:ph idx="14"/>
          </p:nvPr>
        </p:nvSpPr>
        <p:spPr>
          <a:xfrm>
            <a:off x="1913469" y="2580169"/>
            <a:ext cx="9754276" cy="5740091"/>
          </a:xfrm>
        </p:spPr>
        <p:txBody>
          <a:bodyPr lIns="145118" tIns="72558" rIns="145118" bIns="72558"/>
          <a:lstStyle/>
          <a:p>
            <a:pPr marL="0" indent="0">
              <a:spcBef>
                <a:spcPts val="1800"/>
              </a:spcBef>
              <a:buNone/>
            </a:pPr>
            <a:r>
              <a:rPr lang="en-US" sz="2600" b="1" dirty="0">
                <a:solidFill>
                  <a:srgbClr val="595959"/>
                </a:solidFill>
                <a:latin typeface="Verdana" pitchFamily="34" charset="0"/>
                <a:ea typeface="Verdana" pitchFamily="34" charset="0"/>
                <a:cs typeface="Verdana" pitchFamily="34" charset="0"/>
              </a:rPr>
              <a:t>Preview </a:t>
            </a:r>
          </a:p>
          <a:p>
            <a:pPr>
              <a:spcBef>
                <a:spcPts val="600"/>
              </a:spcBef>
            </a:pPr>
            <a:r>
              <a:rPr lang="en-US" sz="2400" dirty="0">
                <a:solidFill>
                  <a:srgbClr val="595959"/>
                </a:solidFill>
                <a:latin typeface="Verdana" pitchFamily="34" charset="0"/>
                <a:ea typeface="Verdana" pitchFamily="34" charset="0"/>
                <a:cs typeface="Verdana" pitchFamily="34" charset="0"/>
              </a:rPr>
              <a:t>Preview your presentation in BrightAuthor before publishing</a:t>
            </a:r>
          </a:p>
          <a:p>
            <a:pPr marL="0" indent="0">
              <a:spcBef>
                <a:spcPts val="5400"/>
              </a:spcBef>
              <a:buNone/>
            </a:pPr>
            <a:r>
              <a:rPr lang="en-US" sz="2600" b="1" dirty="0">
                <a:solidFill>
                  <a:srgbClr val="595959"/>
                </a:solidFill>
                <a:latin typeface="Verdana" pitchFamily="34" charset="0"/>
                <a:ea typeface="Verdana" pitchFamily="34" charset="0"/>
                <a:cs typeface="Verdana" pitchFamily="34" charset="0"/>
              </a:rPr>
              <a:t>Publish</a:t>
            </a:r>
          </a:p>
          <a:p>
            <a:pPr>
              <a:spcBef>
                <a:spcPts val="600"/>
              </a:spcBef>
            </a:pPr>
            <a:r>
              <a:rPr lang="en-US" sz="2200" dirty="0">
                <a:solidFill>
                  <a:srgbClr val="595959"/>
                </a:solidFill>
                <a:latin typeface="Verdana" pitchFamily="34" charset="0"/>
                <a:ea typeface="Verdana" pitchFamily="34" charset="0"/>
                <a:cs typeface="Verdana" pitchFamily="34" charset="0"/>
              </a:rPr>
              <a:t>Set your presentation’s playback schedule</a:t>
            </a:r>
          </a:p>
          <a:p>
            <a:pPr>
              <a:spcBef>
                <a:spcPts val="600"/>
              </a:spcBef>
            </a:pPr>
            <a:r>
              <a:rPr lang="en-US" sz="2200" dirty="0">
                <a:solidFill>
                  <a:srgbClr val="595959"/>
                </a:solidFill>
                <a:latin typeface="Verdana" pitchFamily="34" charset="0"/>
                <a:ea typeface="Verdana" pitchFamily="34" charset="0"/>
                <a:cs typeface="Verdana" pitchFamily="34" charset="0"/>
              </a:rPr>
              <a:t>Publish completed presentation to players (SD card, network, etc.)</a:t>
            </a:r>
          </a:p>
          <a:p>
            <a:pPr marL="0" indent="0">
              <a:spcBef>
                <a:spcPts val="5400"/>
              </a:spcBef>
              <a:buNone/>
            </a:pPr>
            <a:r>
              <a:rPr lang="en-US" sz="2600" b="1" dirty="0">
                <a:solidFill>
                  <a:srgbClr val="595959"/>
                </a:solidFill>
                <a:latin typeface="Verdana" pitchFamily="34" charset="0"/>
                <a:ea typeface="Verdana" pitchFamily="34" charset="0"/>
                <a:cs typeface="Verdana" pitchFamily="34" charset="0"/>
              </a:rPr>
              <a:t>Play</a:t>
            </a:r>
          </a:p>
          <a:p>
            <a:pPr>
              <a:spcBef>
                <a:spcPts val="600"/>
              </a:spcBef>
            </a:pPr>
            <a:r>
              <a:rPr lang="en-US" sz="2200" dirty="0">
                <a:solidFill>
                  <a:srgbClr val="595959"/>
                </a:solidFill>
                <a:latin typeface="Verdana" pitchFamily="34" charset="0"/>
                <a:ea typeface="Verdana" pitchFamily="34" charset="0"/>
                <a:cs typeface="Verdana" pitchFamily="34" charset="0"/>
              </a:rPr>
              <a:t>Confidently play presentations without interruption and with </a:t>
            </a:r>
            <a:r>
              <a:rPr lang="en-US" sz="2200" dirty="0">
                <a:solidFill>
                  <a:srgbClr val="595959"/>
                </a:solidFill>
              </a:rPr>
              <a:t>powerful performance </a:t>
            </a:r>
          </a:p>
          <a:p>
            <a:pPr>
              <a:spcBef>
                <a:spcPts val="600"/>
              </a:spcBef>
            </a:pPr>
            <a:r>
              <a:rPr lang="en-US" sz="2200" dirty="0">
                <a:solidFill>
                  <a:srgbClr val="595959"/>
                </a:solidFill>
                <a:latin typeface="Verdana" pitchFamily="34" charset="0"/>
                <a:ea typeface="Verdana" pitchFamily="34" charset="0"/>
                <a:cs typeface="Verdana" pitchFamily="34" charset="0"/>
              </a:rPr>
              <a:t>Players offer hi</a:t>
            </a:r>
            <a:r>
              <a:rPr lang="en-US" sz="2200" dirty="0">
                <a:solidFill>
                  <a:srgbClr val="595959"/>
                </a:solidFill>
              </a:rPr>
              <a:t>gh reliability with less than a 0.25% failure rate</a:t>
            </a:r>
          </a:p>
        </p:txBody>
      </p:sp>
      <p:grpSp>
        <p:nvGrpSpPr>
          <p:cNvPr id="28" name="Group 27"/>
          <p:cNvGrpSpPr/>
          <p:nvPr/>
        </p:nvGrpSpPr>
        <p:grpSpPr>
          <a:xfrm>
            <a:off x="12814038" y="4306268"/>
            <a:ext cx="2629164" cy="1878147"/>
            <a:chOff x="13141421" y="2243893"/>
            <a:chExt cx="2629164" cy="1878147"/>
          </a:xfrm>
        </p:grpSpPr>
        <p:pic>
          <p:nvPicPr>
            <p:cNvPr id="17" name="Picture 1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141421" y="2243893"/>
              <a:ext cx="2513590" cy="1731389"/>
            </a:xfrm>
            <a:prstGeom prst="rect">
              <a:avLst/>
            </a:prstGeom>
          </p:spPr>
        </p:pic>
        <p:pic>
          <p:nvPicPr>
            <p:cNvPr id="20" name="Picture 19"/>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4976803" y="3408960"/>
              <a:ext cx="793782" cy="713080"/>
            </a:xfrm>
            <a:prstGeom prst="rect">
              <a:avLst/>
            </a:prstGeom>
            <a:effectLst>
              <a:outerShdw blurRad="50800" dist="38100" dir="2700000" algn="tl" rotWithShape="0">
                <a:prstClr val="black">
                  <a:alpha val="40000"/>
                </a:prstClr>
              </a:outerShdw>
            </a:effectLst>
          </p:spPr>
        </p:pic>
      </p:grpSp>
      <p:pic>
        <p:nvPicPr>
          <p:cNvPr id="22" name="Picture 2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814038" y="2190407"/>
            <a:ext cx="2611645" cy="1798930"/>
          </a:xfrm>
          <a:prstGeom prst="rect">
            <a:avLst/>
          </a:prstGeom>
        </p:spPr>
      </p:pic>
      <p:pic>
        <p:nvPicPr>
          <p:cNvPr id="11" name="Image 28" descr="icon_home.png">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4/5</a:t>
            </a:r>
          </a:p>
        </p:txBody>
      </p:sp>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870214" y="442855"/>
            <a:ext cx="900371" cy="900371"/>
          </a:xfrm>
          <a:prstGeom prst="rect">
            <a:avLst/>
          </a:prstGeom>
        </p:spPr>
      </p:pic>
      <p:pic>
        <p:nvPicPr>
          <p:cNvPr id="6" name="Picture 5" descr="A picture containing sky, outdoor&#10;&#10;Description generated with very high confidence">
            <a:extLst>
              <a:ext uri="{FF2B5EF4-FFF2-40B4-BE49-F238E27FC236}">
                <a16:creationId xmlns:a16="http://schemas.microsoft.com/office/drawing/2014/main" id="{476E1FD2-E9DA-4C7E-9AA5-1F10B33FC86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838998" y="6454557"/>
            <a:ext cx="2494700" cy="1823785"/>
          </a:xfrm>
          <a:prstGeom prst="rect">
            <a:avLst/>
          </a:prstGeom>
        </p:spPr>
      </p:pic>
    </p:spTree>
    <p:extLst>
      <p:ext uri="{BB962C8B-B14F-4D97-AF65-F5344CB8AC3E}">
        <p14:creationId xmlns:p14="http://schemas.microsoft.com/office/powerpoint/2010/main" val="13847105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lIns="145118" tIns="72558" rIns="145118" bIns="72558" anchor="t" anchorCtr="0">
            <a:noAutofit/>
          </a:bodyPr>
          <a:lstStyle/>
          <a:p>
            <a:r>
              <a:rPr lang="en-US" dirty="0"/>
              <a:t>Playback Management made easy</a:t>
            </a:r>
          </a:p>
        </p:txBody>
      </p:sp>
      <p:sp>
        <p:nvSpPr>
          <p:cNvPr id="2" name="Text Placeholder 1"/>
          <p:cNvSpPr>
            <a:spLocks noGrp="1"/>
          </p:cNvSpPr>
          <p:nvPr>
            <p:ph type="body" sz="quarter" idx="10"/>
          </p:nvPr>
        </p:nvSpPr>
        <p:spPr/>
        <p:txBody>
          <a:bodyPr lIns="145118" tIns="72558" rIns="145118" bIns="72558" anchor="b" anchorCtr="0">
            <a:noAutofit/>
          </a:bodyPr>
          <a:lstStyle/>
          <a:p>
            <a:r>
              <a:rPr lang="en-US" dirty="0"/>
              <a:t>Tools to keep your presentation running and relevant</a:t>
            </a:r>
          </a:p>
        </p:txBody>
      </p:sp>
      <p:sp>
        <p:nvSpPr>
          <p:cNvPr id="8" name="Content Placeholder 7"/>
          <p:cNvSpPr>
            <a:spLocks noGrp="1"/>
          </p:cNvSpPr>
          <p:nvPr>
            <p:ph idx="14"/>
          </p:nvPr>
        </p:nvSpPr>
        <p:spPr/>
        <p:txBody>
          <a:bodyPr lIns="145118" tIns="72558" rIns="145118" bIns="72558"/>
          <a:lstStyle/>
          <a:p>
            <a:r>
              <a:rPr lang="en-US" dirty="0">
                <a:solidFill>
                  <a:srgbClr val="595959"/>
                </a:solidFill>
                <a:latin typeface="Verdana" pitchFamily="34" charset="0"/>
                <a:ea typeface="Verdana" pitchFamily="34" charset="0"/>
                <a:cs typeface="Verdana" pitchFamily="34" charset="0"/>
              </a:rPr>
              <a:t>Monitor your presentation playback via snapshots using RemoteView </a:t>
            </a:r>
          </a:p>
          <a:p>
            <a:r>
              <a:rPr lang="en-US" dirty="0">
                <a:solidFill>
                  <a:srgbClr val="595959"/>
                </a:solidFill>
                <a:latin typeface="Verdana" pitchFamily="34" charset="0"/>
                <a:ea typeface="Verdana" pitchFamily="34" charset="0"/>
                <a:cs typeface="Verdana" pitchFamily="34" charset="0"/>
              </a:rPr>
              <a:t>Update content and presentations with ease</a:t>
            </a:r>
          </a:p>
          <a:p>
            <a:r>
              <a:rPr lang="en-US" dirty="0">
                <a:solidFill>
                  <a:srgbClr val="595959"/>
                </a:solidFill>
                <a:latin typeface="Verdana" pitchFamily="34" charset="0"/>
                <a:ea typeface="Verdana" pitchFamily="34" charset="0"/>
                <a:cs typeface="Verdana" pitchFamily="34" charset="0"/>
              </a:rPr>
              <a:t>Manage your content library</a:t>
            </a:r>
          </a:p>
          <a:p>
            <a:r>
              <a:rPr lang="en-US" dirty="0">
                <a:solidFill>
                  <a:srgbClr val="595959"/>
                </a:solidFill>
                <a:latin typeface="Verdana" pitchFamily="34" charset="0"/>
                <a:ea typeface="Verdana" pitchFamily="34" charset="0"/>
                <a:cs typeface="Verdana" pitchFamily="34" charset="0"/>
              </a:rPr>
              <a:t>Administer your network of BrightSign players remotely (firmware &amp; network setting updates, etc.)</a:t>
            </a:r>
          </a:p>
        </p:txBody>
      </p:sp>
      <p:pic>
        <p:nvPicPr>
          <p:cNvPr id="7"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5/5</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70214" y="442855"/>
            <a:ext cx="900371" cy="900371"/>
          </a:xfrm>
          <a:prstGeom prst="rect">
            <a:avLst/>
          </a:prstGeom>
        </p:spPr>
      </p:pic>
      <p:grpSp>
        <p:nvGrpSpPr>
          <p:cNvPr id="6" name="Group 5">
            <a:extLst>
              <a:ext uri="{FF2B5EF4-FFF2-40B4-BE49-F238E27FC236}">
                <a16:creationId xmlns:a16="http://schemas.microsoft.com/office/drawing/2014/main" id="{A153E669-CF28-45C3-9FD7-3E0012A6526C}"/>
              </a:ext>
            </a:extLst>
          </p:cNvPr>
          <p:cNvGrpSpPr/>
          <p:nvPr/>
        </p:nvGrpSpPr>
        <p:grpSpPr>
          <a:xfrm>
            <a:off x="5449825" y="5666026"/>
            <a:ext cx="5779730" cy="3165853"/>
            <a:chOff x="5449825" y="5666026"/>
            <a:chExt cx="5779730" cy="3165853"/>
          </a:xfrm>
        </p:grpSpPr>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49825" y="5666026"/>
              <a:ext cx="5779730" cy="3165853"/>
            </a:xfrm>
            <a:prstGeom prst="rect">
              <a:avLst/>
            </a:prstGeom>
          </p:spPr>
        </p:pic>
        <p:sp>
          <p:nvSpPr>
            <p:cNvPr id="5" name="Rectangle 4">
              <a:extLst>
                <a:ext uri="{FF2B5EF4-FFF2-40B4-BE49-F238E27FC236}">
                  <a16:creationId xmlns:a16="http://schemas.microsoft.com/office/drawing/2014/main" id="{6EB0E9C8-E11D-4360-A940-B793671DED07}"/>
                </a:ext>
              </a:extLst>
            </p:cNvPr>
            <p:cNvSpPr/>
            <p:nvPr/>
          </p:nvSpPr>
          <p:spPr>
            <a:xfrm>
              <a:off x="7480300" y="7924800"/>
              <a:ext cx="3594100" cy="883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close up of a computer&#10;&#10;Description generated with high confidence">
              <a:extLst>
                <a:ext uri="{FF2B5EF4-FFF2-40B4-BE49-F238E27FC236}">
                  <a16:creationId xmlns:a16="http://schemas.microsoft.com/office/drawing/2014/main" id="{6C5884FE-AA57-4F88-875A-BF7FBD698F9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80300" y="7924800"/>
              <a:ext cx="3120025" cy="489205"/>
            </a:xfrm>
            <a:prstGeom prst="rect">
              <a:avLst/>
            </a:prstGeom>
          </p:spPr>
        </p:pic>
      </p:grpSp>
    </p:spTree>
    <p:extLst>
      <p:ext uri="{BB962C8B-B14F-4D97-AF65-F5344CB8AC3E}">
        <p14:creationId xmlns:p14="http://schemas.microsoft.com/office/powerpoint/2010/main" val="28379750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795456" y="7453232"/>
            <a:ext cx="13663494" cy="1044377"/>
          </a:xfrm>
        </p:spPr>
        <p:txBody>
          <a:bodyPr>
            <a:normAutofit/>
          </a:bodyPr>
          <a:lstStyle/>
          <a:p>
            <a:r>
              <a:rPr lang="en-US" dirty="0"/>
              <a:t>Versatile networking options deliver remote content with ease</a:t>
            </a:r>
          </a:p>
        </p:txBody>
      </p:sp>
      <p:sp>
        <p:nvSpPr>
          <p:cNvPr id="6" name="Text Placeholder 5"/>
          <p:cNvSpPr>
            <a:spLocks noGrp="1"/>
          </p:cNvSpPr>
          <p:nvPr>
            <p:ph type="body" sz="quarter" idx="10"/>
          </p:nvPr>
        </p:nvSpPr>
        <p:spPr/>
        <p:txBody>
          <a:bodyPr/>
          <a:lstStyle/>
          <a:p>
            <a:r>
              <a:rPr lang="en-US" dirty="0"/>
              <a:t>Networking Solutions </a:t>
            </a:r>
          </a:p>
        </p:txBody>
      </p:sp>
      <p:pic>
        <p:nvPicPr>
          <p:cNvPr id="8"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50593" y="7575462"/>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940186" y="7604321"/>
            <a:ext cx="944882" cy="944882"/>
          </a:xfrm>
          <a:prstGeom prst="rect">
            <a:avLst/>
          </a:prstGeom>
        </p:spPr>
      </p:pic>
    </p:spTree>
    <p:extLst>
      <p:ext uri="{BB962C8B-B14F-4D97-AF65-F5344CB8AC3E}">
        <p14:creationId xmlns:p14="http://schemas.microsoft.com/office/powerpoint/2010/main" val="42163698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generated with very high confidence">
            <a:extLst>
              <a:ext uri="{FF2B5EF4-FFF2-40B4-BE49-F238E27FC236}">
                <a16:creationId xmlns:a16="http://schemas.microsoft.com/office/drawing/2014/main" id="{9A4D37A8-8E76-41A7-B51F-1ED9E23BD87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725389" y="1554692"/>
            <a:ext cx="11099000" cy="7018215"/>
          </a:xfrm>
          <a:prstGeom prst="rect">
            <a:avLst/>
          </a:prstGeom>
        </p:spPr>
      </p:pic>
      <p:sp>
        <p:nvSpPr>
          <p:cNvPr id="20482" name="Title 1"/>
          <p:cNvSpPr>
            <a:spLocks noGrp="1"/>
          </p:cNvSpPr>
          <p:nvPr>
            <p:ph type="title"/>
          </p:nvPr>
        </p:nvSpPr>
        <p:spPr/>
        <p:txBody>
          <a:bodyPr lIns="145118" tIns="72558" rIns="145118" bIns="72558" anchor="t" anchorCtr="0">
            <a:noAutofit/>
          </a:bodyPr>
          <a:lstStyle/>
          <a:p>
            <a:r>
              <a:rPr lang="en-US" sz="4799" dirty="0"/>
              <a:t>Network Solutions Overview</a:t>
            </a:r>
          </a:p>
        </p:txBody>
      </p:sp>
      <p:sp>
        <p:nvSpPr>
          <p:cNvPr id="2" name="Text Placeholder 1"/>
          <p:cNvSpPr>
            <a:spLocks noGrp="1"/>
          </p:cNvSpPr>
          <p:nvPr>
            <p:ph type="body" sz="quarter" idx="10"/>
          </p:nvPr>
        </p:nvSpPr>
        <p:spPr>
          <a:xfrm>
            <a:off x="1914551" y="1541782"/>
            <a:ext cx="3621677" cy="1434782"/>
          </a:xfrm>
        </p:spPr>
        <p:txBody>
          <a:bodyPr/>
          <a:lstStyle/>
          <a:p>
            <a:r>
              <a:rPr lang="en-US" sz="3199" dirty="0"/>
              <a:t>Versatile solutions to meet any need</a:t>
            </a:r>
          </a:p>
        </p:txBody>
      </p:sp>
      <p:sp>
        <p:nvSpPr>
          <p:cNvPr id="6" name="TextBox 5"/>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1/9</a:t>
            </a: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230482" y="293380"/>
            <a:ext cx="1553904" cy="1140840"/>
          </a:xfrm>
          <a:prstGeom prst="rect">
            <a:avLst/>
          </a:prstGeom>
        </p:spPr>
      </p:pic>
      <p:pic>
        <p:nvPicPr>
          <p:cNvPr id="8" name="Image 28" descr="icon_home.png">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01520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Autofit/>
          </a:bodyPr>
          <a:lstStyle/>
          <a:p>
            <a:r>
              <a:rPr lang="en-US" sz="4799" dirty="0"/>
              <a:t>Local SD Card Publishing</a:t>
            </a:r>
          </a:p>
        </p:txBody>
      </p:sp>
      <p:sp>
        <p:nvSpPr>
          <p:cNvPr id="2" name="Text Placeholder 1"/>
          <p:cNvSpPr>
            <a:spLocks noGrp="1"/>
          </p:cNvSpPr>
          <p:nvPr>
            <p:ph type="body" sz="quarter" idx="10"/>
          </p:nvPr>
        </p:nvSpPr>
        <p:spPr>
          <a:xfrm>
            <a:off x="1914553" y="1588554"/>
            <a:ext cx="13527384" cy="494776"/>
          </a:xfrm>
        </p:spPr>
        <p:txBody>
          <a:bodyPr/>
          <a:lstStyle/>
          <a:p>
            <a:r>
              <a:rPr lang="en-US" sz="3199" dirty="0"/>
              <a:t>An alternative to networked content publishing &amp; updates</a:t>
            </a:r>
          </a:p>
        </p:txBody>
      </p:sp>
      <p:sp>
        <p:nvSpPr>
          <p:cNvPr id="13315" name="Text Placeholder 2"/>
          <p:cNvSpPr>
            <a:spLocks noGrp="1"/>
          </p:cNvSpPr>
          <p:nvPr>
            <p:ph idx="14"/>
          </p:nvPr>
        </p:nvSpPr>
        <p:spPr>
          <a:xfrm>
            <a:off x="1914552" y="2406938"/>
            <a:ext cx="13744547" cy="5912673"/>
          </a:xfrm>
        </p:spPr>
        <p:txBody>
          <a:bodyPr/>
          <a:lstStyle/>
          <a:p>
            <a:pPr>
              <a:spcBef>
                <a:spcPts val="533"/>
              </a:spcBef>
              <a:spcAft>
                <a:spcPts val="533"/>
              </a:spcAft>
            </a:pPr>
            <a:r>
              <a:rPr lang="en-US" sz="2400" dirty="0">
                <a:solidFill>
                  <a:srgbClr val="595959"/>
                </a:solidFill>
              </a:rPr>
              <a:t>BrightSign players require a micro SD card for storage – players have no internal storage</a:t>
            </a:r>
          </a:p>
          <a:p>
            <a:pPr>
              <a:spcAft>
                <a:spcPts val="400"/>
              </a:spcAft>
            </a:pPr>
            <a:r>
              <a:rPr lang="en-US" sz="2400" spc="0" dirty="0">
                <a:solidFill>
                  <a:srgbClr val="595959"/>
                </a:solidFill>
                <a:cs typeface="Verdana"/>
              </a:rPr>
              <a:t>As an alternative to networking, presentations can be published directly to a micro SD card and manually insert it into a player </a:t>
            </a:r>
          </a:p>
          <a:p>
            <a:pPr>
              <a:spcBef>
                <a:spcPts val="533"/>
              </a:spcBef>
              <a:spcAft>
                <a:spcPts val="533"/>
              </a:spcAft>
            </a:pPr>
            <a:r>
              <a:rPr lang="en-US" sz="2400" dirty="0">
                <a:solidFill>
                  <a:srgbClr val="595959"/>
                </a:solidFill>
              </a:rPr>
              <a:t>BrightSign offers a line of </a:t>
            </a:r>
            <a:r>
              <a:rPr lang="en-US" sz="2400" b="1" dirty="0">
                <a:solidFill>
                  <a:srgbClr val="595959"/>
                </a:solidFill>
              </a:rPr>
              <a:t>industrial grade class 10 micro SD cards </a:t>
            </a:r>
            <a:br>
              <a:rPr lang="en-US" sz="2400" b="1" dirty="0">
                <a:solidFill>
                  <a:srgbClr val="595959"/>
                </a:solidFill>
              </a:rPr>
            </a:br>
            <a:r>
              <a:rPr lang="en-US" sz="2400" dirty="0">
                <a:solidFill>
                  <a:srgbClr val="595959"/>
                </a:solidFill>
              </a:rPr>
              <a:t>that are approved for digital signage applications</a:t>
            </a:r>
          </a:p>
          <a:p>
            <a:pPr>
              <a:spcBef>
                <a:spcPts val="533"/>
              </a:spcBef>
              <a:spcAft>
                <a:spcPts val="533"/>
              </a:spcAft>
            </a:pPr>
            <a:r>
              <a:rPr lang="en-US" sz="2400" dirty="0">
                <a:solidFill>
                  <a:srgbClr val="595959"/>
                </a:solidFill>
              </a:rPr>
              <a:t>USB device storage can be used for players that have a USB port</a:t>
            </a:r>
          </a:p>
          <a:p>
            <a:pPr>
              <a:spcBef>
                <a:spcPts val="533"/>
              </a:spcBef>
              <a:spcAft>
                <a:spcPts val="533"/>
              </a:spcAft>
            </a:pPr>
            <a:r>
              <a:rPr lang="en-US" sz="2400" dirty="0">
                <a:solidFill>
                  <a:srgbClr val="595959"/>
                </a:solidFill>
              </a:rPr>
              <a:t>Note: storage devices FAT32 formatted. To play files larger than 4GB, format for NTFS which is only compatible with non-networked players.</a:t>
            </a:r>
          </a:p>
          <a:p>
            <a:pPr>
              <a:spcBef>
                <a:spcPts val="533"/>
              </a:spcBef>
              <a:spcAft>
                <a:spcPts val="533"/>
              </a:spcAft>
            </a:pPr>
            <a:endParaRPr lang="en-US" sz="2400" dirty="0">
              <a:solidFill>
                <a:srgbClr val="595959"/>
              </a:solidFill>
            </a:endParaRPr>
          </a:p>
        </p:txBody>
      </p:sp>
      <p:grpSp>
        <p:nvGrpSpPr>
          <p:cNvPr id="7" name="Group 6"/>
          <p:cNvGrpSpPr>
            <a:grpSpLocks noChangeAspect="1"/>
          </p:cNvGrpSpPr>
          <p:nvPr/>
        </p:nvGrpSpPr>
        <p:grpSpPr>
          <a:xfrm>
            <a:off x="4514464" y="6843029"/>
            <a:ext cx="8357976" cy="2093965"/>
            <a:chOff x="4411335" y="6305497"/>
            <a:chExt cx="9214632" cy="2308588"/>
          </a:xfrm>
        </p:grpSpPr>
        <p:grpSp>
          <p:nvGrpSpPr>
            <p:cNvPr id="3" name="Group 2"/>
            <p:cNvGrpSpPr>
              <a:grpSpLocks noChangeAspect="1"/>
            </p:cNvGrpSpPr>
            <p:nvPr/>
          </p:nvGrpSpPr>
          <p:grpSpPr>
            <a:xfrm>
              <a:off x="4411335" y="6305497"/>
              <a:ext cx="9214632" cy="2308588"/>
              <a:chOff x="1666874" y="3845080"/>
              <a:chExt cx="6399050" cy="1603186"/>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6874" y="3845080"/>
                <a:ext cx="2711271" cy="1603186"/>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46424" y="3918205"/>
                <a:ext cx="2019500" cy="1456936"/>
              </a:xfrm>
              <a:prstGeom prst="rect">
                <a:avLst/>
              </a:prstGeom>
            </p:spPr>
          </p:pic>
        </p:grpSp>
        <p:pic>
          <p:nvPicPr>
            <p:cNvPr id="1030" name="Picture 6" descr="http://storiesformuslimkids.files.wordpress.com/2013/04/footsteps.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 r="50187" b="27372"/>
            <a:stretch/>
          </p:blipFill>
          <p:spPr bwMode="auto">
            <a:xfrm rot="20913474">
              <a:off x="7764172" y="7643880"/>
              <a:ext cx="2587977" cy="64787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2/9</a:t>
            </a:r>
          </a:p>
        </p:txBody>
      </p:sp>
      <p:pic>
        <p:nvPicPr>
          <p:cNvPr id="15" name="Picture 1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230482" y="293380"/>
            <a:ext cx="1553904" cy="1140840"/>
          </a:xfrm>
          <a:prstGeom prst="rect">
            <a:avLst/>
          </a:prstGeom>
        </p:spPr>
      </p:pic>
      <p:pic>
        <p:nvPicPr>
          <p:cNvPr id="16" name="Image 28" descr="icon_home.png">
            <a:hlinkClick r:id="rId7" action="ppaction://hlinksldjump"/>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s://www.brightsign.biz/application/files/1615/1033/5490/microSD-hero.png">
            <a:extLst>
              <a:ext uri="{FF2B5EF4-FFF2-40B4-BE49-F238E27FC236}">
                <a16:creationId xmlns:a16="http://schemas.microsoft.com/office/drawing/2014/main" id="{4956CE86-850D-4EE2-BEA6-F2CB33ADF77E}"/>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3168008" y="3674510"/>
            <a:ext cx="2063750" cy="11733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8GB Class 10 MICRO SD Card">
            <a:extLst>
              <a:ext uri="{FF2B5EF4-FFF2-40B4-BE49-F238E27FC236}">
                <a16:creationId xmlns:a16="http://schemas.microsoft.com/office/drawing/2014/main" id="{9BDF1119-C679-4DBD-8155-4EAAA7DDB9B7}"/>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882750" y="7040558"/>
            <a:ext cx="1808150" cy="10297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close up of a computer&#10;&#10;Description generated with high confidence">
            <a:extLst>
              <a:ext uri="{FF2B5EF4-FFF2-40B4-BE49-F238E27FC236}">
                <a16:creationId xmlns:a16="http://schemas.microsoft.com/office/drawing/2014/main" id="{F57505A7-19DE-4B28-BE77-2420568E6AD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87080" y="8348861"/>
            <a:ext cx="3564407" cy="558882"/>
          </a:xfrm>
          <a:prstGeom prst="rect">
            <a:avLst/>
          </a:prstGeom>
        </p:spPr>
      </p:pic>
    </p:spTree>
    <p:extLst>
      <p:ext uri="{BB962C8B-B14F-4D97-AF65-F5344CB8AC3E}">
        <p14:creationId xmlns:p14="http://schemas.microsoft.com/office/powerpoint/2010/main" val="28445229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Autofit/>
          </a:bodyPr>
          <a:lstStyle/>
          <a:p>
            <a:r>
              <a:rPr lang="en-US" sz="4799" dirty="0"/>
              <a:t>Local Network Publishing</a:t>
            </a:r>
          </a:p>
        </p:txBody>
      </p:sp>
      <p:sp>
        <p:nvSpPr>
          <p:cNvPr id="2" name="Text Placeholder 1"/>
          <p:cNvSpPr>
            <a:spLocks noGrp="1"/>
          </p:cNvSpPr>
          <p:nvPr>
            <p:ph type="body" sz="quarter" idx="10"/>
          </p:nvPr>
        </p:nvSpPr>
        <p:spPr>
          <a:xfrm>
            <a:off x="1914553" y="1588554"/>
            <a:ext cx="13527384" cy="1002118"/>
          </a:xfrm>
        </p:spPr>
        <p:txBody>
          <a:bodyPr/>
          <a:lstStyle/>
          <a:p>
            <a:r>
              <a:rPr lang="en-US" sz="3199" dirty="0"/>
              <a:t>Free solution designed for small networks within a single building using a local subnet</a:t>
            </a:r>
          </a:p>
        </p:txBody>
      </p:sp>
      <p:sp>
        <p:nvSpPr>
          <p:cNvPr id="13315" name="Text Placeholder 2"/>
          <p:cNvSpPr>
            <a:spLocks noGrp="1"/>
          </p:cNvSpPr>
          <p:nvPr>
            <p:ph idx="14"/>
          </p:nvPr>
        </p:nvSpPr>
        <p:spPr>
          <a:xfrm>
            <a:off x="1914553" y="2884451"/>
            <a:ext cx="13527384" cy="5435164"/>
          </a:xfrm>
        </p:spPr>
        <p:txBody>
          <a:bodyPr/>
          <a:lstStyle/>
          <a:p>
            <a:pPr>
              <a:spcBef>
                <a:spcPts val="533"/>
              </a:spcBef>
              <a:spcAft>
                <a:spcPts val="533"/>
              </a:spcAft>
            </a:pPr>
            <a:r>
              <a:rPr lang="en-US" spc="0" dirty="0">
                <a:cs typeface="Verdana"/>
              </a:rPr>
              <a:t>Easy and free, this option is ideal for basic, low-maintenance situations where simplicity is key</a:t>
            </a:r>
          </a:p>
          <a:p>
            <a:pPr>
              <a:spcBef>
                <a:spcPts val="533"/>
              </a:spcBef>
              <a:spcAft>
                <a:spcPts val="533"/>
              </a:spcAft>
            </a:pPr>
            <a:r>
              <a:rPr lang="en-US" spc="0" dirty="0">
                <a:cs typeface="Verdana"/>
              </a:rPr>
              <a:t>Send files and updates to remote networked units over the Internet or </a:t>
            </a:r>
            <a:r>
              <a:rPr lang="en-US" dirty="0">
                <a:cs typeface="Verdana"/>
              </a:rPr>
              <a:t>LAN </a:t>
            </a:r>
            <a:r>
              <a:rPr lang="en-US" spc="0" dirty="0">
                <a:cs typeface="Verdana"/>
              </a:rPr>
              <a:t> (local area network).</a:t>
            </a:r>
            <a:endParaRPr lang="en-US" dirty="0"/>
          </a:p>
          <a:p>
            <a:pPr>
              <a:spcBef>
                <a:spcPts val="533"/>
              </a:spcBef>
              <a:spcAft>
                <a:spcPts val="533"/>
              </a:spcAft>
            </a:pPr>
            <a:r>
              <a:rPr lang="en-US" dirty="0"/>
              <a:t>Use BrightAuthor to publish directly to the player over the LAN</a:t>
            </a:r>
          </a:p>
          <a:p>
            <a:pPr>
              <a:spcBef>
                <a:spcPts val="533"/>
              </a:spcBef>
              <a:spcAft>
                <a:spcPts val="533"/>
              </a:spcAft>
            </a:pPr>
            <a:r>
              <a:rPr lang="en-US" dirty="0"/>
              <a:t>Perform basic polling status checks of connected units using </a:t>
            </a:r>
            <a:br>
              <a:rPr lang="en-US" dirty="0"/>
            </a:br>
            <a:r>
              <a:rPr lang="en-US" dirty="0"/>
              <a:t>BrightAuthor</a:t>
            </a:r>
          </a:p>
        </p:txBody>
      </p:sp>
      <p:sp>
        <p:nvSpPr>
          <p:cNvPr id="15" name="TextBox 14"/>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3/9</a:t>
            </a: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30482" y="293380"/>
            <a:ext cx="1553904" cy="1140840"/>
          </a:xfrm>
          <a:prstGeom prst="rect">
            <a:avLst/>
          </a:prstGeom>
        </p:spPr>
      </p:pic>
      <p:pic>
        <p:nvPicPr>
          <p:cNvPr id="14"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3912111" y="6305201"/>
            <a:ext cx="9334430" cy="2308188"/>
            <a:chOff x="4411335" y="6305497"/>
            <a:chExt cx="9336052" cy="2308588"/>
          </a:xfrm>
        </p:grpSpPr>
        <p:cxnSp>
          <p:nvCxnSpPr>
            <p:cNvPr id="8" name="Straight Arrow Connector 29"/>
            <p:cNvCxnSpPr>
              <a:cxnSpLocks noChangeShapeType="1"/>
            </p:cNvCxnSpPr>
            <p:nvPr/>
          </p:nvCxnSpPr>
          <p:spPr bwMode="auto">
            <a:xfrm flipH="1">
              <a:off x="7999877" y="7586757"/>
              <a:ext cx="2063624" cy="0"/>
            </a:xfrm>
            <a:prstGeom prst="straightConnector1">
              <a:avLst/>
            </a:prstGeom>
            <a:noFill/>
            <a:ln w="57150" algn="ctr">
              <a:solidFill>
                <a:srgbClr val="381D59"/>
              </a:solidFill>
              <a:round/>
              <a:headEnd type="triangle" w="med" len="med"/>
              <a:tailEnd type="triangle" w="med" len="med"/>
            </a:ln>
          </p:spPr>
        </p:cxnSp>
        <p:sp>
          <p:nvSpPr>
            <p:cNvPr id="13" name="TextBox 30"/>
            <p:cNvSpPr txBox="1">
              <a:spLocks noChangeArrowheads="1"/>
            </p:cNvSpPr>
            <p:nvPr/>
          </p:nvSpPr>
          <p:spPr bwMode="auto">
            <a:xfrm>
              <a:off x="8267566" y="6917703"/>
              <a:ext cx="1528249" cy="477137"/>
            </a:xfrm>
            <a:prstGeom prst="rect">
              <a:avLst/>
            </a:prstGeom>
            <a:noFill/>
            <a:ln w="9525">
              <a:noFill/>
              <a:miter lim="800000"/>
              <a:headEnd/>
              <a:tailEnd/>
            </a:ln>
          </p:spPr>
          <p:txBody>
            <a:bodyPr wrap="none">
              <a:spAutoFit/>
            </a:bodyPr>
            <a:lstStyle/>
            <a:p>
              <a:pPr algn="ctr">
                <a:lnSpc>
                  <a:spcPts val="1467"/>
                </a:lnSpc>
              </a:pPr>
              <a:r>
                <a:rPr lang="en-US" sz="1867" dirty="0">
                  <a:latin typeface="Verdana" pitchFamily="34" charset="0"/>
                  <a:ea typeface="Verdana" pitchFamily="34" charset="0"/>
                  <a:cs typeface="Verdana" pitchFamily="34" charset="0"/>
                </a:rPr>
                <a:t>LAN</a:t>
              </a:r>
            </a:p>
            <a:p>
              <a:pPr algn="ctr">
                <a:lnSpc>
                  <a:spcPts val="1467"/>
                </a:lnSpc>
              </a:pPr>
              <a:r>
                <a:rPr lang="en-US" sz="1867" dirty="0">
                  <a:latin typeface="Verdana" pitchFamily="34" charset="0"/>
                  <a:ea typeface="Verdana" pitchFamily="34" charset="0"/>
                  <a:cs typeface="Verdana" pitchFamily="34" charset="0"/>
                </a:rPr>
                <a:t>Connection</a:t>
              </a:r>
            </a:p>
          </p:txBody>
        </p:sp>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11335" y="6305497"/>
              <a:ext cx="3904230" cy="2308588"/>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839307" y="6459905"/>
              <a:ext cx="2908080" cy="2097988"/>
            </a:xfrm>
            <a:prstGeom prst="rect">
              <a:avLst/>
            </a:prstGeom>
          </p:spPr>
        </p:pic>
      </p:grpSp>
      <p:pic>
        <p:nvPicPr>
          <p:cNvPr id="17" name="Picture 16" descr="A close up of a computer&#10;&#10;Description generated with high confidence">
            <a:extLst>
              <a:ext uri="{FF2B5EF4-FFF2-40B4-BE49-F238E27FC236}">
                <a16:creationId xmlns:a16="http://schemas.microsoft.com/office/drawing/2014/main" id="{5C6A1FBF-3E4D-428C-93B6-866E0259859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46596" y="8121670"/>
            <a:ext cx="3564407" cy="558882"/>
          </a:xfrm>
          <a:prstGeom prst="rect">
            <a:avLst/>
          </a:prstGeom>
        </p:spPr>
      </p:pic>
    </p:spTree>
    <p:extLst>
      <p:ext uri="{BB962C8B-B14F-4D97-AF65-F5344CB8AC3E}">
        <p14:creationId xmlns:p14="http://schemas.microsoft.com/office/powerpoint/2010/main" val="2175149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3469" y="530654"/>
            <a:ext cx="13529733" cy="624495"/>
          </a:xfrm>
        </p:spPr>
        <p:txBody>
          <a:bodyPr>
            <a:noAutofit/>
          </a:bodyPr>
          <a:lstStyle/>
          <a:p>
            <a:pPr>
              <a:lnSpc>
                <a:spcPct val="100000"/>
              </a:lnSpc>
            </a:pPr>
            <a:r>
              <a:rPr lang="en-US" dirty="0">
                <a:latin typeface="Arial" panose="020B0604020202020204" pitchFamily="34" charset="0"/>
                <a:cs typeface="Arial" panose="020B0604020202020204" pitchFamily="34" charset="0"/>
              </a:rPr>
              <a:t>World Market Forecast for Digital Signage</a:t>
            </a:r>
            <a:endParaRPr lang="en-US" dirty="0"/>
          </a:p>
        </p:txBody>
      </p:sp>
      <p:sp>
        <p:nvSpPr>
          <p:cNvPr id="9" name="Content Placeholder 8">
            <a:extLst>
              <a:ext uri="{FF2B5EF4-FFF2-40B4-BE49-F238E27FC236}">
                <a16:creationId xmlns:a16="http://schemas.microsoft.com/office/drawing/2014/main" id="{C94565B5-8039-4CAA-92C4-63D52D4F8532}"/>
              </a:ext>
            </a:extLst>
          </p:cNvPr>
          <p:cNvSpPr>
            <a:spLocks noGrp="1"/>
          </p:cNvSpPr>
          <p:nvPr>
            <p:ph idx="14"/>
          </p:nvPr>
        </p:nvSpPr>
        <p:spPr>
          <a:xfrm>
            <a:off x="2016821" y="7707524"/>
            <a:ext cx="13699671" cy="1017376"/>
          </a:xfrm>
        </p:spPr>
        <p:txBody>
          <a:bodyPr/>
          <a:lstStyle/>
          <a:p>
            <a:r>
              <a:rPr lang="en-US" sz="1600" dirty="0"/>
              <a:t>2017 is expected to have a 30.8% YoY increase in revenue, with displays &amp; media revenue averaging nearly a 38% increase from 2016.</a:t>
            </a:r>
          </a:p>
          <a:p>
            <a:r>
              <a:rPr lang="en-US" sz="1600" dirty="0"/>
              <a:t>2018 is expected to have a greater focus on interactivity such as Interactive Whiteboards (IWB) for education, corporate and government markets, as well as NFC, motion sensor touch solution, voice and facial recognition technology in retail and wayfinding</a:t>
            </a:r>
          </a:p>
        </p:txBody>
      </p:sp>
      <p:pic>
        <p:nvPicPr>
          <p:cNvPr id="6"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Content Placeholder 8">
            <a:extLst>
              <a:ext uri="{FF2B5EF4-FFF2-40B4-BE49-F238E27FC236}">
                <a16:creationId xmlns:a16="http://schemas.microsoft.com/office/drawing/2014/main" id="{3152DDED-BD8D-4746-A35A-3D7686D174E3}"/>
              </a:ext>
            </a:extLst>
          </p:cNvPr>
          <p:cNvGraphicFramePr>
            <a:graphicFrameLocks/>
          </p:cNvGraphicFramePr>
          <p:nvPr>
            <p:extLst>
              <p:ext uri="{D42A27DB-BD31-4B8C-83A1-F6EECF244321}">
                <p14:modId xmlns:p14="http://schemas.microsoft.com/office/powerpoint/2010/main" val="2677878219"/>
              </p:ext>
            </p:extLst>
          </p:nvPr>
        </p:nvGraphicFramePr>
        <p:xfrm>
          <a:off x="1861458" y="1008990"/>
          <a:ext cx="13699671" cy="678973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541614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Autofit/>
          </a:bodyPr>
          <a:lstStyle/>
          <a:p>
            <a:r>
              <a:rPr lang="en-US" sz="4799" dirty="0"/>
              <a:t>Simple File Networking</a:t>
            </a:r>
          </a:p>
        </p:txBody>
      </p:sp>
      <p:sp>
        <p:nvSpPr>
          <p:cNvPr id="2" name="Text Placeholder 1"/>
          <p:cNvSpPr>
            <a:spLocks noGrp="1"/>
          </p:cNvSpPr>
          <p:nvPr>
            <p:ph type="body" sz="quarter" idx="10"/>
          </p:nvPr>
        </p:nvSpPr>
        <p:spPr/>
        <p:txBody>
          <a:bodyPr/>
          <a:lstStyle/>
          <a:p>
            <a:r>
              <a:rPr lang="en-US" sz="3199" dirty="0"/>
              <a:t>Free solution designed for small networks</a:t>
            </a:r>
          </a:p>
        </p:txBody>
      </p:sp>
      <p:sp>
        <p:nvSpPr>
          <p:cNvPr id="11267" name="Text Placeholder 2"/>
          <p:cNvSpPr>
            <a:spLocks noGrp="1"/>
          </p:cNvSpPr>
          <p:nvPr>
            <p:ph idx="14"/>
          </p:nvPr>
        </p:nvSpPr>
        <p:spPr/>
        <p:txBody>
          <a:bodyPr/>
          <a:lstStyle/>
          <a:p>
            <a:pPr>
              <a:spcBef>
                <a:spcPts val="800"/>
              </a:spcBef>
              <a:spcAft>
                <a:spcPts val="800"/>
              </a:spcAft>
            </a:pPr>
            <a:r>
              <a:rPr lang="en-US" spc="0" dirty="0">
                <a:cs typeface="Verdana"/>
              </a:rPr>
              <a:t>Distribute presentations to BrightSign units through a web folder</a:t>
            </a:r>
          </a:p>
          <a:p>
            <a:pPr lvl="1">
              <a:spcBef>
                <a:spcPts val="800"/>
              </a:spcBef>
              <a:spcAft>
                <a:spcPts val="800"/>
              </a:spcAft>
            </a:pPr>
            <a:r>
              <a:rPr lang="en-US" sz="2799" dirty="0"/>
              <a:t>Supported file locations must be accessible via http</a:t>
            </a:r>
            <a:endParaRPr lang="en-US" sz="2799" spc="0" dirty="0">
              <a:cs typeface="Verdana"/>
            </a:endParaRPr>
          </a:p>
          <a:p>
            <a:pPr>
              <a:spcBef>
                <a:spcPts val="800"/>
              </a:spcBef>
              <a:spcAft>
                <a:spcPts val="800"/>
              </a:spcAft>
            </a:pPr>
            <a:r>
              <a:rPr lang="en-US" dirty="0"/>
              <a:t>Requires a simple Internet connection to send basic content files for remote BrightSign units to download</a:t>
            </a:r>
          </a:p>
          <a:p>
            <a:pPr>
              <a:spcBef>
                <a:spcPts val="800"/>
              </a:spcBef>
              <a:spcAft>
                <a:spcPts val="800"/>
              </a:spcAft>
            </a:pPr>
            <a:r>
              <a:rPr lang="en-US" spc="0" dirty="0">
                <a:cs typeface="Verdana"/>
              </a:rPr>
              <a:t>Allows bandwidth throttling and convenient for managing players beyond the limited area of a local network</a:t>
            </a:r>
            <a:endParaRPr lang="en-US" dirty="0"/>
          </a:p>
          <a:p>
            <a:pPr>
              <a:spcBef>
                <a:spcPts val="800"/>
              </a:spcBef>
              <a:spcAft>
                <a:spcPts val="800"/>
              </a:spcAft>
            </a:pPr>
            <a:r>
              <a:rPr lang="en-US" dirty="0"/>
              <a:t>Specify network checks for updated content</a:t>
            </a:r>
          </a:p>
        </p:txBody>
      </p:sp>
      <p:sp>
        <p:nvSpPr>
          <p:cNvPr id="17" name="TextBox 16"/>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4/9</a:t>
            </a:r>
          </a:p>
        </p:txBody>
      </p:sp>
      <p:pic>
        <p:nvPicPr>
          <p:cNvPr id="18" name="Pictur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30482" y="293380"/>
            <a:ext cx="1553904" cy="1140840"/>
          </a:xfrm>
          <a:prstGeom prst="rect">
            <a:avLst/>
          </a:prstGeom>
        </p:spPr>
      </p:pic>
      <p:pic>
        <p:nvPicPr>
          <p:cNvPr id="20"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3034610" y="6569931"/>
            <a:ext cx="11110800" cy="2137212"/>
            <a:chOff x="390524" y="4351884"/>
            <a:chExt cx="8334547" cy="1603186"/>
          </a:xfrm>
        </p:grpSpPr>
        <p:cxnSp>
          <p:nvCxnSpPr>
            <p:cNvPr id="11275" name="Straight Arrow Connector 29"/>
            <p:cNvCxnSpPr>
              <a:cxnSpLocks noChangeShapeType="1"/>
            </p:cNvCxnSpPr>
            <p:nvPr/>
          </p:nvCxnSpPr>
          <p:spPr bwMode="auto">
            <a:xfrm flipH="1">
              <a:off x="5528706" y="5137557"/>
              <a:ext cx="1148290" cy="0"/>
            </a:xfrm>
            <a:prstGeom prst="straightConnector1">
              <a:avLst/>
            </a:prstGeom>
            <a:noFill/>
            <a:ln w="57150" algn="ctr">
              <a:solidFill>
                <a:srgbClr val="381D59"/>
              </a:solidFill>
              <a:round/>
              <a:headEnd type="triangle" w="med" len="med"/>
              <a:tailEnd type="none" w="med" len="med"/>
            </a:ln>
          </p:spPr>
        </p:cxnSp>
        <p:pic>
          <p:nvPicPr>
            <p:cNvPr id="11277" name="Picture 2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84542" y="4672936"/>
              <a:ext cx="1433088" cy="1106264"/>
            </a:xfrm>
            <a:prstGeom prst="rect">
              <a:avLst/>
            </a:prstGeom>
            <a:noFill/>
            <a:ln w="9525">
              <a:noFill/>
              <a:miter lim="800000"/>
              <a:headEnd/>
              <a:tailEnd/>
            </a:ln>
          </p:spPr>
        </p:pic>
        <p:sp>
          <p:nvSpPr>
            <p:cNvPr id="11280" name="TextBox 85"/>
            <p:cNvSpPr txBox="1">
              <a:spLocks noChangeArrowheads="1"/>
            </p:cNvSpPr>
            <p:nvPr/>
          </p:nvSpPr>
          <p:spPr bwMode="auto">
            <a:xfrm>
              <a:off x="4162041" y="5455650"/>
              <a:ext cx="1176067" cy="230969"/>
            </a:xfrm>
            <a:prstGeom prst="rect">
              <a:avLst/>
            </a:prstGeom>
            <a:noFill/>
            <a:ln w="9525">
              <a:noFill/>
              <a:miter lim="800000"/>
              <a:headEnd/>
              <a:tailEnd/>
            </a:ln>
          </p:spPr>
          <p:txBody>
            <a:bodyPr wrap="square">
              <a:spAutoFit/>
            </a:bodyPr>
            <a:lstStyle/>
            <a:p>
              <a:pPr algn="ctr"/>
              <a:r>
                <a:rPr lang="en-US" sz="1401" b="1" dirty="0">
                  <a:latin typeface="Verdana" pitchFamily="34" charset="0"/>
                  <a:ea typeface="Verdana" pitchFamily="34" charset="0"/>
                  <a:cs typeface="Verdana" pitchFamily="34" charset="0"/>
                </a:rPr>
                <a:t>Web Folder</a:t>
              </a:r>
            </a:p>
          </p:txBody>
        </p:sp>
        <p:sp>
          <p:nvSpPr>
            <p:cNvPr id="11281" name="TextBox 28"/>
            <p:cNvSpPr txBox="1">
              <a:spLocks noChangeArrowheads="1"/>
            </p:cNvSpPr>
            <p:nvPr/>
          </p:nvSpPr>
          <p:spPr bwMode="auto">
            <a:xfrm>
              <a:off x="5532329" y="4672936"/>
              <a:ext cx="1105303" cy="438657"/>
            </a:xfrm>
            <a:prstGeom prst="rect">
              <a:avLst/>
            </a:prstGeom>
            <a:noFill/>
            <a:ln w="9525">
              <a:noFill/>
              <a:miter lim="800000"/>
              <a:headEnd/>
              <a:tailEnd/>
            </a:ln>
          </p:spPr>
          <p:txBody>
            <a:bodyPr wrap="none">
              <a:spAutoFit/>
            </a:bodyPr>
            <a:lstStyle/>
            <a:p>
              <a:pPr algn="ctr"/>
              <a:r>
                <a:rPr lang="en-US" sz="1600" b="1" dirty="0">
                  <a:latin typeface="Verdana" pitchFamily="34" charset="0"/>
                  <a:ea typeface="Verdana" pitchFamily="34" charset="0"/>
                  <a:cs typeface="Verdana" pitchFamily="34" charset="0"/>
                </a:rPr>
                <a:t>Internet</a:t>
              </a:r>
            </a:p>
            <a:p>
              <a:pPr algn="ctr"/>
              <a:r>
                <a:rPr lang="en-US" sz="1600" b="1" dirty="0">
                  <a:latin typeface="Verdana" pitchFamily="34" charset="0"/>
                  <a:ea typeface="Verdana" pitchFamily="34" charset="0"/>
                  <a:cs typeface="Verdana" pitchFamily="34" charset="0"/>
                </a:rPr>
                <a:t>Connection</a:t>
              </a:r>
            </a:p>
          </p:txBody>
        </p:sp>
        <p:sp>
          <p:nvSpPr>
            <p:cNvPr id="11283" name="TextBox 30"/>
            <p:cNvSpPr txBox="1">
              <a:spLocks noChangeArrowheads="1"/>
            </p:cNvSpPr>
            <p:nvPr/>
          </p:nvSpPr>
          <p:spPr bwMode="auto">
            <a:xfrm>
              <a:off x="2733459" y="4672936"/>
              <a:ext cx="1105303" cy="438657"/>
            </a:xfrm>
            <a:prstGeom prst="rect">
              <a:avLst/>
            </a:prstGeom>
            <a:noFill/>
            <a:ln w="9525">
              <a:noFill/>
              <a:miter lim="800000"/>
              <a:headEnd/>
              <a:tailEnd/>
            </a:ln>
          </p:spPr>
          <p:txBody>
            <a:bodyPr wrap="none">
              <a:spAutoFit/>
            </a:bodyPr>
            <a:lstStyle/>
            <a:p>
              <a:pPr algn="ctr"/>
              <a:r>
                <a:rPr lang="en-US" sz="1600" b="1" dirty="0">
                  <a:latin typeface="Verdana" pitchFamily="34" charset="0"/>
                  <a:ea typeface="Verdana" pitchFamily="34" charset="0"/>
                  <a:cs typeface="Verdana" pitchFamily="34" charset="0"/>
                </a:rPr>
                <a:t>Internet</a:t>
              </a:r>
            </a:p>
            <a:p>
              <a:pPr algn="ctr"/>
              <a:r>
                <a:rPr lang="en-US" sz="1600" b="1" dirty="0">
                  <a:latin typeface="Verdana" pitchFamily="34" charset="0"/>
                  <a:ea typeface="Verdana" pitchFamily="34" charset="0"/>
                  <a:cs typeface="Verdana" pitchFamily="34" charset="0"/>
                </a:rPr>
                <a:t>Connection</a:t>
              </a:r>
            </a:p>
          </p:txBody>
        </p:sp>
        <p:cxnSp>
          <p:nvCxnSpPr>
            <p:cNvPr id="39" name="Straight Arrow Connector 29"/>
            <p:cNvCxnSpPr>
              <a:cxnSpLocks noChangeShapeType="1"/>
            </p:cNvCxnSpPr>
            <p:nvPr/>
          </p:nvCxnSpPr>
          <p:spPr bwMode="auto">
            <a:xfrm flipH="1">
              <a:off x="2707742" y="5153477"/>
              <a:ext cx="1148290" cy="0"/>
            </a:xfrm>
            <a:prstGeom prst="straightConnector1">
              <a:avLst/>
            </a:prstGeom>
            <a:noFill/>
            <a:ln w="57150" algn="ctr">
              <a:solidFill>
                <a:srgbClr val="381D59"/>
              </a:solidFill>
              <a:round/>
              <a:headEnd type="triangle" w="med" len="med"/>
              <a:tailEnd type="none" w="med" len="med"/>
            </a:ln>
          </p:spPr>
        </p:cxnSp>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5571" y="4406133"/>
              <a:ext cx="2019500" cy="1456936"/>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0524" y="4351884"/>
              <a:ext cx="2711271" cy="1603186"/>
            </a:xfrm>
            <a:prstGeom prst="rect">
              <a:avLst/>
            </a:prstGeom>
          </p:spPr>
        </p:pic>
      </p:grpSp>
      <p:pic>
        <p:nvPicPr>
          <p:cNvPr id="19" name="Picture 18" descr="A close up of a computer&#10;&#10;Description generated with high confidence">
            <a:extLst>
              <a:ext uri="{FF2B5EF4-FFF2-40B4-BE49-F238E27FC236}">
                <a16:creationId xmlns:a16="http://schemas.microsoft.com/office/drawing/2014/main" id="{FCCCFF09-6AA8-4A91-AA0E-502760CAE56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17106" y="8172938"/>
            <a:ext cx="3564407" cy="558882"/>
          </a:xfrm>
          <a:prstGeom prst="rect">
            <a:avLst/>
          </a:prstGeom>
        </p:spPr>
      </p:pic>
    </p:spTree>
    <p:extLst>
      <p:ext uri="{BB962C8B-B14F-4D97-AF65-F5344CB8AC3E}">
        <p14:creationId xmlns:p14="http://schemas.microsoft.com/office/powerpoint/2010/main" val="17608975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3"/>
          <p:cNvSpPr>
            <a:spLocks noGrp="1"/>
          </p:cNvSpPr>
          <p:nvPr>
            <p:ph idx="14"/>
          </p:nvPr>
        </p:nvSpPr>
        <p:spPr>
          <a:xfrm>
            <a:off x="1914552" y="2574883"/>
            <a:ext cx="13869909" cy="5907107"/>
          </a:xfrm>
        </p:spPr>
        <p:txBody>
          <a:bodyPr lIns="145118" tIns="72558" rIns="145118" bIns="72558"/>
          <a:lstStyle/>
          <a:p>
            <a:pPr>
              <a:spcBef>
                <a:spcPts val="1800"/>
              </a:spcBef>
            </a:pPr>
            <a:r>
              <a:rPr lang="en-US" sz="2300" dirty="0">
                <a:solidFill>
                  <a:srgbClr val="595959"/>
                </a:solidFill>
                <a:latin typeface="Verdana" panose="020B0604030504040204" pitchFamily="34" charset="0"/>
                <a:ea typeface="Verdana" panose="020B0604030504040204" pitchFamily="34" charset="0"/>
                <a:cs typeface="Verdana" panose="020B0604030504040204" pitchFamily="34" charset="0"/>
              </a:rPr>
              <a:t>Delivers the complete infrastructure to serve, manage &amp; support your digital sign network</a:t>
            </a:r>
          </a:p>
          <a:p>
            <a:pPr>
              <a:spcBef>
                <a:spcPts val="1800"/>
              </a:spcBef>
            </a:pPr>
            <a:r>
              <a:rPr lang="en-US" sz="2300" dirty="0">
                <a:solidFill>
                  <a:srgbClr val="595959"/>
                </a:solidFill>
                <a:latin typeface="Verdana" panose="020B0604030504040204" pitchFamily="34" charset="0"/>
                <a:ea typeface="Verdana" panose="020B0604030504040204" pitchFamily="34" charset="0"/>
                <a:cs typeface="Verdana" panose="020B0604030504040204" pitchFamily="34" charset="0"/>
              </a:rPr>
              <a:t>Frees you from hosting and maintaining your own network</a:t>
            </a:r>
          </a:p>
          <a:p>
            <a:pPr>
              <a:spcBef>
                <a:spcPts val="1800"/>
              </a:spcBef>
            </a:pPr>
            <a:r>
              <a:rPr lang="en-US" sz="2300" dirty="0">
                <a:solidFill>
                  <a:srgbClr val="595959"/>
                </a:solidFill>
                <a:latin typeface="Verdana" panose="020B0604030504040204" pitchFamily="34" charset="0"/>
                <a:ea typeface="Verdana" panose="020B0604030504040204" pitchFamily="34" charset="0"/>
                <a:cs typeface="Verdana" panose="020B0604030504040204" pitchFamily="34" charset="0"/>
              </a:rPr>
              <a:t>Scalable service for any size network – any number of players guaranteed</a:t>
            </a:r>
          </a:p>
          <a:p>
            <a:pPr>
              <a:spcBef>
                <a:spcPts val="1800"/>
              </a:spcBef>
            </a:pPr>
            <a: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t>Remotely manage and update content, firmware and schedules using BrightAuthor or Web UI</a:t>
            </a:r>
          </a:p>
          <a:p>
            <a:pPr>
              <a:spcBef>
                <a:spcPts val="1800"/>
              </a:spcBef>
            </a:pPr>
            <a: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t>Divide players into groups for ease of presentation publishing and management</a:t>
            </a:r>
          </a:p>
          <a:p>
            <a:pPr>
              <a:spcBef>
                <a:spcPts val="1800"/>
              </a:spcBef>
            </a:pPr>
            <a: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t>Assign tags to media and players to build tagged playlists and highly target playback</a:t>
            </a:r>
          </a:p>
          <a:p>
            <a:pPr>
              <a:spcBef>
                <a:spcPts val="1800"/>
              </a:spcBef>
            </a:pPr>
            <a: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t>Monitor, manage and diagnose network health, </a:t>
            </a:r>
            <a:b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br>
            <a: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t>view presentation playback &amp; generate reports</a:t>
            </a:r>
          </a:p>
          <a:p>
            <a:pPr>
              <a:spcBef>
                <a:spcPts val="1800"/>
              </a:spcBef>
            </a:pPr>
            <a: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t>Perform network admin functions &amp; assign user </a:t>
            </a:r>
            <a:b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br>
            <a:r>
              <a:rPr lang="en-US" sz="2300" dirty="0">
                <a:solidFill>
                  <a:srgbClr val="404040"/>
                </a:solidFill>
                <a:latin typeface="Verdana" panose="020B0604030504040204" pitchFamily="34" charset="0"/>
                <a:ea typeface="Verdana" panose="020B0604030504040204" pitchFamily="34" charset="0"/>
                <a:cs typeface="Verdana" panose="020B0604030504040204" pitchFamily="34" charset="0"/>
              </a:rPr>
              <a:t>roles and permissions for conditional access</a:t>
            </a:r>
          </a:p>
          <a:p>
            <a:pPr marL="0" indent="0">
              <a:spcBef>
                <a:spcPts val="1800"/>
              </a:spcBef>
              <a:buNone/>
            </a:pPr>
            <a:endParaRPr lang="en-US" sz="2300" dirty="0">
              <a:solidFill>
                <a:srgbClr val="595959"/>
              </a:solidFill>
              <a:latin typeface="Verdana" panose="020B0604030504040204" pitchFamily="34" charset="0"/>
              <a:ea typeface="Verdana" panose="020B0604030504040204" pitchFamily="34" charset="0"/>
              <a:cs typeface="Verdana" panose="020B0604030504040204" pitchFamily="34" charset="0"/>
            </a:endParaRPr>
          </a:p>
        </p:txBody>
      </p:sp>
      <p:sp>
        <p:nvSpPr>
          <p:cNvPr id="16386" name="Title 1"/>
          <p:cNvSpPr>
            <a:spLocks noGrp="1"/>
          </p:cNvSpPr>
          <p:nvPr>
            <p:ph type="title"/>
          </p:nvPr>
        </p:nvSpPr>
        <p:spPr/>
        <p:txBody>
          <a:bodyPr lIns="145118" tIns="72558" rIns="145118" bIns="72558" anchor="t" anchorCtr="0">
            <a:noAutofit/>
          </a:bodyPr>
          <a:lstStyle/>
          <a:p>
            <a:r>
              <a:rPr lang="en-US" sz="4799" dirty="0"/>
              <a:t>BrightSign Network</a:t>
            </a:r>
          </a:p>
        </p:txBody>
      </p:sp>
      <p:sp>
        <p:nvSpPr>
          <p:cNvPr id="2" name="Text Placeholder 1"/>
          <p:cNvSpPr>
            <a:spLocks noGrp="1"/>
          </p:cNvSpPr>
          <p:nvPr>
            <p:ph type="body" sz="quarter" idx="10"/>
          </p:nvPr>
        </p:nvSpPr>
        <p:spPr>
          <a:xfrm>
            <a:off x="1914546" y="1481390"/>
            <a:ext cx="14188852" cy="931113"/>
          </a:xfrm>
        </p:spPr>
        <p:txBody>
          <a:bodyPr lIns="145118" tIns="72558" rIns="145118" bIns="72558" anchor="b" anchorCtr="0">
            <a:noAutofit/>
          </a:bodyPr>
          <a:lstStyle/>
          <a:p>
            <a:r>
              <a:rPr lang="en-US" sz="3199" dirty="0"/>
              <a:t>Secure, scalable and affordable cloud-based digital sign network service</a:t>
            </a:r>
          </a:p>
        </p:txBody>
      </p:sp>
      <p:sp>
        <p:nvSpPr>
          <p:cNvPr id="8" name="TextBox 7"/>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6/9</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30482" y="293380"/>
            <a:ext cx="1553904" cy="1140840"/>
          </a:xfrm>
          <a:prstGeom prst="rect">
            <a:avLst/>
          </a:prstGeom>
        </p:spPr>
      </p:pic>
      <p:pic>
        <p:nvPicPr>
          <p:cNvPr id="10"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428744" y="6296297"/>
            <a:ext cx="6395628" cy="1774807"/>
          </a:xfrm>
          <a:prstGeom prst="rect">
            <a:avLst/>
          </a:prstGeom>
        </p:spPr>
      </p:pic>
      <p:pic>
        <p:nvPicPr>
          <p:cNvPr id="12" name="Picture 11" descr="A close up of a computer&#10;&#10;Description generated with high confidence">
            <a:extLst>
              <a:ext uri="{FF2B5EF4-FFF2-40B4-BE49-F238E27FC236}">
                <a16:creationId xmlns:a16="http://schemas.microsoft.com/office/drawing/2014/main" id="{14E6BD39-CADE-475E-A1E9-61A8DA0BEB3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44354" y="7954805"/>
            <a:ext cx="3564407" cy="558882"/>
          </a:xfrm>
          <a:prstGeom prst="rect">
            <a:avLst/>
          </a:prstGeom>
        </p:spPr>
      </p:pic>
    </p:spTree>
    <p:extLst>
      <p:ext uri="{BB962C8B-B14F-4D97-AF65-F5344CB8AC3E}">
        <p14:creationId xmlns:p14="http://schemas.microsoft.com/office/powerpoint/2010/main" val="4599577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799" dirty="0"/>
              <a:t>BrightSign Network Features</a:t>
            </a:r>
          </a:p>
        </p:txBody>
      </p:sp>
      <p:sp>
        <p:nvSpPr>
          <p:cNvPr id="3" name="Text Placeholder 2"/>
          <p:cNvSpPr>
            <a:spLocks noGrp="1"/>
          </p:cNvSpPr>
          <p:nvPr>
            <p:ph type="body" sz="quarter" idx="10"/>
          </p:nvPr>
        </p:nvSpPr>
        <p:spPr>
          <a:xfrm>
            <a:off x="1914553" y="1588035"/>
            <a:ext cx="14071926" cy="659492"/>
          </a:xfrm>
        </p:spPr>
        <p:txBody>
          <a:bodyPr/>
          <a:lstStyle/>
          <a:p>
            <a:r>
              <a:rPr lang="en-US" sz="3022" dirty="0"/>
              <a:t>Flexible, easy to use features to remotely manage your network</a:t>
            </a:r>
          </a:p>
        </p:txBody>
      </p:sp>
      <p:sp>
        <p:nvSpPr>
          <p:cNvPr id="4" name="Content Placeholder 3"/>
          <p:cNvSpPr>
            <a:spLocks noGrp="1"/>
          </p:cNvSpPr>
          <p:nvPr>
            <p:ph idx="14"/>
          </p:nvPr>
        </p:nvSpPr>
        <p:spPr/>
        <p:txBody>
          <a:bodyPr/>
          <a:lstStyle/>
          <a:p>
            <a:pPr>
              <a:spcAft>
                <a:spcPts val="601"/>
              </a:spcAft>
            </a:pPr>
            <a:r>
              <a:rPr lang="en-US" b="1" dirty="0"/>
              <a:t>Administer</a:t>
            </a:r>
            <a:r>
              <a:rPr lang="en-US" dirty="0"/>
              <a:t> user accounts including roles and permissions</a:t>
            </a:r>
          </a:p>
          <a:p>
            <a:pPr>
              <a:spcAft>
                <a:spcPts val="601"/>
              </a:spcAft>
            </a:pPr>
            <a:r>
              <a:rPr lang="en-US" b="1" dirty="0"/>
              <a:t>Setup</a:t>
            </a:r>
            <a:r>
              <a:rPr lang="en-US" dirty="0"/>
              <a:t> BrightSign units for networking and assign a network group</a:t>
            </a:r>
          </a:p>
          <a:p>
            <a:pPr>
              <a:spcAft>
                <a:spcPts val="601"/>
              </a:spcAft>
            </a:pPr>
            <a:r>
              <a:rPr lang="en-US" b="1" dirty="0"/>
              <a:t>Create</a:t>
            </a:r>
            <a:r>
              <a:rPr lang="en-US" dirty="0"/>
              <a:t> networked presentation elements such as Dynamic Playlists, Live Data, and Live Media feeds</a:t>
            </a:r>
          </a:p>
          <a:p>
            <a:pPr>
              <a:spcAft>
                <a:spcPts val="601"/>
              </a:spcAft>
            </a:pPr>
            <a:r>
              <a:rPr lang="en-US" b="1" dirty="0"/>
              <a:t>Build</a:t>
            </a:r>
            <a:r>
              <a:rPr lang="en-US" dirty="0"/>
              <a:t>, upload and manage your presentation and content libraries</a:t>
            </a:r>
          </a:p>
          <a:p>
            <a:pPr>
              <a:spcAft>
                <a:spcPts val="601"/>
              </a:spcAft>
            </a:pPr>
            <a:r>
              <a:rPr lang="en-US" b="1" dirty="0"/>
              <a:t>Upload</a:t>
            </a:r>
            <a:r>
              <a:rPr lang="en-US" dirty="0"/>
              <a:t> pure HTML presentations</a:t>
            </a:r>
          </a:p>
          <a:p>
            <a:pPr>
              <a:spcAft>
                <a:spcPts val="601"/>
              </a:spcAft>
            </a:pPr>
            <a:r>
              <a:rPr lang="en-US" b="1" dirty="0"/>
              <a:t>Schedule</a:t>
            </a:r>
            <a:r>
              <a:rPr lang="en-US" dirty="0"/>
              <a:t> and publish presentations</a:t>
            </a:r>
          </a:p>
          <a:p>
            <a:pPr>
              <a:spcAft>
                <a:spcPts val="601"/>
              </a:spcAft>
            </a:pPr>
            <a:r>
              <a:rPr lang="en-US" b="1" dirty="0"/>
              <a:t>Monitor</a:t>
            </a:r>
            <a:r>
              <a:rPr lang="en-US" dirty="0"/>
              <a:t> and manage your entire </a:t>
            </a:r>
            <a:br>
              <a:rPr lang="en-US" dirty="0"/>
            </a:br>
            <a:r>
              <a:rPr lang="en-US" dirty="0"/>
              <a:t>digital signage network</a:t>
            </a:r>
          </a:p>
        </p:txBody>
      </p:sp>
      <p:pic>
        <p:nvPicPr>
          <p:cNvPr id="5" name="Picture 4"/>
          <p:cNvPicPr>
            <a:picLocks noChangeAspect="1"/>
          </p:cNvPicPr>
          <p:nvPr/>
        </p:nvPicPr>
        <p:blipFill rotWithShape="1">
          <a:blip r:embed="rId2"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8974259" y="5562548"/>
            <a:ext cx="6359440" cy="3217697"/>
          </a:xfrm>
          <a:prstGeom prst="rect">
            <a:avLst/>
          </a:prstGeom>
        </p:spPr>
      </p:pic>
      <p:sp>
        <p:nvSpPr>
          <p:cNvPr id="8" name="TextBox 7"/>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7/9</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30482" y="293380"/>
            <a:ext cx="1553904" cy="1140840"/>
          </a:xfrm>
          <a:prstGeom prst="rect">
            <a:avLst/>
          </a:prstGeom>
        </p:spPr>
      </p:pic>
      <p:pic>
        <p:nvPicPr>
          <p:cNvPr id="10"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9057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lIns="145118" tIns="72558" rIns="145118" bIns="72558" anchor="t" anchorCtr="0">
            <a:noAutofit/>
          </a:bodyPr>
          <a:lstStyle/>
          <a:p>
            <a:pPr>
              <a:lnSpc>
                <a:spcPts val="5000"/>
              </a:lnSpc>
            </a:pPr>
            <a:r>
              <a:rPr lang="en-US" sz="4089" dirty="0"/>
              <a:t>BrightSign Network Enterprise Edition</a:t>
            </a:r>
          </a:p>
        </p:txBody>
      </p:sp>
      <p:sp>
        <p:nvSpPr>
          <p:cNvPr id="2" name="Text Placeholder 1"/>
          <p:cNvSpPr>
            <a:spLocks noGrp="1"/>
          </p:cNvSpPr>
          <p:nvPr>
            <p:ph type="body" sz="quarter" idx="10"/>
          </p:nvPr>
        </p:nvSpPr>
        <p:spPr/>
        <p:txBody>
          <a:bodyPr lIns="145118" tIns="72558" rIns="145118" bIns="72558" anchor="b" anchorCtr="0">
            <a:noAutofit/>
          </a:bodyPr>
          <a:lstStyle/>
          <a:p>
            <a:pPr lvl="0"/>
            <a:r>
              <a:rPr lang="en-US" sz="3199" dirty="0"/>
              <a:t>Installable software version of BrightSign Network</a:t>
            </a:r>
          </a:p>
        </p:txBody>
      </p:sp>
      <p:sp>
        <p:nvSpPr>
          <p:cNvPr id="16387" name="Content Placeholder 3"/>
          <p:cNvSpPr>
            <a:spLocks noGrp="1"/>
          </p:cNvSpPr>
          <p:nvPr>
            <p:ph idx="14"/>
          </p:nvPr>
        </p:nvSpPr>
        <p:spPr/>
        <p:txBody>
          <a:bodyPr lIns="145118" tIns="72558" rIns="145118" bIns="72558"/>
          <a:lstStyle/>
          <a:p>
            <a:pPr>
              <a:lnSpc>
                <a:spcPct val="114000"/>
              </a:lnSpc>
              <a:spcBef>
                <a:spcPts val="601"/>
              </a:spcBef>
              <a:spcAft>
                <a:spcPts val="601"/>
              </a:spcAft>
            </a:pPr>
            <a:r>
              <a:rPr lang="en-US" dirty="0">
                <a:solidFill>
                  <a:srgbClr val="595959"/>
                </a:solidFill>
              </a:rPr>
              <a:t>Host your own network with access to all BrightSign Network features</a:t>
            </a:r>
          </a:p>
          <a:p>
            <a:pPr>
              <a:lnSpc>
                <a:spcPct val="114000"/>
              </a:lnSpc>
              <a:spcBef>
                <a:spcPts val="601"/>
              </a:spcBef>
              <a:spcAft>
                <a:spcPts val="601"/>
              </a:spcAft>
            </a:pPr>
            <a:r>
              <a:rPr lang="en-US" dirty="0">
                <a:solidFill>
                  <a:srgbClr val="595959"/>
                </a:solidFill>
              </a:rPr>
              <a:t>Sell subscriptions for the use of your hosted network</a:t>
            </a:r>
          </a:p>
          <a:p>
            <a:pPr>
              <a:lnSpc>
                <a:spcPct val="114000"/>
              </a:lnSpc>
              <a:spcBef>
                <a:spcPts val="601"/>
              </a:spcBef>
              <a:spcAft>
                <a:spcPts val="601"/>
              </a:spcAft>
            </a:pPr>
            <a:r>
              <a:rPr lang="en-US" dirty="0">
                <a:solidFill>
                  <a:srgbClr val="595959"/>
                </a:solidFill>
              </a:rPr>
              <a:t>Manage your network within the security of your own server and firewall</a:t>
            </a:r>
          </a:p>
          <a:p>
            <a:pPr>
              <a:lnSpc>
                <a:spcPct val="114000"/>
              </a:lnSpc>
              <a:spcBef>
                <a:spcPts val="601"/>
              </a:spcBef>
              <a:spcAft>
                <a:spcPts val="601"/>
              </a:spcAft>
            </a:pPr>
            <a:r>
              <a:rPr lang="en-US" dirty="0">
                <a:solidFill>
                  <a:srgbClr val="595959"/>
                </a:solidFill>
              </a:rPr>
              <a:t>Recommended for large networks with special hosting requirements, advanced technical skills, and a dedicated IT staff</a:t>
            </a:r>
          </a:p>
        </p:txBody>
      </p:sp>
      <p:sp>
        <p:nvSpPr>
          <p:cNvPr id="8" name="TextBox 7"/>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8/9</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30482" y="293380"/>
            <a:ext cx="1553904" cy="1140840"/>
          </a:xfrm>
          <a:prstGeom prst="rect">
            <a:avLst/>
          </a:prstGeom>
        </p:spPr>
      </p:pic>
      <p:pic>
        <p:nvPicPr>
          <p:cNvPr id="11"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4669121" y="5783713"/>
            <a:ext cx="8018425" cy="3186666"/>
            <a:chOff x="4669121" y="5970121"/>
            <a:chExt cx="8018425" cy="3186666"/>
          </a:xfrm>
        </p:grpSpPr>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69121" y="5970121"/>
              <a:ext cx="8018425" cy="2144333"/>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685950" y="8229973"/>
              <a:ext cx="3973158" cy="926814"/>
            </a:xfrm>
            <a:prstGeom prst="rect">
              <a:avLst/>
            </a:prstGeom>
          </p:spPr>
        </p:pic>
      </p:grpSp>
    </p:spTree>
    <p:extLst>
      <p:ext uri="{BB962C8B-B14F-4D97-AF65-F5344CB8AC3E}">
        <p14:creationId xmlns:p14="http://schemas.microsoft.com/office/powerpoint/2010/main" val="38435758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71" y="432686"/>
            <a:ext cx="13529733" cy="624495"/>
          </a:xfrm>
        </p:spPr>
        <p:txBody>
          <a:bodyPr>
            <a:normAutofit/>
          </a:bodyPr>
          <a:lstStyle/>
          <a:p>
            <a:r>
              <a:rPr lang="en-US" dirty="0">
                <a:solidFill>
                  <a:srgbClr val="3D3D3D"/>
                </a:solidFill>
              </a:rPr>
              <a:t>Network Solutions Comparison</a:t>
            </a:r>
          </a:p>
        </p:txBody>
      </p:sp>
      <p:graphicFrame>
        <p:nvGraphicFramePr>
          <p:cNvPr id="7" name="Table 6"/>
          <p:cNvGraphicFramePr>
            <a:graphicFrameLocks noGrp="1"/>
          </p:cNvGraphicFramePr>
          <p:nvPr>
            <p:extLst>
              <p:ext uri="{D42A27DB-BD31-4B8C-83A1-F6EECF244321}">
                <p14:modId xmlns:p14="http://schemas.microsoft.com/office/powerpoint/2010/main" val="3207428452"/>
              </p:ext>
            </p:extLst>
          </p:nvPr>
        </p:nvGraphicFramePr>
        <p:xfrm>
          <a:off x="2502224" y="1057181"/>
          <a:ext cx="12352225" cy="7659996"/>
        </p:xfrm>
        <a:graphic>
          <a:graphicData uri="http://schemas.openxmlformats.org/drawingml/2006/table">
            <a:tbl>
              <a:tblPr bandRow="1">
                <a:tableStyleId>{00A15C55-8517-42AA-B614-E9B94910E393}</a:tableStyleId>
              </a:tblPr>
              <a:tblGrid>
                <a:gridCol w="3013886">
                  <a:extLst>
                    <a:ext uri="{9D8B030D-6E8A-4147-A177-3AD203B41FA5}">
                      <a16:colId xmlns:a16="http://schemas.microsoft.com/office/drawing/2014/main" val="20000"/>
                    </a:ext>
                  </a:extLst>
                </a:gridCol>
                <a:gridCol w="1765900">
                  <a:extLst>
                    <a:ext uri="{9D8B030D-6E8A-4147-A177-3AD203B41FA5}">
                      <a16:colId xmlns:a16="http://schemas.microsoft.com/office/drawing/2014/main" val="20001"/>
                    </a:ext>
                  </a:extLst>
                </a:gridCol>
                <a:gridCol w="1829940">
                  <a:extLst>
                    <a:ext uri="{9D8B030D-6E8A-4147-A177-3AD203B41FA5}">
                      <a16:colId xmlns:a16="http://schemas.microsoft.com/office/drawing/2014/main" val="20002"/>
                    </a:ext>
                  </a:extLst>
                </a:gridCol>
                <a:gridCol w="1572227">
                  <a:extLst>
                    <a:ext uri="{9D8B030D-6E8A-4147-A177-3AD203B41FA5}">
                      <a16:colId xmlns:a16="http://schemas.microsoft.com/office/drawing/2014/main" val="20004"/>
                    </a:ext>
                  </a:extLst>
                </a:gridCol>
                <a:gridCol w="2041566">
                  <a:extLst>
                    <a:ext uri="{9D8B030D-6E8A-4147-A177-3AD203B41FA5}">
                      <a16:colId xmlns:a16="http://schemas.microsoft.com/office/drawing/2014/main" val="20005"/>
                    </a:ext>
                  </a:extLst>
                </a:gridCol>
                <a:gridCol w="2128706">
                  <a:extLst>
                    <a:ext uri="{9D8B030D-6E8A-4147-A177-3AD203B41FA5}">
                      <a16:colId xmlns:a16="http://schemas.microsoft.com/office/drawing/2014/main" val="20006"/>
                    </a:ext>
                  </a:extLst>
                </a:gridCol>
              </a:tblGrid>
              <a:tr h="387964">
                <a:tc>
                  <a:txBody>
                    <a:bodyPr/>
                    <a:lstStyle/>
                    <a:p>
                      <a:pPr algn="ctr" fontAlgn="b">
                        <a:lnSpc>
                          <a:spcPct val="100000"/>
                        </a:lnSpc>
                      </a:pPr>
                      <a:r>
                        <a:rPr lang="en-U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Features</a:t>
                      </a:r>
                      <a:endParaRPr lang="en-US"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solidFill>
                      <a:schemeClr val="tx1">
                        <a:lumMod val="50000"/>
                        <a:lumOff val="50000"/>
                      </a:schemeClr>
                    </a:solidFill>
                  </a:tcPr>
                </a:tc>
                <a:tc>
                  <a:txBody>
                    <a:bodyPr/>
                    <a:lstStyle/>
                    <a:p>
                      <a:pPr algn="ctr" fontAlgn="b">
                        <a:lnSpc>
                          <a:spcPct val="100000"/>
                        </a:lnSpc>
                      </a:pPr>
                      <a:r>
                        <a:rPr lang="en-U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Simple File Networking</a:t>
                      </a:r>
                      <a:endParaRPr lang="en-US"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solidFill>
                      <a:schemeClr val="tx1">
                        <a:lumMod val="50000"/>
                        <a:lumOff val="50000"/>
                      </a:schemeClr>
                    </a:solidFill>
                  </a:tcPr>
                </a:tc>
                <a:tc>
                  <a:txBody>
                    <a:bodyPr/>
                    <a:lstStyle/>
                    <a:p>
                      <a:pPr algn="ctr" fontAlgn="b">
                        <a:lnSpc>
                          <a:spcPct val="100000"/>
                        </a:lnSpc>
                      </a:pPr>
                      <a:r>
                        <a:rPr lang="en-U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Local Area Networking</a:t>
                      </a:r>
                      <a:endParaRPr lang="en-US"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solidFill>
                      <a:schemeClr val="tx1">
                        <a:lumMod val="50000"/>
                        <a:lumOff val="50000"/>
                      </a:schemeClr>
                    </a:solidFill>
                  </a:tcPr>
                </a:tc>
                <a:tc>
                  <a:txBody>
                    <a:bodyPr/>
                    <a:lstStyle/>
                    <a:p>
                      <a:pPr algn="ctr" fontAlgn="b">
                        <a:lnSpc>
                          <a:spcPct val="100000"/>
                        </a:lnSpc>
                      </a:pPr>
                      <a:r>
                        <a:rPr lang="en-U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BrightSign Network</a:t>
                      </a:r>
                      <a:endParaRPr lang="en-US"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solidFill>
                      <a:schemeClr val="tx1">
                        <a:lumMod val="50000"/>
                        <a:lumOff val="50000"/>
                      </a:schemeClr>
                    </a:solidFill>
                  </a:tcPr>
                </a:tc>
                <a:tc>
                  <a:txBody>
                    <a:bodyPr/>
                    <a:lstStyle/>
                    <a:p>
                      <a:pPr algn="ctr" fontAlgn="b">
                        <a:lnSpc>
                          <a:spcPct val="100000"/>
                        </a:lnSpc>
                      </a:pPr>
                      <a:r>
                        <a:rPr lang="en-U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BrightSign Network</a:t>
                      </a:r>
                    </a:p>
                    <a:p>
                      <a:pPr algn="ctr" fontAlgn="b">
                        <a:lnSpc>
                          <a:spcPct val="100000"/>
                        </a:lnSpc>
                      </a:pPr>
                      <a:r>
                        <a:rPr lang="en-U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Monitoring Only</a:t>
                      </a:r>
                      <a:endParaRPr lang="en-US"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solidFill>
                      <a:schemeClr val="tx1">
                        <a:lumMod val="50000"/>
                        <a:lumOff val="50000"/>
                      </a:schemeClr>
                    </a:solidFill>
                  </a:tcPr>
                </a:tc>
                <a:tc>
                  <a:txBody>
                    <a:bodyPr/>
                    <a:lstStyle/>
                    <a:p>
                      <a:pPr algn="ctr" fontAlgn="b">
                        <a:lnSpc>
                          <a:spcPct val="100000"/>
                        </a:lnSpc>
                      </a:pPr>
                      <a:r>
                        <a:rPr lang="en-U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BrightSign Network</a:t>
                      </a:r>
                    </a:p>
                    <a:p>
                      <a:pPr algn="ctr" fontAlgn="b">
                        <a:lnSpc>
                          <a:spcPct val="100000"/>
                        </a:lnSpc>
                      </a:pPr>
                      <a:r>
                        <a:rPr lang="en-US" sz="1200" b="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Enterprise Edition</a:t>
                      </a:r>
                      <a:endParaRPr lang="en-US" sz="12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solidFill>
                      <a:schemeClr val="tx1">
                        <a:lumMod val="50000"/>
                        <a:lumOff val="50000"/>
                      </a:schemeClr>
                    </a:solidFill>
                  </a:tcPr>
                </a:tc>
                <a:extLst>
                  <a:ext uri="{0D108BD9-81ED-4DB2-BD59-A6C34878D82A}">
                    <a16:rowId xmlns:a16="http://schemas.microsoft.com/office/drawing/2014/main" val="10000"/>
                  </a:ext>
                </a:extLst>
              </a:tr>
              <a:tr h="202145">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Setup New Device</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01"/>
                  </a:ext>
                </a:extLst>
              </a:tr>
              <a:tr h="216515">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Secure Login</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02"/>
                  </a:ext>
                </a:extLst>
              </a:tr>
              <a:tr h="387964">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Presentation Creation</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03"/>
                  </a:ext>
                </a:extLst>
              </a:tr>
              <a:tr h="248082">
                <a:tc>
                  <a:txBody>
                    <a:bodyPr/>
                    <a:lstStyle/>
                    <a:p>
                      <a:pPr algn="l" fontAlgn="b">
                        <a:lnSpc>
                          <a:spcPct val="100000"/>
                        </a:lnSpc>
                      </a:pPr>
                      <a:r>
                        <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Create tagged</a:t>
                      </a:r>
                      <a:r>
                        <a:rPr lang="en-US" sz="1200" b="0" i="0" u="none" strike="noStrike" baseline="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playlists</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3360743907"/>
                  </a:ext>
                </a:extLst>
              </a:tr>
              <a:tr h="248082">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Remote Content Updates</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Optional Fee per Update</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04"/>
                  </a:ext>
                </a:extLst>
              </a:tr>
              <a:tr h="251974">
                <a:tc>
                  <a:txBody>
                    <a:bodyPr/>
                    <a:lstStyle/>
                    <a:p>
                      <a:pPr algn="l" fontAlgn="b">
                        <a:lnSpc>
                          <a:spcPct val="100000"/>
                        </a:lnSpc>
                      </a:pPr>
                      <a:r>
                        <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Assign player and content tags</a:t>
                      </a:r>
                    </a:p>
                  </a:txBody>
                  <a:tcPr marL="137160"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2525049692"/>
                  </a:ext>
                </a:extLst>
              </a:tr>
              <a:tr h="251974">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Content Upload and Management</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05"/>
                  </a:ext>
                </a:extLst>
              </a:tr>
              <a:tr h="248082">
                <a:tc>
                  <a:txBody>
                    <a:bodyPr/>
                    <a:lstStyle/>
                    <a:p>
                      <a:pPr algn="l" fontAlgn="b">
                        <a:lnSpc>
                          <a:spcPct val="100000"/>
                        </a:lnSpc>
                      </a:pPr>
                      <a:r>
                        <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Content encryption</a:t>
                      </a:r>
                    </a:p>
                  </a:txBody>
                  <a:tcPr marL="137160"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 (optional)</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2285465234"/>
                  </a:ext>
                </a:extLst>
              </a:tr>
              <a:tr h="248082">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Scheduling</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06"/>
                  </a:ext>
                </a:extLst>
              </a:tr>
              <a:tr h="248082">
                <a:tc>
                  <a:txBody>
                    <a:bodyPr/>
                    <a:lstStyle/>
                    <a:p>
                      <a:pPr algn="l"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Enhanced Scheduling</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07"/>
                  </a:ext>
                </a:extLst>
              </a:tr>
              <a:tr h="248082">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Single Player Publishing</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08"/>
                  </a:ext>
                </a:extLst>
              </a:tr>
              <a:tr h="248082">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Publish to Network Group</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09"/>
                  </a:ext>
                </a:extLst>
              </a:tr>
              <a:tr h="387964">
                <a:tc>
                  <a:txBody>
                    <a:bodyPr/>
                    <a:lstStyle/>
                    <a:p>
                      <a:pPr algn="l"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Create, Manage and Monitor Network Groups</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View-only Access</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10"/>
                  </a:ext>
                </a:extLst>
              </a:tr>
              <a:tr h="387964">
                <a:tc>
                  <a:txBody>
                    <a:bodyPr/>
                    <a:lstStyle/>
                    <a:p>
                      <a:pPr algn="l"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View Player Details (firmware version, etc.)</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11"/>
                  </a:ext>
                </a:extLst>
              </a:tr>
              <a:tr h="248082">
                <a:tc>
                  <a:txBody>
                    <a:bodyPr/>
                    <a:lstStyle/>
                    <a:p>
                      <a:pPr algn="l"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Remote Firmware Updates</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Optional Fee per Update</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12"/>
                  </a:ext>
                </a:extLst>
              </a:tr>
              <a:tr h="387964">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Health Status Updates &amp; Notification</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13"/>
                  </a:ext>
                </a:extLst>
              </a:tr>
              <a:tr h="248082">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Device Recovery</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14"/>
                  </a:ext>
                </a:extLst>
              </a:tr>
              <a:tr h="248082">
                <a:tc>
                  <a:txBody>
                    <a:bodyPr/>
                    <a:lstStyle/>
                    <a:p>
                      <a:pPr algn="l"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Network Unit Management</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View-only Access</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15"/>
                  </a:ext>
                </a:extLst>
              </a:tr>
              <a:tr h="248082">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Network Administration</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16"/>
                  </a:ext>
                </a:extLst>
              </a:tr>
              <a:tr h="248082">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Scalable</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17"/>
                  </a:ext>
                </a:extLst>
              </a:tr>
              <a:tr h="387964">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Reporting</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 </a:t>
                      </a:r>
                      <a:b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b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(Log file access only)</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 </a:t>
                      </a:r>
                      <a:b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b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(Log file access only)</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18"/>
                  </a:ext>
                </a:extLst>
              </a:tr>
              <a:tr h="248082">
                <a:tc>
                  <a:txBody>
                    <a:bodyPr/>
                    <a:lstStyle/>
                    <a:p>
                      <a:pPr algn="l"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Permission-based User Access</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19"/>
                  </a:ext>
                </a:extLst>
              </a:tr>
              <a:tr h="248082">
                <a:tc>
                  <a:txBody>
                    <a:bodyPr/>
                    <a:lstStyle/>
                    <a:p>
                      <a:pPr algn="l"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Browser-based Access</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20"/>
                  </a:ext>
                </a:extLst>
              </a:tr>
              <a:tr h="248082">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Internet Connection Required</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21"/>
                  </a:ext>
                </a:extLst>
              </a:tr>
              <a:tr h="440292">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Compatible with 4K, XD, HD and LS Players</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X</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22"/>
                  </a:ext>
                </a:extLst>
              </a:tr>
              <a:tr h="248082">
                <a:tc>
                  <a:txBody>
                    <a:bodyPr/>
                    <a:lstStyle/>
                    <a:p>
                      <a:pPr algn="l"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Pricing</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37160"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Free</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Free</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Subscription</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a:effectLst/>
                          <a:latin typeface="Verdana" panose="020B0604030504040204" pitchFamily="34" charset="0"/>
                          <a:ea typeface="Verdana" panose="020B0604030504040204" pitchFamily="34" charset="0"/>
                          <a:cs typeface="Verdana" panose="020B0604030504040204" pitchFamily="34" charset="0"/>
                        </a:rPr>
                        <a:t>Subscription</a:t>
                      </a:r>
                      <a:endPar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tc>
                  <a:txBody>
                    <a:bodyPr/>
                    <a:lstStyle/>
                    <a:p>
                      <a:pPr algn="ctr" fontAlgn="b">
                        <a:lnSpc>
                          <a:spcPct val="100000"/>
                        </a:lnSpc>
                      </a:pPr>
                      <a:r>
                        <a:rPr lang="en-US" sz="1200" b="0" u="none" strike="noStrike" dirty="0">
                          <a:effectLst/>
                          <a:latin typeface="Verdana" panose="020B0604030504040204" pitchFamily="34" charset="0"/>
                          <a:ea typeface="Verdana" panose="020B0604030504040204" pitchFamily="34" charset="0"/>
                          <a:cs typeface="Verdana" panose="020B0604030504040204" pitchFamily="34" charset="0"/>
                        </a:rPr>
                        <a:t>Server License</a:t>
                      </a:r>
                      <a:endParaRPr lang="en-US" sz="12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5715" marR="5715" marT="5715" marB="0" anchor="ctr"/>
                </a:tc>
                <a:extLst>
                  <a:ext uri="{0D108BD9-81ED-4DB2-BD59-A6C34878D82A}">
                    <a16:rowId xmlns:a16="http://schemas.microsoft.com/office/drawing/2014/main" val="10023"/>
                  </a:ext>
                </a:extLst>
              </a:tr>
            </a:tbl>
          </a:graphicData>
        </a:graphic>
      </p:graphicFrame>
      <p:pic>
        <p:nvPicPr>
          <p:cNvPr id="4" name="Image 28" descr="icon_home.png">
            <a:hlinkClick r:id="rId2" action="ppaction://hlinksldjump"/>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5333698" y="8693380"/>
            <a:ext cx="450764" cy="276999"/>
          </a:xfrm>
          <a:prstGeom prst="rect">
            <a:avLst/>
          </a:prstGeom>
          <a:noFill/>
        </p:spPr>
        <p:txBody>
          <a:bodyPr wrap="none" rtlCol="0">
            <a:spAutoFit/>
          </a:bodyPr>
          <a:lstStyle/>
          <a:p>
            <a:r>
              <a:rPr lang="en-US" sz="1200" dirty="0">
                <a:solidFill>
                  <a:srgbClr val="404040"/>
                </a:solidFill>
                <a:latin typeface="Verdana" pitchFamily="34" charset="0"/>
                <a:ea typeface="Verdana" pitchFamily="34" charset="0"/>
                <a:cs typeface="Verdana" pitchFamily="34" charset="0"/>
              </a:rPr>
              <a:t>9/9</a:t>
            </a:r>
          </a:p>
        </p:txBody>
      </p:sp>
    </p:spTree>
    <p:extLst>
      <p:ext uri="{BB962C8B-B14F-4D97-AF65-F5344CB8AC3E}">
        <p14:creationId xmlns:p14="http://schemas.microsoft.com/office/powerpoint/2010/main" val="23067134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795867" y="6248325"/>
            <a:ext cx="11923845" cy="1204383"/>
          </a:xfrm>
        </p:spPr>
        <p:txBody>
          <a:bodyPr/>
          <a:lstStyle/>
          <a:p>
            <a:r>
              <a:rPr lang="en-US" dirty="0"/>
              <a:t>BrightSign Market Applications</a:t>
            </a:r>
          </a:p>
        </p:txBody>
      </p:sp>
      <p:pic>
        <p:nvPicPr>
          <p:cNvPr id="4"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750593" y="7575462"/>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hlinkClick r:id="rId5" action="ppaction://hlinksldjump"/>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940186" y="7604321"/>
            <a:ext cx="944882" cy="944882"/>
          </a:xfrm>
          <a:prstGeom prst="rect">
            <a:avLst/>
          </a:prstGeom>
        </p:spPr>
      </p:pic>
    </p:spTree>
    <p:extLst>
      <p:ext uri="{BB962C8B-B14F-4D97-AF65-F5344CB8AC3E}">
        <p14:creationId xmlns:p14="http://schemas.microsoft.com/office/powerpoint/2010/main" val="15810889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log.svconline.com/briefingroom/wp-content/uploads/2008/07/2008_0211_104520.JPG">
            <a:hlinkClick r:id="rId3" action="ppaction://hlinksldjump"/>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982401" y="3842768"/>
            <a:ext cx="2467235" cy="1734516"/>
          </a:xfrm>
          <a:prstGeom prst="roundRect">
            <a:avLst>
              <a:gd name="adj" fmla="val 8594"/>
            </a:avLst>
          </a:prstGeom>
          <a:solidFill>
            <a:srgbClr val="FFFFFF">
              <a:shade val="85000"/>
            </a:srgbClr>
          </a:solidFill>
          <a:ln>
            <a:noFill/>
          </a:ln>
          <a:effectLst>
            <a:reflection blurRad="12700" stA="38000" endPos="8000" dist="2540" dir="5400000" sy="-100000" algn="bl" rotWithShape="0"/>
          </a:effectLst>
          <a:extLst/>
        </p:spPr>
      </p:pic>
      <p:cxnSp>
        <p:nvCxnSpPr>
          <p:cNvPr id="66" name="Straight Connector 65"/>
          <p:cNvCxnSpPr/>
          <p:nvPr/>
        </p:nvCxnSpPr>
        <p:spPr>
          <a:xfrm flipH="1">
            <a:off x="4767416" y="5406242"/>
            <a:ext cx="2574528" cy="1503793"/>
          </a:xfrm>
          <a:prstGeom prst="line">
            <a:avLst/>
          </a:prstGeom>
          <a:ln w="57150">
            <a:solidFill>
              <a:srgbClr val="2B1D4E"/>
            </a:solidFill>
          </a:ln>
        </p:spPr>
        <p:style>
          <a:lnRef idx="3">
            <a:schemeClr val="accent6"/>
          </a:lnRef>
          <a:fillRef idx="0">
            <a:schemeClr val="accent6"/>
          </a:fillRef>
          <a:effectRef idx="2">
            <a:schemeClr val="accent6"/>
          </a:effectRef>
          <a:fontRef idx="minor">
            <a:schemeClr val="tx1"/>
          </a:fontRef>
        </p:style>
      </p:cxnSp>
      <p:pic>
        <p:nvPicPr>
          <p:cNvPr id="56" name="Picture 55">
            <a:hlinkClick r:id="rId5" action="ppaction://hlinksldjump"/>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476754" y="1453526"/>
            <a:ext cx="2646105" cy="1632198"/>
          </a:xfrm>
          <a:prstGeom prst="roundRect">
            <a:avLst>
              <a:gd name="adj" fmla="val 8594"/>
            </a:avLst>
          </a:prstGeom>
          <a:solidFill>
            <a:srgbClr val="FFFFFF">
              <a:shade val="85000"/>
            </a:srgbClr>
          </a:solidFill>
          <a:ln>
            <a:noFill/>
          </a:ln>
          <a:effectLst>
            <a:reflection blurRad="12700" stA="38000" endPos="8000" dist="2540" dir="5400000" sy="-100000" algn="bl" rotWithShape="0"/>
          </a:effectLst>
        </p:spPr>
      </p:pic>
      <p:pic>
        <p:nvPicPr>
          <p:cNvPr id="3074" name="Picture 2" descr="http://s3.amazonaws.com/nata3d/city_map.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71762" y="3477667"/>
            <a:ext cx="4613146" cy="3073449"/>
          </a:xfrm>
          <a:prstGeom prst="ellipse">
            <a:avLst/>
          </a:prstGeom>
          <a:ln w="38100">
            <a:noFill/>
          </a:ln>
          <a:effectLst>
            <a:softEdge rad="112500"/>
          </a:effectLst>
          <a:extLst>
            <a:ext uri="{909E8E84-426E-40dd-AFC4-6F175D3DCCD1}">
              <a14:hiddenFill xmlns:a14="http://schemas.microsoft.com/office/drawing/2010/main" xmlns="">
                <a:solidFill>
                  <a:srgbClr val="FFFFFF"/>
                </a:solidFill>
              </a14:hiddenFill>
            </a:ext>
          </a:extLst>
        </p:spPr>
      </p:pic>
      <p:sp>
        <p:nvSpPr>
          <p:cNvPr id="4" name="Title 3"/>
          <p:cNvSpPr>
            <a:spLocks noGrp="1"/>
          </p:cNvSpPr>
          <p:nvPr>
            <p:ph type="title"/>
          </p:nvPr>
        </p:nvSpPr>
        <p:spPr>
          <a:xfrm>
            <a:off x="1913469" y="566440"/>
            <a:ext cx="13529733" cy="624495"/>
          </a:xfrm>
        </p:spPr>
        <p:txBody>
          <a:bodyPr>
            <a:normAutofit/>
          </a:bodyPr>
          <a:lstStyle/>
          <a:p>
            <a:r>
              <a:rPr lang="en-US" dirty="0"/>
              <a:t>Sophisticated Solutions for Any Application</a:t>
            </a:r>
          </a:p>
        </p:txBody>
      </p:sp>
      <p:pic>
        <p:nvPicPr>
          <p:cNvPr id="26" name="Picture 25">
            <a:hlinkClick r:id="rId8" action="ppaction://hlinksldjump"/>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839198" y="3837569"/>
            <a:ext cx="2604004" cy="1772961"/>
          </a:xfrm>
          <a:prstGeom prst="roundRect">
            <a:avLst>
              <a:gd name="adj" fmla="val 8594"/>
            </a:avLst>
          </a:prstGeom>
          <a:solidFill>
            <a:srgbClr val="FFFFFF">
              <a:shade val="85000"/>
            </a:srgbClr>
          </a:solidFill>
          <a:ln>
            <a:noFill/>
          </a:ln>
          <a:effectLst>
            <a:reflection blurRad="12700" stA="38000" endPos="8000" dist="2540" dir="5400000" sy="-100000" algn="bl" rotWithShape="0"/>
          </a:effectLst>
        </p:spPr>
      </p:pic>
      <p:sp>
        <p:nvSpPr>
          <p:cNvPr id="22" name="TextBox 21"/>
          <p:cNvSpPr txBox="1"/>
          <p:nvPr/>
        </p:nvSpPr>
        <p:spPr>
          <a:xfrm>
            <a:off x="13231271" y="5607199"/>
            <a:ext cx="1819857" cy="461665"/>
          </a:xfrm>
          <a:prstGeom prst="rect">
            <a:avLst/>
          </a:prstGeom>
          <a:noFill/>
        </p:spPr>
        <p:txBody>
          <a:bodyPr wrap="none" rtlCol="0">
            <a:spAutoFit/>
          </a:bodyPr>
          <a:lstStyle/>
          <a:p>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Hospitality</a:t>
            </a:r>
          </a:p>
        </p:txBody>
      </p:sp>
      <p:cxnSp>
        <p:nvCxnSpPr>
          <p:cNvPr id="29" name="Straight Connector 28"/>
          <p:cNvCxnSpPr>
            <a:stCxn id="26" idx="1"/>
          </p:cNvCxnSpPr>
          <p:nvPr/>
        </p:nvCxnSpPr>
        <p:spPr>
          <a:xfrm flipH="1">
            <a:off x="10631606" y="4724050"/>
            <a:ext cx="2207592" cy="0"/>
          </a:xfrm>
          <a:prstGeom prst="line">
            <a:avLst/>
          </a:prstGeom>
          <a:ln w="57150">
            <a:solidFill>
              <a:srgbClr val="2B1D4E"/>
            </a:solidFill>
          </a:ln>
        </p:spPr>
        <p:style>
          <a:lnRef idx="3">
            <a:schemeClr val="accent6"/>
          </a:lnRef>
          <a:fillRef idx="0">
            <a:schemeClr val="accent6"/>
          </a:fillRef>
          <a:effectRef idx="2">
            <a:schemeClr val="accent6"/>
          </a:effectRef>
          <a:fontRef idx="minor">
            <a:schemeClr val="tx1"/>
          </a:fontRef>
        </p:style>
      </p:cxnSp>
      <p:cxnSp>
        <p:nvCxnSpPr>
          <p:cNvPr id="14" name="Straight Connector 13"/>
          <p:cNvCxnSpPr>
            <a:endCxn id="2" idx="0"/>
          </p:cNvCxnSpPr>
          <p:nvPr/>
        </p:nvCxnSpPr>
        <p:spPr>
          <a:xfrm flipH="1">
            <a:off x="6941559" y="5959614"/>
            <a:ext cx="400385" cy="664525"/>
          </a:xfrm>
          <a:prstGeom prst="line">
            <a:avLst/>
          </a:prstGeom>
          <a:ln w="57150">
            <a:solidFill>
              <a:srgbClr val="2B1D4E"/>
            </a:solidFill>
          </a:ln>
        </p:spPr>
        <p:style>
          <a:lnRef idx="3">
            <a:schemeClr val="accent6"/>
          </a:lnRef>
          <a:fillRef idx="0">
            <a:schemeClr val="accent6"/>
          </a:fillRef>
          <a:effectRef idx="2">
            <a:schemeClr val="accent6"/>
          </a:effectRef>
          <a:fontRef idx="minor">
            <a:schemeClr val="tx1"/>
          </a:fontRef>
        </p:style>
      </p:cxnSp>
      <p:grpSp>
        <p:nvGrpSpPr>
          <p:cNvPr id="2053" name="Group 2052"/>
          <p:cNvGrpSpPr/>
          <p:nvPr/>
        </p:nvGrpSpPr>
        <p:grpSpPr>
          <a:xfrm>
            <a:off x="5663285" y="6624139"/>
            <a:ext cx="2556547" cy="2176945"/>
            <a:chOff x="5770953" y="6412725"/>
            <a:chExt cx="2556547" cy="2176945"/>
          </a:xfrm>
        </p:grpSpPr>
        <p:pic>
          <p:nvPicPr>
            <p:cNvPr id="2" name="Picture 1">
              <a:hlinkClick r:id="rId10" action="ppaction://hlinksldjump"/>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770953" y="6412725"/>
              <a:ext cx="2556547" cy="1714000"/>
            </a:xfrm>
            <a:prstGeom prst="roundRect">
              <a:avLst>
                <a:gd name="adj" fmla="val 8594"/>
              </a:avLst>
            </a:prstGeom>
            <a:solidFill>
              <a:srgbClr val="FFFFFF">
                <a:shade val="85000"/>
              </a:srgbClr>
            </a:solidFill>
            <a:ln>
              <a:noFill/>
            </a:ln>
            <a:effectLst>
              <a:reflection blurRad="12700" stA="38000" endPos="8000" dist="2540" dir="5400000" sy="-100000" algn="bl" rotWithShape="0"/>
            </a:effectLst>
          </p:spPr>
        </p:pic>
        <p:sp>
          <p:nvSpPr>
            <p:cNvPr id="20" name="TextBox 19"/>
            <p:cNvSpPr txBox="1"/>
            <p:nvPr/>
          </p:nvSpPr>
          <p:spPr>
            <a:xfrm>
              <a:off x="5840497" y="8128005"/>
              <a:ext cx="2417457" cy="461665"/>
            </a:xfrm>
            <a:prstGeom prst="rect">
              <a:avLst/>
            </a:prstGeom>
            <a:noFill/>
          </p:spPr>
          <p:txBody>
            <a:bodyPr wrap="none" rtlCol="0">
              <a:spAutoFit/>
            </a:bodyPr>
            <a:lstStyle/>
            <a:p>
              <a:pPr algn="ctr"/>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Transportation</a:t>
              </a:r>
            </a:p>
          </p:txBody>
        </p:sp>
      </p:grpSp>
      <p:grpSp>
        <p:nvGrpSpPr>
          <p:cNvPr id="2055" name="Group 2054"/>
          <p:cNvGrpSpPr/>
          <p:nvPr/>
        </p:nvGrpSpPr>
        <p:grpSpPr>
          <a:xfrm>
            <a:off x="8985407" y="6625272"/>
            <a:ext cx="2669108" cy="2193323"/>
            <a:chOff x="9060209" y="6317189"/>
            <a:chExt cx="2669108" cy="2193323"/>
          </a:xfrm>
        </p:grpSpPr>
        <p:pic>
          <p:nvPicPr>
            <p:cNvPr id="5" name="Picture 4">
              <a:hlinkClick r:id="rId12" action="ppaction://hlinksldjump"/>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9060209" y="6317189"/>
              <a:ext cx="2669108" cy="1759257"/>
            </a:xfrm>
            <a:prstGeom prst="roundRect">
              <a:avLst>
                <a:gd name="adj" fmla="val 8594"/>
              </a:avLst>
            </a:prstGeom>
            <a:solidFill>
              <a:srgbClr val="FFFFFF">
                <a:shade val="85000"/>
              </a:srgbClr>
            </a:solidFill>
            <a:ln>
              <a:noFill/>
            </a:ln>
            <a:effectLst>
              <a:reflection blurRad="12700" stA="38000" endPos="8000" dist="2540" dir="5400000" sy="-100000" algn="bl" rotWithShape="0"/>
            </a:effectLst>
          </p:spPr>
        </p:pic>
        <p:sp>
          <p:nvSpPr>
            <p:cNvPr id="25" name="TextBox 24"/>
            <p:cNvSpPr txBox="1"/>
            <p:nvPr/>
          </p:nvSpPr>
          <p:spPr>
            <a:xfrm>
              <a:off x="9472876" y="8048847"/>
              <a:ext cx="1843774" cy="461665"/>
            </a:xfrm>
            <a:prstGeom prst="rect">
              <a:avLst/>
            </a:prstGeom>
            <a:noFill/>
          </p:spPr>
          <p:txBody>
            <a:bodyPr wrap="none" rtlCol="0">
              <a:spAutoFit/>
            </a:bodyPr>
            <a:lstStyle/>
            <a:p>
              <a:pPr algn="ctr"/>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Healthcare</a:t>
              </a:r>
            </a:p>
          </p:txBody>
        </p:sp>
      </p:grpSp>
      <p:cxnSp>
        <p:nvCxnSpPr>
          <p:cNvPr id="58" name="Straight Connector 57"/>
          <p:cNvCxnSpPr>
            <a:endCxn id="5" idx="0"/>
          </p:cNvCxnSpPr>
          <p:nvPr/>
        </p:nvCxnSpPr>
        <p:spPr>
          <a:xfrm>
            <a:off x="10018541" y="5849484"/>
            <a:ext cx="301420" cy="775788"/>
          </a:xfrm>
          <a:prstGeom prst="line">
            <a:avLst/>
          </a:prstGeom>
          <a:ln w="57150">
            <a:solidFill>
              <a:srgbClr val="2B1D4E"/>
            </a:solidFill>
          </a:ln>
        </p:spPr>
        <p:style>
          <a:lnRef idx="3">
            <a:schemeClr val="accent6"/>
          </a:lnRef>
          <a:fillRef idx="0">
            <a:schemeClr val="accent6"/>
          </a:fillRef>
          <a:effectRef idx="2">
            <a:schemeClr val="accent6"/>
          </a:effectRef>
          <a:fontRef idx="minor">
            <a:schemeClr val="tx1"/>
          </a:fontRef>
        </p:style>
      </p:cxnSp>
      <p:pic>
        <p:nvPicPr>
          <p:cNvPr id="10" name="Picture 9">
            <a:hlinkClick r:id="rId14" action="ppaction://hlinksldjump"/>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2256969" y="6371251"/>
            <a:ext cx="2544458" cy="1692164"/>
          </a:xfrm>
          <a:prstGeom prst="roundRect">
            <a:avLst>
              <a:gd name="adj" fmla="val 8594"/>
            </a:avLst>
          </a:prstGeom>
          <a:solidFill>
            <a:srgbClr val="FFFFFF">
              <a:shade val="85000"/>
            </a:srgbClr>
          </a:solidFill>
          <a:ln>
            <a:noFill/>
          </a:ln>
          <a:effectLst>
            <a:reflection blurRad="12700" stA="38000" endPos="8000" dist="2540" dir="5400000" sy="-100000" algn="bl" rotWithShape="0"/>
          </a:effectLst>
        </p:spPr>
      </p:pic>
      <p:sp>
        <p:nvSpPr>
          <p:cNvPr id="21" name="TextBox 20"/>
          <p:cNvSpPr txBox="1"/>
          <p:nvPr/>
        </p:nvSpPr>
        <p:spPr>
          <a:xfrm>
            <a:off x="11951717" y="8097324"/>
            <a:ext cx="3154966" cy="461665"/>
          </a:xfrm>
          <a:prstGeom prst="rect">
            <a:avLst/>
          </a:prstGeom>
          <a:noFill/>
        </p:spPr>
        <p:txBody>
          <a:bodyPr wrap="none" rtlCol="0">
            <a:spAutoFit/>
          </a:bodyPr>
          <a:lstStyle/>
          <a:p>
            <a:pPr algn="ctr"/>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Restaurants &amp; Bars</a:t>
            </a:r>
          </a:p>
        </p:txBody>
      </p:sp>
      <p:cxnSp>
        <p:nvCxnSpPr>
          <p:cNvPr id="61" name="Straight Connector 60"/>
          <p:cNvCxnSpPr/>
          <p:nvPr/>
        </p:nvCxnSpPr>
        <p:spPr>
          <a:xfrm>
            <a:off x="10513672" y="5623070"/>
            <a:ext cx="1844091" cy="748181"/>
          </a:xfrm>
          <a:prstGeom prst="line">
            <a:avLst/>
          </a:prstGeom>
          <a:ln w="57150">
            <a:solidFill>
              <a:srgbClr val="2B1D4E"/>
            </a:solidFill>
          </a:ln>
        </p:spPr>
        <p:style>
          <a:lnRef idx="3">
            <a:schemeClr val="accent6"/>
          </a:lnRef>
          <a:fillRef idx="0">
            <a:schemeClr val="accent6"/>
          </a:fillRef>
          <a:effectRef idx="2">
            <a:schemeClr val="accent6"/>
          </a:effectRef>
          <a:fontRef idx="minor">
            <a:schemeClr val="tx1"/>
          </a:fontRef>
        </p:style>
      </p:cxnSp>
      <p:grpSp>
        <p:nvGrpSpPr>
          <p:cNvPr id="7" name="Group 6"/>
          <p:cNvGrpSpPr/>
          <p:nvPr/>
        </p:nvGrpSpPr>
        <p:grpSpPr>
          <a:xfrm>
            <a:off x="2300178" y="6371251"/>
            <a:ext cx="2602902" cy="2228682"/>
            <a:chOff x="2300178" y="6371251"/>
            <a:chExt cx="2602902" cy="2228682"/>
          </a:xfrm>
        </p:grpSpPr>
        <p:pic>
          <p:nvPicPr>
            <p:cNvPr id="13" name="Picture 12">
              <a:hlinkClick r:id="rId16" action="ppaction://hlinksldjump"/>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2300178" y="6371251"/>
              <a:ext cx="2602902" cy="1772696"/>
            </a:xfrm>
            <a:prstGeom prst="roundRect">
              <a:avLst>
                <a:gd name="adj" fmla="val 8594"/>
              </a:avLst>
            </a:prstGeom>
            <a:solidFill>
              <a:srgbClr val="FFFFFF">
                <a:shade val="85000"/>
              </a:srgbClr>
            </a:solidFill>
            <a:ln>
              <a:noFill/>
            </a:ln>
            <a:effectLst>
              <a:reflection blurRad="12700" stA="38000" endPos="8000" dist="2540" dir="5400000" sy="-100000" algn="bl" rotWithShape="0"/>
            </a:effectLst>
          </p:spPr>
        </p:pic>
        <p:sp>
          <p:nvSpPr>
            <p:cNvPr id="19" name="TextBox 18"/>
            <p:cNvSpPr txBox="1"/>
            <p:nvPr/>
          </p:nvSpPr>
          <p:spPr>
            <a:xfrm>
              <a:off x="2997181" y="8138268"/>
              <a:ext cx="1050800" cy="461665"/>
            </a:xfrm>
            <a:prstGeom prst="rect">
              <a:avLst/>
            </a:prstGeom>
            <a:noFill/>
          </p:spPr>
          <p:txBody>
            <a:bodyPr wrap="none" rtlCol="0">
              <a:spAutoFit/>
            </a:bodyPr>
            <a:lstStyle/>
            <a:p>
              <a:pPr algn="ctr"/>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Retail</a:t>
              </a:r>
            </a:p>
          </p:txBody>
        </p:sp>
      </p:grpSp>
      <p:grpSp>
        <p:nvGrpSpPr>
          <p:cNvPr id="2059" name="Group 2058"/>
          <p:cNvGrpSpPr/>
          <p:nvPr/>
        </p:nvGrpSpPr>
        <p:grpSpPr>
          <a:xfrm>
            <a:off x="9009266" y="1366585"/>
            <a:ext cx="2514722" cy="2048935"/>
            <a:chOff x="12813956" y="1376885"/>
            <a:chExt cx="2514722" cy="2048935"/>
          </a:xfrm>
        </p:grpSpPr>
        <p:pic>
          <p:nvPicPr>
            <p:cNvPr id="6" name="Picture 5">
              <a:hlinkClick r:id="rId18" action="ppaction://hlinksldjump"/>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12813956" y="1376885"/>
              <a:ext cx="2514722" cy="1564023"/>
            </a:xfrm>
            <a:prstGeom prst="roundRect">
              <a:avLst>
                <a:gd name="adj" fmla="val 8594"/>
              </a:avLst>
            </a:prstGeom>
            <a:solidFill>
              <a:srgbClr val="FFFFFF">
                <a:shade val="85000"/>
              </a:srgbClr>
            </a:solidFill>
            <a:ln>
              <a:noFill/>
            </a:ln>
            <a:effectLst>
              <a:reflection blurRad="12700" stA="38000" endPos="8000" dist="2540" dir="5400000" sy="-100000" algn="bl" rotWithShape="0"/>
            </a:effectLst>
          </p:spPr>
        </p:pic>
        <p:sp>
          <p:nvSpPr>
            <p:cNvPr id="37" name="TextBox 36"/>
            <p:cNvSpPr txBox="1"/>
            <p:nvPr/>
          </p:nvSpPr>
          <p:spPr>
            <a:xfrm>
              <a:off x="13389079" y="2964155"/>
              <a:ext cx="1364476" cy="461665"/>
            </a:xfrm>
            <a:prstGeom prst="rect">
              <a:avLst/>
            </a:prstGeom>
            <a:noFill/>
          </p:spPr>
          <p:txBody>
            <a:bodyPr wrap="none" rtlCol="0">
              <a:spAutoFit/>
            </a:bodyPr>
            <a:lstStyle/>
            <a:p>
              <a:pPr algn="ctr"/>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Finance</a:t>
              </a:r>
            </a:p>
          </p:txBody>
        </p:sp>
      </p:grpSp>
      <p:cxnSp>
        <p:nvCxnSpPr>
          <p:cNvPr id="75" name="Straight Connector 74"/>
          <p:cNvCxnSpPr>
            <a:endCxn id="37" idx="2"/>
          </p:cNvCxnSpPr>
          <p:nvPr/>
        </p:nvCxnSpPr>
        <p:spPr>
          <a:xfrm flipV="1">
            <a:off x="9373562" y="3415520"/>
            <a:ext cx="893065" cy="582313"/>
          </a:xfrm>
          <a:prstGeom prst="line">
            <a:avLst/>
          </a:prstGeom>
          <a:ln w="57150">
            <a:solidFill>
              <a:srgbClr val="2B1D4E"/>
            </a:solidFill>
          </a:ln>
        </p:spPr>
        <p:style>
          <a:lnRef idx="3">
            <a:schemeClr val="accent6"/>
          </a:lnRef>
          <a:fillRef idx="0">
            <a:schemeClr val="accent6"/>
          </a:fillRef>
          <a:effectRef idx="2">
            <a:schemeClr val="accent6"/>
          </a:effectRef>
          <a:fontRef idx="minor">
            <a:schemeClr val="tx1"/>
          </a:fontRef>
        </p:style>
      </p:cxnSp>
      <p:cxnSp>
        <p:nvCxnSpPr>
          <p:cNvPr id="79" name="Straight Connector 78"/>
          <p:cNvCxnSpPr/>
          <p:nvPr/>
        </p:nvCxnSpPr>
        <p:spPr>
          <a:xfrm flipV="1">
            <a:off x="9678855" y="3525412"/>
            <a:ext cx="2949516" cy="806695"/>
          </a:xfrm>
          <a:prstGeom prst="line">
            <a:avLst/>
          </a:prstGeom>
          <a:ln w="57150">
            <a:solidFill>
              <a:srgbClr val="2B1D4E"/>
            </a:solidFill>
          </a:ln>
        </p:spPr>
        <p:style>
          <a:lnRef idx="3">
            <a:schemeClr val="accent6"/>
          </a:lnRef>
          <a:fillRef idx="0">
            <a:schemeClr val="accent6"/>
          </a:fillRef>
          <a:effectRef idx="2">
            <a:schemeClr val="accent6"/>
          </a:effectRef>
          <a:fontRef idx="minor">
            <a:schemeClr val="tx1"/>
          </a:fontRef>
        </p:style>
      </p:cxnSp>
      <p:grpSp>
        <p:nvGrpSpPr>
          <p:cNvPr id="2060" name="Group 2059"/>
          <p:cNvGrpSpPr/>
          <p:nvPr/>
        </p:nvGrpSpPr>
        <p:grpSpPr>
          <a:xfrm>
            <a:off x="5899180" y="1366585"/>
            <a:ext cx="2620455" cy="2062252"/>
            <a:chOff x="4032150" y="1363568"/>
            <a:chExt cx="2620455" cy="2062252"/>
          </a:xfrm>
        </p:grpSpPr>
        <p:pic>
          <p:nvPicPr>
            <p:cNvPr id="3" name="Picture 2">
              <a:hlinkClick r:id="rId20" action="ppaction://hlinksldjump"/>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4032150" y="1363568"/>
              <a:ext cx="2620455" cy="1560160"/>
            </a:xfrm>
            <a:prstGeom prst="roundRect">
              <a:avLst>
                <a:gd name="adj" fmla="val 8594"/>
              </a:avLst>
            </a:prstGeom>
            <a:solidFill>
              <a:srgbClr val="FFFFFF">
                <a:shade val="85000"/>
              </a:srgbClr>
            </a:solidFill>
            <a:ln>
              <a:noFill/>
            </a:ln>
            <a:effectLst>
              <a:reflection blurRad="12700" stA="38000" endPos="8000" dist="2540" dir="5400000" sy="-100000" algn="bl" rotWithShape="0"/>
            </a:effectLst>
          </p:spPr>
        </p:pic>
        <p:sp>
          <p:nvSpPr>
            <p:cNvPr id="28" name="TextBox 27"/>
            <p:cNvSpPr txBox="1"/>
            <p:nvPr/>
          </p:nvSpPr>
          <p:spPr>
            <a:xfrm>
              <a:off x="4491823" y="2964155"/>
              <a:ext cx="1701107" cy="461665"/>
            </a:xfrm>
            <a:prstGeom prst="rect">
              <a:avLst/>
            </a:prstGeom>
            <a:noFill/>
          </p:spPr>
          <p:txBody>
            <a:bodyPr wrap="none" rtlCol="0">
              <a:spAutoFit/>
            </a:bodyPr>
            <a:lstStyle/>
            <a:p>
              <a:pPr algn="ctr"/>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Education</a:t>
              </a:r>
            </a:p>
          </p:txBody>
        </p:sp>
      </p:grpSp>
      <p:cxnSp>
        <p:nvCxnSpPr>
          <p:cNvPr id="72" name="Straight Connector 71"/>
          <p:cNvCxnSpPr/>
          <p:nvPr/>
        </p:nvCxnSpPr>
        <p:spPr>
          <a:xfrm flipH="1" flipV="1">
            <a:off x="7308161" y="3378136"/>
            <a:ext cx="930014" cy="911170"/>
          </a:xfrm>
          <a:prstGeom prst="line">
            <a:avLst/>
          </a:prstGeom>
          <a:ln w="57150">
            <a:solidFill>
              <a:srgbClr val="2B1D4E"/>
            </a:solidFill>
          </a:ln>
        </p:spPr>
        <p:style>
          <a:lnRef idx="3">
            <a:schemeClr val="accent6"/>
          </a:lnRef>
          <a:fillRef idx="0">
            <a:schemeClr val="accent6"/>
          </a:fillRef>
          <a:effectRef idx="2">
            <a:schemeClr val="accent6"/>
          </a:effectRef>
          <a:fontRef idx="minor">
            <a:schemeClr val="tx1"/>
          </a:fontRef>
        </p:style>
      </p:cxnSp>
      <p:grpSp>
        <p:nvGrpSpPr>
          <p:cNvPr id="31" name="Group 30"/>
          <p:cNvGrpSpPr/>
          <p:nvPr/>
        </p:nvGrpSpPr>
        <p:grpSpPr>
          <a:xfrm>
            <a:off x="1969555" y="1442473"/>
            <a:ext cx="3435247" cy="2100596"/>
            <a:chOff x="1627083" y="1453526"/>
            <a:chExt cx="3435247" cy="2100596"/>
          </a:xfrm>
        </p:grpSpPr>
        <p:pic>
          <p:nvPicPr>
            <p:cNvPr id="16" name="Picture 15">
              <a:hlinkClick r:id="rId22" action="ppaction://hlinksldjump"/>
            </p:cNvPr>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2080707" y="1453526"/>
              <a:ext cx="2527998" cy="1638931"/>
            </a:xfrm>
            <a:prstGeom prst="roundRect">
              <a:avLst>
                <a:gd name="adj" fmla="val 8594"/>
              </a:avLst>
            </a:prstGeom>
            <a:solidFill>
              <a:srgbClr val="FFFFFF">
                <a:shade val="85000"/>
              </a:srgbClr>
            </a:solidFill>
            <a:ln>
              <a:noFill/>
            </a:ln>
            <a:effectLst>
              <a:reflection blurRad="12700" stA="30000" endPos="8000" dist="5000" dir="5400000" sy="-100000" algn="bl" rotWithShape="0"/>
            </a:effectLst>
          </p:spPr>
        </p:pic>
        <p:sp>
          <p:nvSpPr>
            <p:cNvPr id="50" name="TextBox 49"/>
            <p:cNvSpPr txBox="1"/>
            <p:nvPr/>
          </p:nvSpPr>
          <p:spPr>
            <a:xfrm>
              <a:off x="1627083" y="3092457"/>
              <a:ext cx="3435247" cy="461665"/>
            </a:xfrm>
            <a:prstGeom prst="rect">
              <a:avLst/>
            </a:prstGeom>
            <a:noFill/>
          </p:spPr>
          <p:txBody>
            <a:bodyPr wrap="square" rtlCol="0">
              <a:spAutoFit/>
            </a:bodyPr>
            <a:lstStyle/>
            <a:p>
              <a:pPr algn="ctr"/>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Corporate &amp; Exhibits</a:t>
              </a:r>
            </a:p>
          </p:txBody>
        </p:sp>
      </p:grpSp>
      <p:cxnSp>
        <p:nvCxnSpPr>
          <p:cNvPr id="60" name="Straight Connector 59"/>
          <p:cNvCxnSpPr/>
          <p:nvPr/>
        </p:nvCxnSpPr>
        <p:spPr>
          <a:xfrm flipH="1" flipV="1">
            <a:off x="4775151" y="3491258"/>
            <a:ext cx="2533010" cy="1085964"/>
          </a:xfrm>
          <a:prstGeom prst="line">
            <a:avLst/>
          </a:prstGeom>
          <a:ln w="57150">
            <a:solidFill>
              <a:srgbClr val="2B1D4E"/>
            </a:solidFill>
          </a:ln>
        </p:spPr>
        <p:style>
          <a:lnRef idx="3">
            <a:schemeClr val="accent6"/>
          </a:lnRef>
          <a:fillRef idx="0">
            <a:schemeClr val="accent6"/>
          </a:fillRef>
          <a:effectRef idx="2">
            <a:schemeClr val="accent6"/>
          </a:effectRef>
          <a:fontRef idx="minor">
            <a:schemeClr val="tx1"/>
          </a:fontRef>
        </p:style>
      </p:cxnSp>
      <p:cxnSp>
        <p:nvCxnSpPr>
          <p:cNvPr id="70" name="Straight Connector 69"/>
          <p:cNvCxnSpPr/>
          <p:nvPr/>
        </p:nvCxnSpPr>
        <p:spPr>
          <a:xfrm flipH="1" flipV="1">
            <a:off x="4449636" y="4924655"/>
            <a:ext cx="2142233" cy="89736"/>
          </a:xfrm>
          <a:prstGeom prst="line">
            <a:avLst/>
          </a:prstGeom>
          <a:ln w="57150">
            <a:solidFill>
              <a:srgbClr val="2B1D4E"/>
            </a:solidFill>
          </a:ln>
        </p:spPr>
        <p:style>
          <a:lnRef idx="3">
            <a:schemeClr val="accent6"/>
          </a:lnRef>
          <a:fillRef idx="0">
            <a:schemeClr val="accent6"/>
          </a:fillRef>
          <a:effectRef idx="2">
            <a:schemeClr val="accent6"/>
          </a:effectRef>
          <a:fontRef idx="minor">
            <a:schemeClr val="tx1"/>
          </a:fontRef>
        </p:style>
      </p:cxnSp>
      <p:sp>
        <p:nvSpPr>
          <p:cNvPr id="23" name="TextBox 22"/>
          <p:cNvSpPr txBox="1"/>
          <p:nvPr/>
        </p:nvSpPr>
        <p:spPr>
          <a:xfrm>
            <a:off x="1588248" y="5562279"/>
            <a:ext cx="3255540" cy="461665"/>
          </a:xfrm>
          <a:prstGeom prst="rect">
            <a:avLst/>
          </a:prstGeom>
          <a:noFill/>
        </p:spPr>
        <p:txBody>
          <a:bodyPr wrap="square" rtlCol="0">
            <a:spAutoFit/>
          </a:bodyPr>
          <a:lstStyle/>
          <a:p>
            <a:pPr algn="ctr"/>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Casinos &amp; Stadiums</a:t>
            </a:r>
          </a:p>
        </p:txBody>
      </p:sp>
      <p:sp>
        <p:nvSpPr>
          <p:cNvPr id="57" name="TextBox 56"/>
          <p:cNvSpPr txBox="1"/>
          <p:nvPr/>
        </p:nvSpPr>
        <p:spPr>
          <a:xfrm>
            <a:off x="11904189" y="3085724"/>
            <a:ext cx="3791237" cy="461665"/>
          </a:xfrm>
          <a:prstGeom prst="rect">
            <a:avLst/>
          </a:prstGeom>
          <a:noFill/>
        </p:spPr>
        <p:txBody>
          <a:bodyPr wrap="square" rtlCol="0">
            <a:spAutoFit/>
          </a:bodyPr>
          <a:lstStyle/>
          <a:p>
            <a:pPr algn="ctr"/>
            <a:r>
              <a:rPr lang="en-US" sz="2400" dirty="0">
                <a:solidFill>
                  <a:srgbClr val="595959"/>
                </a:solidFill>
                <a:latin typeface="Verdana" panose="020B0604030504040204" pitchFamily="34" charset="0"/>
                <a:ea typeface="Verdana" panose="020B0604030504040204" pitchFamily="34" charset="0"/>
                <a:cs typeface="Verdana" panose="020B0604030504040204" pitchFamily="34" charset="0"/>
              </a:rPr>
              <a:t>Museums &amp; Attractions</a:t>
            </a:r>
          </a:p>
        </p:txBody>
      </p:sp>
      <p:pic>
        <p:nvPicPr>
          <p:cNvPr id="40" name="Image 28" descr="icon_home.png">
            <a:hlinkClick r:id="rId24" action="ppaction://hlinksldjump"/>
          </p:cNvPr>
          <p:cNvPicPr>
            <a:picLocks noChangeAspect="1"/>
          </p:cNvPicPr>
          <p:nvPr/>
        </p:nvPicPr>
        <p:blipFill>
          <a:blip r:embed="rId25">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a:hlinkClick r:id="rId26" action="ppaction://hlinksldjump"/>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427938" y="1442473"/>
            <a:ext cx="944882" cy="944882"/>
          </a:xfrm>
          <a:prstGeom prst="rect">
            <a:avLst/>
          </a:prstGeom>
        </p:spPr>
      </p:pic>
    </p:spTree>
    <p:extLst>
      <p:ext uri="{BB962C8B-B14F-4D97-AF65-F5344CB8AC3E}">
        <p14:creationId xmlns:p14="http://schemas.microsoft.com/office/powerpoint/2010/main" val="23686006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BrightSign Corporate &amp; Exhibit Solutions</a:t>
            </a:r>
          </a:p>
        </p:txBody>
      </p:sp>
      <p:sp>
        <p:nvSpPr>
          <p:cNvPr id="3" name="Text Placeholder 2"/>
          <p:cNvSpPr>
            <a:spLocks noGrp="1"/>
          </p:cNvSpPr>
          <p:nvPr>
            <p:ph type="body" sz="quarter" idx="10"/>
          </p:nvPr>
        </p:nvSpPr>
        <p:spPr>
          <a:xfrm>
            <a:off x="1913469" y="1588036"/>
            <a:ext cx="10903507" cy="724935"/>
          </a:xfrm>
        </p:spPr>
        <p:txBody>
          <a:bodyPr/>
          <a:lstStyle/>
          <a:p>
            <a:r>
              <a:rPr lang="en-US" dirty="0"/>
              <a:t>Improve corporate communication, elevate </a:t>
            </a:r>
            <a:br>
              <a:rPr lang="en-US" dirty="0"/>
            </a:br>
            <a:r>
              <a:rPr lang="en-US" dirty="0"/>
              <a:t>branding, and create engaging company exhibits</a:t>
            </a:r>
          </a:p>
        </p:txBody>
      </p:sp>
      <p:sp>
        <p:nvSpPr>
          <p:cNvPr id="4" name="Content Placeholder 3"/>
          <p:cNvSpPr>
            <a:spLocks noGrp="1"/>
          </p:cNvSpPr>
          <p:nvPr>
            <p:ph idx="14"/>
          </p:nvPr>
        </p:nvSpPr>
        <p:spPr>
          <a:xfrm>
            <a:off x="2076007" y="2594917"/>
            <a:ext cx="9195900" cy="5638844"/>
          </a:xfrm>
        </p:spPr>
        <p:txBody>
          <a:bodyPr/>
          <a:lstStyle/>
          <a:p>
            <a:pPr>
              <a:spcBef>
                <a:spcPts val="1800"/>
              </a:spcBef>
              <a:spcAft>
                <a:spcPts val="1800"/>
              </a:spcAft>
            </a:pPr>
            <a:r>
              <a:rPr lang="en-US" sz="2400" b="1" dirty="0"/>
              <a:t>Elevate branding </a:t>
            </a:r>
            <a:r>
              <a:rPr lang="en-US" sz="2400" dirty="0"/>
              <a:t>by creating a unique immersive experience with multi-screen displays, audio and lighting</a:t>
            </a:r>
          </a:p>
          <a:p>
            <a:pPr>
              <a:spcBef>
                <a:spcPts val="1800"/>
              </a:spcBef>
              <a:spcAft>
                <a:spcPts val="1800"/>
              </a:spcAft>
            </a:pPr>
            <a:r>
              <a:rPr lang="en-US" sz="2400" b="1" dirty="0"/>
              <a:t>Engage visitors </a:t>
            </a:r>
            <a:r>
              <a:rPr lang="en-US" sz="2400" dirty="0"/>
              <a:t>with mobile and touch screen interactivity for corporate directories, product listings, etc.</a:t>
            </a:r>
          </a:p>
          <a:p>
            <a:pPr>
              <a:spcBef>
                <a:spcPts val="1800"/>
              </a:spcBef>
              <a:spcAft>
                <a:spcPts val="1800"/>
              </a:spcAft>
            </a:pPr>
            <a:r>
              <a:rPr lang="en-US" sz="2400" b="1" dirty="0"/>
              <a:t>Improve corporate communications </a:t>
            </a:r>
            <a:r>
              <a:rPr lang="en-US" sz="2400" dirty="0"/>
              <a:t>with targeted messaging, events, news and real-time stats that can be changed on the fly or scheduled</a:t>
            </a:r>
          </a:p>
          <a:p>
            <a:pPr>
              <a:spcBef>
                <a:spcPts val="1800"/>
              </a:spcBef>
              <a:spcAft>
                <a:spcPts val="1800"/>
              </a:spcAft>
            </a:pPr>
            <a:r>
              <a:rPr lang="en-US" sz="2400" b="1" dirty="0"/>
              <a:t>Make wayfinding simple </a:t>
            </a:r>
            <a:r>
              <a:rPr lang="en-US" sz="2400" dirty="0"/>
              <a:t>with interactive displays </a:t>
            </a:r>
            <a:br>
              <a:rPr lang="en-US" sz="2400" dirty="0"/>
            </a:br>
            <a:r>
              <a:rPr lang="en-US" sz="2400" dirty="0"/>
              <a:t>built with HTML5 </a:t>
            </a:r>
          </a:p>
          <a:p>
            <a:pPr>
              <a:spcAft>
                <a:spcPts val="1800"/>
              </a:spcAft>
            </a:pPr>
            <a:r>
              <a:rPr lang="en-US" sz="2400" b="1" dirty="0"/>
              <a:t>Reduce costs </a:t>
            </a:r>
            <a:r>
              <a:rPr lang="en-US" sz="2400" dirty="0"/>
              <a:t>by eliminating static, printed signage </a:t>
            </a:r>
            <a:br>
              <a:rPr lang="en-US" sz="2400" dirty="0"/>
            </a:br>
            <a:r>
              <a:rPr lang="en-US" sz="2400" dirty="0"/>
              <a:t>and by implementing a green solution</a:t>
            </a:r>
          </a:p>
        </p:txBody>
      </p:sp>
      <p:grpSp>
        <p:nvGrpSpPr>
          <p:cNvPr id="12" name="Group 11"/>
          <p:cNvGrpSpPr>
            <a:grpSpLocks noChangeAspect="1"/>
          </p:cNvGrpSpPr>
          <p:nvPr/>
        </p:nvGrpSpPr>
        <p:grpSpPr>
          <a:xfrm>
            <a:off x="1159650" y="2569601"/>
            <a:ext cx="1128755" cy="957269"/>
            <a:chOff x="10610822" y="2261895"/>
            <a:chExt cx="2338862" cy="1983530"/>
          </a:xfrm>
        </p:grpSpPr>
        <p:sp>
          <p:nvSpPr>
            <p:cNvPr id="13" name="ZoneTexte 19"/>
            <p:cNvSpPr txBox="1">
              <a:spLocks noChangeAspect="1" noChangeArrowheads="1"/>
            </p:cNvSpPr>
            <p:nvPr/>
          </p:nvSpPr>
          <p:spPr bwMode="auto">
            <a:xfrm>
              <a:off x="10610822" y="3682093"/>
              <a:ext cx="2338862"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BrightWall</a:t>
              </a:r>
              <a:r>
                <a:rPr lang="fr-FR" sz="1200" b="1" baseline="30000" dirty="0">
                  <a:solidFill>
                    <a:srgbClr val="311C6B"/>
                  </a:solidFill>
                  <a:cs typeface="Arial" charset="0"/>
                </a:rPr>
                <a:t>TM</a:t>
              </a:r>
            </a:p>
          </p:txBody>
        </p:sp>
        <p:pic>
          <p:nvPicPr>
            <p:cNvPr id="14" name="Image 39" descr="icon_synchro.png">
              <a:hlinkClick r:id="rId2" action="ppaction://hlinksldjump"/>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78159" y="2261895"/>
              <a:ext cx="1505901" cy="1505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 name="Group 14"/>
          <p:cNvGrpSpPr>
            <a:grpSpLocks noChangeAspect="1"/>
          </p:cNvGrpSpPr>
          <p:nvPr/>
        </p:nvGrpSpPr>
        <p:grpSpPr>
          <a:xfrm>
            <a:off x="1144963" y="3745081"/>
            <a:ext cx="1129670" cy="982037"/>
            <a:chOff x="11851841" y="2183457"/>
            <a:chExt cx="2340758" cy="2034851"/>
          </a:xfrm>
        </p:grpSpPr>
        <p:sp>
          <p:nvSpPr>
            <p:cNvPr id="16" name="ZoneTexte 21"/>
            <p:cNvSpPr txBox="1">
              <a:spLocks noChangeAspect="1" noChangeArrowheads="1"/>
            </p:cNvSpPr>
            <p:nvPr/>
          </p:nvSpPr>
          <p:spPr bwMode="auto">
            <a:xfrm>
              <a:off x="11851841" y="3654976"/>
              <a:ext cx="2340758"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Touch</a:t>
              </a:r>
            </a:p>
          </p:txBody>
        </p:sp>
        <p:pic>
          <p:nvPicPr>
            <p:cNvPr id="17" name="Image 30" descr="icon_touch.png">
              <a:hlinkClick r:id="rId2" action="ppaction://hlinksldjump"/>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69269" y="2183457"/>
              <a:ext cx="1505902" cy="1505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8" name="Group 17"/>
          <p:cNvGrpSpPr>
            <a:grpSpLocks noChangeAspect="1"/>
          </p:cNvGrpSpPr>
          <p:nvPr/>
        </p:nvGrpSpPr>
        <p:grpSpPr>
          <a:xfrm>
            <a:off x="194842" y="3745084"/>
            <a:ext cx="1114504" cy="990238"/>
            <a:chOff x="4851392" y="4552357"/>
            <a:chExt cx="2350180" cy="2088137"/>
          </a:xfrm>
        </p:grpSpPr>
        <p:sp>
          <p:nvSpPr>
            <p:cNvPr id="19" name="ZoneTexte 23"/>
            <p:cNvSpPr txBox="1">
              <a:spLocks noChangeAspect="1" noChangeArrowheads="1"/>
            </p:cNvSpPr>
            <p:nvPr/>
          </p:nvSpPr>
          <p:spPr bwMode="auto">
            <a:xfrm>
              <a:off x="4851392" y="5844502"/>
              <a:ext cx="2350180" cy="795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Interactivity</a:t>
              </a:r>
            </a:p>
          </p:txBody>
        </p:sp>
        <p:pic>
          <p:nvPicPr>
            <p:cNvPr id="20" name="Image 36" descr="icon_interactivity.png">
              <a:hlinkClick r:id="rId2" action="ppaction://hlinksldjump"/>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81886" y="4552357"/>
              <a:ext cx="1497547" cy="14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0"/>
          <p:cNvGrpSpPr>
            <a:grpSpLocks noChangeAspect="1"/>
          </p:cNvGrpSpPr>
          <p:nvPr/>
        </p:nvGrpSpPr>
        <p:grpSpPr>
          <a:xfrm>
            <a:off x="1199873" y="5030132"/>
            <a:ext cx="1025505" cy="952165"/>
            <a:chOff x="11979401" y="6826985"/>
            <a:chExt cx="2124922" cy="1972954"/>
          </a:xfrm>
        </p:grpSpPr>
        <p:sp>
          <p:nvSpPr>
            <p:cNvPr id="22" name="ZoneTexte 7"/>
            <p:cNvSpPr txBox="1">
              <a:spLocks noChangeAspect="1" noChangeArrowheads="1"/>
            </p:cNvSpPr>
            <p:nvPr/>
          </p:nvSpPr>
          <p:spPr bwMode="auto">
            <a:xfrm>
              <a:off x="11979401" y="8236607"/>
              <a:ext cx="2124922"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Networking</a:t>
              </a:r>
            </a:p>
          </p:txBody>
        </p:sp>
        <p:pic>
          <p:nvPicPr>
            <p:cNvPr id="23" name="Image 42" descr="icon_update.png">
              <a:hlinkClick r:id="" action="ppaction://noaction"/>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269269" y="6826985"/>
              <a:ext cx="1505902" cy="1505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4" name="Group 23"/>
          <p:cNvGrpSpPr>
            <a:grpSpLocks noChangeAspect="1"/>
          </p:cNvGrpSpPr>
          <p:nvPr/>
        </p:nvGrpSpPr>
        <p:grpSpPr>
          <a:xfrm>
            <a:off x="269344" y="5030132"/>
            <a:ext cx="965500" cy="1217832"/>
            <a:chOff x="1819541" y="2222044"/>
            <a:chExt cx="1953639" cy="2464222"/>
          </a:xfrm>
        </p:grpSpPr>
        <p:pic>
          <p:nvPicPr>
            <p:cNvPr id="25" name="Picture 24"/>
            <p:cNvPicPr>
              <a:picLocks noChangeAspect="1"/>
            </p:cNvPicPr>
            <p:nvPr/>
          </p:nvPicPr>
          <p:blipFill rotWithShape="1">
            <a:blip r:embed="rId7" cstate="email">
              <a:extLst>
                <a:ext uri="{BEBA8EAE-BF5A-486C-A8C5-ECC9F3942E4B}">
                  <a14:imgProps xmlns:a14="http://schemas.microsoft.com/office/drawing/2010/main">
                    <a14:imgLayer r:embed="rId8">
                      <a14:imgEffect>
                        <a14:colorTemperature colorTemp="7000"/>
                      </a14:imgEffect>
                      <a14:imgEffect>
                        <a14:saturation sat="90000"/>
                      </a14:imgEffect>
                      <a14:imgEffect>
                        <a14:brightnessContrast contrast="30000"/>
                      </a14:imgEffect>
                    </a14:imgLayer>
                  </a14:imgProps>
                </a:ext>
                <a:ext uri="{28A0092B-C50C-407E-A947-70E740481C1C}">
                  <a14:useLocalDpi xmlns:a14="http://schemas.microsoft.com/office/drawing/2010/main"/>
                </a:ext>
              </a:extLst>
            </a:blip>
            <a:srcRect/>
            <a:stretch/>
          </p:blipFill>
          <p:spPr>
            <a:xfrm>
              <a:off x="2091167" y="2222044"/>
              <a:ext cx="1410389" cy="1405312"/>
            </a:xfrm>
            <a:prstGeom prst="rect">
              <a:avLst/>
            </a:prstGeom>
          </p:spPr>
        </p:pic>
        <p:sp>
          <p:nvSpPr>
            <p:cNvPr id="26" name="ZoneTexte 11"/>
            <p:cNvSpPr txBox="1">
              <a:spLocks noChangeArrowheads="1"/>
            </p:cNvSpPr>
            <p:nvPr/>
          </p:nvSpPr>
          <p:spPr bwMode="auto">
            <a:xfrm>
              <a:off x="1819541" y="3627355"/>
              <a:ext cx="1953639" cy="1058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BrightSign App</a:t>
              </a:r>
            </a:p>
          </p:txBody>
        </p:sp>
      </p:grpSp>
      <p:grpSp>
        <p:nvGrpSpPr>
          <p:cNvPr id="27" name="Group 26"/>
          <p:cNvGrpSpPr>
            <a:grpSpLocks noChangeAspect="1"/>
          </p:cNvGrpSpPr>
          <p:nvPr/>
        </p:nvGrpSpPr>
        <p:grpSpPr>
          <a:xfrm>
            <a:off x="1372047" y="6373712"/>
            <a:ext cx="703960" cy="978945"/>
            <a:chOff x="3849132" y="6800664"/>
            <a:chExt cx="1458656" cy="2028444"/>
          </a:xfrm>
        </p:grpSpPr>
        <p:sp>
          <p:nvSpPr>
            <p:cNvPr id="28" name="ZoneTexte 23"/>
            <p:cNvSpPr txBox="1">
              <a:spLocks noChangeArrowheads="1"/>
            </p:cNvSpPr>
            <p:nvPr/>
          </p:nvSpPr>
          <p:spPr bwMode="auto">
            <a:xfrm>
              <a:off x="3849132" y="8265776"/>
              <a:ext cx="1458656"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HTML5 </a:t>
              </a:r>
            </a:p>
          </p:txBody>
        </p:sp>
        <p:pic>
          <p:nvPicPr>
            <p:cNvPr id="29" name="Image 34" descr="Icon_html5.png">
              <a:hlinkClick r:id="rId9" action="ppaction://hlinksldjump"/>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849132" y="6800664"/>
              <a:ext cx="1458656" cy="1458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0" name="Content Placeholder 8"/>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2328061" y="1522735"/>
            <a:ext cx="2792053" cy="2247623"/>
          </a:xfrm>
          <a:prstGeom prst="rect">
            <a:avLst/>
          </a:prstGeom>
          <a:ln>
            <a:noFill/>
          </a:ln>
          <a:effectLst>
            <a:outerShdw blurRad="292100" dist="139700" dir="2700000" algn="tl" rotWithShape="0">
              <a:srgbClr val="333333">
                <a:alpha val="65000"/>
              </a:srgbClr>
            </a:outerShdw>
          </a:effectLst>
        </p:spPr>
      </p:pic>
      <p:grpSp>
        <p:nvGrpSpPr>
          <p:cNvPr id="35" name="Group 34"/>
          <p:cNvGrpSpPr/>
          <p:nvPr/>
        </p:nvGrpSpPr>
        <p:grpSpPr>
          <a:xfrm>
            <a:off x="11955712" y="6725693"/>
            <a:ext cx="3536750" cy="2311473"/>
            <a:chOff x="6548273" y="5144506"/>
            <a:chExt cx="4535488" cy="2769692"/>
          </a:xfrm>
        </p:grpSpPr>
        <p:pic>
          <p:nvPicPr>
            <p:cNvPr id="36" name="Picture 3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023022" y="5144506"/>
              <a:ext cx="3585990" cy="2068993"/>
            </a:xfrm>
            <a:prstGeom prst="rect">
              <a:avLst/>
            </a:prstGeom>
          </p:spPr>
        </p:pic>
        <p:sp>
          <p:nvSpPr>
            <p:cNvPr id="37" name="Rectangle 36"/>
            <p:cNvSpPr/>
            <p:nvPr/>
          </p:nvSpPr>
          <p:spPr>
            <a:xfrm>
              <a:off x="6548273" y="7213499"/>
              <a:ext cx="4535488" cy="700699"/>
            </a:xfrm>
            <a:prstGeom prst="rect">
              <a:avLst/>
            </a:prstGeom>
          </p:spPr>
          <p:txBody>
            <a:bodyPr wrap="square">
              <a:spAutoFit/>
            </a:bodyPr>
            <a:lstStyle/>
            <a:p>
              <a:pPr algn="ctr"/>
              <a:r>
                <a:rPr lang="en-US" sz="1600" b="1" dirty="0">
                  <a:solidFill>
                    <a:srgbClr val="404040"/>
                  </a:solidFill>
                  <a:latin typeface="Arial" panose="020B0604020202020204" pitchFamily="34" charset="0"/>
                </a:rPr>
                <a:t>20 BrightSign players synchronized and projected </a:t>
              </a:r>
              <a:endParaRPr lang="en-US" sz="1600" b="1" i="0" dirty="0">
                <a:solidFill>
                  <a:srgbClr val="404040"/>
                </a:solidFill>
                <a:effectLst/>
                <a:latin typeface="Arial" panose="020B0604020202020204" pitchFamily="34" charset="0"/>
              </a:endParaRPr>
            </a:p>
          </p:txBody>
        </p:sp>
        <p:pic>
          <p:nvPicPr>
            <p:cNvPr id="38" name="Picture 3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063519" y="6797478"/>
              <a:ext cx="1098693" cy="364444"/>
            </a:xfrm>
            <a:prstGeom prst="rect">
              <a:avLst/>
            </a:prstGeom>
          </p:spPr>
        </p:pic>
      </p:grpSp>
      <p:grpSp>
        <p:nvGrpSpPr>
          <p:cNvPr id="40" name="Group 39"/>
          <p:cNvGrpSpPr/>
          <p:nvPr/>
        </p:nvGrpSpPr>
        <p:grpSpPr>
          <a:xfrm>
            <a:off x="11878735" y="3983760"/>
            <a:ext cx="3690705" cy="2606940"/>
            <a:chOff x="12078539" y="3983760"/>
            <a:chExt cx="3690705" cy="2606940"/>
          </a:xfrm>
        </p:grpSpPr>
        <p:pic>
          <p:nvPicPr>
            <p:cNvPr id="32" name="Picture 3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2238755" y="3983760"/>
              <a:ext cx="3370274" cy="2022165"/>
            </a:xfrm>
            <a:prstGeom prst="rect">
              <a:avLst/>
            </a:prstGeom>
            <a:ln>
              <a:noFill/>
            </a:ln>
            <a:effectLst>
              <a:outerShdw blurRad="292100" dist="139700" dir="2700000" algn="tl" rotWithShape="0">
                <a:srgbClr val="333333">
                  <a:alpha val="65000"/>
                </a:srgbClr>
              </a:outerShdw>
            </a:effectLst>
          </p:spPr>
        </p:pic>
        <p:sp>
          <p:nvSpPr>
            <p:cNvPr id="39" name="Rectangle 38"/>
            <p:cNvSpPr/>
            <p:nvPr/>
          </p:nvSpPr>
          <p:spPr>
            <a:xfrm>
              <a:off x="12078539" y="6005925"/>
              <a:ext cx="3690705" cy="584775"/>
            </a:xfrm>
            <a:prstGeom prst="rect">
              <a:avLst/>
            </a:prstGeom>
          </p:spPr>
          <p:txBody>
            <a:bodyPr wrap="square">
              <a:spAutoFit/>
            </a:bodyPr>
            <a:lstStyle/>
            <a:p>
              <a:r>
                <a:rPr lang="en-US" sz="1600" b="1" dirty="0">
                  <a:solidFill>
                    <a:srgbClr val="404040"/>
                  </a:solidFill>
                  <a:latin typeface="Arial" panose="020B0604020202020204" pitchFamily="34" charset="0"/>
                  <a:cs typeface="Arial" panose="020B0604020202020204" pitchFamily="34" charset="0"/>
                </a:rPr>
                <a:t>Zurich Film Festival: 70 BrightSign driven displays throughout the city</a:t>
              </a:r>
            </a:p>
          </p:txBody>
        </p:sp>
      </p:grpSp>
      <p:sp>
        <p:nvSpPr>
          <p:cNvPr id="33" name="TextBox 32"/>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1/2</a:t>
            </a:r>
          </a:p>
        </p:txBody>
      </p:sp>
      <p:pic>
        <p:nvPicPr>
          <p:cNvPr id="34" name="Image 28" descr="icon_home.png">
            <a:hlinkClick r:id="rId15" action="ppaction://hlinksldjump"/>
          </p:cNvPr>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6613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Utrecht City Council Case Study</a:t>
            </a:r>
          </a:p>
        </p:txBody>
      </p:sp>
      <p:sp>
        <p:nvSpPr>
          <p:cNvPr id="3" name="Text Placeholder 2"/>
          <p:cNvSpPr>
            <a:spLocks noGrp="1"/>
          </p:cNvSpPr>
          <p:nvPr>
            <p:ph type="body" sz="quarter" idx="10"/>
          </p:nvPr>
        </p:nvSpPr>
        <p:spPr/>
        <p:txBody>
          <a:bodyPr/>
          <a:lstStyle/>
          <a:p>
            <a:r>
              <a:rPr lang="en-US" dirty="0"/>
              <a:t>Digital Signage Improves Customer Service and the Working Environment</a:t>
            </a:r>
          </a:p>
        </p:txBody>
      </p:sp>
      <p:sp>
        <p:nvSpPr>
          <p:cNvPr id="4" name="Content Placeholder 3"/>
          <p:cNvSpPr>
            <a:spLocks noGrp="1"/>
          </p:cNvSpPr>
          <p:nvPr>
            <p:ph idx="14"/>
          </p:nvPr>
        </p:nvSpPr>
        <p:spPr>
          <a:xfrm>
            <a:off x="1913468" y="2425701"/>
            <a:ext cx="13529733" cy="5894560"/>
          </a:xfrm>
        </p:spPr>
        <p:txBody>
          <a:bodyPr/>
          <a:lstStyle/>
          <a:p>
            <a:r>
              <a:rPr lang="en-US" sz="2400" b="1" dirty="0"/>
              <a:t>The Solution</a:t>
            </a:r>
          </a:p>
          <a:p>
            <a:pPr lvl="1"/>
            <a:r>
              <a:rPr lang="en-US" sz="2200" dirty="0"/>
              <a:t>34 BrightSign XD players and BrightAuthor CMS</a:t>
            </a:r>
          </a:p>
          <a:p>
            <a:pPr lvl="1"/>
            <a:r>
              <a:rPr lang="en-US" sz="2200" dirty="0"/>
              <a:t>23 46-inch displays on each of the 22 floors providing staff information</a:t>
            </a:r>
          </a:p>
          <a:p>
            <a:pPr lvl="1"/>
            <a:r>
              <a:rPr lang="en-US" sz="2200" dirty="0"/>
              <a:t>Six 70-inch displays in departmental reception areas directing visitors</a:t>
            </a:r>
          </a:p>
          <a:p>
            <a:pPr lvl="1"/>
            <a:r>
              <a:rPr lang="en-US" sz="2200" dirty="0"/>
              <a:t>Two 80-inch screens in the public atrium public information</a:t>
            </a:r>
          </a:p>
          <a:p>
            <a:pPr lvl="1"/>
            <a:r>
              <a:rPr lang="en-US" sz="2200" dirty="0"/>
              <a:t>Three 32-inch screens in the public area, providing tourist information</a:t>
            </a:r>
          </a:p>
          <a:p>
            <a:r>
              <a:rPr lang="en-US" sz="2400" b="1" dirty="0"/>
              <a:t>Benefits</a:t>
            </a:r>
          </a:p>
          <a:p>
            <a:pPr lvl="1"/>
            <a:r>
              <a:rPr lang="en-US" sz="2200" dirty="0"/>
              <a:t>Appreciable positive effect on customer service, as well as the </a:t>
            </a:r>
            <a:br>
              <a:rPr lang="en-US" sz="2200" dirty="0"/>
            </a:br>
            <a:r>
              <a:rPr lang="en-US" sz="2200" dirty="0"/>
              <a:t>information available for staff to help improve performance and quickly </a:t>
            </a:r>
            <a:br>
              <a:rPr lang="en-US" sz="2200" dirty="0"/>
            </a:br>
            <a:r>
              <a:rPr lang="en-US" sz="2200" dirty="0"/>
              <a:t>become familiar with their new surroundings</a:t>
            </a:r>
          </a:p>
          <a:p>
            <a:pPr lvl="1"/>
            <a:r>
              <a:rPr lang="en-US" sz="2200" dirty="0"/>
              <a:t>Speedy implementation: the entire project, took only four months</a:t>
            </a:r>
          </a:p>
          <a:p>
            <a:pPr lvl="1"/>
            <a:r>
              <a:rPr lang="en-US" sz="2200" dirty="0"/>
              <a:t>The equipment is very easy to use, and council departments are easily </a:t>
            </a:r>
            <a:br>
              <a:rPr lang="en-US" sz="2200" dirty="0"/>
            </a:br>
            <a:r>
              <a:rPr lang="en-US" sz="2200" dirty="0"/>
              <a:t>able to manage content independently</a:t>
            </a:r>
          </a:p>
        </p:txBody>
      </p:sp>
      <p:pic>
        <p:nvPicPr>
          <p:cNvPr id="3074" name="Picture 2" descr="http://www.vhs-bv.nl/info/logo_png.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027026" y="244141"/>
            <a:ext cx="14287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55776" y="207366"/>
            <a:ext cx="1627190" cy="92398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038177" y="2184454"/>
            <a:ext cx="2955095" cy="196667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038177" y="4389992"/>
            <a:ext cx="2955095" cy="196327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3038176" y="6592122"/>
            <a:ext cx="2955095" cy="1848741"/>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2/2</a:t>
            </a:r>
          </a:p>
        </p:txBody>
      </p:sp>
      <p:pic>
        <p:nvPicPr>
          <p:cNvPr id="13" name="Image 28" descr="icon_home.png">
            <a:hlinkClick r:id="rId7" action="ppaction://hlinksldjump"/>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11368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BrightSign Education Solutions</a:t>
            </a:r>
          </a:p>
        </p:txBody>
      </p:sp>
      <p:sp>
        <p:nvSpPr>
          <p:cNvPr id="3" name="Text Placeholder 2"/>
          <p:cNvSpPr>
            <a:spLocks noGrp="1"/>
          </p:cNvSpPr>
          <p:nvPr>
            <p:ph type="body" sz="quarter" idx="10"/>
          </p:nvPr>
        </p:nvSpPr>
        <p:spPr>
          <a:xfrm>
            <a:off x="1913469" y="1588036"/>
            <a:ext cx="10171495" cy="724935"/>
          </a:xfrm>
        </p:spPr>
        <p:txBody>
          <a:bodyPr/>
          <a:lstStyle/>
          <a:p>
            <a:r>
              <a:rPr lang="en-US" dirty="0"/>
              <a:t>Improve campus-wide communications and education with state-of-the-art digital signage</a:t>
            </a:r>
          </a:p>
        </p:txBody>
      </p:sp>
      <p:sp>
        <p:nvSpPr>
          <p:cNvPr id="4" name="Content Placeholder 3"/>
          <p:cNvSpPr>
            <a:spLocks noGrp="1"/>
          </p:cNvSpPr>
          <p:nvPr>
            <p:ph idx="14"/>
          </p:nvPr>
        </p:nvSpPr>
        <p:spPr>
          <a:xfrm>
            <a:off x="2076006" y="2594917"/>
            <a:ext cx="9814715" cy="5638844"/>
          </a:xfrm>
        </p:spPr>
        <p:txBody>
          <a:bodyPr/>
          <a:lstStyle/>
          <a:p>
            <a:pPr>
              <a:spcBef>
                <a:spcPts val="1800"/>
              </a:spcBef>
              <a:spcAft>
                <a:spcPts val="1800"/>
              </a:spcAft>
            </a:pPr>
            <a:r>
              <a:rPr lang="en-US" sz="2400" b="1" dirty="0"/>
              <a:t>Facilitate campus communications </a:t>
            </a:r>
            <a:r>
              <a:rPr lang="en-US" sz="2400" dirty="0"/>
              <a:t>and update it easily to inform students of department news, events and office hours </a:t>
            </a:r>
          </a:p>
          <a:p>
            <a:pPr>
              <a:spcBef>
                <a:spcPts val="1800"/>
              </a:spcBef>
              <a:spcAft>
                <a:spcPts val="1800"/>
              </a:spcAft>
            </a:pPr>
            <a:r>
              <a:rPr lang="en-US" sz="2400" b="1" dirty="0"/>
              <a:t>Broadcast emergency messages </a:t>
            </a:r>
            <a:r>
              <a:rPr lang="en-US" sz="2400" dirty="0"/>
              <a:t>instantly to campus-wide displays along with instructions and evacuation plans</a:t>
            </a:r>
          </a:p>
          <a:p>
            <a:pPr>
              <a:spcBef>
                <a:spcPts val="1800"/>
              </a:spcBef>
              <a:spcAft>
                <a:spcPts val="1800"/>
              </a:spcAft>
            </a:pPr>
            <a:r>
              <a:rPr lang="en-US" sz="2400" b="1" dirty="0"/>
              <a:t>Make wayfinding simple </a:t>
            </a:r>
            <a:r>
              <a:rPr lang="en-US" sz="2400" dirty="0"/>
              <a:t>with interactive displays </a:t>
            </a:r>
            <a:br>
              <a:rPr lang="en-US" sz="2400" dirty="0"/>
            </a:br>
            <a:r>
              <a:rPr lang="en-US" sz="2400" dirty="0"/>
              <a:t>built with HTML5 using touch and swipe interactivity</a:t>
            </a:r>
          </a:p>
          <a:p>
            <a:pPr>
              <a:spcBef>
                <a:spcPts val="1800"/>
              </a:spcBef>
              <a:spcAft>
                <a:spcPts val="1800"/>
              </a:spcAft>
            </a:pPr>
            <a:r>
              <a:rPr lang="en-US" sz="2400" b="1" dirty="0"/>
              <a:t>Recognize donors </a:t>
            </a:r>
            <a:r>
              <a:rPr lang="en-US" sz="2400" dirty="0"/>
              <a:t>with displays that highlight donor stories and recognizes gifts</a:t>
            </a:r>
            <a:endParaRPr lang="en-US" sz="2400" b="1" dirty="0"/>
          </a:p>
          <a:p>
            <a:pPr>
              <a:spcBef>
                <a:spcPts val="1800"/>
              </a:spcBef>
              <a:spcAft>
                <a:spcPts val="1800"/>
              </a:spcAft>
            </a:pPr>
            <a:r>
              <a:rPr lang="en-US" sz="2400" b="1" dirty="0"/>
              <a:t>Further student education </a:t>
            </a:r>
            <a:r>
              <a:rPr lang="en-US" sz="2400" dirty="0"/>
              <a:t>with live video content or interactive quizzes and games</a:t>
            </a:r>
          </a:p>
        </p:txBody>
      </p:sp>
      <p:grpSp>
        <p:nvGrpSpPr>
          <p:cNvPr id="15" name="Group 14"/>
          <p:cNvGrpSpPr>
            <a:grpSpLocks noChangeAspect="1"/>
          </p:cNvGrpSpPr>
          <p:nvPr/>
        </p:nvGrpSpPr>
        <p:grpSpPr>
          <a:xfrm>
            <a:off x="1132809" y="4821185"/>
            <a:ext cx="1129670" cy="982037"/>
            <a:chOff x="11851841" y="2183457"/>
            <a:chExt cx="2340758" cy="2034851"/>
          </a:xfrm>
        </p:grpSpPr>
        <p:sp>
          <p:nvSpPr>
            <p:cNvPr id="16" name="ZoneTexte 21"/>
            <p:cNvSpPr txBox="1">
              <a:spLocks noChangeAspect="1" noChangeArrowheads="1"/>
            </p:cNvSpPr>
            <p:nvPr/>
          </p:nvSpPr>
          <p:spPr bwMode="auto">
            <a:xfrm>
              <a:off x="11851841" y="3654976"/>
              <a:ext cx="2340758"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Touch</a:t>
              </a:r>
            </a:p>
          </p:txBody>
        </p:sp>
        <p:pic>
          <p:nvPicPr>
            <p:cNvPr id="17" name="Image 30" descr="icon_touch.png">
              <a:hlinkClick r:id="rId2" action="ppaction://hlinksldjump"/>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269269" y="2183457"/>
              <a:ext cx="1505902" cy="1505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8" name="Group 17"/>
          <p:cNvGrpSpPr>
            <a:grpSpLocks noChangeAspect="1"/>
          </p:cNvGrpSpPr>
          <p:nvPr/>
        </p:nvGrpSpPr>
        <p:grpSpPr>
          <a:xfrm>
            <a:off x="296067" y="7270556"/>
            <a:ext cx="1114504" cy="990238"/>
            <a:chOff x="4851392" y="4552357"/>
            <a:chExt cx="2350180" cy="2088137"/>
          </a:xfrm>
        </p:grpSpPr>
        <p:sp>
          <p:nvSpPr>
            <p:cNvPr id="19" name="ZoneTexte 23"/>
            <p:cNvSpPr txBox="1">
              <a:spLocks noChangeAspect="1" noChangeArrowheads="1"/>
            </p:cNvSpPr>
            <p:nvPr/>
          </p:nvSpPr>
          <p:spPr bwMode="auto">
            <a:xfrm>
              <a:off x="4851392" y="5844502"/>
              <a:ext cx="2350180" cy="795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Interactivity</a:t>
              </a:r>
            </a:p>
          </p:txBody>
        </p:sp>
        <p:pic>
          <p:nvPicPr>
            <p:cNvPr id="20" name="Image 36" descr="icon_interactivity.png">
              <a:hlinkClick r:id="rId2" action="ppaction://hlinksldjump"/>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1886" y="4552357"/>
              <a:ext cx="1497547" cy="14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0"/>
          <p:cNvGrpSpPr>
            <a:grpSpLocks noChangeAspect="1"/>
          </p:cNvGrpSpPr>
          <p:nvPr/>
        </p:nvGrpSpPr>
        <p:grpSpPr>
          <a:xfrm>
            <a:off x="1163271" y="2557876"/>
            <a:ext cx="1025505" cy="952165"/>
            <a:chOff x="11979401" y="6826985"/>
            <a:chExt cx="2124922" cy="1972954"/>
          </a:xfrm>
        </p:grpSpPr>
        <p:sp>
          <p:nvSpPr>
            <p:cNvPr id="22" name="ZoneTexte 7"/>
            <p:cNvSpPr txBox="1">
              <a:spLocks noChangeAspect="1" noChangeArrowheads="1"/>
            </p:cNvSpPr>
            <p:nvPr/>
          </p:nvSpPr>
          <p:spPr bwMode="auto">
            <a:xfrm>
              <a:off x="11979401" y="8236607"/>
              <a:ext cx="2124922"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Networking</a:t>
              </a:r>
            </a:p>
          </p:txBody>
        </p:sp>
        <p:pic>
          <p:nvPicPr>
            <p:cNvPr id="23" name="Image 42" descr="icon_update.png">
              <a:hlinkClick r:id="" action="ppaction://noaction"/>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69269" y="6826985"/>
              <a:ext cx="1505902" cy="1505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7" name="Group 26"/>
          <p:cNvGrpSpPr>
            <a:grpSpLocks noChangeAspect="1"/>
          </p:cNvGrpSpPr>
          <p:nvPr/>
        </p:nvGrpSpPr>
        <p:grpSpPr>
          <a:xfrm>
            <a:off x="441003" y="4821185"/>
            <a:ext cx="703960" cy="978945"/>
            <a:chOff x="3849132" y="6800664"/>
            <a:chExt cx="1458656" cy="2028444"/>
          </a:xfrm>
        </p:grpSpPr>
        <p:sp>
          <p:nvSpPr>
            <p:cNvPr id="28" name="ZoneTexte 23"/>
            <p:cNvSpPr txBox="1">
              <a:spLocks noChangeArrowheads="1"/>
            </p:cNvSpPr>
            <p:nvPr/>
          </p:nvSpPr>
          <p:spPr bwMode="auto">
            <a:xfrm>
              <a:off x="3849132" y="8265776"/>
              <a:ext cx="1458656"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HTML5 </a:t>
              </a:r>
            </a:p>
          </p:txBody>
        </p:sp>
        <p:pic>
          <p:nvPicPr>
            <p:cNvPr id="29" name="Image 34" descr="Icon_html5.png">
              <a:hlinkClick r:id="rId6" action="ppaction://hlinksldjump"/>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49132" y="6800664"/>
              <a:ext cx="1458656" cy="1458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5" name="Picture 4"/>
          <p:cNvPicPr>
            <a:picLocks noChangeAspect="1"/>
          </p:cNvPicPr>
          <p:nvPr/>
        </p:nvPicPr>
        <p:blipFill rotWithShape="1">
          <a:blip r:embed="rId8" cstate="print">
            <a:extLst>
              <a:ext uri="{28A0092B-C50C-407E-A947-70E740481C1C}">
                <a14:useLocalDpi xmlns:a14="http://schemas.microsoft.com/office/drawing/2010/main"/>
              </a:ext>
            </a:extLst>
          </a:blip>
          <a:srcRect l="-2"/>
          <a:stretch/>
        </p:blipFill>
        <p:spPr>
          <a:xfrm>
            <a:off x="12084964" y="1318439"/>
            <a:ext cx="3338660" cy="189475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2084964" y="6255106"/>
            <a:ext cx="3338660" cy="245074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2084964" y="3541505"/>
            <a:ext cx="3338660" cy="2385290"/>
          </a:xfrm>
          <a:prstGeom prst="rect">
            <a:avLst/>
          </a:prstGeom>
          <a:ln>
            <a:noFill/>
          </a:ln>
          <a:effectLst>
            <a:outerShdw blurRad="292100" dist="139700" dir="2700000" algn="tl" rotWithShape="0">
              <a:srgbClr val="333333">
                <a:alpha val="65000"/>
              </a:srgbClr>
            </a:outerShdw>
          </a:effectLst>
        </p:spPr>
      </p:pic>
      <p:grpSp>
        <p:nvGrpSpPr>
          <p:cNvPr id="30" name="Group 29"/>
          <p:cNvGrpSpPr>
            <a:grpSpLocks noChangeAspect="1"/>
          </p:cNvGrpSpPr>
          <p:nvPr/>
        </p:nvGrpSpPr>
        <p:grpSpPr>
          <a:xfrm>
            <a:off x="1183794" y="3670386"/>
            <a:ext cx="965500" cy="1217832"/>
            <a:chOff x="1819541" y="2222044"/>
            <a:chExt cx="1953639" cy="2464222"/>
          </a:xfrm>
        </p:grpSpPr>
        <p:pic>
          <p:nvPicPr>
            <p:cNvPr id="31" name="Picture 30"/>
            <p:cNvPicPr>
              <a:picLocks noChangeAspect="1"/>
            </p:cNvPicPr>
            <p:nvPr/>
          </p:nvPicPr>
          <p:blipFill rotWithShape="1">
            <a:blip r:embed="rId11" cstate="email">
              <a:extLst>
                <a:ext uri="{BEBA8EAE-BF5A-486C-A8C5-ECC9F3942E4B}">
                  <a14:imgProps xmlns:a14="http://schemas.microsoft.com/office/drawing/2010/main">
                    <a14:imgLayer r:embed="rId12">
                      <a14:imgEffect>
                        <a14:colorTemperature colorTemp="7000"/>
                      </a14:imgEffect>
                      <a14:imgEffect>
                        <a14:saturation sat="90000"/>
                      </a14:imgEffect>
                      <a14:imgEffect>
                        <a14:brightnessContrast contrast="30000"/>
                      </a14:imgEffect>
                    </a14:imgLayer>
                  </a14:imgProps>
                </a:ext>
                <a:ext uri="{28A0092B-C50C-407E-A947-70E740481C1C}">
                  <a14:useLocalDpi xmlns:a14="http://schemas.microsoft.com/office/drawing/2010/main"/>
                </a:ext>
              </a:extLst>
            </a:blip>
            <a:srcRect/>
            <a:stretch/>
          </p:blipFill>
          <p:spPr>
            <a:xfrm>
              <a:off x="2091167" y="2222044"/>
              <a:ext cx="1410389" cy="1405312"/>
            </a:xfrm>
            <a:prstGeom prst="rect">
              <a:avLst/>
            </a:prstGeom>
          </p:spPr>
        </p:pic>
        <p:sp>
          <p:nvSpPr>
            <p:cNvPr id="32" name="ZoneTexte 11"/>
            <p:cNvSpPr txBox="1">
              <a:spLocks noChangeArrowheads="1"/>
            </p:cNvSpPr>
            <p:nvPr/>
          </p:nvSpPr>
          <p:spPr bwMode="auto">
            <a:xfrm>
              <a:off x="1819541" y="3627355"/>
              <a:ext cx="1953639" cy="1058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BrightSign App</a:t>
              </a:r>
            </a:p>
          </p:txBody>
        </p:sp>
      </p:grpSp>
      <p:grpSp>
        <p:nvGrpSpPr>
          <p:cNvPr id="33" name="Group 32"/>
          <p:cNvGrpSpPr>
            <a:grpSpLocks noChangeAspect="1"/>
          </p:cNvGrpSpPr>
          <p:nvPr/>
        </p:nvGrpSpPr>
        <p:grpSpPr>
          <a:xfrm>
            <a:off x="1250998" y="7292822"/>
            <a:ext cx="989391" cy="977980"/>
            <a:chOff x="13415487" y="2276785"/>
            <a:chExt cx="2050093" cy="2026447"/>
          </a:xfrm>
        </p:grpSpPr>
        <p:sp>
          <p:nvSpPr>
            <p:cNvPr id="34" name="ZoneTexte 23"/>
            <p:cNvSpPr txBox="1">
              <a:spLocks noChangeArrowheads="1"/>
            </p:cNvSpPr>
            <p:nvPr/>
          </p:nvSpPr>
          <p:spPr bwMode="auto">
            <a:xfrm>
              <a:off x="13415487" y="3739899"/>
              <a:ext cx="2050093" cy="563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Live TV</a:t>
              </a:r>
            </a:p>
          </p:txBody>
        </p:sp>
        <p:pic>
          <p:nvPicPr>
            <p:cNvPr id="35" name="Image 16" descr="Icon_liveTV.png">
              <a:hlinkClick r:id="rId2" action="ppaction://hlinksldjump"/>
            </p:cNvPr>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3725005" y="2276785"/>
              <a:ext cx="1431056" cy="1431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6" name="Group 35"/>
          <p:cNvGrpSpPr>
            <a:grpSpLocks noChangeAspect="1"/>
          </p:cNvGrpSpPr>
          <p:nvPr/>
        </p:nvGrpSpPr>
        <p:grpSpPr>
          <a:xfrm>
            <a:off x="1154030" y="5954373"/>
            <a:ext cx="1199085" cy="1130081"/>
            <a:chOff x="1993675" y="2261895"/>
            <a:chExt cx="2484591" cy="2341610"/>
          </a:xfrm>
        </p:grpSpPr>
        <p:sp>
          <p:nvSpPr>
            <p:cNvPr id="37" name="ZoneTexte 11"/>
            <p:cNvSpPr txBox="1">
              <a:spLocks noChangeArrowheads="1"/>
            </p:cNvSpPr>
            <p:nvPr/>
          </p:nvSpPr>
          <p:spPr bwMode="auto">
            <a:xfrm>
              <a:off x="1993675" y="3668159"/>
              <a:ext cx="2484591" cy="9353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Powerful Video Engine</a:t>
              </a:r>
            </a:p>
          </p:txBody>
        </p:sp>
        <p:pic>
          <p:nvPicPr>
            <p:cNvPr id="38" name="Image 31" descr="Icon_powerfull2.png">
              <a:hlinkClick r:id="rId2" action="ppaction://hlinksldjump"/>
            </p:cNvPr>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452704" y="2261895"/>
              <a:ext cx="1422705" cy="14227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9" name="TextBox 38"/>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1/2</a:t>
            </a:r>
          </a:p>
        </p:txBody>
      </p:sp>
      <p:grpSp>
        <p:nvGrpSpPr>
          <p:cNvPr id="40" name="Group 39"/>
          <p:cNvGrpSpPr>
            <a:grpSpLocks noChangeAspect="1"/>
          </p:cNvGrpSpPr>
          <p:nvPr/>
        </p:nvGrpSpPr>
        <p:grpSpPr>
          <a:xfrm>
            <a:off x="293613" y="3675213"/>
            <a:ext cx="1005277" cy="1023512"/>
            <a:chOff x="10693283" y="4531640"/>
            <a:chExt cx="1912943" cy="1947641"/>
          </a:xfrm>
        </p:grpSpPr>
        <p:pic>
          <p:nvPicPr>
            <p:cNvPr id="42" name="Image 25" descr="icon_live.png">
              <a:hlinkClick r:id="" action="ppaction://noaction"/>
            </p:cNvPr>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0956039" y="4531640"/>
              <a:ext cx="1345359" cy="1345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 name="ZoneTexte 25"/>
            <p:cNvSpPr txBox="1">
              <a:spLocks noChangeAspect="1" noChangeArrowheads="1"/>
            </p:cNvSpPr>
            <p:nvPr/>
          </p:nvSpPr>
          <p:spPr bwMode="auto">
            <a:xfrm>
              <a:off x="10693283" y="5669106"/>
              <a:ext cx="1912943" cy="81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Live Text</a:t>
              </a:r>
            </a:p>
          </p:txBody>
        </p:sp>
      </p:grpSp>
      <p:pic>
        <p:nvPicPr>
          <p:cNvPr id="44" name="Image 28" descr="icon_home.png">
            <a:hlinkClick r:id="rId16" action="ppaction://hlinksldjump"/>
          </p:cNvPr>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550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BrightSign Is the Right Choice</a:t>
            </a:r>
          </a:p>
        </p:txBody>
      </p:sp>
      <p:sp>
        <p:nvSpPr>
          <p:cNvPr id="7" name="Text Placeholder 6"/>
          <p:cNvSpPr>
            <a:spLocks noGrp="1"/>
          </p:cNvSpPr>
          <p:nvPr>
            <p:ph type="body" sz="quarter" idx="10"/>
          </p:nvPr>
        </p:nvSpPr>
        <p:spPr>
          <a:xfrm>
            <a:off x="1913469" y="1481097"/>
            <a:ext cx="13529733" cy="472776"/>
          </a:xfrm>
        </p:spPr>
        <p:txBody>
          <a:bodyPr/>
          <a:lstStyle/>
          <a:p>
            <a:r>
              <a:rPr lang="en-US" dirty="0"/>
              <a:t>Everything you need for sophisticated digital signage</a:t>
            </a:r>
          </a:p>
        </p:txBody>
      </p:sp>
      <p:sp>
        <p:nvSpPr>
          <p:cNvPr id="4" name="Content Placeholder 3"/>
          <p:cNvSpPr>
            <a:spLocks noGrp="1"/>
          </p:cNvSpPr>
          <p:nvPr>
            <p:ph idx="14"/>
          </p:nvPr>
        </p:nvSpPr>
        <p:spPr>
          <a:xfrm>
            <a:off x="1913468" y="2230203"/>
            <a:ext cx="9347431" cy="5989849"/>
          </a:xfrm>
        </p:spPr>
        <p:txBody>
          <a:bodyPr/>
          <a:lstStyle/>
          <a:p>
            <a:r>
              <a:rPr lang="en-US" sz="2400" b="1" dirty="0">
                <a:solidFill>
                  <a:srgbClr val="595959"/>
                </a:solidFill>
              </a:rPr>
              <a:t>Digital Signage Players</a:t>
            </a:r>
          </a:p>
          <a:p>
            <a:pPr lvl="1">
              <a:spcBef>
                <a:spcPts val="600"/>
              </a:spcBef>
            </a:pPr>
            <a:r>
              <a:rPr lang="en-US" sz="2000" dirty="0">
                <a:solidFill>
                  <a:srgbClr val="595959"/>
                </a:solidFill>
              </a:rPr>
              <a:t>Ultra-thin solid-state players that are purpose built for digital </a:t>
            </a:r>
            <a:br>
              <a:rPr lang="en-US" sz="2000" dirty="0">
                <a:solidFill>
                  <a:srgbClr val="595959"/>
                </a:solidFill>
              </a:rPr>
            </a:br>
            <a:r>
              <a:rPr lang="en-US" sz="2000" dirty="0">
                <a:solidFill>
                  <a:srgbClr val="595959"/>
                </a:solidFill>
              </a:rPr>
              <a:t>signage with powerful performance and very high reliability</a:t>
            </a:r>
          </a:p>
          <a:p>
            <a:r>
              <a:rPr lang="en-US" sz="2400" b="1" dirty="0">
                <a:solidFill>
                  <a:srgbClr val="595959"/>
                </a:solidFill>
              </a:rPr>
              <a:t>BrightAuthor Software</a:t>
            </a:r>
          </a:p>
          <a:p>
            <a:pPr lvl="1">
              <a:spcBef>
                <a:spcPts val="600"/>
              </a:spcBef>
            </a:pPr>
            <a:r>
              <a:rPr lang="en-US" sz="2000" dirty="0">
                <a:solidFill>
                  <a:srgbClr val="595959"/>
                </a:solidFill>
              </a:rPr>
              <a:t>Free, easy-to-use presentation authoring using simple to sophisticated features</a:t>
            </a:r>
          </a:p>
          <a:p>
            <a:r>
              <a:rPr lang="en-US" sz="2400" b="1" dirty="0">
                <a:solidFill>
                  <a:srgbClr val="595959"/>
                </a:solidFill>
              </a:rPr>
              <a:t>Networked Content Management Solutions</a:t>
            </a:r>
          </a:p>
          <a:p>
            <a:pPr lvl="1">
              <a:spcBef>
                <a:spcPts val="600"/>
              </a:spcBef>
            </a:pPr>
            <a:r>
              <a:rPr lang="en-US" sz="2000" dirty="0">
                <a:solidFill>
                  <a:srgbClr val="595959"/>
                </a:solidFill>
              </a:rPr>
              <a:t>Free local network &amp; simple file networking solutions </a:t>
            </a:r>
          </a:p>
          <a:p>
            <a:pPr lvl="1">
              <a:spcBef>
                <a:spcPts val="1001"/>
              </a:spcBef>
            </a:pPr>
            <a:r>
              <a:rPr lang="en-US" sz="2000" dirty="0">
                <a:solidFill>
                  <a:srgbClr val="595959"/>
                </a:solidFill>
              </a:rPr>
              <a:t>Affordable, secure &amp; scalable cloud-based BrightPlates™ </a:t>
            </a:r>
            <a:br>
              <a:rPr lang="en-US" sz="2000" dirty="0">
                <a:solidFill>
                  <a:srgbClr val="595959"/>
                </a:solidFill>
              </a:rPr>
            </a:br>
            <a:r>
              <a:rPr lang="en-US" sz="2000" dirty="0">
                <a:solidFill>
                  <a:srgbClr val="595959"/>
                </a:solidFill>
              </a:rPr>
              <a:t>and BrightSign Network services</a:t>
            </a:r>
          </a:p>
          <a:p>
            <a:pPr lvl="1">
              <a:spcBef>
                <a:spcPts val="1001"/>
              </a:spcBef>
            </a:pPr>
            <a:r>
              <a:rPr lang="en-US" sz="2000" dirty="0">
                <a:solidFill>
                  <a:srgbClr val="595959"/>
                </a:solidFill>
              </a:rPr>
              <a:t>BrightSign App to easily updates on-screen text and images </a:t>
            </a:r>
            <a:br>
              <a:rPr lang="en-US" sz="2000" dirty="0">
                <a:solidFill>
                  <a:srgbClr val="595959"/>
                </a:solidFill>
              </a:rPr>
            </a:br>
            <a:r>
              <a:rPr lang="en-US" sz="2000" dirty="0">
                <a:solidFill>
                  <a:srgbClr val="595959"/>
                </a:solidFill>
              </a:rPr>
              <a:t>from an iOS device</a:t>
            </a:r>
          </a:p>
          <a:p>
            <a:pPr lvl="1">
              <a:spcBef>
                <a:spcPts val="1001"/>
              </a:spcBef>
            </a:pPr>
            <a:r>
              <a:rPr lang="en-US" sz="2000" dirty="0">
                <a:solidFill>
                  <a:srgbClr val="595959"/>
                </a:solidFill>
              </a:rPr>
              <a:t>Integrates with a market leading CMS solutions</a:t>
            </a:r>
          </a:p>
          <a:p>
            <a:r>
              <a:rPr lang="en-US" sz="2400" b="1" dirty="0">
                <a:solidFill>
                  <a:srgbClr val="595959"/>
                </a:solidFill>
              </a:rPr>
              <a:t>Total Signage Solution</a:t>
            </a:r>
          </a:p>
          <a:p>
            <a:pPr lvl="1">
              <a:spcBef>
                <a:spcPts val="600"/>
              </a:spcBef>
            </a:pPr>
            <a:r>
              <a:rPr lang="en-US" sz="2000" dirty="0">
                <a:solidFill>
                  <a:srgbClr val="595959"/>
                </a:solidFill>
              </a:rPr>
              <a:t>Includes everything needed to run digital signs: players, software </a:t>
            </a:r>
            <a:br>
              <a:rPr lang="en-US" sz="2000" dirty="0">
                <a:solidFill>
                  <a:srgbClr val="595959"/>
                </a:solidFill>
              </a:rPr>
            </a:br>
            <a:r>
              <a:rPr lang="en-US" sz="2000" dirty="0">
                <a:solidFill>
                  <a:srgbClr val="595959"/>
                </a:solidFill>
              </a:rPr>
              <a:t>&amp; networking options – just add content!</a:t>
            </a:r>
          </a:p>
        </p:txBody>
      </p:sp>
      <p:pic>
        <p:nvPicPr>
          <p:cNvPr id="10"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8EA8B97-4B28-4624-A82A-51D6124D5B98}"/>
              </a:ext>
            </a:extLst>
          </p:cNvPr>
          <p:cNvPicPr>
            <a:picLocks noChangeAspect="1"/>
          </p:cNvPicPr>
          <p:nvPr/>
        </p:nvPicPr>
        <p:blipFill>
          <a:blip r:embed="rId5"/>
          <a:stretch>
            <a:fillRect/>
          </a:stretch>
        </p:blipFill>
        <p:spPr>
          <a:xfrm>
            <a:off x="10656357" y="2995568"/>
            <a:ext cx="5088787" cy="4965808"/>
          </a:xfrm>
          <a:prstGeom prst="rect">
            <a:avLst/>
          </a:prstGeom>
        </p:spPr>
      </p:pic>
    </p:spTree>
    <p:extLst>
      <p:ext uri="{BB962C8B-B14F-4D97-AF65-F5344CB8AC3E}">
        <p14:creationId xmlns:p14="http://schemas.microsoft.com/office/powerpoint/2010/main" val="10034572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UC Irvine Case Study</a:t>
            </a:r>
          </a:p>
        </p:txBody>
      </p:sp>
      <p:sp>
        <p:nvSpPr>
          <p:cNvPr id="3" name="Text Placeholder 2"/>
          <p:cNvSpPr>
            <a:spLocks noGrp="1"/>
          </p:cNvSpPr>
          <p:nvPr>
            <p:ph type="body" sz="quarter" idx="10"/>
          </p:nvPr>
        </p:nvSpPr>
        <p:spPr/>
        <p:txBody>
          <a:bodyPr/>
          <a:lstStyle/>
          <a:p>
            <a:r>
              <a:rPr lang="en-US" dirty="0"/>
              <a:t>College campus digital signage delivers directory information, school news, RSS feeds and inspiring alumni stories</a:t>
            </a:r>
          </a:p>
        </p:txBody>
      </p:sp>
      <p:sp>
        <p:nvSpPr>
          <p:cNvPr id="4" name="Content Placeholder 3"/>
          <p:cNvSpPr>
            <a:spLocks noGrp="1"/>
          </p:cNvSpPr>
          <p:nvPr>
            <p:ph idx="14"/>
          </p:nvPr>
        </p:nvSpPr>
        <p:spPr>
          <a:xfrm>
            <a:off x="1913469" y="2580169"/>
            <a:ext cx="9135532" cy="5740091"/>
          </a:xfrm>
        </p:spPr>
        <p:txBody>
          <a:bodyPr/>
          <a:lstStyle/>
          <a:p>
            <a:pPr marL="0" indent="0">
              <a:buNone/>
            </a:pPr>
            <a:r>
              <a:rPr lang="en-US" sz="2000" b="1" dirty="0"/>
              <a:t>Implementations:</a:t>
            </a:r>
          </a:p>
          <a:p>
            <a:r>
              <a:rPr lang="en-US" sz="2000" dirty="0"/>
              <a:t>1 BrightSign HD displays looping content of alumni success stories</a:t>
            </a:r>
          </a:p>
          <a:p>
            <a:r>
              <a:rPr lang="en-US" sz="2000" dirty="0"/>
              <a:t>4 BrightSign HDs deliver school news and RSS feeds from Reuters and The Wall Street Journal through a subscription with SignChannel</a:t>
            </a:r>
          </a:p>
          <a:p>
            <a:r>
              <a:rPr lang="en-US" sz="2000" dirty="0"/>
              <a:t>1 BrightSign HD drives a touch screen school directory of more than 200 faculty &amp; staff offices</a:t>
            </a:r>
          </a:p>
          <a:p>
            <a:pPr marL="0" indent="0">
              <a:buNone/>
            </a:pPr>
            <a:r>
              <a:rPr lang="en-US" sz="2000" b="1" dirty="0"/>
              <a:t>BrightSign Benefits</a:t>
            </a:r>
          </a:p>
          <a:p>
            <a:r>
              <a:rPr lang="en-US" sz="2000" dirty="0"/>
              <a:t>Controllers are compact and can be discretely mounted out of sight</a:t>
            </a:r>
          </a:p>
          <a:p>
            <a:r>
              <a:rPr lang="en-US" sz="2000" dirty="0"/>
              <a:t>Solid-state platform enhances reliability while lowering operational costs</a:t>
            </a:r>
          </a:p>
          <a:p>
            <a:r>
              <a:rPr lang="en-US" sz="2000" dirty="0"/>
              <a:t>Content can be easily managed and updated remotely via secure network</a:t>
            </a:r>
          </a:p>
          <a:p>
            <a:r>
              <a:rPr lang="en-US" sz="2000" dirty="0"/>
              <a:t>Content can be easily created and uploaded </a:t>
            </a:r>
            <a:br>
              <a:rPr lang="en-US" sz="2000" dirty="0"/>
            </a:br>
            <a:r>
              <a:rPr lang="en-US" sz="2000" dirty="0"/>
              <a:t>by non-technical staff, supplied by subscription </a:t>
            </a:r>
            <a:br>
              <a:rPr lang="en-US" sz="2000" dirty="0"/>
            </a:br>
            <a:r>
              <a:rPr lang="en-US" sz="2000" dirty="0"/>
              <a:t>service, or a combination of both</a:t>
            </a:r>
          </a:p>
          <a:p>
            <a:endParaRPr lang="en-US" sz="2000" dirty="0"/>
          </a:p>
        </p:txBody>
      </p:sp>
      <p:pic>
        <p:nvPicPr>
          <p:cNvPr id="5" name="Picture 4"/>
          <p:cNvPicPr>
            <a:picLocks noChangeAspect="1"/>
          </p:cNvPicPr>
          <p:nvPr/>
        </p:nvPicPr>
        <p:blipFill>
          <a:blip r:embed="rId2"/>
          <a:stretch>
            <a:fillRect/>
          </a:stretch>
        </p:blipFill>
        <p:spPr>
          <a:xfrm>
            <a:off x="11295062" y="289131"/>
            <a:ext cx="4486275" cy="809625"/>
          </a:xfrm>
          <a:prstGeom prst="rect">
            <a:avLst/>
          </a:prstGeom>
        </p:spPr>
      </p:pic>
      <p:pic>
        <p:nvPicPr>
          <p:cNvPr id="6" name="Picture 5"/>
          <p:cNvPicPr>
            <a:picLocks noChangeAspect="1"/>
          </p:cNvPicPr>
          <p:nvPr/>
        </p:nvPicPr>
        <p:blipFill>
          <a:blip r:embed="rId3"/>
          <a:stretch>
            <a:fillRect/>
          </a:stretch>
        </p:blipFill>
        <p:spPr>
          <a:xfrm>
            <a:off x="8196262" y="7281862"/>
            <a:ext cx="7762875" cy="143827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91887" y="4346677"/>
            <a:ext cx="4265613" cy="270286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476412" y="2359705"/>
            <a:ext cx="3896562" cy="1676401"/>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2/2</a:t>
            </a:r>
          </a:p>
        </p:txBody>
      </p:sp>
      <p:pic>
        <p:nvPicPr>
          <p:cNvPr id="11" name="Image 28" descr="icon_home.png">
            <a:hlinkClick r:id="rId6" action="ppaction://hlinksldjump"/>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4212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BrightSign Finance Solutions</a:t>
            </a:r>
          </a:p>
        </p:txBody>
      </p:sp>
      <p:sp>
        <p:nvSpPr>
          <p:cNvPr id="3" name="Text Placeholder 2"/>
          <p:cNvSpPr>
            <a:spLocks noGrp="1"/>
          </p:cNvSpPr>
          <p:nvPr>
            <p:ph type="body" sz="quarter" idx="10"/>
          </p:nvPr>
        </p:nvSpPr>
        <p:spPr>
          <a:xfrm>
            <a:off x="1913470" y="1588036"/>
            <a:ext cx="9936660" cy="724935"/>
          </a:xfrm>
        </p:spPr>
        <p:txBody>
          <a:bodyPr/>
          <a:lstStyle/>
          <a:p>
            <a:r>
              <a:rPr lang="en-US" dirty="0"/>
              <a:t>Boost financial product sales and improve customer service</a:t>
            </a:r>
          </a:p>
        </p:txBody>
      </p:sp>
      <p:sp>
        <p:nvSpPr>
          <p:cNvPr id="4" name="Content Placeholder 3"/>
          <p:cNvSpPr>
            <a:spLocks noGrp="1"/>
          </p:cNvSpPr>
          <p:nvPr>
            <p:ph idx="14"/>
          </p:nvPr>
        </p:nvSpPr>
        <p:spPr>
          <a:xfrm>
            <a:off x="2076006" y="2594917"/>
            <a:ext cx="9609791" cy="5638844"/>
          </a:xfrm>
        </p:spPr>
        <p:txBody>
          <a:bodyPr/>
          <a:lstStyle/>
          <a:p>
            <a:pPr>
              <a:spcBef>
                <a:spcPts val="2400"/>
              </a:spcBef>
              <a:spcAft>
                <a:spcPts val="2400"/>
              </a:spcAft>
            </a:pPr>
            <a:r>
              <a:rPr lang="en-US" sz="2400" b="1" dirty="0"/>
              <a:t>Reduce perceived wait time</a:t>
            </a:r>
            <a:r>
              <a:rPr lang="en-US" sz="2400" dirty="0"/>
              <a:t> with in-branch promotions of your brand, products and services</a:t>
            </a:r>
          </a:p>
          <a:p>
            <a:pPr>
              <a:spcBef>
                <a:spcPts val="2400"/>
              </a:spcBef>
              <a:spcAft>
                <a:spcPts val="2400"/>
              </a:spcAft>
            </a:pPr>
            <a:r>
              <a:rPr lang="en-US" sz="2400" b="1" dirty="0"/>
              <a:t>Display real-time rates</a:t>
            </a:r>
            <a:r>
              <a:rPr lang="en-US" sz="2400" dirty="0"/>
              <a:t>, quotes and stock market prices</a:t>
            </a:r>
            <a:br>
              <a:rPr lang="en-US" sz="2400" dirty="0"/>
            </a:br>
            <a:r>
              <a:rPr lang="en-US" sz="2400" dirty="0"/>
              <a:t>using RSS feeds and Live Text</a:t>
            </a:r>
          </a:p>
          <a:p>
            <a:pPr>
              <a:spcBef>
                <a:spcPts val="2400"/>
              </a:spcBef>
              <a:spcAft>
                <a:spcPts val="2400"/>
              </a:spcAft>
            </a:pPr>
            <a:r>
              <a:rPr lang="en-US" sz="2400" b="1" dirty="0"/>
              <a:t>Deliver targeted messages </a:t>
            </a:r>
            <a:r>
              <a:rPr lang="en-US" sz="2400" dirty="0"/>
              <a:t>to regional branches from a central location using BrightSign Network groups</a:t>
            </a:r>
          </a:p>
          <a:p>
            <a:pPr>
              <a:spcBef>
                <a:spcPts val="2400"/>
              </a:spcBef>
              <a:spcAft>
                <a:spcPts val="2400"/>
              </a:spcAft>
            </a:pPr>
            <a:r>
              <a:rPr lang="en-US" sz="2400" b="1" dirty="0"/>
              <a:t>Create a virtual, interactive banker </a:t>
            </a:r>
            <a:r>
              <a:rPr lang="en-US" sz="2400" dirty="0"/>
              <a:t>to boost sales with an interactive kiosks detailing product and service benefits</a:t>
            </a:r>
          </a:p>
          <a:p>
            <a:pPr>
              <a:spcBef>
                <a:spcPts val="2400"/>
              </a:spcBef>
              <a:spcAft>
                <a:spcPts val="2400"/>
              </a:spcAft>
            </a:pPr>
            <a:r>
              <a:rPr lang="en-US" sz="2400" b="1" dirty="0"/>
              <a:t>Make a dynamic impression </a:t>
            </a:r>
            <a:r>
              <a:rPr lang="en-US" sz="2400" dirty="0"/>
              <a:t>with multi-screen video walls </a:t>
            </a:r>
          </a:p>
          <a:p>
            <a:pPr>
              <a:spcBef>
                <a:spcPts val="2400"/>
              </a:spcBef>
              <a:spcAft>
                <a:spcPts val="2400"/>
              </a:spcAft>
            </a:pPr>
            <a:endParaRPr lang="en-US" sz="2400" dirty="0"/>
          </a:p>
        </p:txBody>
      </p:sp>
      <p:grpSp>
        <p:nvGrpSpPr>
          <p:cNvPr id="12" name="Group 11"/>
          <p:cNvGrpSpPr>
            <a:grpSpLocks noChangeAspect="1"/>
          </p:cNvGrpSpPr>
          <p:nvPr/>
        </p:nvGrpSpPr>
        <p:grpSpPr>
          <a:xfrm>
            <a:off x="1105935" y="7767260"/>
            <a:ext cx="1183112" cy="943613"/>
            <a:chOff x="10534887" y="2261895"/>
            <a:chExt cx="2451494" cy="1955234"/>
          </a:xfrm>
        </p:grpSpPr>
        <p:sp>
          <p:nvSpPr>
            <p:cNvPr id="13" name="ZoneTexte 19"/>
            <p:cNvSpPr txBox="1">
              <a:spLocks noChangeAspect="1" noChangeArrowheads="1"/>
            </p:cNvSpPr>
            <p:nvPr/>
          </p:nvSpPr>
          <p:spPr bwMode="auto">
            <a:xfrm>
              <a:off x="10534887" y="3653797"/>
              <a:ext cx="2451494"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BrightWall</a:t>
              </a:r>
              <a:r>
                <a:rPr lang="fr-FR" sz="1200" b="1" baseline="30000" dirty="0">
                  <a:solidFill>
                    <a:srgbClr val="311C6B"/>
                  </a:solidFill>
                  <a:cs typeface="Arial" charset="0"/>
                </a:rPr>
                <a:t>TM</a:t>
              </a:r>
            </a:p>
          </p:txBody>
        </p:sp>
        <p:pic>
          <p:nvPicPr>
            <p:cNvPr id="14" name="Image 39" descr="icon_synchro.png">
              <a:hlinkClick r:id="rId2" action="ppaction://hlinksldjump"/>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78159" y="2261895"/>
              <a:ext cx="1505901" cy="1505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 name="Group 14"/>
          <p:cNvGrpSpPr>
            <a:grpSpLocks noChangeAspect="1"/>
          </p:cNvGrpSpPr>
          <p:nvPr/>
        </p:nvGrpSpPr>
        <p:grpSpPr>
          <a:xfrm>
            <a:off x="1123177" y="6524322"/>
            <a:ext cx="1129670" cy="982037"/>
            <a:chOff x="11851841" y="2183457"/>
            <a:chExt cx="2340758" cy="2034851"/>
          </a:xfrm>
        </p:grpSpPr>
        <p:sp>
          <p:nvSpPr>
            <p:cNvPr id="16" name="ZoneTexte 21"/>
            <p:cNvSpPr txBox="1">
              <a:spLocks noChangeAspect="1" noChangeArrowheads="1"/>
            </p:cNvSpPr>
            <p:nvPr/>
          </p:nvSpPr>
          <p:spPr bwMode="auto">
            <a:xfrm>
              <a:off x="11851841" y="3654976"/>
              <a:ext cx="2340758"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Touch</a:t>
              </a:r>
            </a:p>
          </p:txBody>
        </p:sp>
        <p:pic>
          <p:nvPicPr>
            <p:cNvPr id="17" name="Image 30" descr="icon_touch.png">
              <a:hlinkClick r:id="rId2" action="ppaction://hlinksldjump"/>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69269" y="2183457"/>
              <a:ext cx="1505902" cy="1505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0"/>
          <p:cNvGrpSpPr>
            <a:grpSpLocks noChangeAspect="1"/>
          </p:cNvGrpSpPr>
          <p:nvPr/>
        </p:nvGrpSpPr>
        <p:grpSpPr>
          <a:xfrm>
            <a:off x="1184739" y="5207765"/>
            <a:ext cx="1025505" cy="952165"/>
            <a:chOff x="11979401" y="6826985"/>
            <a:chExt cx="2124922" cy="1972954"/>
          </a:xfrm>
        </p:grpSpPr>
        <p:sp>
          <p:nvSpPr>
            <p:cNvPr id="22" name="ZoneTexte 7"/>
            <p:cNvSpPr txBox="1">
              <a:spLocks noChangeAspect="1" noChangeArrowheads="1"/>
            </p:cNvSpPr>
            <p:nvPr/>
          </p:nvSpPr>
          <p:spPr bwMode="auto">
            <a:xfrm>
              <a:off x="11979401" y="8236607"/>
              <a:ext cx="2124922"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Networking</a:t>
              </a:r>
            </a:p>
          </p:txBody>
        </p:sp>
        <p:pic>
          <p:nvPicPr>
            <p:cNvPr id="23" name="Image 42" descr="icon_update.png">
              <a:hlinkClick r:id="" action="ppaction://noaction"/>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69269" y="6826985"/>
              <a:ext cx="1505902" cy="1505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7" name="Group 26"/>
          <p:cNvGrpSpPr>
            <a:grpSpLocks noChangeAspect="1"/>
          </p:cNvGrpSpPr>
          <p:nvPr/>
        </p:nvGrpSpPr>
        <p:grpSpPr>
          <a:xfrm>
            <a:off x="380225" y="2506516"/>
            <a:ext cx="703960" cy="978945"/>
            <a:chOff x="3849132" y="6800664"/>
            <a:chExt cx="1458656" cy="2028444"/>
          </a:xfrm>
        </p:grpSpPr>
        <p:sp>
          <p:nvSpPr>
            <p:cNvPr id="28" name="ZoneTexte 23"/>
            <p:cNvSpPr txBox="1">
              <a:spLocks noChangeArrowheads="1"/>
            </p:cNvSpPr>
            <p:nvPr/>
          </p:nvSpPr>
          <p:spPr bwMode="auto">
            <a:xfrm>
              <a:off x="3849132" y="8265776"/>
              <a:ext cx="1458656"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HTML5 </a:t>
              </a:r>
            </a:p>
          </p:txBody>
        </p:sp>
        <p:pic>
          <p:nvPicPr>
            <p:cNvPr id="29" name="Image 34" descr="Icon_html5.png">
              <a:hlinkClick r:id="rId6" action="ppaction://hlinksldjump"/>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49132" y="6800664"/>
              <a:ext cx="1458656" cy="1458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6" name="Picture 5"/>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2069769" y="1026248"/>
            <a:ext cx="3597789" cy="2717895"/>
          </a:xfrm>
          <a:prstGeom prst="rect">
            <a:avLst/>
          </a:prstGeom>
          <a:ln>
            <a:noFill/>
          </a:ln>
          <a:effectLst>
            <a:outerShdw blurRad="292100" dist="139700" dir="2700000" algn="tl" rotWithShape="0">
              <a:srgbClr val="333333">
                <a:alpha val="65000"/>
              </a:srgbClr>
            </a:outerShdw>
          </a:effectLst>
        </p:spPr>
      </p:pic>
      <p:grpSp>
        <p:nvGrpSpPr>
          <p:cNvPr id="33" name="Group 32"/>
          <p:cNvGrpSpPr>
            <a:grpSpLocks noChangeAspect="1"/>
          </p:cNvGrpSpPr>
          <p:nvPr/>
        </p:nvGrpSpPr>
        <p:grpSpPr>
          <a:xfrm>
            <a:off x="1070043" y="2506516"/>
            <a:ext cx="1199085" cy="1130081"/>
            <a:chOff x="1993675" y="2261895"/>
            <a:chExt cx="2484591" cy="2341610"/>
          </a:xfrm>
        </p:grpSpPr>
        <p:sp>
          <p:nvSpPr>
            <p:cNvPr id="34" name="ZoneTexte 11"/>
            <p:cNvSpPr txBox="1">
              <a:spLocks noChangeArrowheads="1"/>
            </p:cNvSpPr>
            <p:nvPr/>
          </p:nvSpPr>
          <p:spPr bwMode="auto">
            <a:xfrm>
              <a:off x="1993675" y="3668159"/>
              <a:ext cx="2484591" cy="9353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Powerful Video Engine</a:t>
              </a:r>
            </a:p>
          </p:txBody>
        </p:sp>
        <p:pic>
          <p:nvPicPr>
            <p:cNvPr id="35" name="Image 31" descr="Icon_powerfull2.png">
              <a:hlinkClick r:id="rId2" action="ppaction://hlinksldjump"/>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2452704" y="2261895"/>
              <a:ext cx="1422705" cy="14227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6" name="Group 35"/>
          <p:cNvGrpSpPr>
            <a:grpSpLocks noChangeAspect="1"/>
          </p:cNvGrpSpPr>
          <p:nvPr/>
        </p:nvGrpSpPr>
        <p:grpSpPr>
          <a:xfrm>
            <a:off x="1153173" y="3918542"/>
            <a:ext cx="1057069" cy="1023512"/>
            <a:chOff x="10693283" y="4531640"/>
            <a:chExt cx="2011498" cy="1947641"/>
          </a:xfrm>
        </p:grpSpPr>
        <p:pic>
          <p:nvPicPr>
            <p:cNvPr id="37" name="Image 25" descr="icon_live.png">
              <a:hlinkClick r:id="" action="ppaction://noaction"/>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026352" y="4531640"/>
              <a:ext cx="1345359" cy="1345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 name="ZoneTexte 25"/>
            <p:cNvSpPr txBox="1">
              <a:spLocks noChangeAspect="1" noChangeArrowheads="1"/>
            </p:cNvSpPr>
            <p:nvPr/>
          </p:nvSpPr>
          <p:spPr bwMode="auto">
            <a:xfrm>
              <a:off x="10693283" y="5669106"/>
              <a:ext cx="2011498" cy="81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Live Feeds</a:t>
              </a:r>
            </a:p>
          </p:txBody>
        </p:sp>
      </p:grpSp>
      <p:pic>
        <p:nvPicPr>
          <p:cNvPr id="9" name="Picture 8" descr="western_union_5.jpe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069770" y="4129068"/>
            <a:ext cx="3597789" cy="4212045"/>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1/2</a:t>
            </a:r>
          </a:p>
        </p:txBody>
      </p:sp>
      <p:grpSp>
        <p:nvGrpSpPr>
          <p:cNvPr id="41" name="Group 40"/>
          <p:cNvGrpSpPr>
            <a:grpSpLocks noChangeAspect="1"/>
          </p:cNvGrpSpPr>
          <p:nvPr/>
        </p:nvGrpSpPr>
        <p:grpSpPr>
          <a:xfrm>
            <a:off x="362881" y="3920598"/>
            <a:ext cx="703960" cy="978945"/>
            <a:chOff x="3849132" y="6800664"/>
            <a:chExt cx="1458656" cy="2028444"/>
          </a:xfrm>
        </p:grpSpPr>
        <p:sp>
          <p:nvSpPr>
            <p:cNvPr id="42" name="ZoneTexte 23"/>
            <p:cNvSpPr txBox="1">
              <a:spLocks noChangeArrowheads="1"/>
            </p:cNvSpPr>
            <p:nvPr/>
          </p:nvSpPr>
          <p:spPr bwMode="auto">
            <a:xfrm>
              <a:off x="3849132" y="8265776"/>
              <a:ext cx="1458656"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HTML5 </a:t>
              </a:r>
            </a:p>
          </p:txBody>
        </p:sp>
        <p:pic>
          <p:nvPicPr>
            <p:cNvPr id="43" name="Image 34" descr="Icon_html5.png">
              <a:hlinkClick r:id="rId6" action="ppaction://hlinksldjump"/>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49132" y="6800664"/>
              <a:ext cx="1458656" cy="1458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0" name="Image 28" descr="icon_home.png">
            <a:hlinkClick r:id="rId12" action="ppaction://hlinksldjump"/>
          </p:cNvPr>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0716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Western Union Case Study</a:t>
            </a:r>
          </a:p>
        </p:txBody>
      </p:sp>
      <p:sp>
        <p:nvSpPr>
          <p:cNvPr id="5" name="Text Placeholder 4"/>
          <p:cNvSpPr>
            <a:spLocks noGrp="1"/>
          </p:cNvSpPr>
          <p:nvPr>
            <p:ph type="body" sz="quarter" idx="10"/>
          </p:nvPr>
        </p:nvSpPr>
        <p:spPr/>
        <p:txBody>
          <a:bodyPr/>
          <a:lstStyle/>
          <a:p>
            <a:r>
              <a:rPr lang="en-US" dirty="0"/>
              <a:t>Instant exchange rate updates, Live TV and scheduled ads</a:t>
            </a:r>
          </a:p>
        </p:txBody>
      </p:sp>
      <p:sp>
        <p:nvSpPr>
          <p:cNvPr id="6" name="Content Placeholder 5"/>
          <p:cNvSpPr>
            <a:spLocks noGrp="1"/>
          </p:cNvSpPr>
          <p:nvPr>
            <p:ph idx="14"/>
          </p:nvPr>
        </p:nvSpPr>
        <p:spPr>
          <a:xfrm>
            <a:off x="1913469" y="2580169"/>
            <a:ext cx="9071524" cy="5740091"/>
          </a:xfrm>
        </p:spPr>
        <p:txBody>
          <a:bodyPr/>
          <a:lstStyle/>
          <a:p>
            <a:pPr>
              <a:spcBef>
                <a:spcPts val="600"/>
              </a:spcBef>
              <a:spcAft>
                <a:spcPts val="600"/>
              </a:spcAft>
            </a:pPr>
            <a:r>
              <a:rPr lang="en-US" sz="2400" dirty="0"/>
              <a:t>58 BrightSign XD1230s across 40 German and Austrian Branches</a:t>
            </a:r>
          </a:p>
          <a:p>
            <a:pPr>
              <a:spcBef>
                <a:spcPts val="600"/>
              </a:spcBef>
              <a:spcAft>
                <a:spcPts val="600"/>
              </a:spcAft>
            </a:pPr>
            <a:r>
              <a:rPr lang="en-US" sz="2400" dirty="0"/>
              <a:t>BrightSign’s solid-state players keep support issues to a minimum &amp; BrightAuthor easily configures and programs the players </a:t>
            </a:r>
          </a:p>
          <a:p>
            <a:pPr lvl="1">
              <a:spcBef>
                <a:spcPts val="600"/>
              </a:spcBef>
              <a:spcAft>
                <a:spcPts val="600"/>
              </a:spcAft>
            </a:pPr>
            <a:r>
              <a:rPr lang="en-US" sz="2000" dirty="0"/>
              <a:t>Testing and configuration took just one day to complete</a:t>
            </a:r>
          </a:p>
          <a:p>
            <a:pPr>
              <a:spcBef>
                <a:spcPts val="600"/>
              </a:spcBef>
              <a:spcAft>
                <a:spcPts val="600"/>
              </a:spcAft>
            </a:pPr>
            <a:r>
              <a:rPr lang="en-US" sz="2400" dirty="0"/>
              <a:t>Exchange rate information is updated automatically every 30 seconds</a:t>
            </a:r>
          </a:p>
          <a:p>
            <a:pPr>
              <a:spcBef>
                <a:spcPts val="600"/>
              </a:spcBef>
              <a:spcAft>
                <a:spcPts val="600"/>
              </a:spcAft>
            </a:pPr>
            <a:r>
              <a:rPr lang="en-US" sz="2400" dirty="0"/>
              <a:t>BrightSign Network schedules ads during the work day &amp; switches to exclusively displaying ads during off-hours</a:t>
            </a:r>
          </a:p>
          <a:p>
            <a:pPr lvl="1">
              <a:spcBef>
                <a:spcPts val="600"/>
              </a:spcBef>
              <a:spcAft>
                <a:spcPts val="600"/>
              </a:spcAft>
            </a:pPr>
            <a:r>
              <a:rPr lang="en-US" sz="2000" dirty="0"/>
              <a:t>Players open the potential to sell advertising to third parties</a:t>
            </a:r>
          </a:p>
          <a:p>
            <a:pPr lvl="1">
              <a:spcBef>
                <a:spcPts val="600"/>
              </a:spcBef>
              <a:spcAft>
                <a:spcPts val="600"/>
              </a:spcAft>
            </a:pPr>
            <a:r>
              <a:rPr lang="en-US" sz="2000" dirty="0"/>
              <a:t>Ad are customized for each branch based on geographic location and business hours</a:t>
            </a:r>
          </a:p>
          <a:p>
            <a:pPr>
              <a:spcBef>
                <a:spcPts val="600"/>
              </a:spcBef>
              <a:spcAft>
                <a:spcPts val="600"/>
              </a:spcAft>
            </a:pPr>
            <a:r>
              <a:rPr lang="en-US" sz="2400" dirty="0"/>
              <a:t>Integrates with Western Union’s point-of-sale system</a:t>
            </a:r>
            <a:endParaRPr lang="en-US" sz="2400" dirty="0">
              <a:solidFill>
                <a:srgbClr val="404040"/>
              </a:solidFill>
              <a:latin typeface="Arial" panose="020B0604020202020204" pitchFamily="34" charset="0"/>
              <a:cs typeface="Arial" panose="020B0604020202020204" pitchFamily="34" charset="0"/>
            </a:endParaRPr>
          </a:p>
        </p:txBody>
      </p:sp>
      <p:pic>
        <p:nvPicPr>
          <p:cNvPr id="1028" name="Picture 4" descr="http://www.brightsign.biz/files/cache/697e1b4ffc67870b4e3388f9144468d8_f867.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390532" y="2361063"/>
            <a:ext cx="4257387" cy="27285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030" name="Picture 6" descr="http://www.brightsign.biz/files/cache/a419115da590cf548e0d63557e2c541c_f869.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390533" y="5315555"/>
            <a:ext cx="4257386" cy="31997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2/2</a:t>
            </a:r>
          </a:p>
        </p:txBody>
      </p:sp>
      <p:pic>
        <p:nvPicPr>
          <p:cNvPr id="9" name="Image 28" descr="icon_home.png">
            <a:hlinkClick r:id="rId4" action="ppaction://hlinksldjump"/>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78543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9" y="574676"/>
            <a:ext cx="13529733" cy="624495"/>
          </a:xfrm>
        </p:spPr>
        <p:txBody>
          <a:bodyPr>
            <a:normAutofit/>
          </a:bodyPr>
          <a:lstStyle/>
          <a:p>
            <a:r>
              <a:rPr lang="en-US" dirty="0"/>
              <a:t>BrightSign Museums &amp; Attractions Solutions</a:t>
            </a:r>
          </a:p>
        </p:txBody>
      </p:sp>
      <p:sp>
        <p:nvSpPr>
          <p:cNvPr id="3" name="Text Placeholder 2"/>
          <p:cNvSpPr>
            <a:spLocks noGrp="1"/>
          </p:cNvSpPr>
          <p:nvPr>
            <p:ph type="body" sz="quarter" idx="10"/>
          </p:nvPr>
        </p:nvSpPr>
        <p:spPr>
          <a:xfrm>
            <a:off x="1913469" y="1548280"/>
            <a:ext cx="11320617" cy="724935"/>
          </a:xfrm>
        </p:spPr>
        <p:txBody>
          <a:bodyPr/>
          <a:lstStyle/>
          <a:p>
            <a:r>
              <a:rPr lang="en-US" dirty="0"/>
              <a:t>Elevate retail brands and maximize sales with engaging digital signage</a:t>
            </a:r>
          </a:p>
        </p:txBody>
      </p:sp>
      <p:sp>
        <p:nvSpPr>
          <p:cNvPr id="4" name="Content Placeholder 3"/>
          <p:cNvSpPr>
            <a:spLocks noGrp="1"/>
          </p:cNvSpPr>
          <p:nvPr>
            <p:ph idx="14"/>
          </p:nvPr>
        </p:nvSpPr>
        <p:spPr>
          <a:xfrm>
            <a:off x="2076006" y="2594917"/>
            <a:ext cx="9774123" cy="5638844"/>
          </a:xfrm>
        </p:spPr>
        <p:txBody>
          <a:bodyPr/>
          <a:lstStyle/>
          <a:p>
            <a:pPr>
              <a:spcBef>
                <a:spcPts val="1800"/>
              </a:spcBef>
              <a:spcAft>
                <a:spcPts val="1200"/>
              </a:spcAft>
            </a:pPr>
            <a:r>
              <a:rPr lang="en-US" sz="2400" b="1" dirty="0"/>
              <a:t>Engage and educate visitors </a:t>
            </a:r>
            <a:r>
              <a:rPr lang="en-US" sz="2400" dirty="0"/>
              <a:t>in unique ways with interactive exhibits using motion sensors, touch, audio controls and more</a:t>
            </a:r>
          </a:p>
          <a:p>
            <a:pPr>
              <a:spcBef>
                <a:spcPts val="1800"/>
              </a:spcBef>
              <a:spcAft>
                <a:spcPts val="1200"/>
              </a:spcAft>
            </a:pPr>
            <a:r>
              <a:rPr lang="en-US" sz="2400" b="1" dirty="0"/>
              <a:t>Give visitors a clear view </a:t>
            </a:r>
            <a:r>
              <a:rPr lang="en-US" sz="2400" dirty="0"/>
              <a:t>of live demonstrations and animal feedings using Live HDTV</a:t>
            </a:r>
          </a:p>
          <a:p>
            <a:pPr>
              <a:spcBef>
                <a:spcPts val="1800"/>
              </a:spcBef>
              <a:spcAft>
                <a:spcPts val="1200"/>
              </a:spcAft>
            </a:pPr>
            <a:r>
              <a:rPr lang="en-US" sz="2400" b="1" dirty="0"/>
              <a:t>Control the show </a:t>
            </a:r>
            <a:r>
              <a:rPr lang="en-US" sz="2400" dirty="0"/>
              <a:t>including video, imagery, lighting and audio with BrightSign’s vast I/O ports </a:t>
            </a:r>
          </a:p>
          <a:p>
            <a:pPr>
              <a:spcBef>
                <a:spcPts val="1800"/>
              </a:spcBef>
              <a:spcAft>
                <a:spcPts val="1200"/>
              </a:spcAft>
            </a:pPr>
            <a:r>
              <a:rPr lang="en-US" sz="2400" b="1" dirty="0"/>
              <a:t>Upsell with ease </a:t>
            </a:r>
            <a:r>
              <a:rPr lang="en-US" sz="2400" dirty="0"/>
              <a:t>in restaurants and gift shops while easily updating menus and promotions instantly</a:t>
            </a:r>
          </a:p>
          <a:p>
            <a:pPr>
              <a:spcBef>
                <a:spcPts val="1800"/>
              </a:spcBef>
              <a:spcAft>
                <a:spcPts val="1200"/>
              </a:spcAft>
            </a:pPr>
            <a:r>
              <a:rPr lang="en-US" sz="2400" b="1" dirty="0"/>
              <a:t>Immerse visitors </a:t>
            </a:r>
            <a:r>
              <a:rPr lang="en-US" sz="2400" dirty="0"/>
              <a:t>in the experience with dynamic video walls supporting portrait, landscape and angled orientations </a:t>
            </a:r>
            <a:endParaRPr lang="en-US" sz="2400" b="1" dirty="0"/>
          </a:p>
        </p:txBody>
      </p:sp>
      <p:grpSp>
        <p:nvGrpSpPr>
          <p:cNvPr id="12" name="Group 11"/>
          <p:cNvGrpSpPr>
            <a:grpSpLocks noChangeAspect="1"/>
          </p:cNvGrpSpPr>
          <p:nvPr/>
        </p:nvGrpSpPr>
        <p:grpSpPr>
          <a:xfrm>
            <a:off x="1149729" y="7404618"/>
            <a:ext cx="1128755" cy="957261"/>
            <a:chOff x="10618239" y="2261895"/>
            <a:chExt cx="2338862" cy="1983514"/>
          </a:xfrm>
        </p:grpSpPr>
        <p:sp>
          <p:nvSpPr>
            <p:cNvPr id="13" name="ZoneTexte 19"/>
            <p:cNvSpPr txBox="1">
              <a:spLocks noChangeAspect="1" noChangeArrowheads="1"/>
            </p:cNvSpPr>
            <p:nvPr/>
          </p:nvSpPr>
          <p:spPr bwMode="auto">
            <a:xfrm>
              <a:off x="10618239" y="3682077"/>
              <a:ext cx="2338862"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BrightWall</a:t>
              </a:r>
              <a:r>
                <a:rPr lang="fr-FR" sz="1200" b="1" baseline="30000" dirty="0">
                  <a:solidFill>
                    <a:srgbClr val="311C6B"/>
                  </a:solidFill>
                  <a:cs typeface="Arial" charset="0"/>
                </a:rPr>
                <a:t>TM</a:t>
              </a:r>
            </a:p>
          </p:txBody>
        </p:sp>
        <p:pic>
          <p:nvPicPr>
            <p:cNvPr id="14" name="Image 39" descr="icon_synchro.png">
              <a:hlinkClick r:id="rId2" action="ppaction://hlinksldjump"/>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78159" y="2261895"/>
              <a:ext cx="1505901" cy="1505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 name="Group 14"/>
          <p:cNvGrpSpPr>
            <a:grpSpLocks noChangeAspect="1"/>
          </p:cNvGrpSpPr>
          <p:nvPr/>
        </p:nvGrpSpPr>
        <p:grpSpPr>
          <a:xfrm>
            <a:off x="93521" y="2646483"/>
            <a:ext cx="1129670" cy="982037"/>
            <a:chOff x="11851841" y="2183457"/>
            <a:chExt cx="2340758" cy="2034851"/>
          </a:xfrm>
        </p:grpSpPr>
        <p:sp>
          <p:nvSpPr>
            <p:cNvPr id="16" name="ZoneTexte 21"/>
            <p:cNvSpPr txBox="1">
              <a:spLocks noChangeAspect="1" noChangeArrowheads="1"/>
            </p:cNvSpPr>
            <p:nvPr/>
          </p:nvSpPr>
          <p:spPr bwMode="auto">
            <a:xfrm>
              <a:off x="11851841" y="3654976"/>
              <a:ext cx="2340758"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Touch</a:t>
              </a:r>
            </a:p>
          </p:txBody>
        </p:sp>
        <p:pic>
          <p:nvPicPr>
            <p:cNvPr id="17" name="Image 30" descr="icon_touch.png">
              <a:hlinkClick r:id="rId2" action="ppaction://hlinksldjump"/>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69269" y="2183457"/>
              <a:ext cx="1505902" cy="1505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8" name="Group 17"/>
          <p:cNvGrpSpPr>
            <a:grpSpLocks noChangeAspect="1"/>
          </p:cNvGrpSpPr>
          <p:nvPr/>
        </p:nvGrpSpPr>
        <p:grpSpPr>
          <a:xfrm>
            <a:off x="1002446" y="2643798"/>
            <a:ext cx="1114504" cy="990238"/>
            <a:chOff x="4851392" y="4552357"/>
            <a:chExt cx="2350180" cy="2088137"/>
          </a:xfrm>
        </p:grpSpPr>
        <p:sp>
          <p:nvSpPr>
            <p:cNvPr id="19" name="ZoneTexte 23"/>
            <p:cNvSpPr txBox="1">
              <a:spLocks noChangeAspect="1" noChangeArrowheads="1"/>
            </p:cNvSpPr>
            <p:nvPr/>
          </p:nvSpPr>
          <p:spPr bwMode="auto">
            <a:xfrm>
              <a:off x="4851392" y="5844502"/>
              <a:ext cx="2350180" cy="795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Interactivity</a:t>
              </a:r>
            </a:p>
          </p:txBody>
        </p:sp>
        <p:pic>
          <p:nvPicPr>
            <p:cNvPr id="20" name="Image 36" descr="icon_interactivity.png">
              <a:hlinkClick r:id="rId2" action="ppaction://hlinksldjump"/>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81886" y="4552357"/>
              <a:ext cx="1497547" cy="14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0"/>
          <p:cNvGrpSpPr>
            <a:grpSpLocks noChangeAspect="1"/>
          </p:cNvGrpSpPr>
          <p:nvPr/>
        </p:nvGrpSpPr>
        <p:grpSpPr>
          <a:xfrm>
            <a:off x="156742" y="5060968"/>
            <a:ext cx="1025505" cy="952165"/>
            <a:chOff x="11979401" y="6826985"/>
            <a:chExt cx="2124922" cy="1972954"/>
          </a:xfrm>
        </p:grpSpPr>
        <p:sp>
          <p:nvSpPr>
            <p:cNvPr id="22" name="ZoneTexte 7"/>
            <p:cNvSpPr txBox="1">
              <a:spLocks noChangeAspect="1" noChangeArrowheads="1"/>
            </p:cNvSpPr>
            <p:nvPr/>
          </p:nvSpPr>
          <p:spPr bwMode="auto">
            <a:xfrm>
              <a:off x="11979401" y="8236607"/>
              <a:ext cx="2124922"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Networking</a:t>
              </a:r>
            </a:p>
          </p:txBody>
        </p:sp>
        <p:pic>
          <p:nvPicPr>
            <p:cNvPr id="23" name="Image 42" descr="icon_update.png">
              <a:hlinkClick r:id="" action="ppaction://noaction"/>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269269" y="6826985"/>
              <a:ext cx="1505902" cy="1505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4" name="Group 23"/>
          <p:cNvGrpSpPr>
            <a:grpSpLocks noChangeAspect="1"/>
          </p:cNvGrpSpPr>
          <p:nvPr/>
        </p:nvGrpSpPr>
        <p:grpSpPr>
          <a:xfrm>
            <a:off x="180877" y="6258246"/>
            <a:ext cx="965500" cy="1217832"/>
            <a:chOff x="1819541" y="2222044"/>
            <a:chExt cx="1953639" cy="2464222"/>
          </a:xfrm>
        </p:grpSpPr>
        <p:pic>
          <p:nvPicPr>
            <p:cNvPr id="25" name="Picture 24"/>
            <p:cNvPicPr>
              <a:picLocks noChangeAspect="1"/>
            </p:cNvPicPr>
            <p:nvPr/>
          </p:nvPicPr>
          <p:blipFill rotWithShape="1">
            <a:blip r:embed="rId7" cstate="email">
              <a:extLst>
                <a:ext uri="{BEBA8EAE-BF5A-486C-A8C5-ECC9F3942E4B}">
                  <a14:imgProps xmlns:a14="http://schemas.microsoft.com/office/drawing/2010/main">
                    <a14:imgLayer r:embed="rId8">
                      <a14:imgEffect>
                        <a14:colorTemperature colorTemp="7000"/>
                      </a14:imgEffect>
                      <a14:imgEffect>
                        <a14:saturation sat="90000"/>
                      </a14:imgEffect>
                      <a14:imgEffect>
                        <a14:brightnessContrast contrast="30000"/>
                      </a14:imgEffect>
                    </a14:imgLayer>
                  </a14:imgProps>
                </a:ext>
                <a:ext uri="{28A0092B-C50C-407E-A947-70E740481C1C}">
                  <a14:useLocalDpi xmlns:a14="http://schemas.microsoft.com/office/drawing/2010/main"/>
                </a:ext>
              </a:extLst>
            </a:blip>
            <a:srcRect/>
            <a:stretch/>
          </p:blipFill>
          <p:spPr>
            <a:xfrm>
              <a:off x="2091167" y="2222044"/>
              <a:ext cx="1410389" cy="1405312"/>
            </a:xfrm>
            <a:prstGeom prst="rect">
              <a:avLst/>
            </a:prstGeom>
          </p:spPr>
        </p:pic>
        <p:sp>
          <p:nvSpPr>
            <p:cNvPr id="26" name="ZoneTexte 11"/>
            <p:cNvSpPr txBox="1">
              <a:spLocks noChangeArrowheads="1"/>
            </p:cNvSpPr>
            <p:nvPr/>
          </p:nvSpPr>
          <p:spPr bwMode="auto">
            <a:xfrm>
              <a:off x="1819541" y="3627355"/>
              <a:ext cx="1953639" cy="1058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BrightSign App</a:t>
              </a:r>
            </a:p>
          </p:txBody>
        </p:sp>
      </p:grpSp>
      <p:grpSp>
        <p:nvGrpSpPr>
          <p:cNvPr id="27" name="Group 26"/>
          <p:cNvGrpSpPr>
            <a:grpSpLocks noChangeAspect="1"/>
          </p:cNvGrpSpPr>
          <p:nvPr/>
        </p:nvGrpSpPr>
        <p:grpSpPr>
          <a:xfrm>
            <a:off x="1287074" y="6272082"/>
            <a:ext cx="703960" cy="978945"/>
            <a:chOff x="3849132" y="6800664"/>
            <a:chExt cx="1458656" cy="2028444"/>
          </a:xfrm>
        </p:grpSpPr>
        <p:sp>
          <p:nvSpPr>
            <p:cNvPr id="28" name="ZoneTexte 23"/>
            <p:cNvSpPr txBox="1">
              <a:spLocks noChangeArrowheads="1"/>
            </p:cNvSpPr>
            <p:nvPr/>
          </p:nvSpPr>
          <p:spPr bwMode="auto">
            <a:xfrm>
              <a:off x="3849132" y="8265776"/>
              <a:ext cx="1458656"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HTML5 </a:t>
              </a:r>
            </a:p>
          </p:txBody>
        </p:sp>
        <p:pic>
          <p:nvPicPr>
            <p:cNvPr id="29" name="Image 34" descr="Icon_html5.png">
              <a:hlinkClick r:id="rId9" action="ppaction://hlinksldjump"/>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849132" y="6800664"/>
              <a:ext cx="1458656" cy="1458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0" name="Group 29"/>
          <p:cNvGrpSpPr>
            <a:grpSpLocks noChangeAspect="1"/>
          </p:cNvGrpSpPr>
          <p:nvPr/>
        </p:nvGrpSpPr>
        <p:grpSpPr>
          <a:xfrm>
            <a:off x="1076717" y="3909255"/>
            <a:ext cx="989391" cy="977980"/>
            <a:chOff x="13415487" y="2276785"/>
            <a:chExt cx="2050093" cy="2026447"/>
          </a:xfrm>
        </p:grpSpPr>
        <p:sp>
          <p:nvSpPr>
            <p:cNvPr id="31" name="ZoneTexte 23"/>
            <p:cNvSpPr txBox="1">
              <a:spLocks noChangeArrowheads="1"/>
            </p:cNvSpPr>
            <p:nvPr/>
          </p:nvSpPr>
          <p:spPr bwMode="auto">
            <a:xfrm>
              <a:off x="13415487" y="3739899"/>
              <a:ext cx="2050093" cy="563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Live TV</a:t>
              </a:r>
            </a:p>
          </p:txBody>
        </p:sp>
        <p:pic>
          <p:nvPicPr>
            <p:cNvPr id="32" name="Image 16" descr="Icon_liveTV.png">
              <a:hlinkClick r:id="rId2" action="ppaction://hlinksldjump"/>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3718993" y="2276785"/>
              <a:ext cx="1431056" cy="143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3" name="Group 32"/>
          <p:cNvGrpSpPr>
            <a:grpSpLocks noChangeAspect="1"/>
          </p:cNvGrpSpPr>
          <p:nvPr/>
        </p:nvGrpSpPr>
        <p:grpSpPr>
          <a:xfrm>
            <a:off x="1076717" y="5022895"/>
            <a:ext cx="1114504" cy="990238"/>
            <a:chOff x="4851392" y="4552357"/>
            <a:chExt cx="2350180" cy="2088137"/>
          </a:xfrm>
        </p:grpSpPr>
        <p:sp>
          <p:nvSpPr>
            <p:cNvPr id="34" name="ZoneTexte 23"/>
            <p:cNvSpPr txBox="1">
              <a:spLocks noChangeAspect="1" noChangeArrowheads="1"/>
            </p:cNvSpPr>
            <p:nvPr/>
          </p:nvSpPr>
          <p:spPr bwMode="auto">
            <a:xfrm>
              <a:off x="4851392" y="5844502"/>
              <a:ext cx="2350180" cy="795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Interactivity</a:t>
              </a:r>
            </a:p>
          </p:txBody>
        </p:sp>
        <p:pic>
          <p:nvPicPr>
            <p:cNvPr id="35" name="Image 36" descr="icon_interactivity.png">
              <a:hlinkClick r:id="rId2" action="ppaction://hlinksldjump"/>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81886" y="4552357"/>
              <a:ext cx="1497547" cy="14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050" name="Picture 2" descr="http://www.brightsign.biz/files/cache/1a8ba1c5669073e65cb4a2beae071b0b_f847.png"/>
          <p:cNvPicPr>
            <a:picLocks noChangeAspect="1" noChangeArrowheads="1"/>
          </p:cNvPicPr>
          <p:nvPr/>
        </p:nvPicPr>
        <p:blipFill rotWithShape="1">
          <a:blip r:embed="rId12" cstate="email">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a:ext>
            </a:extLst>
          </a:blip>
          <a:srcRect l="10802" t="7419" r="8462" b="13027"/>
          <a:stretch/>
        </p:blipFill>
        <p:spPr bwMode="auto">
          <a:xfrm>
            <a:off x="11916965" y="4002536"/>
            <a:ext cx="3444833" cy="22629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9" name="Picture 8"/>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916964" y="6423312"/>
            <a:ext cx="3435361" cy="2285935"/>
          </a:xfrm>
          <a:prstGeom prst="rect">
            <a:avLst/>
          </a:prstGeom>
          <a:ln>
            <a:noFill/>
          </a:ln>
          <a:effectLst>
            <a:outerShdw blurRad="292100" dist="139700" dir="2700000" algn="tl" rotWithShape="0">
              <a:srgbClr val="333333">
                <a:alpha val="65000"/>
              </a:srgbClr>
            </a:outerShdw>
          </a:effectLst>
        </p:spPr>
      </p:pic>
      <p:pic>
        <p:nvPicPr>
          <p:cNvPr id="36" name="Picture 3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1916966" y="1534348"/>
            <a:ext cx="3444833" cy="2310335"/>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1/2</a:t>
            </a:r>
          </a:p>
        </p:txBody>
      </p:sp>
      <p:pic>
        <p:nvPicPr>
          <p:cNvPr id="38" name="Image 28" descr="icon_home.png">
            <a:hlinkClick r:id="rId16" action="ppaction://hlinksldjump"/>
          </p:cNvPr>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1878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9" y="534918"/>
            <a:ext cx="13529733" cy="624495"/>
          </a:xfrm>
        </p:spPr>
        <p:txBody>
          <a:bodyPr>
            <a:noAutofit/>
          </a:bodyPr>
          <a:lstStyle/>
          <a:p>
            <a:pPr>
              <a:lnSpc>
                <a:spcPts val="3600"/>
              </a:lnSpc>
            </a:pPr>
            <a:r>
              <a:rPr lang="en-US" sz="3600" dirty="0"/>
              <a:t>Why Museums &amp; Attractions Choose BrightSign</a:t>
            </a:r>
          </a:p>
        </p:txBody>
      </p:sp>
      <p:sp>
        <p:nvSpPr>
          <p:cNvPr id="3" name="Text Placeholder 2"/>
          <p:cNvSpPr>
            <a:spLocks noGrp="1"/>
          </p:cNvSpPr>
          <p:nvPr>
            <p:ph type="body" sz="quarter" idx="10"/>
          </p:nvPr>
        </p:nvSpPr>
        <p:spPr>
          <a:xfrm>
            <a:off x="1913469" y="1488646"/>
            <a:ext cx="13529733" cy="659491"/>
          </a:xfrm>
        </p:spPr>
        <p:txBody>
          <a:bodyPr/>
          <a:lstStyle/>
          <a:p>
            <a:r>
              <a:rPr lang="en-US" dirty="0"/>
              <a:t>Sophisticated museums create interactive exhibits and unique art displays worldwide</a:t>
            </a:r>
          </a:p>
        </p:txBody>
      </p:sp>
      <p:sp>
        <p:nvSpPr>
          <p:cNvPr id="4" name="Content Placeholder 3"/>
          <p:cNvSpPr>
            <a:spLocks noGrp="1"/>
          </p:cNvSpPr>
          <p:nvPr>
            <p:ph idx="14"/>
          </p:nvPr>
        </p:nvSpPr>
        <p:spPr>
          <a:xfrm>
            <a:off x="1913468" y="2417734"/>
            <a:ext cx="13529733" cy="5803136"/>
          </a:xfrm>
        </p:spPr>
        <p:txBody>
          <a:bodyPr/>
          <a:lstStyle/>
          <a:p>
            <a:r>
              <a:rPr lang="en-US" sz="2400" dirty="0"/>
              <a:t>Very cost effective</a:t>
            </a:r>
          </a:p>
          <a:p>
            <a:r>
              <a:rPr lang="en-US" sz="2400" dirty="0"/>
              <a:t>Highly reliable, non-PC solution with virtually no environmental restrictions</a:t>
            </a:r>
          </a:p>
          <a:p>
            <a:r>
              <a:rPr lang="en-US" sz="2400" dirty="0"/>
              <a:t>Infinite and unique interactive capabilities that bring exhibits to life</a:t>
            </a:r>
          </a:p>
          <a:p>
            <a:r>
              <a:rPr lang="en-US" sz="2400" dirty="0"/>
              <a:t>Stellar Full HD video quality</a:t>
            </a:r>
          </a:p>
          <a:p>
            <a:endParaRPr lang="en-US" sz="2400" dirty="0"/>
          </a:p>
        </p:txBody>
      </p:sp>
      <p:grpSp>
        <p:nvGrpSpPr>
          <p:cNvPr id="18" name="Group 17"/>
          <p:cNvGrpSpPr/>
          <p:nvPr/>
        </p:nvGrpSpPr>
        <p:grpSpPr>
          <a:xfrm>
            <a:off x="5108246" y="4775887"/>
            <a:ext cx="1919681" cy="3861909"/>
            <a:chOff x="2935857" y="3502309"/>
            <a:chExt cx="2559574" cy="5149209"/>
          </a:xfrm>
        </p:grpSpPr>
        <p:sp>
          <p:nvSpPr>
            <p:cNvPr id="8" name="Rectangle 7"/>
            <p:cNvSpPr/>
            <p:nvPr/>
          </p:nvSpPr>
          <p:spPr>
            <a:xfrm>
              <a:off x="2935857" y="7871818"/>
              <a:ext cx="2559574" cy="779700"/>
            </a:xfrm>
            <a:prstGeom prst="rect">
              <a:avLst/>
            </a:prstGeom>
          </p:spPr>
          <p:txBody>
            <a:bodyPr wrap="square">
              <a:spAutoFit/>
            </a:bodyPr>
            <a:lstStyle/>
            <a:p>
              <a:pPr algn="ctr"/>
              <a:r>
                <a:rPr lang="en-US" sz="1600" b="1" dirty="0">
                  <a:solidFill>
                    <a:srgbClr val="404040"/>
                  </a:solidFill>
                  <a:latin typeface="Arial" panose="020B0604020202020204" pitchFamily="34" charset="0"/>
                </a:rPr>
                <a:t>140+ BrightSign players installed</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35857" y="4878151"/>
              <a:ext cx="2559574" cy="2876550"/>
            </a:xfrm>
            <a:prstGeom prst="rect">
              <a:avLst/>
            </a:prstGeom>
          </p:spPr>
        </p:pic>
        <p:pic>
          <p:nvPicPr>
            <p:cNvPr id="2052" name="Picture 4" descr="http://www.prwatch.org/files/images/MontereyBayAquarium.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40260" y="3502309"/>
              <a:ext cx="1350769" cy="124608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0" name="Group 19"/>
          <p:cNvGrpSpPr/>
          <p:nvPr/>
        </p:nvGrpSpPr>
        <p:grpSpPr>
          <a:xfrm>
            <a:off x="9993727" y="5510709"/>
            <a:ext cx="2655703" cy="3127087"/>
            <a:chOff x="10891024" y="4467188"/>
            <a:chExt cx="3540937" cy="4169452"/>
          </a:xfrm>
        </p:grpSpPr>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91024" y="5357377"/>
              <a:ext cx="3540937" cy="2308167"/>
            </a:xfrm>
            <a:prstGeom prst="rect">
              <a:avLst/>
            </a:prstGeom>
          </p:spPr>
        </p:pic>
        <p:pic>
          <p:nvPicPr>
            <p:cNvPr id="2056" name="Picture 8" descr="CubeSmar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458880" y="4467188"/>
              <a:ext cx="2366874" cy="698792"/>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6"/>
            <p:cNvSpPr/>
            <p:nvPr/>
          </p:nvSpPr>
          <p:spPr>
            <a:xfrm>
              <a:off x="11362530" y="7856939"/>
              <a:ext cx="2559574" cy="779701"/>
            </a:xfrm>
            <a:prstGeom prst="rect">
              <a:avLst/>
            </a:prstGeom>
          </p:spPr>
          <p:txBody>
            <a:bodyPr wrap="square">
              <a:spAutoFit/>
            </a:bodyPr>
            <a:lstStyle/>
            <a:p>
              <a:pPr algn="ctr"/>
              <a:r>
                <a:rPr lang="en-US" sz="1600" b="1" dirty="0">
                  <a:solidFill>
                    <a:srgbClr val="404040"/>
                  </a:solidFill>
                  <a:latin typeface="Arial" panose="020B0604020202020204" pitchFamily="34" charset="0"/>
                </a:rPr>
                <a:t>100 BrightSign players installed</a:t>
              </a:r>
            </a:p>
          </p:txBody>
        </p:sp>
      </p:grpSp>
      <p:pic>
        <p:nvPicPr>
          <p:cNvPr id="25" name="Picture 2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43689" y="5178479"/>
            <a:ext cx="1062445" cy="805993"/>
          </a:xfrm>
          <a:prstGeom prst="rect">
            <a:avLst/>
          </a:prstGeom>
        </p:spPr>
      </p:pic>
      <p:pic>
        <p:nvPicPr>
          <p:cNvPr id="26" name="Picture 2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38502" y="6178350"/>
            <a:ext cx="1472820" cy="732053"/>
          </a:xfrm>
          <a:prstGeom prst="rect">
            <a:avLst/>
          </a:prstGeom>
        </p:spPr>
      </p:pic>
      <p:grpSp>
        <p:nvGrpSpPr>
          <p:cNvPr id="29" name="Group 28"/>
          <p:cNvGrpSpPr/>
          <p:nvPr/>
        </p:nvGrpSpPr>
        <p:grpSpPr>
          <a:xfrm>
            <a:off x="13008682" y="5068210"/>
            <a:ext cx="1919681" cy="3569587"/>
            <a:chOff x="12546212" y="3864781"/>
            <a:chExt cx="2559574" cy="4759446"/>
          </a:xfrm>
        </p:grpSpPr>
        <p:sp>
          <p:nvSpPr>
            <p:cNvPr id="34" name="Rectangle 33"/>
            <p:cNvSpPr/>
            <p:nvPr/>
          </p:nvSpPr>
          <p:spPr>
            <a:xfrm>
              <a:off x="12546212" y="7844528"/>
              <a:ext cx="2559574" cy="779699"/>
            </a:xfrm>
            <a:prstGeom prst="rect">
              <a:avLst/>
            </a:prstGeom>
          </p:spPr>
          <p:txBody>
            <a:bodyPr wrap="square">
              <a:spAutoFit/>
            </a:bodyPr>
            <a:lstStyle/>
            <a:p>
              <a:pPr algn="ctr"/>
              <a:r>
                <a:rPr lang="en-US" sz="1600" b="1" dirty="0">
                  <a:solidFill>
                    <a:srgbClr val="404040"/>
                  </a:solidFill>
                  <a:latin typeface="Arial" panose="020B0604020202020204" pitchFamily="34" charset="0"/>
                </a:rPr>
                <a:t>150+ BrightSign players installed</a:t>
              </a:r>
            </a:p>
          </p:txBody>
        </p:sp>
        <p:pic>
          <p:nvPicPr>
            <p:cNvPr id="28" name="Picture 2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546212" y="4880273"/>
              <a:ext cx="2439634" cy="2811915"/>
            </a:xfrm>
            <a:prstGeom prst="rect">
              <a:avLst/>
            </a:prstGeom>
          </p:spPr>
        </p:pic>
        <p:pic>
          <p:nvPicPr>
            <p:cNvPr id="27" name="Picture 2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353865" y="3864781"/>
              <a:ext cx="944266" cy="793731"/>
            </a:xfrm>
            <a:prstGeom prst="rect">
              <a:avLst/>
            </a:prstGeom>
          </p:spPr>
        </p:pic>
      </p:grpSp>
      <p:pic>
        <p:nvPicPr>
          <p:cNvPr id="5" name="Picture 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618935" y="7146413"/>
            <a:ext cx="1919809" cy="1177646"/>
          </a:xfrm>
          <a:prstGeom prst="rect">
            <a:avLst/>
          </a:prstGeom>
        </p:spPr>
      </p:pic>
      <p:grpSp>
        <p:nvGrpSpPr>
          <p:cNvPr id="10" name="Group 9"/>
          <p:cNvGrpSpPr/>
          <p:nvPr/>
        </p:nvGrpSpPr>
        <p:grpSpPr>
          <a:xfrm>
            <a:off x="2289994" y="4775887"/>
            <a:ext cx="2652563" cy="3861909"/>
            <a:chOff x="2289994" y="4775887"/>
            <a:chExt cx="2652563" cy="3861909"/>
          </a:xfrm>
        </p:grpSpPr>
        <p:grpSp>
          <p:nvGrpSpPr>
            <p:cNvPr id="7" name="Group 6"/>
            <p:cNvGrpSpPr/>
            <p:nvPr/>
          </p:nvGrpSpPr>
          <p:grpSpPr>
            <a:xfrm>
              <a:off x="2289994" y="5305686"/>
              <a:ext cx="2652563" cy="3332110"/>
              <a:chOff x="1913469" y="4902204"/>
              <a:chExt cx="2652563" cy="3332110"/>
            </a:xfrm>
          </p:grpSpPr>
          <p:pic>
            <p:nvPicPr>
              <p:cNvPr id="6" name="Picture 5" descr="Screen Shot 2014-02-05 at 3.38.49 PM.pn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404524" y="4902204"/>
                <a:ext cx="1727200" cy="2692400"/>
              </a:xfrm>
              <a:prstGeom prst="rect">
                <a:avLst/>
              </a:prstGeom>
            </p:spPr>
          </p:pic>
          <p:sp>
            <p:nvSpPr>
              <p:cNvPr id="30" name="Rectangle 29"/>
              <p:cNvSpPr/>
              <p:nvPr/>
            </p:nvSpPr>
            <p:spPr>
              <a:xfrm>
                <a:off x="1913469" y="7649538"/>
                <a:ext cx="2652563" cy="584776"/>
              </a:xfrm>
              <a:prstGeom prst="rect">
                <a:avLst/>
              </a:prstGeom>
            </p:spPr>
            <p:txBody>
              <a:bodyPr wrap="square">
                <a:spAutoFit/>
              </a:bodyPr>
              <a:lstStyle/>
              <a:p>
                <a:pPr algn="ctr"/>
                <a:r>
                  <a:rPr lang="en-US" sz="1600" b="1" dirty="0">
                    <a:solidFill>
                      <a:srgbClr val="404040"/>
                    </a:solidFill>
                    <a:latin typeface="Arial" panose="020B0604020202020204" pitchFamily="34" charset="0"/>
                  </a:rPr>
                  <a:t>17 XD1230’s playing Lady Gaga in the Louvre</a:t>
                </a:r>
              </a:p>
            </p:txBody>
          </p:sp>
        </p:grpSp>
        <p:pic>
          <p:nvPicPr>
            <p:cNvPr id="1026" name="Picture 2" descr="http://www.designer-daily.com/wp-content/uploads/2010/11/LouvreLogo.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812932" y="4775887"/>
              <a:ext cx="1606685" cy="47486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33" name="TextBox 32"/>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2/2</a:t>
            </a:r>
          </a:p>
        </p:txBody>
      </p:sp>
      <p:pic>
        <p:nvPicPr>
          <p:cNvPr id="32" name="Image 28" descr="icon_home.png">
            <a:hlinkClick r:id="rId14" action="ppaction://hlinksldjump"/>
          </p:cNvPr>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64763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BrightSign Hospitality Solutions</a:t>
            </a:r>
          </a:p>
        </p:txBody>
      </p:sp>
      <p:sp>
        <p:nvSpPr>
          <p:cNvPr id="3" name="Text Placeholder 2"/>
          <p:cNvSpPr>
            <a:spLocks noGrp="1"/>
          </p:cNvSpPr>
          <p:nvPr>
            <p:ph type="body" sz="quarter" idx="10"/>
          </p:nvPr>
        </p:nvSpPr>
        <p:spPr>
          <a:xfrm>
            <a:off x="1913469" y="1143931"/>
            <a:ext cx="13529733" cy="659491"/>
          </a:xfrm>
        </p:spPr>
        <p:txBody>
          <a:bodyPr/>
          <a:lstStyle/>
          <a:p>
            <a:r>
              <a:rPr lang="en-US" dirty="0"/>
              <a:t>Engage, inform and enhance guests’ stay while maximizing sales</a:t>
            </a:r>
          </a:p>
        </p:txBody>
      </p:sp>
      <p:sp>
        <p:nvSpPr>
          <p:cNvPr id="9" name="Content Placeholder 8"/>
          <p:cNvSpPr>
            <a:spLocks noGrp="1"/>
          </p:cNvSpPr>
          <p:nvPr>
            <p:ph idx="14"/>
          </p:nvPr>
        </p:nvSpPr>
        <p:spPr>
          <a:xfrm>
            <a:off x="2619632" y="2253408"/>
            <a:ext cx="9205046" cy="5845173"/>
          </a:xfrm>
        </p:spPr>
        <p:txBody>
          <a:bodyPr/>
          <a:lstStyle/>
          <a:p>
            <a:pPr>
              <a:spcBef>
                <a:spcPts val="1800"/>
              </a:spcBef>
              <a:spcAft>
                <a:spcPts val="2400"/>
              </a:spcAft>
            </a:pPr>
            <a:r>
              <a:rPr lang="en-US" sz="2300" b="1" dirty="0"/>
              <a:t>Connect and inform </a:t>
            </a:r>
            <a:r>
              <a:rPr lang="en-US" sz="2300" dirty="0"/>
              <a:t>visitors of conference schedules, </a:t>
            </a:r>
            <a:br>
              <a:rPr lang="en-US" sz="2300" dirty="0"/>
            </a:br>
            <a:r>
              <a:rPr lang="en-US" sz="2300" dirty="0"/>
              <a:t>real-time news and weather forecasts. </a:t>
            </a:r>
          </a:p>
          <a:p>
            <a:pPr>
              <a:spcBef>
                <a:spcPts val="1800"/>
              </a:spcBef>
              <a:spcAft>
                <a:spcPts val="2400"/>
              </a:spcAft>
            </a:pPr>
            <a:r>
              <a:rPr lang="en-US" sz="2300" b="1" dirty="0"/>
              <a:t>Create an experience </a:t>
            </a:r>
            <a:r>
              <a:rPr lang="en-US" sz="2300" dirty="0"/>
              <a:t>with eye-catching multi-screen displays and dual Full HD video for branding and ambiance. </a:t>
            </a:r>
          </a:p>
          <a:p>
            <a:pPr>
              <a:spcBef>
                <a:spcPts val="1800"/>
              </a:spcBef>
              <a:spcAft>
                <a:spcPts val="2400"/>
              </a:spcAft>
            </a:pPr>
            <a:r>
              <a:rPr lang="en-US" sz="2300" b="1" dirty="0"/>
              <a:t>Give recommendations &amp; directions</a:t>
            </a:r>
            <a:r>
              <a:rPr lang="en-US" sz="2300" dirty="0"/>
              <a:t> with interactive concierge kiosks and efficient wayfinding signage.  </a:t>
            </a:r>
          </a:p>
          <a:p>
            <a:pPr>
              <a:spcBef>
                <a:spcPts val="1800"/>
              </a:spcBef>
              <a:spcAft>
                <a:spcPts val="2400"/>
              </a:spcAft>
            </a:pPr>
            <a:r>
              <a:rPr lang="en-US" sz="2300" b="1" dirty="0"/>
              <a:t>Advertise</a:t>
            </a:r>
            <a:r>
              <a:rPr lang="en-US" sz="2300" dirty="0"/>
              <a:t> an array of amenities to maximize sales using HTML5 content</a:t>
            </a:r>
          </a:p>
          <a:p>
            <a:pPr>
              <a:spcBef>
                <a:spcPts val="1800"/>
              </a:spcBef>
              <a:spcAft>
                <a:spcPts val="2400"/>
              </a:spcAft>
            </a:pPr>
            <a:r>
              <a:rPr lang="en-US" sz="2300" b="1" dirty="0"/>
              <a:t>Keep signage fresh </a:t>
            </a:r>
            <a:r>
              <a:rPr lang="en-US" sz="2300" dirty="0"/>
              <a:t>and manage resort-wide signage with BrightSign Network</a:t>
            </a:r>
          </a:p>
          <a:p>
            <a:pPr>
              <a:spcBef>
                <a:spcPts val="0"/>
              </a:spcBef>
              <a:spcAft>
                <a:spcPts val="2400"/>
              </a:spcAft>
            </a:pPr>
            <a:r>
              <a:rPr lang="en-US" sz="2300" b="1" dirty="0"/>
              <a:t>Reach guests in-room </a:t>
            </a:r>
            <a:r>
              <a:rPr lang="en-US" sz="2300" dirty="0"/>
              <a:t>with promotion channel advertising </a:t>
            </a:r>
          </a:p>
        </p:txBody>
      </p:sp>
      <p:pic>
        <p:nvPicPr>
          <p:cNvPr id="13" name="Picture 12"/>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11967636" y="6638862"/>
            <a:ext cx="3783112" cy="1911869"/>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967636" y="2008349"/>
            <a:ext cx="3783111" cy="1956759"/>
          </a:xfrm>
          <a:prstGeom prst="rect">
            <a:avLst/>
          </a:prstGeom>
          <a:ln>
            <a:noFill/>
          </a:ln>
          <a:effectLst>
            <a:outerShdw blurRad="292100" dist="139700" dir="2700000" algn="tl" rotWithShape="0">
              <a:srgbClr val="333333">
                <a:alpha val="65000"/>
              </a:srgbClr>
            </a:outerShdw>
          </a:effectLst>
        </p:spPr>
      </p:pic>
      <p:grpSp>
        <p:nvGrpSpPr>
          <p:cNvPr id="12" name="Group 11"/>
          <p:cNvGrpSpPr>
            <a:grpSpLocks noChangeAspect="1"/>
          </p:cNvGrpSpPr>
          <p:nvPr/>
        </p:nvGrpSpPr>
        <p:grpSpPr>
          <a:xfrm>
            <a:off x="1486370" y="4724070"/>
            <a:ext cx="1129670" cy="982037"/>
            <a:chOff x="11851841" y="2183457"/>
            <a:chExt cx="2340758" cy="2034851"/>
          </a:xfrm>
        </p:grpSpPr>
        <p:sp>
          <p:nvSpPr>
            <p:cNvPr id="14" name="ZoneTexte 21"/>
            <p:cNvSpPr txBox="1">
              <a:spLocks noChangeAspect="1" noChangeArrowheads="1"/>
            </p:cNvSpPr>
            <p:nvPr/>
          </p:nvSpPr>
          <p:spPr bwMode="auto">
            <a:xfrm>
              <a:off x="11851841" y="3654976"/>
              <a:ext cx="2340758"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Touch</a:t>
              </a:r>
            </a:p>
          </p:txBody>
        </p:sp>
        <p:pic>
          <p:nvPicPr>
            <p:cNvPr id="17" name="Image 30" descr="icon_touch.png">
              <a:hlinkClick r:id="rId5" action="ppaction://hlinksldjump"/>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269269" y="2183457"/>
              <a:ext cx="1505902" cy="1505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8" name="Group 17"/>
          <p:cNvGrpSpPr>
            <a:grpSpLocks noChangeAspect="1"/>
          </p:cNvGrpSpPr>
          <p:nvPr/>
        </p:nvGrpSpPr>
        <p:grpSpPr>
          <a:xfrm>
            <a:off x="1699225" y="5901284"/>
            <a:ext cx="703960" cy="991302"/>
            <a:chOff x="3849132" y="6800664"/>
            <a:chExt cx="1458656" cy="2054048"/>
          </a:xfrm>
        </p:grpSpPr>
        <p:sp>
          <p:nvSpPr>
            <p:cNvPr id="19" name="ZoneTexte 23"/>
            <p:cNvSpPr txBox="1">
              <a:spLocks noChangeArrowheads="1"/>
            </p:cNvSpPr>
            <p:nvPr/>
          </p:nvSpPr>
          <p:spPr bwMode="auto">
            <a:xfrm>
              <a:off x="3849132" y="8291380"/>
              <a:ext cx="1458656"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HTML5 </a:t>
              </a:r>
            </a:p>
          </p:txBody>
        </p:sp>
        <p:pic>
          <p:nvPicPr>
            <p:cNvPr id="20" name="Image 34" descr="Icon_html5.png">
              <a:hlinkClick r:id="rId7" action="ppaction://hlinksldjump"/>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849132" y="6800664"/>
              <a:ext cx="1458656" cy="1458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7" name="Group 26"/>
          <p:cNvGrpSpPr>
            <a:grpSpLocks noChangeAspect="1"/>
          </p:cNvGrpSpPr>
          <p:nvPr/>
        </p:nvGrpSpPr>
        <p:grpSpPr>
          <a:xfrm>
            <a:off x="1561495" y="7090156"/>
            <a:ext cx="1025505" cy="952165"/>
            <a:chOff x="11979401" y="6826985"/>
            <a:chExt cx="2124922" cy="1972954"/>
          </a:xfrm>
        </p:grpSpPr>
        <p:sp>
          <p:nvSpPr>
            <p:cNvPr id="28" name="ZoneTexte 7"/>
            <p:cNvSpPr txBox="1">
              <a:spLocks noChangeAspect="1" noChangeArrowheads="1"/>
            </p:cNvSpPr>
            <p:nvPr/>
          </p:nvSpPr>
          <p:spPr bwMode="auto">
            <a:xfrm>
              <a:off x="11979401" y="8236607"/>
              <a:ext cx="2124922"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Networking</a:t>
              </a:r>
            </a:p>
          </p:txBody>
        </p:sp>
        <p:pic>
          <p:nvPicPr>
            <p:cNvPr id="29" name="Image 42" descr="icon_update.png">
              <a:hlinkClick r:id="" action="ppaction://noaction"/>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2269269" y="6826985"/>
              <a:ext cx="1505902" cy="1505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0" name="Group 29"/>
          <p:cNvGrpSpPr>
            <a:grpSpLocks noChangeAspect="1"/>
          </p:cNvGrpSpPr>
          <p:nvPr/>
        </p:nvGrpSpPr>
        <p:grpSpPr>
          <a:xfrm>
            <a:off x="1451663" y="3479908"/>
            <a:ext cx="1199085" cy="1130081"/>
            <a:chOff x="1993675" y="2261895"/>
            <a:chExt cx="2484591" cy="2341610"/>
          </a:xfrm>
        </p:grpSpPr>
        <p:sp>
          <p:nvSpPr>
            <p:cNvPr id="31" name="ZoneTexte 11"/>
            <p:cNvSpPr txBox="1">
              <a:spLocks noChangeArrowheads="1"/>
            </p:cNvSpPr>
            <p:nvPr/>
          </p:nvSpPr>
          <p:spPr bwMode="auto">
            <a:xfrm>
              <a:off x="1993675" y="3668159"/>
              <a:ext cx="2484591" cy="9353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Powerful Video Engine</a:t>
              </a:r>
            </a:p>
          </p:txBody>
        </p:sp>
        <p:pic>
          <p:nvPicPr>
            <p:cNvPr id="32" name="Image 31" descr="Icon_powerfull2.png">
              <a:hlinkClick r:id="rId5" action="ppaction://hlinksldjump"/>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452704" y="2261895"/>
              <a:ext cx="1422705" cy="14227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8" name="TextBox 37"/>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1/2</a:t>
            </a:r>
          </a:p>
        </p:txBody>
      </p:sp>
      <p:pic>
        <p:nvPicPr>
          <p:cNvPr id="37" name="Picture 36"/>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1967636" y="4222094"/>
            <a:ext cx="3783111" cy="2199586"/>
          </a:xfrm>
          <a:prstGeom prst="rect">
            <a:avLst/>
          </a:prstGeom>
          <a:ln>
            <a:noFill/>
          </a:ln>
          <a:effectLst>
            <a:outerShdw blurRad="292100" dist="139700" dir="2700000" algn="tl" rotWithShape="0">
              <a:srgbClr val="333333">
                <a:alpha val="65000"/>
              </a:srgbClr>
            </a:outerShdw>
          </a:effectLst>
        </p:spPr>
      </p:pic>
      <p:grpSp>
        <p:nvGrpSpPr>
          <p:cNvPr id="43" name="Group 42"/>
          <p:cNvGrpSpPr>
            <a:grpSpLocks noChangeAspect="1"/>
          </p:cNvGrpSpPr>
          <p:nvPr/>
        </p:nvGrpSpPr>
        <p:grpSpPr>
          <a:xfrm>
            <a:off x="615629" y="2293736"/>
            <a:ext cx="804688" cy="1119020"/>
            <a:chOff x="3849132" y="6800664"/>
            <a:chExt cx="1458656" cy="2028444"/>
          </a:xfrm>
        </p:grpSpPr>
        <p:sp>
          <p:nvSpPr>
            <p:cNvPr id="44" name="ZoneTexte 23"/>
            <p:cNvSpPr txBox="1">
              <a:spLocks noChangeArrowheads="1"/>
            </p:cNvSpPr>
            <p:nvPr/>
          </p:nvSpPr>
          <p:spPr bwMode="auto">
            <a:xfrm>
              <a:off x="3849132" y="8265776"/>
              <a:ext cx="1458656"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HTML5 </a:t>
              </a:r>
            </a:p>
          </p:txBody>
        </p:sp>
        <p:pic>
          <p:nvPicPr>
            <p:cNvPr id="45" name="Image 34" descr="Icon_html5.png">
              <a:hlinkClick r:id="rId7" action="ppaction://hlinksldjump"/>
            </p:cNvPr>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849132" y="6800664"/>
              <a:ext cx="1458656" cy="1458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6" name="Group 45"/>
          <p:cNvGrpSpPr>
            <a:grpSpLocks noChangeAspect="1"/>
          </p:cNvGrpSpPr>
          <p:nvPr/>
        </p:nvGrpSpPr>
        <p:grpSpPr>
          <a:xfrm>
            <a:off x="1458488" y="2266942"/>
            <a:ext cx="1185432" cy="1130635"/>
            <a:chOff x="10693283" y="4531640"/>
            <a:chExt cx="1912943" cy="1824515"/>
          </a:xfrm>
        </p:grpSpPr>
        <p:pic>
          <p:nvPicPr>
            <p:cNvPr id="47" name="Image 25" descr="icon_live.png">
              <a:hlinkClick r:id="" action="ppaction://noaction"/>
            </p:cNvPr>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956037" y="4531640"/>
              <a:ext cx="1345359" cy="1345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 name="ZoneTexte 25"/>
            <p:cNvSpPr txBox="1">
              <a:spLocks noChangeAspect="1" noChangeArrowheads="1"/>
            </p:cNvSpPr>
            <p:nvPr/>
          </p:nvSpPr>
          <p:spPr bwMode="auto">
            <a:xfrm>
              <a:off x="10693283" y="5669106"/>
              <a:ext cx="1912943" cy="687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Live Feeds</a:t>
              </a:r>
            </a:p>
          </p:txBody>
        </p:sp>
      </p:grpSp>
      <p:grpSp>
        <p:nvGrpSpPr>
          <p:cNvPr id="49" name="Group 48"/>
          <p:cNvGrpSpPr>
            <a:grpSpLocks noChangeAspect="1"/>
          </p:cNvGrpSpPr>
          <p:nvPr/>
        </p:nvGrpSpPr>
        <p:grpSpPr>
          <a:xfrm>
            <a:off x="499750" y="3467095"/>
            <a:ext cx="1128755" cy="957261"/>
            <a:chOff x="10618239" y="2261895"/>
            <a:chExt cx="2338862" cy="1983514"/>
          </a:xfrm>
        </p:grpSpPr>
        <p:sp>
          <p:nvSpPr>
            <p:cNvPr id="50" name="ZoneTexte 19"/>
            <p:cNvSpPr txBox="1">
              <a:spLocks noChangeAspect="1" noChangeArrowheads="1"/>
            </p:cNvSpPr>
            <p:nvPr/>
          </p:nvSpPr>
          <p:spPr bwMode="auto">
            <a:xfrm>
              <a:off x="10618239" y="3682077"/>
              <a:ext cx="2338862"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BrightWall</a:t>
              </a:r>
              <a:r>
                <a:rPr lang="fr-FR" sz="1200" b="1" baseline="30000" dirty="0">
                  <a:solidFill>
                    <a:srgbClr val="311C6B"/>
                  </a:solidFill>
                  <a:cs typeface="Arial" charset="0"/>
                </a:rPr>
                <a:t>TM</a:t>
              </a:r>
            </a:p>
          </p:txBody>
        </p:sp>
        <p:pic>
          <p:nvPicPr>
            <p:cNvPr id="51" name="Image 39" descr="icon_synchro.png">
              <a:hlinkClick r:id="rId5" action="ppaction://hlinksldjump"/>
            </p:cNvPr>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0978159" y="2261895"/>
              <a:ext cx="1505901" cy="1505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3" name="Image 28" descr="icon_home.png">
            <a:hlinkClick r:id="rId15" action="ppaction://hlinksldjump"/>
          </p:cNvPr>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0546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Hospitality Case Study</a:t>
            </a:r>
          </a:p>
        </p:txBody>
      </p:sp>
      <p:sp>
        <p:nvSpPr>
          <p:cNvPr id="3" name="Text Placeholder 2"/>
          <p:cNvSpPr>
            <a:spLocks noGrp="1"/>
          </p:cNvSpPr>
          <p:nvPr>
            <p:ph type="body" sz="quarter" idx="10"/>
          </p:nvPr>
        </p:nvSpPr>
        <p:spPr>
          <a:xfrm>
            <a:off x="1913469" y="1283236"/>
            <a:ext cx="14088531" cy="659491"/>
          </a:xfrm>
        </p:spPr>
        <p:txBody>
          <a:bodyPr/>
          <a:lstStyle/>
          <a:p>
            <a:r>
              <a:rPr lang="en-US" dirty="0"/>
              <a:t>BrightSign Powers World’s Largest Mosaic Video Wall at Miami Hotel</a:t>
            </a:r>
          </a:p>
        </p:txBody>
      </p:sp>
      <p:sp>
        <p:nvSpPr>
          <p:cNvPr id="4" name="Content Placeholder 3"/>
          <p:cNvSpPr>
            <a:spLocks noGrp="1"/>
          </p:cNvSpPr>
          <p:nvPr>
            <p:ph idx="14"/>
          </p:nvPr>
        </p:nvSpPr>
        <p:spPr>
          <a:xfrm>
            <a:off x="1913469" y="2286001"/>
            <a:ext cx="11027832" cy="6034260"/>
          </a:xfrm>
        </p:spPr>
        <p:txBody>
          <a:bodyPr/>
          <a:lstStyle/>
          <a:p>
            <a:r>
              <a:rPr lang="en-US" sz="2400" b="1" dirty="0"/>
              <a:t>Installation:</a:t>
            </a:r>
          </a:p>
          <a:p>
            <a:pPr lvl="1"/>
            <a:r>
              <a:rPr lang="en-US" sz="2000" dirty="0"/>
              <a:t>The world’s largest (4-story) mosaic video wall in hotel reception </a:t>
            </a:r>
          </a:p>
          <a:p>
            <a:pPr lvl="1"/>
            <a:r>
              <a:rPr lang="en-US" sz="2000" dirty="0"/>
              <a:t>20 Planar Mosaic AD55 tile displays powered by 20 BrightSign XDs</a:t>
            </a:r>
          </a:p>
          <a:p>
            <a:pPr lvl="1"/>
            <a:r>
              <a:rPr lang="en-US" sz="2000" dirty="0"/>
              <a:t>Unique herringbone pattern for striking visual interest</a:t>
            </a:r>
          </a:p>
          <a:p>
            <a:r>
              <a:rPr lang="en-US" sz="2400" b="1" dirty="0"/>
              <a:t>The Solution</a:t>
            </a:r>
          </a:p>
          <a:p>
            <a:pPr lvl="1"/>
            <a:r>
              <a:rPr lang="en-US" sz="2000" dirty="0"/>
              <a:t>CMA integrated the software, hardware, displays and mounts, as well </a:t>
            </a:r>
            <a:br>
              <a:rPr lang="en-US" sz="2000" dirty="0"/>
            </a:br>
            <a:r>
              <a:rPr lang="en-US" sz="2000" dirty="0"/>
              <a:t>as provided the installation, content development, project management </a:t>
            </a:r>
            <a:br>
              <a:rPr lang="en-US" sz="2000" dirty="0"/>
            </a:br>
            <a:r>
              <a:rPr lang="en-US" sz="2000" dirty="0"/>
              <a:t>and training</a:t>
            </a:r>
          </a:p>
          <a:p>
            <a:pPr lvl="1"/>
            <a:r>
              <a:rPr lang="en-US" sz="2000" dirty="0"/>
              <a:t>BrightSign’s solid-state architecture delivers market-leading reliability </a:t>
            </a:r>
            <a:br>
              <a:rPr lang="en-US" sz="2000" dirty="0"/>
            </a:br>
            <a:r>
              <a:rPr lang="en-US" sz="2000" dirty="0"/>
              <a:t>with zero downtime</a:t>
            </a:r>
          </a:p>
          <a:p>
            <a:pPr lvl="1"/>
            <a:r>
              <a:rPr lang="en-US" sz="2000" dirty="0" err="1"/>
              <a:t>Planar’s</a:t>
            </a:r>
            <a:r>
              <a:rPr lang="en-US" sz="2000" dirty="0"/>
              <a:t> Mosaic displays bring this complex installation to life, featuring HD content on all 20 screens</a:t>
            </a:r>
          </a:p>
          <a:p>
            <a:pPr lvl="1"/>
            <a:r>
              <a:rPr lang="en-US" sz="2000" dirty="0"/>
              <a:t>Custom content was created to meet local regulations – written content was abandoned in favor of impressive thematic underwater visuals featuring fish, turtles, scuba divers and coral reefs complete with animation</a:t>
            </a:r>
          </a:p>
          <a:p>
            <a:pPr lvl="1"/>
            <a:endParaRPr lang="en-US" sz="2000" dirty="0"/>
          </a:p>
          <a:p>
            <a:endParaRPr lang="en-US" sz="2400" dirty="0"/>
          </a:p>
        </p:txBody>
      </p:sp>
      <p:sp>
        <p:nvSpPr>
          <p:cNvPr id="5" name="TextBox 4"/>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2/2</a:t>
            </a:r>
          </a:p>
        </p:txBody>
      </p:sp>
      <p:pic>
        <p:nvPicPr>
          <p:cNvPr id="6" name="Picture 5"/>
          <p:cNvPicPr>
            <a:picLocks noChangeAspect="1"/>
          </p:cNvPicPr>
          <p:nvPr/>
        </p:nvPicPr>
        <p:blipFill>
          <a:blip r:embed="rId3"/>
          <a:stretch>
            <a:fillRect/>
          </a:stretch>
        </p:blipFill>
        <p:spPr>
          <a:xfrm>
            <a:off x="14200187" y="517293"/>
            <a:ext cx="1495425" cy="581025"/>
          </a:xfrm>
          <a:prstGeom prst="rect">
            <a:avLst/>
          </a:prstGeom>
        </p:spPr>
      </p:pic>
      <p:pic>
        <p:nvPicPr>
          <p:cNvPr id="2050" name="Picture 2" descr="http://interactiveaudiovisual.com/sites/default/files/1407766426.jpg?134081466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831514" y="212341"/>
            <a:ext cx="3260725" cy="11909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stretch>
            <a:fillRect/>
          </a:stretch>
        </p:blipFill>
        <p:spPr>
          <a:xfrm>
            <a:off x="13087350" y="4840051"/>
            <a:ext cx="2914650" cy="366712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a:stretch>
            <a:fillRect/>
          </a:stretch>
        </p:blipFill>
        <p:spPr>
          <a:xfrm>
            <a:off x="11615738" y="2178750"/>
            <a:ext cx="2943225" cy="3714750"/>
          </a:xfrm>
          <a:prstGeom prst="rect">
            <a:avLst/>
          </a:prstGeom>
          <a:ln>
            <a:noFill/>
          </a:ln>
          <a:effectLst>
            <a:outerShdw blurRad="292100" dist="139700" dir="2700000" algn="tl" rotWithShape="0">
              <a:srgbClr val="333333">
                <a:alpha val="65000"/>
              </a:srgbClr>
            </a:outerShdw>
          </a:effectLst>
        </p:spPr>
      </p:pic>
      <p:pic>
        <p:nvPicPr>
          <p:cNvPr id="12" name="Image 28" descr="icon_home.png">
            <a:hlinkClick r:id="rId7" action="ppaction://hlinksldjump"/>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15638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45891" y="4663796"/>
            <a:ext cx="2812487" cy="3448301"/>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a:t>BrightSign Restaurant Solutions</a:t>
            </a:r>
          </a:p>
        </p:txBody>
      </p:sp>
      <p:sp>
        <p:nvSpPr>
          <p:cNvPr id="3" name="Text Placeholder 2"/>
          <p:cNvSpPr>
            <a:spLocks noGrp="1"/>
          </p:cNvSpPr>
          <p:nvPr>
            <p:ph type="body" sz="quarter" idx="10"/>
          </p:nvPr>
        </p:nvSpPr>
        <p:spPr>
          <a:xfrm>
            <a:off x="1913469" y="1408670"/>
            <a:ext cx="13529733" cy="506627"/>
          </a:xfrm>
        </p:spPr>
        <p:txBody>
          <a:bodyPr/>
          <a:lstStyle/>
          <a:p>
            <a:r>
              <a:rPr lang="en-US" dirty="0"/>
              <a:t>BrightSign adds flavor to your signage</a:t>
            </a:r>
          </a:p>
        </p:txBody>
      </p:sp>
      <p:sp>
        <p:nvSpPr>
          <p:cNvPr id="4" name="Content Placeholder 3"/>
          <p:cNvSpPr>
            <a:spLocks noGrp="1"/>
          </p:cNvSpPr>
          <p:nvPr>
            <p:ph idx="14"/>
          </p:nvPr>
        </p:nvSpPr>
        <p:spPr>
          <a:xfrm>
            <a:off x="2169015" y="2209837"/>
            <a:ext cx="8495074" cy="6110423"/>
          </a:xfrm>
        </p:spPr>
        <p:txBody>
          <a:bodyPr/>
          <a:lstStyle/>
          <a:p>
            <a:pPr>
              <a:spcBef>
                <a:spcPts val="2400"/>
              </a:spcBef>
              <a:spcAft>
                <a:spcPts val="2400"/>
              </a:spcAft>
            </a:pPr>
            <a:r>
              <a:rPr lang="en-US" sz="2300" b="1" dirty="0"/>
              <a:t>Improve sales </a:t>
            </a:r>
            <a:r>
              <a:rPr lang="en-US" sz="2300" dirty="0"/>
              <a:t>with dynamic, persuasive menu boards with videos, images, Live Feeds &amp; HTML content  </a:t>
            </a:r>
          </a:p>
          <a:p>
            <a:pPr>
              <a:spcBef>
                <a:spcPts val="2400"/>
              </a:spcBef>
              <a:spcAft>
                <a:spcPts val="2400"/>
              </a:spcAft>
            </a:pPr>
            <a:r>
              <a:rPr lang="en-US" sz="2300" b="1" dirty="0"/>
              <a:t>Make mobile menu updates </a:t>
            </a:r>
            <a:r>
              <a:rPr lang="en-US" sz="2300" dirty="0"/>
              <a:t>and switch specials using the BrightSign App on your iPad or iPhone along with Live Text and UDP controls</a:t>
            </a:r>
          </a:p>
          <a:p>
            <a:pPr>
              <a:spcBef>
                <a:spcPts val="2400"/>
              </a:spcBef>
              <a:spcAft>
                <a:spcPts val="2400"/>
              </a:spcAft>
            </a:pPr>
            <a:r>
              <a:rPr lang="en-US" sz="2300" b="1" dirty="0"/>
              <a:t>Grab attention </a:t>
            </a:r>
            <a:r>
              <a:rPr lang="en-US" sz="2300" dirty="0"/>
              <a:t>with live HDTV content alongside your promotions, specials and branding</a:t>
            </a:r>
          </a:p>
          <a:p>
            <a:pPr>
              <a:spcBef>
                <a:spcPts val="2400"/>
              </a:spcBef>
              <a:spcAft>
                <a:spcPts val="2400"/>
              </a:spcAft>
            </a:pPr>
            <a:r>
              <a:rPr lang="en-US" sz="2300" b="1" dirty="0"/>
              <a:t>Create an stylish ambiance </a:t>
            </a:r>
            <a:r>
              <a:rPr lang="en-US" sz="2300" dirty="0"/>
              <a:t>with multi-screen video walls</a:t>
            </a:r>
          </a:p>
          <a:p>
            <a:pPr>
              <a:spcBef>
                <a:spcPts val="2400"/>
              </a:spcBef>
              <a:spcAft>
                <a:spcPts val="2400"/>
              </a:spcAft>
            </a:pPr>
            <a:r>
              <a:rPr lang="en-US" sz="2300" b="1" dirty="0"/>
              <a:t>Seamlessly integrate </a:t>
            </a:r>
            <a:r>
              <a:rPr lang="en-US" sz="2300" dirty="0"/>
              <a:t>with your point-of-sale system to streamline menu item updates </a:t>
            </a:r>
            <a:r>
              <a:rPr lang="en-US" sz="1800" dirty="0"/>
              <a:t>(may require development)</a:t>
            </a:r>
          </a:p>
        </p:txBody>
      </p:sp>
      <p:grpSp>
        <p:nvGrpSpPr>
          <p:cNvPr id="33" name="Group 32"/>
          <p:cNvGrpSpPr>
            <a:grpSpLocks noChangeAspect="1"/>
          </p:cNvGrpSpPr>
          <p:nvPr/>
        </p:nvGrpSpPr>
        <p:grpSpPr>
          <a:xfrm>
            <a:off x="1113083" y="2258293"/>
            <a:ext cx="1199085" cy="1130081"/>
            <a:chOff x="1993675" y="2261895"/>
            <a:chExt cx="2484591" cy="2341610"/>
          </a:xfrm>
        </p:grpSpPr>
        <p:sp>
          <p:nvSpPr>
            <p:cNvPr id="34" name="ZoneTexte 11"/>
            <p:cNvSpPr txBox="1">
              <a:spLocks noChangeArrowheads="1"/>
            </p:cNvSpPr>
            <p:nvPr/>
          </p:nvSpPr>
          <p:spPr bwMode="auto">
            <a:xfrm>
              <a:off x="1993675" y="3668159"/>
              <a:ext cx="2484591" cy="9353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Powerful Video Engine</a:t>
              </a:r>
            </a:p>
          </p:txBody>
        </p:sp>
        <p:pic>
          <p:nvPicPr>
            <p:cNvPr id="35" name="Image 31" descr="Icon_powerfull2.png">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52704" y="2261895"/>
              <a:ext cx="1422705" cy="14227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6" name="Group 35"/>
          <p:cNvGrpSpPr>
            <a:grpSpLocks noChangeAspect="1"/>
          </p:cNvGrpSpPr>
          <p:nvPr/>
        </p:nvGrpSpPr>
        <p:grpSpPr>
          <a:xfrm>
            <a:off x="1241742" y="5054280"/>
            <a:ext cx="1017959" cy="969148"/>
            <a:chOff x="13415487" y="2276785"/>
            <a:chExt cx="2050093" cy="1951789"/>
          </a:xfrm>
        </p:grpSpPr>
        <p:sp>
          <p:nvSpPr>
            <p:cNvPr id="37" name="ZoneTexte 23"/>
            <p:cNvSpPr txBox="1">
              <a:spLocks noChangeArrowheads="1"/>
            </p:cNvSpPr>
            <p:nvPr/>
          </p:nvSpPr>
          <p:spPr bwMode="auto">
            <a:xfrm>
              <a:off x="13415487" y="3665242"/>
              <a:ext cx="2050093"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Live TV</a:t>
              </a:r>
            </a:p>
          </p:txBody>
        </p:sp>
        <p:pic>
          <p:nvPicPr>
            <p:cNvPr id="38" name="Image 16" descr="Icon_liveTV.png">
              <a:hlinkClick r:id="rId4" action="ppaction://hlinksldjump"/>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718994" y="2276785"/>
              <a:ext cx="1431057" cy="1431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0" name="Group 29"/>
          <p:cNvGrpSpPr>
            <a:grpSpLocks noChangeAspect="1"/>
          </p:cNvGrpSpPr>
          <p:nvPr/>
        </p:nvGrpSpPr>
        <p:grpSpPr>
          <a:xfrm>
            <a:off x="1239688" y="3588693"/>
            <a:ext cx="965500" cy="1217832"/>
            <a:chOff x="1819541" y="2222044"/>
            <a:chExt cx="1953639" cy="2464222"/>
          </a:xfrm>
        </p:grpSpPr>
        <p:pic>
          <p:nvPicPr>
            <p:cNvPr id="31" name="Picture 30"/>
            <p:cNvPicPr>
              <a:picLocks noChangeAspect="1"/>
            </p:cNvPicPr>
            <p:nvPr/>
          </p:nvPicPr>
          <p:blipFill rotWithShape="1">
            <a:blip r:embed="rId7" cstate="email">
              <a:extLst>
                <a:ext uri="{BEBA8EAE-BF5A-486C-A8C5-ECC9F3942E4B}">
                  <a14:imgProps xmlns:a14="http://schemas.microsoft.com/office/drawing/2010/main">
                    <a14:imgLayer r:embed="rId8">
                      <a14:imgEffect>
                        <a14:colorTemperature colorTemp="7000"/>
                      </a14:imgEffect>
                      <a14:imgEffect>
                        <a14:saturation sat="90000"/>
                      </a14:imgEffect>
                      <a14:imgEffect>
                        <a14:brightnessContrast contrast="30000"/>
                      </a14:imgEffect>
                    </a14:imgLayer>
                  </a14:imgProps>
                </a:ext>
                <a:ext uri="{28A0092B-C50C-407E-A947-70E740481C1C}">
                  <a14:useLocalDpi xmlns:a14="http://schemas.microsoft.com/office/drawing/2010/main"/>
                </a:ext>
              </a:extLst>
            </a:blip>
            <a:srcRect/>
            <a:stretch/>
          </p:blipFill>
          <p:spPr>
            <a:xfrm>
              <a:off x="2091167" y="2222044"/>
              <a:ext cx="1410389" cy="1405312"/>
            </a:xfrm>
            <a:prstGeom prst="rect">
              <a:avLst/>
            </a:prstGeom>
          </p:spPr>
        </p:pic>
        <p:sp>
          <p:nvSpPr>
            <p:cNvPr id="32" name="ZoneTexte 11"/>
            <p:cNvSpPr txBox="1">
              <a:spLocks noChangeArrowheads="1"/>
            </p:cNvSpPr>
            <p:nvPr/>
          </p:nvSpPr>
          <p:spPr bwMode="auto">
            <a:xfrm>
              <a:off x="1819541" y="3627355"/>
              <a:ext cx="1953639" cy="1058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BrightSign App</a:t>
              </a:r>
            </a:p>
          </p:txBody>
        </p:sp>
      </p:grpSp>
      <p:grpSp>
        <p:nvGrpSpPr>
          <p:cNvPr id="42" name="Group 41"/>
          <p:cNvGrpSpPr>
            <a:grpSpLocks noChangeAspect="1"/>
          </p:cNvGrpSpPr>
          <p:nvPr/>
        </p:nvGrpSpPr>
        <p:grpSpPr>
          <a:xfrm>
            <a:off x="362619" y="2258293"/>
            <a:ext cx="703960" cy="978945"/>
            <a:chOff x="3849132" y="6800664"/>
            <a:chExt cx="1458656" cy="2028444"/>
          </a:xfrm>
        </p:grpSpPr>
        <p:sp>
          <p:nvSpPr>
            <p:cNvPr id="43" name="ZoneTexte 23"/>
            <p:cNvSpPr txBox="1">
              <a:spLocks noChangeArrowheads="1"/>
            </p:cNvSpPr>
            <p:nvPr/>
          </p:nvSpPr>
          <p:spPr bwMode="auto">
            <a:xfrm>
              <a:off x="3849132" y="8265776"/>
              <a:ext cx="1458656"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HTML5 </a:t>
              </a:r>
            </a:p>
          </p:txBody>
        </p:sp>
        <p:pic>
          <p:nvPicPr>
            <p:cNvPr id="44" name="Image 34" descr="Icon_html5.png">
              <a:hlinkClick r:id="rId9" action="ppaction://hlinksldjump"/>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849132" y="6800664"/>
              <a:ext cx="1458656" cy="1458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5" name="Group 44"/>
          <p:cNvGrpSpPr>
            <a:grpSpLocks noChangeAspect="1"/>
          </p:cNvGrpSpPr>
          <p:nvPr/>
        </p:nvGrpSpPr>
        <p:grpSpPr>
          <a:xfrm>
            <a:off x="1199873" y="7658128"/>
            <a:ext cx="1025505" cy="952165"/>
            <a:chOff x="11979401" y="6826985"/>
            <a:chExt cx="2124922" cy="1972954"/>
          </a:xfrm>
        </p:grpSpPr>
        <p:sp>
          <p:nvSpPr>
            <p:cNvPr id="46" name="ZoneTexte 7"/>
            <p:cNvSpPr txBox="1">
              <a:spLocks noChangeAspect="1" noChangeArrowheads="1"/>
            </p:cNvSpPr>
            <p:nvPr/>
          </p:nvSpPr>
          <p:spPr bwMode="auto">
            <a:xfrm>
              <a:off x="11979401" y="8236607"/>
              <a:ext cx="2124922"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Networking</a:t>
              </a:r>
            </a:p>
          </p:txBody>
        </p:sp>
        <p:pic>
          <p:nvPicPr>
            <p:cNvPr id="47" name="Image 42" descr="icon_update.png">
              <a:hlinkClick r:id="" action="ppaction://noaction"/>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2269269" y="6826985"/>
              <a:ext cx="1505902" cy="1505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5" name="Picture 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715450" y="4663797"/>
            <a:ext cx="2070263" cy="3448301"/>
          </a:xfrm>
          <a:prstGeom prst="rect">
            <a:avLst/>
          </a:prstGeom>
          <a:ln>
            <a:noFill/>
          </a:ln>
          <a:effectLst>
            <a:outerShdw blurRad="292100" dist="139700" dir="2700000" algn="tl" rotWithShape="0">
              <a:srgbClr val="333333">
                <a:alpha val="65000"/>
              </a:srgbClr>
            </a:outerShdw>
          </a:effectLst>
        </p:spPr>
      </p:pic>
      <p:grpSp>
        <p:nvGrpSpPr>
          <p:cNvPr id="48" name="Group 47"/>
          <p:cNvGrpSpPr>
            <a:grpSpLocks noChangeAspect="1"/>
          </p:cNvGrpSpPr>
          <p:nvPr/>
        </p:nvGrpSpPr>
        <p:grpSpPr>
          <a:xfrm>
            <a:off x="236463" y="3599013"/>
            <a:ext cx="1005277" cy="1023512"/>
            <a:chOff x="10693283" y="4531640"/>
            <a:chExt cx="1912943" cy="1947641"/>
          </a:xfrm>
        </p:grpSpPr>
        <p:pic>
          <p:nvPicPr>
            <p:cNvPr id="49" name="Image 25" descr="icon_live.png">
              <a:hlinkClick r:id="" action="ppaction://noaction"/>
            </p:cNvPr>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956039" y="4531640"/>
              <a:ext cx="1345359" cy="1345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ZoneTexte 25"/>
            <p:cNvSpPr txBox="1">
              <a:spLocks noChangeAspect="1" noChangeArrowheads="1"/>
            </p:cNvSpPr>
            <p:nvPr/>
          </p:nvSpPr>
          <p:spPr bwMode="auto">
            <a:xfrm>
              <a:off x="10693283" y="5669106"/>
              <a:ext cx="1912943" cy="81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Live Text</a:t>
              </a:r>
            </a:p>
          </p:txBody>
        </p:sp>
      </p:grpSp>
      <p:sp>
        <p:nvSpPr>
          <p:cNvPr id="51" name="TextBox 50"/>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1/3</a:t>
            </a:r>
          </a:p>
        </p:txBody>
      </p:sp>
      <p:grpSp>
        <p:nvGrpSpPr>
          <p:cNvPr id="53" name="Group 52"/>
          <p:cNvGrpSpPr>
            <a:grpSpLocks noChangeAspect="1"/>
          </p:cNvGrpSpPr>
          <p:nvPr/>
        </p:nvGrpSpPr>
        <p:grpSpPr>
          <a:xfrm>
            <a:off x="1183413" y="6362198"/>
            <a:ext cx="1128755" cy="957261"/>
            <a:chOff x="10618239" y="2261895"/>
            <a:chExt cx="2338862" cy="1983514"/>
          </a:xfrm>
        </p:grpSpPr>
        <p:sp>
          <p:nvSpPr>
            <p:cNvPr id="54" name="ZoneTexte 19"/>
            <p:cNvSpPr txBox="1">
              <a:spLocks noChangeAspect="1" noChangeArrowheads="1"/>
            </p:cNvSpPr>
            <p:nvPr/>
          </p:nvSpPr>
          <p:spPr bwMode="auto">
            <a:xfrm>
              <a:off x="10618239" y="3682077"/>
              <a:ext cx="2338862"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BrightWall</a:t>
              </a:r>
              <a:r>
                <a:rPr lang="fr-FR" sz="1200" b="1" baseline="30000" dirty="0">
                  <a:solidFill>
                    <a:srgbClr val="311C6B"/>
                  </a:solidFill>
                  <a:cs typeface="Arial" charset="0"/>
                </a:rPr>
                <a:t>TM</a:t>
              </a:r>
            </a:p>
          </p:txBody>
        </p:sp>
        <p:pic>
          <p:nvPicPr>
            <p:cNvPr id="55" name="Image 39" descr="icon_synchro.png">
              <a:hlinkClick r:id="rId4" action="ppaction://hlinksldjump"/>
            </p:cNvPr>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0978159" y="2261895"/>
              <a:ext cx="1505901" cy="1505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 name="Group 5"/>
          <p:cNvGrpSpPr/>
          <p:nvPr/>
        </p:nvGrpSpPr>
        <p:grpSpPr>
          <a:xfrm>
            <a:off x="10866442" y="1643486"/>
            <a:ext cx="5287516" cy="2701768"/>
            <a:chOff x="10866442" y="1643486"/>
            <a:chExt cx="5287516" cy="2701768"/>
          </a:xfrm>
        </p:grpSpPr>
        <p:grpSp>
          <p:nvGrpSpPr>
            <p:cNvPr id="14" name="Group 13"/>
            <p:cNvGrpSpPr>
              <a:grpSpLocks noChangeAspect="1"/>
            </p:cNvGrpSpPr>
            <p:nvPr/>
          </p:nvGrpSpPr>
          <p:grpSpPr>
            <a:xfrm>
              <a:off x="10866442" y="1643486"/>
              <a:ext cx="5287516" cy="2701768"/>
              <a:chOff x="4844517" y="2004380"/>
              <a:chExt cx="5965520" cy="3048209"/>
            </a:xfrm>
          </p:grpSpPr>
          <p:pic>
            <p:nvPicPr>
              <p:cNvPr id="15" name="Picture 1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844517" y="2630871"/>
                <a:ext cx="4008342" cy="2254692"/>
              </a:xfrm>
              <a:prstGeom prst="rect">
                <a:avLst/>
              </a:prstGeom>
              <a:ln w="127000" cap="sq">
                <a:solidFill>
                  <a:schemeClr val="bg1">
                    <a:lumMod val="75000"/>
                  </a:schemeClr>
                </a:solidFill>
                <a:miter lim="800000"/>
              </a:ln>
              <a:effectLst>
                <a:outerShdw blurRad="50800" dist="38100" dir="2700000" algn="tl" rotWithShape="0">
                  <a:prstClr val="black">
                    <a:alpha val="40000"/>
                  </a:prstClr>
                </a:outerShdw>
              </a:effectLst>
            </p:spPr>
          </p:pic>
          <p:cxnSp>
            <p:nvCxnSpPr>
              <p:cNvPr id="16" name="Straight Arrow Connector 15"/>
              <p:cNvCxnSpPr/>
              <p:nvPr/>
            </p:nvCxnSpPr>
            <p:spPr>
              <a:xfrm flipH="1">
                <a:off x="5547582" y="2226894"/>
                <a:ext cx="1" cy="480955"/>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17" name="Content Placeholder 3"/>
              <p:cNvSpPr txBox="1">
                <a:spLocks/>
              </p:cNvSpPr>
              <p:nvPr/>
            </p:nvSpPr>
            <p:spPr>
              <a:xfrm>
                <a:off x="5012551" y="2004380"/>
                <a:ext cx="1112470" cy="291071"/>
              </a:xfrm>
              <a:prstGeom prst="rect">
                <a:avLst/>
              </a:prstGeom>
            </p:spPr>
            <p:txBody>
              <a:bodyPr/>
              <a:lstStyle>
                <a:lvl1pPr marL="342900" indent="-342900" algn="l" defTabSz="457200" rtl="0" eaLnBrk="1" latinLnBrk="0" hangingPunct="1">
                  <a:spcBef>
                    <a:spcPts val="1200"/>
                  </a:spcBef>
                  <a:buClr>
                    <a:srgbClr val="28A6BA"/>
                  </a:buClr>
                  <a:buFont typeface="Wingdings" charset="2"/>
                  <a:buChar char="§"/>
                  <a:defRPr sz="2800" i="0" kern="1200" spc="-50">
                    <a:solidFill>
                      <a:srgbClr val="404040"/>
                    </a:solidFill>
                    <a:latin typeface="Verdana"/>
                    <a:ea typeface="+mn-ea"/>
                    <a:cs typeface="+mn-cs"/>
                  </a:defRPr>
                </a:lvl1pPr>
                <a:lvl2pPr marL="742950" indent="-285750" algn="l" defTabSz="457200" rtl="0" eaLnBrk="1" latinLnBrk="0" hangingPunct="1">
                  <a:spcBef>
                    <a:spcPts val="1200"/>
                  </a:spcBef>
                  <a:buClr>
                    <a:srgbClr val="28A6BA"/>
                  </a:buClr>
                  <a:buFont typeface="Wingdings" charset="2"/>
                  <a:buChar char=""/>
                  <a:defRPr sz="2400" kern="1200" spc="-50">
                    <a:solidFill>
                      <a:srgbClr val="404040"/>
                    </a:solidFill>
                    <a:latin typeface="Verdana"/>
                    <a:ea typeface="+mn-ea"/>
                    <a:cs typeface="+mn-cs"/>
                  </a:defRPr>
                </a:lvl2pPr>
                <a:lvl3pPr marL="11430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3pPr>
                <a:lvl4pPr marL="16002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4pPr>
                <a:lvl5pPr marL="20574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900"/>
                  </a:spcAft>
                  <a:buNone/>
                </a:pPr>
                <a:r>
                  <a:rPr lang="en-US" sz="1100" dirty="0">
                    <a:solidFill>
                      <a:schemeClr val="tx1"/>
                    </a:solidFill>
                  </a:rPr>
                  <a:t>Live TV</a:t>
                </a:r>
              </a:p>
            </p:txBody>
          </p:sp>
          <p:sp>
            <p:nvSpPr>
              <p:cNvPr id="18" name="Content Placeholder 3"/>
              <p:cNvSpPr txBox="1">
                <a:spLocks/>
              </p:cNvSpPr>
              <p:nvPr/>
            </p:nvSpPr>
            <p:spPr>
              <a:xfrm>
                <a:off x="9287266" y="3727626"/>
                <a:ext cx="1522771" cy="291071"/>
              </a:xfrm>
              <a:prstGeom prst="rect">
                <a:avLst/>
              </a:prstGeom>
            </p:spPr>
            <p:txBody>
              <a:bodyPr/>
              <a:lstStyle>
                <a:lvl1pPr marL="342900" indent="-342900" algn="l" defTabSz="457200" rtl="0" eaLnBrk="1" latinLnBrk="0" hangingPunct="1">
                  <a:spcBef>
                    <a:spcPts val="1200"/>
                  </a:spcBef>
                  <a:buClr>
                    <a:srgbClr val="28A6BA"/>
                  </a:buClr>
                  <a:buFont typeface="Wingdings" charset="2"/>
                  <a:buChar char="§"/>
                  <a:defRPr sz="2800" i="0" kern="1200" spc="-50">
                    <a:solidFill>
                      <a:srgbClr val="404040"/>
                    </a:solidFill>
                    <a:latin typeface="Verdana"/>
                    <a:ea typeface="+mn-ea"/>
                    <a:cs typeface="+mn-cs"/>
                  </a:defRPr>
                </a:lvl1pPr>
                <a:lvl2pPr marL="742950" indent="-285750" algn="l" defTabSz="457200" rtl="0" eaLnBrk="1" latinLnBrk="0" hangingPunct="1">
                  <a:spcBef>
                    <a:spcPts val="1200"/>
                  </a:spcBef>
                  <a:buClr>
                    <a:srgbClr val="28A6BA"/>
                  </a:buClr>
                  <a:buFont typeface="Wingdings" charset="2"/>
                  <a:buChar char=""/>
                  <a:defRPr sz="2400" kern="1200" spc="-50">
                    <a:solidFill>
                      <a:srgbClr val="404040"/>
                    </a:solidFill>
                    <a:latin typeface="Verdana"/>
                    <a:ea typeface="+mn-ea"/>
                    <a:cs typeface="+mn-cs"/>
                  </a:defRPr>
                </a:lvl2pPr>
                <a:lvl3pPr marL="11430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3pPr>
                <a:lvl4pPr marL="16002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4pPr>
                <a:lvl5pPr marL="20574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900"/>
                  </a:spcAft>
                  <a:buNone/>
                </a:pPr>
                <a:r>
                  <a:rPr lang="en-US" sz="1100" dirty="0">
                    <a:solidFill>
                      <a:schemeClr val="tx1"/>
                    </a:solidFill>
                  </a:rPr>
                  <a:t>L-Bar video, image or HTML5 content</a:t>
                </a:r>
              </a:p>
            </p:txBody>
          </p:sp>
          <p:cxnSp>
            <p:nvCxnSpPr>
              <p:cNvPr id="19" name="Straight Arrow Connector 18"/>
              <p:cNvCxnSpPr/>
              <p:nvPr/>
            </p:nvCxnSpPr>
            <p:spPr>
              <a:xfrm flipH="1">
                <a:off x="8883947" y="3896157"/>
                <a:ext cx="434583"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20" name="Content Placeholder 3"/>
              <p:cNvSpPr txBox="1">
                <a:spLocks/>
              </p:cNvSpPr>
              <p:nvPr/>
            </p:nvSpPr>
            <p:spPr>
              <a:xfrm>
                <a:off x="9246808" y="4549747"/>
                <a:ext cx="1522772" cy="502842"/>
              </a:xfrm>
              <a:prstGeom prst="rect">
                <a:avLst/>
              </a:prstGeom>
            </p:spPr>
            <p:txBody>
              <a:bodyPr/>
              <a:lstStyle>
                <a:lvl1pPr marL="342900" indent="-342900" algn="l" defTabSz="457200" rtl="0" eaLnBrk="1" latinLnBrk="0" hangingPunct="1">
                  <a:spcBef>
                    <a:spcPts val="1200"/>
                  </a:spcBef>
                  <a:buClr>
                    <a:srgbClr val="28A6BA"/>
                  </a:buClr>
                  <a:buFont typeface="Wingdings" charset="2"/>
                  <a:buChar char="§"/>
                  <a:defRPr sz="2800" i="0" kern="1200" spc="-50">
                    <a:solidFill>
                      <a:srgbClr val="404040"/>
                    </a:solidFill>
                    <a:latin typeface="Verdana"/>
                    <a:ea typeface="+mn-ea"/>
                    <a:cs typeface="+mn-cs"/>
                  </a:defRPr>
                </a:lvl1pPr>
                <a:lvl2pPr marL="742950" indent="-285750" algn="l" defTabSz="457200" rtl="0" eaLnBrk="1" latinLnBrk="0" hangingPunct="1">
                  <a:spcBef>
                    <a:spcPts val="1200"/>
                  </a:spcBef>
                  <a:buClr>
                    <a:srgbClr val="28A6BA"/>
                  </a:buClr>
                  <a:buFont typeface="Wingdings" charset="2"/>
                  <a:buChar char=""/>
                  <a:defRPr sz="2400" kern="1200" spc="-50">
                    <a:solidFill>
                      <a:srgbClr val="404040"/>
                    </a:solidFill>
                    <a:latin typeface="Verdana"/>
                    <a:ea typeface="+mn-ea"/>
                    <a:cs typeface="+mn-cs"/>
                  </a:defRPr>
                </a:lvl2pPr>
                <a:lvl3pPr marL="11430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3pPr>
                <a:lvl4pPr marL="16002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4pPr>
                <a:lvl5pPr marL="20574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900"/>
                  </a:spcAft>
                  <a:buNone/>
                </a:pPr>
                <a:r>
                  <a:rPr lang="en-US" sz="1100" dirty="0">
                    <a:solidFill>
                      <a:schemeClr val="tx1"/>
                    </a:solidFill>
                  </a:rPr>
                  <a:t>Live Text or RSS Media Feeds</a:t>
                </a:r>
              </a:p>
            </p:txBody>
          </p:sp>
          <p:cxnSp>
            <p:nvCxnSpPr>
              <p:cNvPr id="21" name="Straight Arrow Connector 20"/>
              <p:cNvCxnSpPr/>
              <p:nvPr/>
            </p:nvCxnSpPr>
            <p:spPr>
              <a:xfrm flipH="1">
                <a:off x="8891243" y="4781159"/>
                <a:ext cx="386829"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grpSp>
        <p:sp>
          <p:nvSpPr>
            <p:cNvPr id="39" name="Content Placeholder 3"/>
            <p:cNvSpPr txBox="1">
              <a:spLocks/>
            </p:cNvSpPr>
            <p:nvPr/>
          </p:nvSpPr>
          <p:spPr>
            <a:xfrm>
              <a:off x="14896490" y="2213368"/>
              <a:ext cx="1058937" cy="322470"/>
            </a:xfrm>
            <a:prstGeom prst="rect">
              <a:avLst/>
            </a:prstGeom>
          </p:spPr>
          <p:txBody>
            <a:bodyPr/>
            <a:lstStyle>
              <a:lvl1pPr marL="342900" indent="-342900" algn="l" defTabSz="457200" rtl="0" eaLnBrk="1" latinLnBrk="0" hangingPunct="1">
                <a:spcBef>
                  <a:spcPts val="1200"/>
                </a:spcBef>
                <a:buClr>
                  <a:srgbClr val="28A6BA"/>
                </a:buClr>
                <a:buFont typeface="Wingdings" charset="2"/>
                <a:buChar char="§"/>
                <a:defRPr sz="2800" i="0" kern="1200" spc="-50">
                  <a:solidFill>
                    <a:srgbClr val="404040"/>
                  </a:solidFill>
                  <a:latin typeface="Verdana"/>
                  <a:ea typeface="+mn-ea"/>
                  <a:cs typeface="+mn-cs"/>
                </a:defRPr>
              </a:lvl1pPr>
              <a:lvl2pPr marL="742950" indent="-285750" algn="l" defTabSz="457200" rtl="0" eaLnBrk="1" latinLnBrk="0" hangingPunct="1">
                <a:spcBef>
                  <a:spcPts val="1200"/>
                </a:spcBef>
                <a:buClr>
                  <a:srgbClr val="28A6BA"/>
                </a:buClr>
                <a:buFont typeface="Wingdings" charset="2"/>
                <a:buChar char=""/>
                <a:defRPr sz="2400" kern="1200" spc="-50">
                  <a:solidFill>
                    <a:srgbClr val="404040"/>
                  </a:solidFill>
                  <a:latin typeface="Verdana"/>
                  <a:ea typeface="+mn-ea"/>
                  <a:cs typeface="+mn-cs"/>
                </a:defRPr>
              </a:lvl2pPr>
              <a:lvl3pPr marL="11430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3pPr>
              <a:lvl4pPr marL="16002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4pPr>
              <a:lvl5pPr marL="2057400" indent="-228600" algn="l" defTabSz="457200" rtl="0" eaLnBrk="1" latinLnBrk="0" hangingPunct="1">
                <a:spcBef>
                  <a:spcPts val="1200"/>
                </a:spcBef>
                <a:buClr>
                  <a:srgbClr val="28A6BA"/>
                </a:buClr>
                <a:buFont typeface="Arial"/>
                <a:buChar char="»"/>
                <a:defRPr sz="2000" kern="1200" spc="-50">
                  <a:solidFill>
                    <a:srgbClr val="404040"/>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900"/>
                </a:spcAft>
                <a:buNone/>
              </a:pPr>
              <a:r>
                <a:rPr lang="en-US" sz="1100" dirty="0">
                  <a:solidFill>
                    <a:schemeClr val="tx1"/>
                  </a:solidFill>
                </a:rPr>
                <a:t>HTML5 animating logo</a:t>
              </a:r>
            </a:p>
          </p:txBody>
        </p:sp>
        <p:cxnSp>
          <p:nvCxnSpPr>
            <p:cNvPr id="40" name="Straight Arrow Connector 39"/>
            <p:cNvCxnSpPr/>
            <p:nvPr/>
          </p:nvCxnSpPr>
          <p:spPr>
            <a:xfrm flipH="1">
              <a:off x="14446775" y="2362745"/>
              <a:ext cx="449715" cy="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grpSp>
      <p:pic>
        <p:nvPicPr>
          <p:cNvPr id="41" name="Image 28" descr="icon_home.png">
            <a:hlinkClick r:id="rId16" action="ppaction://hlinksldjump"/>
          </p:cNvPr>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02415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Major QSR</a:t>
            </a:r>
            <a:r>
              <a:rPr lang="en-US" cap="none" dirty="0"/>
              <a:t>s</a:t>
            </a:r>
            <a:r>
              <a:rPr lang="en-US" dirty="0"/>
              <a:t> Choose BrightSign</a:t>
            </a:r>
          </a:p>
        </p:txBody>
      </p:sp>
      <p:sp>
        <p:nvSpPr>
          <p:cNvPr id="3" name="Content Placeholder 2"/>
          <p:cNvSpPr>
            <a:spLocks noGrp="1"/>
          </p:cNvSpPr>
          <p:nvPr>
            <p:ph idx="14"/>
          </p:nvPr>
        </p:nvSpPr>
        <p:spPr>
          <a:xfrm>
            <a:off x="1913469" y="1841183"/>
            <a:ext cx="5630331" cy="2921401"/>
          </a:xfrm>
        </p:spPr>
        <p:txBody>
          <a:bodyPr/>
          <a:lstStyle/>
          <a:p>
            <a:r>
              <a:rPr lang="en-US" sz="2100" dirty="0"/>
              <a:t>Very cost effective</a:t>
            </a:r>
          </a:p>
          <a:p>
            <a:r>
              <a:rPr lang="en-US" sz="2100" dirty="0"/>
              <a:t>Highly reliable non-PC solution</a:t>
            </a:r>
          </a:p>
          <a:p>
            <a:r>
              <a:rPr lang="en-US" sz="2100" dirty="0"/>
              <a:t>Custom zone layouts</a:t>
            </a:r>
          </a:p>
          <a:p>
            <a:r>
              <a:rPr lang="en-US" sz="2100" dirty="0"/>
              <a:t>Simple menu and pricing updates</a:t>
            </a:r>
          </a:p>
          <a:p>
            <a:r>
              <a:rPr lang="en-US" sz="2100" dirty="0"/>
              <a:t>Versatile HQ network updates</a:t>
            </a:r>
          </a:p>
        </p:txBody>
      </p:sp>
      <p:grpSp>
        <p:nvGrpSpPr>
          <p:cNvPr id="2065" name="Group 2064">
            <a:extLst>
              <a:ext uri="{FF2B5EF4-FFF2-40B4-BE49-F238E27FC236}">
                <a16:creationId xmlns:a16="http://schemas.microsoft.com/office/drawing/2014/main" id="{B534EDA0-41C3-40D0-9748-0D69F566FA04}"/>
              </a:ext>
            </a:extLst>
          </p:cNvPr>
          <p:cNvGrpSpPr/>
          <p:nvPr/>
        </p:nvGrpSpPr>
        <p:grpSpPr>
          <a:xfrm>
            <a:off x="10015551" y="1945978"/>
            <a:ext cx="2798786" cy="2960927"/>
            <a:chOff x="10108875" y="1945978"/>
            <a:chExt cx="2798786" cy="2960927"/>
          </a:xfrm>
        </p:grpSpPr>
        <p:pic>
          <p:nvPicPr>
            <p:cNvPr id="1036" name="Picture 12" descr="Image result for argo tea menu board">
              <a:extLst>
                <a:ext uri="{FF2B5EF4-FFF2-40B4-BE49-F238E27FC236}">
                  <a16:creationId xmlns:a16="http://schemas.microsoft.com/office/drawing/2014/main" id="{2B252D27-AD6B-4E2E-9C69-592D91A8F80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0150692" y="2474139"/>
              <a:ext cx="2715153" cy="183251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0108875" y="4322130"/>
              <a:ext cx="2798786" cy="584775"/>
            </a:xfrm>
            <a:prstGeom prst="rect">
              <a:avLst/>
            </a:prstGeom>
            <a:noFill/>
          </p:spPr>
          <p:txBody>
            <a:bodyPr wrap="square" rtlCol="0">
              <a:spAutoFit/>
            </a:bodyPr>
            <a:lstStyle/>
            <a:p>
              <a:pPr algn="ctr"/>
              <a:r>
                <a:rPr lang="en-US" sz="1600" b="1" dirty="0">
                  <a:latin typeface="Calibri" panose="020F0502020204030204" pitchFamily="34" charset="0"/>
                </a:rPr>
                <a:t>2 to 3-screen menu boards installed at every location</a:t>
              </a:r>
            </a:p>
          </p:txBody>
        </p:sp>
        <p:pic>
          <p:nvPicPr>
            <p:cNvPr id="12" name="Picture 11" descr="Logo_ArgoTea_Color.jp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10403" y="1945978"/>
              <a:ext cx="2395730" cy="472514"/>
            </a:xfrm>
            <a:prstGeom prst="rect">
              <a:avLst/>
            </a:prstGeom>
          </p:spPr>
        </p:pic>
      </p:grpSp>
      <p:grpSp>
        <p:nvGrpSpPr>
          <p:cNvPr id="2061" name="Group 2060">
            <a:extLst>
              <a:ext uri="{FF2B5EF4-FFF2-40B4-BE49-F238E27FC236}">
                <a16:creationId xmlns:a16="http://schemas.microsoft.com/office/drawing/2014/main" id="{D855FD57-EBFB-4854-B088-FB699FB33E13}"/>
              </a:ext>
            </a:extLst>
          </p:cNvPr>
          <p:cNvGrpSpPr/>
          <p:nvPr/>
        </p:nvGrpSpPr>
        <p:grpSpPr>
          <a:xfrm>
            <a:off x="13239159" y="5459571"/>
            <a:ext cx="2445808" cy="3204468"/>
            <a:chOff x="13480459" y="5459571"/>
            <a:chExt cx="2445808" cy="3204468"/>
          </a:xfrm>
        </p:grpSpPr>
        <p:pic>
          <p:nvPicPr>
            <p:cNvPr id="15" name="Picture 1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480460" y="6186397"/>
              <a:ext cx="2445807" cy="1866297"/>
            </a:xfrm>
            <a:prstGeom prst="rect">
              <a:avLst/>
            </a:prstGeom>
          </p:spPr>
        </p:pic>
        <p:sp>
          <p:nvSpPr>
            <p:cNvPr id="26" name="TextBox 25"/>
            <p:cNvSpPr txBox="1"/>
            <p:nvPr/>
          </p:nvSpPr>
          <p:spPr>
            <a:xfrm>
              <a:off x="13480459" y="8079264"/>
              <a:ext cx="2445808" cy="584775"/>
            </a:xfrm>
            <a:prstGeom prst="rect">
              <a:avLst/>
            </a:prstGeom>
            <a:noFill/>
          </p:spPr>
          <p:txBody>
            <a:bodyPr wrap="square" rtlCol="0">
              <a:spAutoFit/>
            </a:bodyPr>
            <a:lstStyle/>
            <a:p>
              <a:pPr algn="ctr"/>
              <a:r>
                <a:rPr lang="en-US" sz="1600" b="1" dirty="0">
                  <a:latin typeface="Calibri" panose="020F0502020204030204" pitchFamily="34" charset="0"/>
                </a:rPr>
                <a:t>2 to 6-screen menu boards installed nationwide</a:t>
              </a:r>
            </a:p>
          </p:txBody>
        </p:sp>
        <p:pic>
          <p:nvPicPr>
            <p:cNvPr id="2056" name="Picture 8" descr="http://osmsolutions.com/wp-content/uploads/2011/12/Charleys-Logo.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878984" y="5459571"/>
              <a:ext cx="1648758" cy="77629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058" name="Group 2057">
            <a:extLst>
              <a:ext uri="{FF2B5EF4-FFF2-40B4-BE49-F238E27FC236}">
                <a16:creationId xmlns:a16="http://schemas.microsoft.com/office/drawing/2014/main" id="{B7DDF5F8-9492-4585-8A8E-DA160F9F5DFE}"/>
              </a:ext>
            </a:extLst>
          </p:cNvPr>
          <p:cNvGrpSpPr/>
          <p:nvPr/>
        </p:nvGrpSpPr>
        <p:grpSpPr>
          <a:xfrm>
            <a:off x="7081102" y="1769505"/>
            <a:ext cx="2758925" cy="3113327"/>
            <a:chOff x="13167342" y="1753477"/>
            <a:chExt cx="2758925" cy="3113327"/>
          </a:xfrm>
        </p:grpSpPr>
        <p:sp>
          <p:nvSpPr>
            <p:cNvPr id="16" name="TextBox 15"/>
            <p:cNvSpPr txBox="1"/>
            <p:nvPr/>
          </p:nvSpPr>
          <p:spPr>
            <a:xfrm>
              <a:off x="13167342" y="4282029"/>
              <a:ext cx="2758925" cy="584775"/>
            </a:xfrm>
            <a:prstGeom prst="rect">
              <a:avLst/>
            </a:prstGeom>
            <a:noFill/>
          </p:spPr>
          <p:txBody>
            <a:bodyPr wrap="square" rtlCol="0">
              <a:spAutoFit/>
            </a:bodyPr>
            <a:lstStyle/>
            <a:p>
              <a:pPr algn="ctr"/>
              <a:r>
                <a:rPr lang="en-US" sz="1600" b="1" dirty="0">
                  <a:latin typeface="Calibri" panose="020F0502020204030204" pitchFamily="34" charset="0"/>
                </a:rPr>
                <a:t>180+ units installed in Europe &amp; 300+ units in Mexico</a:t>
              </a:r>
            </a:p>
          </p:txBody>
        </p:sp>
        <p:pic>
          <p:nvPicPr>
            <p:cNvPr id="18" name="Picture 1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3167342" y="2654370"/>
              <a:ext cx="2758925" cy="1612184"/>
            </a:xfrm>
            <a:prstGeom prst="rect">
              <a:avLst/>
            </a:prstGeom>
          </p:spPr>
        </p:pic>
        <p:pic>
          <p:nvPicPr>
            <p:cNvPr id="1030" name="Picture 6" descr="http://upload.wikimedia.org/wikipedia/en/thumb/3/3a/Burger_King_Logo.svg/300px-Burger_King_Logo.svg.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031169" y="1753477"/>
              <a:ext cx="1031271" cy="1031271"/>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055" name="Group 2054">
            <a:extLst>
              <a:ext uri="{FF2B5EF4-FFF2-40B4-BE49-F238E27FC236}">
                <a16:creationId xmlns:a16="http://schemas.microsoft.com/office/drawing/2014/main" id="{5A2F4FA1-AFAD-4FBD-B0A2-2B5E46C78C26}"/>
              </a:ext>
            </a:extLst>
          </p:cNvPr>
          <p:cNvGrpSpPr/>
          <p:nvPr/>
        </p:nvGrpSpPr>
        <p:grpSpPr>
          <a:xfrm>
            <a:off x="2002106" y="5058592"/>
            <a:ext cx="3199953" cy="3605447"/>
            <a:chOff x="2345006" y="5058592"/>
            <a:chExt cx="3199953" cy="3605447"/>
          </a:xfrm>
        </p:grpSpPr>
        <p:sp>
          <p:nvSpPr>
            <p:cNvPr id="32" name="TextBox 31">
              <a:extLst>
                <a:ext uri="{FF2B5EF4-FFF2-40B4-BE49-F238E27FC236}">
                  <a16:creationId xmlns:a16="http://schemas.microsoft.com/office/drawing/2014/main" id="{87541BAF-E62F-4B74-A87A-0935B79C6959}"/>
                </a:ext>
              </a:extLst>
            </p:cNvPr>
            <p:cNvSpPr txBox="1"/>
            <p:nvPr/>
          </p:nvSpPr>
          <p:spPr>
            <a:xfrm>
              <a:off x="2345006" y="8079264"/>
              <a:ext cx="3199953" cy="584775"/>
            </a:xfrm>
            <a:prstGeom prst="rect">
              <a:avLst/>
            </a:prstGeom>
            <a:noFill/>
          </p:spPr>
          <p:txBody>
            <a:bodyPr wrap="square" rtlCol="0">
              <a:spAutoFit/>
            </a:bodyPr>
            <a:lstStyle/>
            <a:p>
              <a:pPr algn="ctr"/>
              <a:r>
                <a:rPr lang="en-US" sz="1600" b="1" dirty="0">
                  <a:latin typeface="Calibri" panose="020F0502020204030204" pitchFamily="34" charset="0"/>
                </a:rPr>
                <a:t>In-store menu boards in 38+ stores,  6 with 2-way A/V drive-thru signs</a:t>
              </a:r>
            </a:p>
          </p:txBody>
        </p:sp>
        <p:pic>
          <p:nvPicPr>
            <p:cNvPr id="23" name="Picture 2" descr="https://www.brightsign.biz/application/files/2414/5434/1420/f2fd393e973e912338eec274135d6654_f2471.jpg">
              <a:extLst>
                <a:ext uri="{FF2B5EF4-FFF2-40B4-BE49-F238E27FC236}">
                  <a16:creationId xmlns:a16="http://schemas.microsoft.com/office/drawing/2014/main" id="{7A3207BE-DE1D-4A61-8F8A-35BABED78FAB}"/>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2345006" y="6047444"/>
              <a:ext cx="3199953" cy="20052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s://www.brightsign.biz/application/files/1214/5574/4661/Starbucks_Coffee_Logo.png">
              <a:extLst>
                <a:ext uri="{FF2B5EF4-FFF2-40B4-BE49-F238E27FC236}">
                  <a16:creationId xmlns:a16="http://schemas.microsoft.com/office/drawing/2014/main" id="{DC60557E-6008-413F-B3E8-F424C24D979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767714" y="5058592"/>
              <a:ext cx="2354537" cy="11772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7" name="Group 2056">
            <a:extLst>
              <a:ext uri="{FF2B5EF4-FFF2-40B4-BE49-F238E27FC236}">
                <a16:creationId xmlns:a16="http://schemas.microsoft.com/office/drawing/2014/main" id="{D568F76E-866A-4979-A6AC-018B746B14A3}"/>
              </a:ext>
            </a:extLst>
          </p:cNvPr>
          <p:cNvGrpSpPr/>
          <p:nvPr/>
        </p:nvGrpSpPr>
        <p:grpSpPr>
          <a:xfrm>
            <a:off x="5584083" y="4986086"/>
            <a:ext cx="3177293" cy="3924175"/>
            <a:chOff x="6494462" y="4986086"/>
            <a:chExt cx="3177293" cy="3924175"/>
          </a:xfrm>
        </p:grpSpPr>
        <p:pic>
          <p:nvPicPr>
            <p:cNvPr id="2049" name="Picture 6" descr="https://www.brightsign.biz/application/files/7614/7086/6428/Costa_Coffee_2-web.jpg">
              <a:extLst>
                <a:ext uri="{FF2B5EF4-FFF2-40B4-BE49-F238E27FC236}">
                  <a16:creationId xmlns:a16="http://schemas.microsoft.com/office/drawing/2014/main" id="{17777D09-1508-4BF7-8A18-1E3248713F06}"/>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6494462" y="6300889"/>
              <a:ext cx="3177293" cy="175180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21CB5539-2BB4-42D9-8C0D-C7FB6FDBF366}"/>
                </a:ext>
              </a:extLst>
            </p:cNvPr>
            <p:cNvSpPr/>
            <p:nvPr/>
          </p:nvSpPr>
          <p:spPr>
            <a:xfrm>
              <a:off x="6494462" y="8079264"/>
              <a:ext cx="3177293" cy="830997"/>
            </a:xfrm>
            <a:prstGeom prst="rect">
              <a:avLst/>
            </a:prstGeom>
          </p:spPr>
          <p:txBody>
            <a:bodyPr wrap="square">
              <a:spAutoFit/>
            </a:bodyPr>
            <a:lstStyle/>
            <a:p>
              <a:pPr algn="ctr"/>
              <a:r>
                <a:rPr lang="en-US" sz="1600" b="1" dirty="0">
                  <a:solidFill>
                    <a:srgbClr val="333333"/>
                  </a:solidFill>
                  <a:latin typeface="Calibri" panose="020F0502020204030204" pitchFamily="34" charset="0"/>
                </a:rPr>
                <a:t>3 to 4-screen menu boards installed in over 50 Costa Coffee stores in Dubai</a:t>
              </a:r>
              <a:endParaRPr lang="en-US" sz="1600" b="1" dirty="0">
                <a:latin typeface="Calibri" panose="020F0502020204030204" pitchFamily="34" charset="0"/>
              </a:endParaRPr>
            </a:p>
          </p:txBody>
        </p:sp>
        <p:pic>
          <p:nvPicPr>
            <p:cNvPr id="1032" name="Picture 8" descr="https://www.brightsign.biz/application/files/6614/7086/6427/costa.png">
              <a:extLst>
                <a:ext uri="{FF2B5EF4-FFF2-40B4-BE49-F238E27FC236}">
                  <a16:creationId xmlns:a16="http://schemas.microsoft.com/office/drawing/2014/main" id="{2771D900-202D-4C48-A4E3-215D6C29545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58221" y="4986086"/>
              <a:ext cx="1249775" cy="12497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60" name="Group 2059">
            <a:extLst>
              <a:ext uri="{FF2B5EF4-FFF2-40B4-BE49-F238E27FC236}">
                <a16:creationId xmlns:a16="http://schemas.microsoft.com/office/drawing/2014/main" id="{FBC51C26-B1AA-4620-AF44-E50EE1C0F127}"/>
              </a:ext>
            </a:extLst>
          </p:cNvPr>
          <p:cNvGrpSpPr/>
          <p:nvPr/>
        </p:nvGrpSpPr>
        <p:grpSpPr>
          <a:xfrm>
            <a:off x="9143400" y="5011927"/>
            <a:ext cx="3713736" cy="3652112"/>
            <a:chOff x="9494264" y="5011927"/>
            <a:chExt cx="3713736" cy="3652112"/>
          </a:xfrm>
        </p:grpSpPr>
        <p:sp>
          <p:nvSpPr>
            <p:cNvPr id="2050" name="Rectangle 2049">
              <a:extLst>
                <a:ext uri="{FF2B5EF4-FFF2-40B4-BE49-F238E27FC236}">
                  <a16:creationId xmlns:a16="http://schemas.microsoft.com/office/drawing/2014/main" id="{E5FDF7E2-C097-492E-B933-F99BD74DE2B6}"/>
                </a:ext>
              </a:extLst>
            </p:cNvPr>
            <p:cNvSpPr/>
            <p:nvPr/>
          </p:nvSpPr>
          <p:spPr>
            <a:xfrm>
              <a:off x="9494264" y="8079264"/>
              <a:ext cx="3713736" cy="584775"/>
            </a:xfrm>
            <a:prstGeom prst="rect">
              <a:avLst/>
            </a:prstGeom>
          </p:spPr>
          <p:txBody>
            <a:bodyPr wrap="square">
              <a:spAutoFit/>
            </a:bodyPr>
            <a:lstStyle/>
            <a:p>
              <a:pPr algn="ctr"/>
              <a:r>
                <a:rPr lang="en-US" sz="1600" b="1" dirty="0">
                  <a:solidFill>
                    <a:srgbClr val="333333"/>
                  </a:solidFill>
                  <a:latin typeface="Calibri" panose="020F0502020204030204" pitchFamily="34" charset="0"/>
                </a:rPr>
                <a:t>6-screen menu boards installed in more than 50 USA locations</a:t>
              </a:r>
              <a:endParaRPr lang="en-US" sz="1600" b="1" dirty="0">
                <a:latin typeface="Calibri" panose="020F0502020204030204" pitchFamily="34" charset="0"/>
              </a:endParaRPr>
            </a:p>
          </p:txBody>
        </p:sp>
        <p:pic>
          <p:nvPicPr>
            <p:cNvPr id="1034" name="Picture 10" descr="https://www.brightsign.biz/application/files/8914/5434/1799/94366a04d8cd29904822240e6b1e23eb_f2387.jpg">
              <a:extLst>
                <a:ext uri="{FF2B5EF4-FFF2-40B4-BE49-F238E27FC236}">
                  <a16:creationId xmlns:a16="http://schemas.microsoft.com/office/drawing/2014/main" id="{971F95C1-E2BD-4EF7-9A83-84C58615110C}"/>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9498483" y="6442368"/>
              <a:ext cx="3705299" cy="161032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lees sandwich logo">
              <a:extLst>
                <a:ext uri="{FF2B5EF4-FFF2-40B4-BE49-F238E27FC236}">
                  <a16:creationId xmlns:a16="http://schemas.microsoft.com/office/drawing/2014/main" id="{858820B9-D258-43C3-B09B-82F774C2F2A5}"/>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0471430" y="5011927"/>
              <a:ext cx="1759404" cy="12239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64" name="Group 2063">
            <a:extLst>
              <a:ext uri="{FF2B5EF4-FFF2-40B4-BE49-F238E27FC236}">
                <a16:creationId xmlns:a16="http://schemas.microsoft.com/office/drawing/2014/main" id="{A6560899-05DD-4C5B-9489-9911C0BE6DD4}"/>
              </a:ext>
            </a:extLst>
          </p:cNvPr>
          <p:cNvGrpSpPr/>
          <p:nvPr/>
        </p:nvGrpSpPr>
        <p:grpSpPr>
          <a:xfrm>
            <a:off x="12989861" y="1526070"/>
            <a:ext cx="2944403" cy="3627057"/>
            <a:chOff x="12989861" y="1526070"/>
            <a:chExt cx="2944403" cy="3627057"/>
          </a:xfrm>
        </p:grpSpPr>
        <p:sp>
          <p:nvSpPr>
            <p:cNvPr id="2062" name="Rectangle 2061">
              <a:extLst>
                <a:ext uri="{FF2B5EF4-FFF2-40B4-BE49-F238E27FC236}">
                  <a16:creationId xmlns:a16="http://schemas.microsoft.com/office/drawing/2014/main" id="{EFBC9AE9-0119-472F-8957-915227620160}"/>
                </a:ext>
              </a:extLst>
            </p:cNvPr>
            <p:cNvSpPr/>
            <p:nvPr/>
          </p:nvSpPr>
          <p:spPr>
            <a:xfrm>
              <a:off x="12989861" y="4322130"/>
              <a:ext cx="2944403" cy="830997"/>
            </a:xfrm>
            <a:prstGeom prst="rect">
              <a:avLst/>
            </a:prstGeom>
          </p:spPr>
          <p:txBody>
            <a:bodyPr wrap="square">
              <a:spAutoFit/>
            </a:bodyPr>
            <a:lstStyle/>
            <a:p>
              <a:pPr algn="ctr"/>
              <a:r>
                <a:rPr lang="en-US" sz="1600" b="1" dirty="0">
                  <a:latin typeface="Calibri" panose="020F0502020204030204" pitchFamily="34" charset="0"/>
                </a:rPr>
                <a:t>41+ locations with menu boards &amp; Rockbot innovative music-delivery platform</a:t>
              </a:r>
            </a:p>
          </p:txBody>
        </p:sp>
        <p:pic>
          <p:nvPicPr>
            <p:cNvPr id="1044" name="Picture 20" descr="https://www.brightsign.biz/application/files/1214/6341/6018/JR1.jpg">
              <a:extLst>
                <a:ext uri="{FF2B5EF4-FFF2-40B4-BE49-F238E27FC236}">
                  <a16:creationId xmlns:a16="http://schemas.microsoft.com/office/drawing/2014/main" id="{4B1AD244-C398-4C35-8A1E-73572A6936CF}"/>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13062670" y="2474139"/>
              <a:ext cx="2798785" cy="183251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www.brightsign.biz/application/files/9214/6341/6019/JR-logo.png">
              <a:extLst>
                <a:ext uri="{FF2B5EF4-FFF2-40B4-BE49-F238E27FC236}">
                  <a16:creationId xmlns:a16="http://schemas.microsoft.com/office/drawing/2014/main" id="{53B5E50C-A0F9-48DC-A11B-01FF1EDDEE79}"/>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3806596" y="1526070"/>
              <a:ext cx="1310933" cy="1156705"/>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1735C2C2-4E96-4DA1-A7BA-7AFB9A267F47}"/>
              </a:ext>
            </a:extLst>
          </p:cNvPr>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2/3</a:t>
            </a:r>
          </a:p>
        </p:txBody>
      </p:sp>
      <p:pic>
        <p:nvPicPr>
          <p:cNvPr id="34" name="Image 28" descr="icon_home.png">
            <a:hlinkClick r:id="rId16" action="ppaction://hlinksldjump"/>
            <a:extLst>
              <a:ext uri="{FF2B5EF4-FFF2-40B4-BE49-F238E27FC236}">
                <a16:creationId xmlns:a16="http://schemas.microsoft.com/office/drawing/2014/main" id="{8B6724F6-6BB4-467B-93BF-07E3C522FA8A}"/>
              </a:ext>
            </a:extLst>
          </p:cNvPr>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44702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FB0105-6162-42B6-BD89-27AAC6B2CBAF}"/>
              </a:ext>
            </a:extLst>
          </p:cNvPr>
          <p:cNvSpPr>
            <a:spLocks noGrp="1"/>
          </p:cNvSpPr>
          <p:nvPr>
            <p:ph type="title"/>
          </p:nvPr>
        </p:nvSpPr>
        <p:spPr/>
        <p:txBody>
          <a:bodyPr>
            <a:noAutofit/>
          </a:bodyPr>
          <a:lstStyle/>
          <a:p>
            <a:pPr>
              <a:lnSpc>
                <a:spcPct val="100000"/>
              </a:lnSpc>
            </a:pPr>
            <a:r>
              <a:rPr lang="en-US" dirty="0"/>
              <a:t>Starbucks </a:t>
            </a:r>
          </a:p>
        </p:txBody>
      </p:sp>
      <p:sp>
        <p:nvSpPr>
          <p:cNvPr id="5" name="Text Placeholder 4">
            <a:extLst>
              <a:ext uri="{FF2B5EF4-FFF2-40B4-BE49-F238E27FC236}">
                <a16:creationId xmlns:a16="http://schemas.microsoft.com/office/drawing/2014/main" id="{70F1717D-0097-4D90-92BE-086614C158BE}"/>
              </a:ext>
            </a:extLst>
          </p:cNvPr>
          <p:cNvSpPr>
            <a:spLocks noGrp="1"/>
          </p:cNvSpPr>
          <p:nvPr>
            <p:ph type="body" sz="quarter" idx="10"/>
          </p:nvPr>
        </p:nvSpPr>
        <p:spPr>
          <a:xfrm>
            <a:off x="1913470" y="1535028"/>
            <a:ext cx="9338730" cy="429023"/>
          </a:xfrm>
        </p:spPr>
        <p:txBody>
          <a:bodyPr/>
          <a:lstStyle/>
          <a:p>
            <a:r>
              <a:rPr lang="en-US" sz="2600" dirty="0"/>
              <a:t>Reinventing the Drive Thru Customer Experience</a:t>
            </a:r>
          </a:p>
        </p:txBody>
      </p:sp>
      <p:sp>
        <p:nvSpPr>
          <p:cNvPr id="6" name="Content Placeholder 5">
            <a:extLst>
              <a:ext uri="{FF2B5EF4-FFF2-40B4-BE49-F238E27FC236}">
                <a16:creationId xmlns:a16="http://schemas.microsoft.com/office/drawing/2014/main" id="{B6C78D19-D2D4-4674-9E34-58CFC515A591}"/>
              </a:ext>
            </a:extLst>
          </p:cNvPr>
          <p:cNvSpPr>
            <a:spLocks noGrp="1"/>
          </p:cNvSpPr>
          <p:nvPr>
            <p:ph idx="14"/>
          </p:nvPr>
        </p:nvSpPr>
        <p:spPr>
          <a:xfrm>
            <a:off x="1913469" y="2180640"/>
            <a:ext cx="9531254" cy="6139621"/>
          </a:xfrm>
        </p:spPr>
        <p:txBody>
          <a:bodyPr/>
          <a:lstStyle/>
          <a:p>
            <a:pPr marL="0" indent="0">
              <a:buNone/>
            </a:pPr>
            <a:r>
              <a:rPr lang="en-US" sz="2200" b="1" dirty="0"/>
              <a:t>Key Facts</a:t>
            </a:r>
          </a:p>
          <a:p>
            <a:pPr lvl="1">
              <a:spcBef>
                <a:spcPts val="0"/>
              </a:spcBef>
            </a:pPr>
            <a:r>
              <a:rPr lang="en-US" sz="1800" dirty="0"/>
              <a:t>Project: Starbucks Coffee drive-thru &amp; in-store menu boards</a:t>
            </a:r>
          </a:p>
          <a:p>
            <a:pPr lvl="1">
              <a:spcBef>
                <a:spcPts val="0"/>
              </a:spcBef>
            </a:pPr>
            <a:r>
              <a:rPr lang="en-US" sz="1800" dirty="0"/>
              <a:t>Location: 38+ USA locations including 6 with 2-way A/V drive-thru signage</a:t>
            </a:r>
          </a:p>
          <a:p>
            <a:pPr lvl="1">
              <a:spcBef>
                <a:spcPts val="0"/>
              </a:spcBef>
            </a:pPr>
            <a:r>
              <a:rPr lang="en-US" sz="1800" dirty="0"/>
              <a:t>Integrator: OSM Solutions </a:t>
            </a:r>
          </a:p>
          <a:p>
            <a:pPr marL="0" indent="0">
              <a:buNone/>
            </a:pPr>
            <a:r>
              <a:rPr lang="en-US" sz="2200" b="1" dirty="0"/>
              <a:t>The Solution </a:t>
            </a:r>
          </a:p>
          <a:p>
            <a:pPr lvl="1">
              <a:spcBef>
                <a:spcPts val="0"/>
              </a:spcBef>
            </a:pPr>
            <a:r>
              <a:rPr lang="en-US" sz="1800" dirty="0"/>
              <a:t>Drive-thru “digital barista” screens powered by BrightSign</a:t>
            </a:r>
          </a:p>
          <a:p>
            <a:pPr lvl="2">
              <a:spcBef>
                <a:spcPts val="0"/>
              </a:spcBef>
            </a:pPr>
            <a:r>
              <a:rPr lang="en-US" sz="1800" dirty="0"/>
              <a:t>Multi-zoned menu board displaying menu, promotions &amp; unique 2-way live video feed of in-store barista &amp; customer</a:t>
            </a:r>
          </a:p>
          <a:p>
            <a:pPr lvl="2">
              <a:spcBef>
                <a:spcPts val="0"/>
              </a:spcBef>
            </a:pPr>
            <a:r>
              <a:rPr lang="en-US" sz="1800" dirty="0"/>
              <a:t>2-way video &amp; audio signage allows customers to interact in real-time via PoE &amp; IP streaming of HD video over 150 feet away </a:t>
            </a:r>
          </a:p>
          <a:p>
            <a:pPr lvl="1">
              <a:spcBef>
                <a:spcPts val="0"/>
              </a:spcBef>
            </a:pPr>
            <a:r>
              <a:rPr lang="en-US" sz="1800" dirty="0"/>
              <a:t>In-store digital menu boards display attractive &amp; dynamic menus and specials</a:t>
            </a:r>
          </a:p>
          <a:p>
            <a:pPr lvl="1">
              <a:spcBef>
                <a:spcPts val="0"/>
              </a:spcBef>
            </a:pPr>
            <a:r>
              <a:rPr lang="en-US" sz="1800" dirty="0"/>
              <a:t>Remote media content management</a:t>
            </a:r>
          </a:p>
          <a:p>
            <a:pPr lvl="2">
              <a:spcBef>
                <a:spcPts val="0"/>
              </a:spcBef>
            </a:pPr>
            <a:r>
              <a:rPr lang="en-US" sz="1800" dirty="0"/>
              <a:t>Starbucks corporate content is managed by the franchisee and served remotely to BrightSign players via OSM Solutions’ Menuboard Manager®</a:t>
            </a:r>
          </a:p>
          <a:p>
            <a:pPr marL="0" indent="0">
              <a:buNone/>
            </a:pPr>
            <a:r>
              <a:rPr lang="en-US" sz="2200" b="1" dirty="0"/>
              <a:t>Benefits</a:t>
            </a:r>
            <a:r>
              <a:rPr lang="en-US" sz="2200" dirty="0"/>
              <a:t> </a:t>
            </a:r>
          </a:p>
          <a:p>
            <a:pPr lvl="1">
              <a:spcBef>
                <a:spcPts val="0"/>
              </a:spcBef>
            </a:pPr>
            <a:r>
              <a:rPr lang="en-US" sz="1800" dirty="0"/>
              <a:t>Personalized drive-thru 2-way A/V approach provides customers with same Starbucks experience enjoyed inside the store &amp; improved order accuracy </a:t>
            </a:r>
          </a:p>
          <a:p>
            <a:pPr lvl="1">
              <a:spcBef>
                <a:spcPts val="0"/>
              </a:spcBef>
            </a:pPr>
            <a:r>
              <a:rPr lang="en-US" sz="1800" dirty="0"/>
              <a:t>Franchisee has ability to customize content &amp; distribute it remotely, while adhering to Starbucks’ corporate standards </a:t>
            </a:r>
          </a:p>
        </p:txBody>
      </p:sp>
      <p:grpSp>
        <p:nvGrpSpPr>
          <p:cNvPr id="7" name="Group 6">
            <a:extLst>
              <a:ext uri="{FF2B5EF4-FFF2-40B4-BE49-F238E27FC236}">
                <a16:creationId xmlns:a16="http://schemas.microsoft.com/office/drawing/2014/main" id="{458890DF-1464-4B2B-8837-179B95E0AAF0}"/>
              </a:ext>
            </a:extLst>
          </p:cNvPr>
          <p:cNvGrpSpPr/>
          <p:nvPr/>
        </p:nvGrpSpPr>
        <p:grpSpPr>
          <a:xfrm>
            <a:off x="10803659" y="524635"/>
            <a:ext cx="4639542" cy="952500"/>
            <a:chOff x="10803659" y="469215"/>
            <a:chExt cx="4639542" cy="952500"/>
          </a:xfrm>
        </p:grpSpPr>
        <p:pic>
          <p:nvPicPr>
            <p:cNvPr id="3074" name="Picture 2" descr="https://www.brightsign.biz/application/files/1214/5574/4661/Starbucks_Coffee_Logo.png">
              <a:extLst>
                <a:ext uri="{FF2B5EF4-FFF2-40B4-BE49-F238E27FC236}">
                  <a16:creationId xmlns:a16="http://schemas.microsoft.com/office/drawing/2014/main" id="{67708CF1-C822-45EC-965F-0017ABB1736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803659" y="469215"/>
              <a:ext cx="1905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SM Solutions">
              <a:extLst>
                <a:ext uri="{FF2B5EF4-FFF2-40B4-BE49-F238E27FC236}">
                  <a16:creationId xmlns:a16="http://schemas.microsoft.com/office/drawing/2014/main" id="{48109253-8E4D-4B17-9034-0750F993284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85701" y="659715"/>
              <a:ext cx="2857500" cy="5715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58121A2E-0880-4C43-AF99-3B7B5B92F281}"/>
              </a:ext>
            </a:extLst>
          </p:cNvPr>
          <p:cNvGrpSpPr/>
          <p:nvPr/>
        </p:nvGrpSpPr>
        <p:grpSpPr>
          <a:xfrm>
            <a:off x="2461331" y="8045760"/>
            <a:ext cx="7252147" cy="549002"/>
            <a:chOff x="4192576" y="8371681"/>
            <a:chExt cx="7252147" cy="549002"/>
          </a:xfrm>
        </p:grpSpPr>
        <p:sp>
          <p:nvSpPr>
            <p:cNvPr id="9" name="Rectangle 8">
              <a:extLst>
                <a:ext uri="{FF2B5EF4-FFF2-40B4-BE49-F238E27FC236}">
                  <a16:creationId xmlns:a16="http://schemas.microsoft.com/office/drawing/2014/main" id="{EFC813C1-E53E-495D-AD5F-3DB82542AAD3}"/>
                </a:ext>
              </a:extLst>
            </p:cNvPr>
            <p:cNvSpPr/>
            <p:nvPr/>
          </p:nvSpPr>
          <p:spPr>
            <a:xfrm>
              <a:off x="4757530" y="8371681"/>
              <a:ext cx="6687193" cy="549002"/>
            </a:xfrm>
            <a:prstGeom prst="rect">
              <a:avLst/>
            </a:prstGeom>
          </p:spPr>
          <p:txBody>
            <a:bodyPr wrap="square" lIns="0" tIns="0" rIns="0" bIns="0" anchor="ctr" anchorCtr="0">
              <a:noAutofit/>
            </a:bodyPr>
            <a:lstStyle/>
            <a:p>
              <a:pPr marL="0" lvl="1"/>
              <a:r>
                <a:rPr lang="en-US" sz="1600" dirty="0">
                  <a:latin typeface="Verdana" panose="020B0604030504040204" pitchFamily="34" charset="0"/>
                  <a:ea typeface="Verdana" panose="020B0604030504040204" pitchFamily="34" charset="0"/>
                  <a:cs typeface="Verdana" panose="020B0604030504040204" pitchFamily="34" charset="0"/>
                  <a:hlinkClick r:id="rId4"/>
                </a:rPr>
                <a:t>Starbucks barista communicating via American Sign Language </a:t>
              </a:r>
              <a:br>
                <a:rPr lang="en-US" sz="1600" dirty="0">
                  <a:latin typeface="Verdana" panose="020B0604030504040204" pitchFamily="34" charset="0"/>
                  <a:ea typeface="Verdana" panose="020B0604030504040204" pitchFamily="34" charset="0"/>
                  <a:cs typeface="Verdana" panose="020B0604030504040204" pitchFamily="34" charset="0"/>
                </a:rPr>
              </a:br>
              <a:r>
                <a:rPr lang="en-US" sz="1600" dirty="0">
                  <a:latin typeface="Verdana" panose="020B0604030504040204" pitchFamily="34" charset="0"/>
                  <a:ea typeface="Verdana" panose="020B0604030504040204" pitchFamily="34" charset="0"/>
                  <a:cs typeface="Verdana" panose="020B0604030504040204" pitchFamily="34" charset="0"/>
                </a:rPr>
                <a:t>with a deaf drive-thru customer using 2-way A/V solution</a:t>
              </a:r>
              <a:endParaRPr 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Graphic 10" descr="Play">
              <a:hlinkClick r:id="rId4"/>
              <a:extLst>
                <a:ext uri="{FF2B5EF4-FFF2-40B4-BE49-F238E27FC236}">
                  <a16:creationId xmlns:a16="http://schemas.microsoft.com/office/drawing/2014/main" id="{AA7B22D8-38BF-41E8-9818-2C3E1E6520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92576" y="8417582"/>
              <a:ext cx="457200" cy="4572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0000"/>
              </a:contourClr>
            </a:sp3d>
          </p:spPr>
        </p:pic>
      </p:grpSp>
      <p:pic>
        <p:nvPicPr>
          <p:cNvPr id="15" name="Picture 14">
            <a:extLst>
              <a:ext uri="{FF2B5EF4-FFF2-40B4-BE49-F238E27FC236}">
                <a16:creationId xmlns:a16="http://schemas.microsoft.com/office/drawing/2014/main" id="{356E0ADB-193B-4C6E-881E-9B6A18C2A21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1486291" y="5671929"/>
            <a:ext cx="4255442" cy="2947435"/>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E78ADAD3-B4FE-4CAD-ACD5-F14376CDA06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1489634" y="1646444"/>
            <a:ext cx="4252099" cy="3834985"/>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93991405-FF36-4EB2-8A92-F59535414F19}"/>
              </a:ext>
            </a:extLst>
          </p:cNvPr>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3/3</a:t>
            </a:r>
          </a:p>
        </p:txBody>
      </p:sp>
      <p:pic>
        <p:nvPicPr>
          <p:cNvPr id="14" name="Image 28" descr="icon_home.png">
            <a:hlinkClick r:id="rId9" action="ppaction://hlinksldjump"/>
            <a:extLst>
              <a:ext uri="{FF2B5EF4-FFF2-40B4-BE49-F238E27FC236}">
                <a16:creationId xmlns:a16="http://schemas.microsoft.com/office/drawing/2014/main" id="{05871BD5-D92B-4086-9C27-E34FEC16A714}"/>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609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idx="14"/>
          </p:nvPr>
        </p:nvSpPr>
        <p:spPr>
          <a:xfrm>
            <a:off x="1913469" y="2403817"/>
            <a:ext cx="13619139" cy="5917420"/>
          </a:xfrm>
        </p:spPr>
        <p:txBody>
          <a:bodyPr>
            <a:normAutofit/>
          </a:bodyPr>
          <a:lstStyle/>
          <a:p>
            <a:r>
              <a:rPr lang="en-US" sz="2600" dirty="0"/>
              <a:t>BrightSign player’s open API’s allow for integration with virtually any CMS solution</a:t>
            </a:r>
          </a:p>
          <a:p>
            <a:r>
              <a:rPr lang="en-US" sz="2600" dirty="0"/>
              <a:t>CMS choice is independent of the digital signage player purchase</a:t>
            </a:r>
          </a:p>
          <a:p>
            <a:pPr lvl="1"/>
            <a:r>
              <a:rPr lang="en-US" sz="2300" dirty="0"/>
              <a:t>BrightSign players offer a flexible/scalable platform for digital signage applications with specific CMS requirements</a:t>
            </a:r>
          </a:p>
          <a:p>
            <a:pPr lvl="1"/>
            <a:r>
              <a:rPr lang="en-US" sz="2300" dirty="0"/>
              <a:t>Before making a long-term CMS decision, BrightSign players can be initially deployed using free BrightAuthor software</a:t>
            </a:r>
          </a:p>
          <a:p>
            <a:r>
              <a:rPr lang="en-US" sz="2600" dirty="0"/>
              <a:t>Content Management Options:</a:t>
            </a:r>
          </a:p>
          <a:p>
            <a:pPr lvl="1"/>
            <a:r>
              <a:rPr lang="en-US" sz="2300" dirty="0"/>
              <a:t>Market leading 3</a:t>
            </a:r>
            <a:r>
              <a:rPr lang="en-US" sz="2300" baseline="30000" dirty="0"/>
              <a:t>rd</a:t>
            </a:r>
            <a:r>
              <a:rPr lang="en-US" sz="2300" dirty="0"/>
              <a:t> party digital </a:t>
            </a:r>
            <a:br>
              <a:rPr lang="en-US" sz="2300" dirty="0"/>
            </a:br>
            <a:r>
              <a:rPr lang="en-US" sz="2300" dirty="0"/>
              <a:t>signage CMS solutions</a:t>
            </a:r>
          </a:p>
          <a:p>
            <a:pPr lvl="1"/>
            <a:r>
              <a:rPr lang="en-US" sz="2300" dirty="0"/>
              <a:t>Free BrightAuthor and optional </a:t>
            </a:r>
            <a:br>
              <a:rPr lang="en-US" sz="2300" dirty="0"/>
            </a:br>
            <a:r>
              <a:rPr lang="en-US" sz="2300" dirty="0"/>
              <a:t>BrightSign Network service</a:t>
            </a:r>
          </a:p>
        </p:txBody>
      </p:sp>
      <p:sp>
        <p:nvSpPr>
          <p:cNvPr id="4" name="Title 3"/>
          <p:cNvSpPr>
            <a:spLocks noGrp="1"/>
          </p:cNvSpPr>
          <p:nvPr>
            <p:ph type="title"/>
          </p:nvPr>
        </p:nvSpPr>
        <p:spPr/>
        <p:txBody>
          <a:bodyPr/>
          <a:lstStyle/>
          <a:p>
            <a:r>
              <a:rPr lang="en-US" dirty="0"/>
              <a:t>Content Management Options</a:t>
            </a:r>
          </a:p>
        </p:txBody>
      </p:sp>
      <p:sp>
        <p:nvSpPr>
          <p:cNvPr id="3" name="Text Placeholder 2"/>
          <p:cNvSpPr>
            <a:spLocks noGrp="1"/>
          </p:cNvSpPr>
          <p:nvPr>
            <p:ph type="body" sz="quarter" idx="10"/>
          </p:nvPr>
        </p:nvSpPr>
        <p:spPr>
          <a:xfrm>
            <a:off x="1913469" y="1588037"/>
            <a:ext cx="14070243" cy="545564"/>
          </a:xfrm>
        </p:spPr>
        <p:txBody>
          <a:bodyPr/>
          <a:lstStyle/>
          <a:p>
            <a:r>
              <a:rPr lang="en-US" sz="2600" dirty="0"/>
              <a:t>BrightSign’s open platform allows CMS selection to be a separate process </a:t>
            </a:r>
          </a:p>
        </p:txBody>
      </p:sp>
      <p:grpSp>
        <p:nvGrpSpPr>
          <p:cNvPr id="53" name="Group 52"/>
          <p:cNvGrpSpPr/>
          <p:nvPr/>
        </p:nvGrpSpPr>
        <p:grpSpPr>
          <a:xfrm>
            <a:off x="8251447" y="5473699"/>
            <a:ext cx="6836154" cy="3335677"/>
            <a:chOff x="8251446" y="5068741"/>
            <a:chExt cx="7228333" cy="3740636"/>
          </a:xfrm>
        </p:grpSpPr>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51446" y="5957451"/>
              <a:ext cx="1963217" cy="1963217"/>
            </a:xfrm>
            <a:prstGeom prst="rect">
              <a:avLst/>
            </a:prstGeom>
          </p:spPr>
        </p:pic>
        <p:grpSp>
          <p:nvGrpSpPr>
            <p:cNvPr id="30" name="Group 29"/>
            <p:cNvGrpSpPr/>
            <p:nvPr/>
          </p:nvGrpSpPr>
          <p:grpSpPr>
            <a:xfrm>
              <a:off x="13522157" y="5068741"/>
              <a:ext cx="1957622" cy="3740636"/>
              <a:chOff x="13522157" y="5068741"/>
              <a:chExt cx="1957622" cy="3740636"/>
            </a:xfrm>
          </p:grpSpPr>
          <p:pic>
            <p:nvPicPr>
              <p:cNvPr id="25" name="Picture 2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565634" y="7734814"/>
                <a:ext cx="1877567" cy="1074563"/>
              </a:xfrm>
              <a:prstGeom prst="rect">
                <a:avLst/>
              </a:prstGeom>
              <a:ln w="57150">
                <a:solidFill>
                  <a:schemeClr val="tx1"/>
                </a:solidFill>
              </a:ln>
            </p:spPr>
          </p:pic>
          <p:pic>
            <p:nvPicPr>
              <p:cNvPr id="27" name="Picture 2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22157" y="5068741"/>
                <a:ext cx="1957622" cy="1218466"/>
              </a:xfrm>
              <a:prstGeom prst="rect">
                <a:avLst/>
              </a:prstGeom>
            </p:spPr>
          </p:pic>
          <p:pic>
            <p:nvPicPr>
              <p:cNvPr id="29" name="Picture 2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571579" y="6443366"/>
                <a:ext cx="1871623" cy="1052788"/>
              </a:xfrm>
              <a:prstGeom prst="rect">
                <a:avLst/>
              </a:prstGeom>
              <a:ln w="38100">
                <a:solidFill>
                  <a:schemeClr val="tx1"/>
                </a:solidFill>
              </a:ln>
            </p:spPr>
          </p:pic>
        </p:grpSp>
        <p:cxnSp>
          <p:nvCxnSpPr>
            <p:cNvPr id="32" name="Connector: Elbow 31"/>
            <p:cNvCxnSpPr>
              <a:cxnSpLocks/>
              <a:stCxn id="18" idx="3"/>
            </p:cNvCxnSpPr>
            <p:nvPr/>
          </p:nvCxnSpPr>
          <p:spPr>
            <a:xfrm flipV="1">
              <a:off x="10214663" y="5677974"/>
              <a:ext cx="2224380" cy="1261086"/>
            </a:xfrm>
            <a:prstGeom prst="bentConnector3">
              <a:avLst/>
            </a:prstGeom>
            <a:ln w="57150" cap="rnd">
              <a:headEnd type="oval"/>
              <a:tailEnd type="oval"/>
            </a:ln>
          </p:spPr>
          <p:style>
            <a:lnRef idx="2">
              <a:schemeClr val="accent5"/>
            </a:lnRef>
            <a:fillRef idx="0">
              <a:schemeClr val="accent5"/>
            </a:fillRef>
            <a:effectRef idx="1">
              <a:schemeClr val="accent5"/>
            </a:effectRef>
            <a:fontRef idx="minor">
              <a:schemeClr val="tx1"/>
            </a:fontRef>
          </p:style>
        </p:cxnSp>
        <p:cxnSp>
          <p:nvCxnSpPr>
            <p:cNvPr id="51" name="Connector: Elbow 50"/>
            <p:cNvCxnSpPr>
              <a:cxnSpLocks/>
            </p:cNvCxnSpPr>
            <p:nvPr/>
          </p:nvCxnSpPr>
          <p:spPr>
            <a:xfrm rot="16200000" flipH="1">
              <a:off x="11220797" y="7053849"/>
              <a:ext cx="1324302" cy="1112190"/>
            </a:xfrm>
            <a:prstGeom prst="bentConnector2">
              <a:avLst/>
            </a:prstGeom>
            <a:ln w="57150" cap="rnd">
              <a:tailEnd type="oval"/>
            </a:ln>
          </p:spPr>
          <p:style>
            <a:lnRef idx="2">
              <a:schemeClr val="accent5"/>
            </a:lnRef>
            <a:fillRef idx="0">
              <a:schemeClr val="accent5"/>
            </a:fillRef>
            <a:effectRef idx="1">
              <a:schemeClr val="accent5"/>
            </a:effectRef>
            <a:fontRef idx="minor">
              <a:schemeClr val="tx1"/>
            </a:fontRef>
          </p:style>
        </p:cxnSp>
        <p:cxnSp>
          <p:nvCxnSpPr>
            <p:cNvPr id="52" name="Straight Connector 51"/>
            <p:cNvCxnSpPr/>
            <p:nvPr/>
          </p:nvCxnSpPr>
          <p:spPr>
            <a:xfrm flipV="1">
              <a:off x="11339045" y="6939059"/>
              <a:ext cx="1112190" cy="8733"/>
            </a:xfrm>
            <a:prstGeom prst="line">
              <a:avLst/>
            </a:prstGeom>
            <a:ln w="57150" cap="rnd">
              <a:tailEnd type="oval"/>
            </a:ln>
          </p:spPr>
          <p:style>
            <a:lnRef idx="2">
              <a:schemeClr val="accent5"/>
            </a:lnRef>
            <a:fillRef idx="0">
              <a:schemeClr val="accent5"/>
            </a:fillRef>
            <a:effectRef idx="1">
              <a:schemeClr val="accent5"/>
            </a:effectRef>
            <a:fontRef idx="minor">
              <a:schemeClr val="tx1"/>
            </a:fontRef>
          </p:style>
        </p:cxnSp>
      </p:grpSp>
      <p:pic>
        <p:nvPicPr>
          <p:cNvPr id="17" name="Image 28" descr="icon_home.png">
            <a:hlinkClick r:id="rId6" action="ppaction://hlinksldjump"/>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83019" y="393015"/>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hlinkClick r:id="rId8" action="ppaction://hlinksldjump"/>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14118" y="6156230"/>
            <a:ext cx="543278" cy="543278"/>
          </a:xfrm>
          <a:prstGeom prst="rect">
            <a:avLst/>
          </a:prstGeom>
        </p:spPr>
      </p:pic>
      <p:pic>
        <p:nvPicPr>
          <p:cNvPr id="6" name="Picture 5" descr="A close up of a computer&#10;&#10;Description generated with very high confidence">
            <a:extLst>
              <a:ext uri="{FF2B5EF4-FFF2-40B4-BE49-F238E27FC236}">
                <a16:creationId xmlns:a16="http://schemas.microsoft.com/office/drawing/2014/main" id="{5051195C-DF80-40F7-9CB1-82E8163C823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286785" y="5701721"/>
            <a:ext cx="1051848" cy="552970"/>
          </a:xfrm>
          <a:prstGeom prst="rect">
            <a:avLst/>
          </a:prstGeom>
        </p:spPr>
      </p:pic>
      <p:pic>
        <p:nvPicPr>
          <p:cNvPr id="22" name="Picture 21" descr="A close up of a computer&#10;&#10;Description generated with very high confidence">
            <a:extLst>
              <a:ext uri="{FF2B5EF4-FFF2-40B4-BE49-F238E27FC236}">
                <a16:creationId xmlns:a16="http://schemas.microsoft.com/office/drawing/2014/main" id="{D4568AE2-FF76-499D-922A-5EF075C643B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286785" y="6830471"/>
            <a:ext cx="1051848" cy="552970"/>
          </a:xfrm>
          <a:prstGeom prst="rect">
            <a:avLst/>
          </a:prstGeom>
        </p:spPr>
      </p:pic>
      <p:pic>
        <p:nvPicPr>
          <p:cNvPr id="23" name="Picture 22" descr="A close up of a computer&#10;&#10;Description generated with very high confidence">
            <a:extLst>
              <a:ext uri="{FF2B5EF4-FFF2-40B4-BE49-F238E27FC236}">
                <a16:creationId xmlns:a16="http://schemas.microsoft.com/office/drawing/2014/main" id="{48B5C76A-3A12-4B39-8812-7627AC6D89B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286785" y="8025490"/>
            <a:ext cx="1051848" cy="552970"/>
          </a:xfrm>
          <a:prstGeom prst="rect">
            <a:avLst/>
          </a:prstGeom>
        </p:spPr>
      </p:pic>
    </p:spTree>
    <p:extLst>
      <p:ext uri="{BB962C8B-B14F-4D97-AF65-F5344CB8AC3E}">
        <p14:creationId xmlns:p14="http://schemas.microsoft.com/office/powerpoint/2010/main" val="38773046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9" y="534918"/>
            <a:ext cx="13529733" cy="624495"/>
          </a:xfrm>
        </p:spPr>
        <p:txBody>
          <a:bodyPr/>
          <a:lstStyle/>
          <a:p>
            <a:r>
              <a:rPr lang="en-US" dirty="0"/>
              <a:t>BrightSign Healthcare Solutions</a:t>
            </a:r>
          </a:p>
        </p:txBody>
      </p:sp>
      <p:sp>
        <p:nvSpPr>
          <p:cNvPr id="3" name="Text Placeholder 2"/>
          <p:cNvSpPr>
            <a:spLocks noGrp="1"/>
          </p:cNvSpPr>
          <p:nvPr>
            <p:ph type="body" sz="quarter" idx="10"/>
          </p:nvPr>
        </p:nvSpPr>
        <p:spPr>
          <a:xfrm>
            <a:off x="1913469" y="1329618"/>
            <a:ext cx="10061413" cy="724935"/>
          </a:xfrm>
        </p:spPr>
        <p:txBody>
          <a:bodyPr/>
          <a:lstStyle/>
          <a:p>
            <a:r>
              <a:rPr lang="en-US" dirty="0"/>
              <a:t>Improve patient relations and promote specialized services </a:t>
            </a:r>
          </a:p>
        </p:txBody>
      </p:sp>
      <p:sp>
        <p:nvSpPr>
          <p:cNvPr id="4" name="Content Placeholder 3"/>
          <p:cNvSpPr>
            <a:spLocks noGrp="1"/>
          </p:cNvSpPr>
          <p:nvPr>
            <p:ph idx="14"/>
          </p:nvPr>
        </p:nvSpPr>
        <p:spPr>
          <a:xfrm>
            <a:off x="2076006" y="2435891"/>
            <a:ext cx="9764638" cy="5638844"/>
          </a:xfrm>
        </p:spPr>
        <p:txBody>
          <a:bodyPr/>
          <a:lstStyle/>
          <a:p>
            <a:pPr>
              <a:spcBef>
                <a:spcPts val="1800"/>
              </a:spcBef>
              <a:spcAft>
                <a:spcPts val="1600"/>
              </a:spcAft>
            </a:pPr>
            <a:r>
              <a:rPr lang="en-US" sz="2400" b="1" dirty="0"/>
              <a:t>Provide valuable health and wellness information </a:t>
            </a:r>
            <a:r>
              <a:rPr lang="en-US" sz="2400" dirty="0"/>
              <a:t>in an engaging format with interactive kiosks</a:t>
            </a:r>
          </a:p>
          <a:p>
            <a:pPr>
              <a:spcBef>
                <a:spcPts val="1800"/>
              </a:spcBef>
              <a:spcAft>
                <a:spcPts val="1600"/>
              </a:spcAft>
            </a:pPr>
            <a:r>
              <a:rPr lang="en-US" sz="2400" b="1" dirty="0"/>
              <a:t>Automate patient check-in </a:t>
            </a:r>
            <a:r>
              <a:rPr lang="en-US" sz="2400" dirty="0"/>
              <a:t>process</a:t>
            </a:r>
          </a:p>
          <a:p>
            <a:pPr>
              <a:spcBef>
                <a:spcPts val="1800"/>
              </a:spcBef>
              <a:spcAft>
                <a:spcPts val="1600"/>
              </a:spcAft>
            </a:pPr>
            <a:r>
              <a:rPr lang="en-US" sz="2400" b="1" dirty="0"/>
              <a:t>Improve the waiting area </a:t>
            </a:r>
            <a:r>
              <a:rPr lang="en-US" sz="2400" dirty="0"/>
              <a:t>experience with Live HDTV alongside branding and service promotions</a:t>
            </a:r>
          </a:p>
          <a:p>
            <a:pPr>
              <a:spcBef>
                <a:spcPts val="1800"/>
              </a:spcBef>
              <a:spcAft>
                <a:spcPts val="1600"/>
              </a:spcAft>
            </a:pPr>
            <a:r>
              <a:rPr lang="en-US" sz="2400" b="1" dirty="0"/>
              <a:t>Target messaging</a:t>
            </a:r>
            <a:r>
              <a:rPr lang="en-US" sz="2400" dirty="0"/>
              <a:t> based on clinic, department or specialty with BrightSign Networking</a:t>
            </a:r>
          </a:p>
          <a:p>
            <a:pPr>
              <a:spcBef>
                <a:spcPts val="1800"/>
              </a:spcBef>
              <a:spcAft>
                <a:spcPts val="1600"/>
              </a:spcAft>
            </a:pPr>
            <a:r>
              <a:rPr lang="en-US" sz="2400" b="1" dirty="0"/>
              <a:t>Direct patients </a:t>
            </a:r>
            <a:r>
              <a:rPr lang="en-US" sz="2400" dirty="0"/>
              <a:t>and visitors through medical facilities with interactive building information and physician directories</a:t>
            </a:r>
          </a:p>
          <a:p>
            <a:pPr>
              <a:spcBef>
                <a:spcPts val="1800"/>
              </a:spcBef>
              <a:spcAft>
                <a:spcPts val="1600"/>
              </a:spcAft>
            </a:pPr>
            <a:r>
              <a:rPr lang="en-US" sz="2400" b="1" dirty="0"/>
              <a:t>Communicate wait times </a:t>
            </a:r>
            <a:r>
              <a:rPr lang="en-US" sz="2400" dirty="0"/>
              <a:t>with real-time data </a:t>
            </a:r>
          </a:p>
        </p:txBody>
      </p:sp>
      <p:grpSp>
        <p:nvGrpSpPr>
          <p:cNvPr id="15" name="Group 14"/>
          <p:cNvGrpSpPr>
            <a:grpSpLocks noChangeAspect="1"/>
          </p:cNvGrpSpPr>
          <p:nvPr/>
        </p:nvGrpSpPr>
        <p:grpSpPr>
          <a:xfrm>
            <a:off x="1090590" y="2448755"/>
            <a:ext cx="1129670" cy="982037"/>
            <a:chOff x="11851841" y="2183457"/>
            <a:chExt cx="2340758" cy="2034851"/>
          </a:xfrm>
        </p:grpSpPr>
        <p:sp>
          <p:nvSpPr>
            <p:cNvPr id="16" name="ZoneTexte 21"/>
            <p:cNvSpPr txBox="1">
              <a:spLocks noChangeAspect="1" noChangeArrowheads="1"/>
            </p:cNvSpPr>
            <p:nvPr/>
          </p:nvSpPr>
          <p:spPr bwMode="auto">
            <a:xfrm>
              <a:off x="11851841" y="3654976"/>
              <a:ext cx="2340758"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Touch</a:t>
              </a:r>
            </a:p>
          </p:txBody>
        </p:sp>
        <p:pic>
          <p:nvPicPr>
            <p:cNvPr id="17" name="Image 30" descr="icon_touch.png">
              <a:hlinkClick r:id="rId2" action="ppaction://hlinksldjump"/>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269269" y="2183457"/>
              <a:ext cx="1505902" cy="1505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8" name="Group 17"/>
          <p:cNvGrpSpPr>
            <a:grpSpLocks noChangeAspect="1"/>
          </p:cNvGrpSpPr>
          <p:nvPr/>
        </p:nvGrpSpPr>
        <p:grpSpPr>
          <a:xfrm>
            <a:off x="1152901" y="6495725"/>
            <a:ext cx="1114504" cy="990238"/>
            <a:chOff x="4851392" y="4552357"/>
            <a:chExt cx="2350180" cy="2088137"/>
          </a:xfrm>
        </p:grpSpPr>
        <p:sp>
          <p:nvSpPr>
            <p:cNvPr id="19" name="ZoneTexte 23"/>
            <p:cNvSpPr txBox="1">
              <a:spLocks noChangeAspect="1" noChangeArrowheads="1"/>
            </p:cNvSpPr>
            <p:nvPr/>
          </p:nvSpPr>
          <p:spPr bwMode="auto">
            <a:xfrm>
              <a:off x="4851392" y="5844502"/>
              <a:ext cx="2350180" cy="795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Interactivity</a:t>
              </a:r>
            </a:p>
          </p:txBody>
        </p:sp>
        <p:pic>
          <p:nvPicPr>
            <p:cNvPr id="20" name="Image 36" descr="icon_interactivity.png">
              <a:hlinkClick r:id="rId2" action="ppaction://hlinksldjump"/>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1886" y="4552357"/>
              <a:ext cx="1497547" cy="14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0"/>
          <p:cNvGrpSpPr>
            <a:grpSpLocks noChangeAspect="1"/>
          </p:cNvGrpSpPr>
          <p:nvPr/>
        </p:nvGrpSpPr>
        <p:grpSpPr>
          <a:xfrm>
            <a:off x="1200669" y="5430999"/>
            <a:ext cx="1025505" cy="952165"/>
            <a:chOff x="11979401" y="6826985"/>
            <a:chExt cx="2124922" cy="1972954"/>
          </a:xfrm>
        </p:grpSpPr>
        <p:sp>
          <p:nvSpPr>
            <p:cNvPr id="22" name="ZoneTexte 7"/>
            <p:cNvSpPr txBox="1">
              <a:spLocks noChangeAspect="1" noChangeArrowheads="1"/>
            </p:cNvSpPr>
            <p:nvPr/>
          </p:nvSpPr>
          <p:spPr bwMode="auto">
            <a:xfrm>
              <a:off x="11979401" y="8236607"/>
              <a:ext cx="2124922"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Networking</a:t>
              </a:r>
            </a:p>
          </p:txBody>
        </p:sp>
        <p:pic>
          <p:nvPicPr>
            <p:cNvPr id="23" name="Image 42" descr="icon_update.png">
              <a:hlinkClick r:id="" action="ppaction://noaction"/>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69269" y="6826985"/>
              <a:ext cx="1505902" cy="1505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4" name="Group 23"/>
          <p:cNvGrpSpPr>
            <a:grpSpLocks noChangeAspect="1"/>
          </p:cNvGrpSpPr>
          <p:nvPr/>
        </p:nvGrpSpPr>
        <p:grpSpPr>
          <a:xfrm>
            <a:off x="346355" y="7627570"/>
            <a:ext cx="965500" cy="1217832"/>
            <a:chOff x="1819541" y="2222044"/>
            <a:chExt cx="1953639" cy="2464222"/>
          </a:xfrm>
        </p:grpSpPr>
        <p:pic>
          <p:nvPicPr>
            <p:cNvPr id="25" name="Picture 24"/>
            <p:cNvPicPr>
              <a:picLocks noChangeAspect="1"/>
            </p:cNvPicPr>
            <p:nvPr/>
          </p:nvPicPr>
          <p:blipFill rotWithShape="1">
            <a:blip r:embed="rId6" cstate="email">
              <a:extLst>
                <a:ext uri="{BEBA8EAE-BF5A-486C-A8C5-ECC9F3942E4B}">
                  <a14:imgProps xmlns:a14="http://schemas.microsoft.com/office/drawing/2010/main">
                    <a14:imgLayer r:embed="rId7">
                      <a14:imgEffect>
                        <a14:colorTemperature colorTemp="7000"/>
                      </a14:imgEffect>
                      <a14:imgEffect>
                        <a14:saturation sat="90000"/>
                      </a14:imgEffect>
                      <a14:imgEffect>
                        <a14:brightnessContrast contrast="30000"/>
                      </a14:imgEffect>
                    </a14:imgLayer>
                  </a14:imgProps>
                </a:ext>
                <a:ext uri="{28A0092B-C50C-407E-A947-70E740481C1C}">
                  <a14:useLocalDpi xmlns:a14="http://schemas.microsoft.com/office/drawing/2010/main"/>
                </a:ext>
              </a:extLst>
            </a:blip>
            <a:srcRect/>
            <a:stretch/>
          </p:blipFill>
          <p:spPr>
            <a:xfrm>
              <a:off x="2091167" y="2222044"/>
              <a:ext cx="1410389" cy="1405312"/>
            </a:xfrm>
            <a:prstGeom prst="rect">
              <a:avLst/>
            </a:prstGeom>
          </p:spPr>
        </p:pic>
        <p:sp>
          <p:nvSpPr>
            <p:cNvPr id="26" name="ZoneTexte 11"/>
            <p:cNvSpPr txBox="1">
              <a:spLocks noChangeArrowheads="1"/>
            </p:cNvSpPr>
            <p:nvPr/>
          </p:nvSpPr>
          <p:spPr bwMode="auto">
            <a:xfrm>
              <a:off x="1819541" y="3627355"/>
              <a:ext cx="1953639" cy="1058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BrightSign App</a:t>
              </a:r>
            </a:p>
          </p:txBody>
        </p:sp>
      </p:grpSp>
      <p:grpSp>
        <p:nvGrpSpPr>
          <p:cNvPr id="27" name="Group 26"/>
          <p:cNvGrpSpPr>
            <a:grpSpLocks noChangeAspect="1"/>
          </p:cNvGrpSpPr>
          <p:nvPr/>
        </p:nvGrpSpPr>
        <p:grpSpPr>
          <a:xfrm>
            <a:off x="1313819" y="3467935"/>
            <a:ext cx="703960" cy="978945"/>
            <a:chOff x="3849132" y="6800664"/>
            <a:chExt cx="1458656" cy="2028444"/>
          </a:xfrm>
        </p:grpSpPr>
        <p:sp>
          <p:nvSpPr>
            <p:cNvPr id="28" name="ZoneTexte 23"/>
            <p:cNvSpPr txBox="1">
              <a:spLocks noChangeArrowheads="1"/>
            </p:cNvSpPr>
            <p:nvPr/>
          </p:nvSpPr>
          <p:spPr bwMode="auto">
            <a:xfrm>
              <a:off x="3849132" y="8265776"/>
              <a:ext cx="1458656"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HTML5 </a:t>
              </a:r>
            </a:p>
          </p:txBody>
        </p:sp>
        <p:pic>
          <p:nvPicPr>
            <p:cNvPr id="29" name="Image 34" descr="Icon_html5.png">
              <a:hlinkClick r:id="rId8" action="ppaction://hlinksldjump"/>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3849132" y="6800664"/>
              <a:ext cx="1458656" cy="1458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0" name="Group 29"/>
          <p:cNvGrpSpPr>
            <a:grpSpLocks noChangeAspect="1"/>
          </p:cNvGrpSpPr>
          <p:nvPr/>
        </p:nvGrpSpPr>
        <p:grpSpPr>
          <a:xfrm>
            <a:off x="1202887" y="7627570"/>
            <a:ext cx="963408" cy="981000"/>
            <a:chOff x="10693285" y="4531640"/>
            <a:chExt cx="1833270" cy="1866745"/>
          </a:xfrm>
        </p:grpSpPr>
        <p:pic>
          <p:nvPicPr>
            <p:cNvPr id="31" name="Image 25" descr="icon_live.png">
              <a:hlinkClick r:id="" action="ppaction://noaction"/>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956039" y="4531640"/>
              <a:ext cx="1345359" cy="1345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ZoneTexte 25"/>
            <p:cNvSpPr txBox="1">
              <a:spLocks noChangeAspect="1" noChangeArrowheads="1"/>
            </p:cNvSpPr>
            <p:nvPr/>
          </p:nvSpPr>
          <p:spPr bwMode="auto">
            <a:xfrm>
              <a:off x="10693285" y="5669106"/>
              <a:ext cx="1833270" cy="729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Live Text</a:t>
              </a:r>
            </a:p>
          </p:txBody>
        </p:sp>
      </p:grpSp>
      <p:grpSp>
        <p:nvGrpSpPr>
          <p:cNvPr id="33" name="Group 32"/>
          <p:cNvGrpSpPr>
            <a:grpSpLocks noChangeAspect="1"/>
          </p:cNvGrpSpPr>
          <p:nvPr/>
        </p:nvGrpSpPr>
        <p:grpSpPr>
          <a:xfrm>
            <a:off x="1178067" y="4471932"/>
            <a:ext cx="989391" cy="977980"/>
            <a:chOff x="13415487" y="2276785"/>
            <a:chExt cx="2050093" cy="2026447"/>
          </a:xfrm>
        </p:grpSpPr>
        <p:sp>
          <p:nvSpPr>
            <p:cNvPr id="34" name="ZoneTexte 23"/>
            <p:cNvSpPr txBox="1">
              <a:spLocks noChangeArrowheads="1"/>
            </p:cNvSpPr>
            <p:nvPr/>
          </p:nvSpPr>
          <p:spPr bwMode="auto">
            <a:xfrm>
              <a:off x="13415487" y="3739899"/>
              <a:ext cx="2050093" cy="563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Live HDTV</a:t>
              </a:r>
            </a:p>
          </p:txBody>
        </p:sp>
        <p:pic>
          <p:nvPicPr>
            <p:cNvPr id="35" name="Image 16" descr="Icon_liveTV.png">
              <a:hlinkClick r:id="rId2" action="ppaction://hlinksldjump"/>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3718993" y="2276785"/>
              <a:ext cx="1431056" cy="143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6" name="Picture 5"/>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1977491" y="3823594"/>
            <a:ext cx="3705928" cy="223271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1974882" y="6286501"/>
            <a:ext cx="3708537" cy="2274495"/>
          </a:xfrm>
          <a:prstGeom prst="rect">
            <a:avLst/>
          </a:prstGeom>
          <a:ln>
            <a:noFill/>
          </a:ln>
          <a:effectLst>
            <a:outerShdw blurRad="292100" dist="139700" dir="2700000" algn="tl" rotWithShape="0">
              <a:srgbClr val="333333">
                <a:alpha val="65000"/>
              </a:srgbClr>
            </a:outerShdw>
          </a:effectLst>
        </p:spPr>
      </p:pic>
      <p:sp>
        <p:nvSpPr>
          <p:cNvPr id="38" name="TextBox 37"/>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1/2</a:t>
            </a:r>
          </a:p>
        </p:txBody>
      </p:sp>
      <p:pic>
        <p:nvPicPr>
          <p:cNvPr id="8" name="Picture 7"/>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1983565" y="1090176"/>
            <a:ext cx="3699854" cy="2370046"/>
          </a:xfrm>
          <a:prstGeom prst="rect">
            <a:avLst/>
          </a:prstGeom>
          <a:ln>
            <a:noFill/>
          </a:ln>
          <a:effectLst>
            <a:outerShdw blurRad="292100" dist="139700" dir="2700000" algn="tl" rotWithShape="0">
              <a:srgbClr val="333333">
                <a:alpha val="65000"/>
              </a:srgbClr>
            </a:outerShdw>
          </a:effectLst>
        </p:spPr>
      </p:pic>
      <p:pic>
        <p:nvPicPr>
          <p:cNvPr id="36" name="Image 28" descr="icon_home.png">
            <a:hlinkClick r:id="rId15" action="ppaction://hlinksldjump"/>
          </p:cNvPr>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34170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9" y="402997"/>
            <a:ext cx="13529733" cy="1532284"/>
          </a:xfrm>
        </p:spPr>
        <p:txBody>
          <a:bodyPr>
            <a:normAutofit/>
          </a:bodyPr>
          <a:lstStyle/>
          <a:p>
            <a:pPr>
              <a:lnSpc>
                <a:spcPct val="114000"/>
              </a:lnSpc>
              <a:spcBef>
                <a:spcPts val="0"/>
              </a:spcBef>
              <a:spcAft>
                <a:spcPts val="600"/>
              </a:spcAft>
            </a:pPr>
            <a:r>
              <a:rPr lang="en-US" dirty="0"/>
              <a:t>HealthCare Case Study</a:t>
            </a:r>
            <a:br>
              <a:rPr lang="en-US" dirty="0"/>
            </a:br>
            <a:r>
              <a:rPr lang="en-US" sz="2800" cap="none" dirty="0">
                <a:solidFill>
                  <a:srgbClr val="320A74"/>
                </a:solidFill>
              </a:rPr>
              <a:t>Combines BrightSign with Wovenmedia Place-based Media Service</a:t>
            </a:r>
            <a:endParaRPr lang="en-US" sz="3600" dirty="0">
              <a:solidFill>
                <a:srgbClr val="320A74"/>
              </a:solidFill>
            </a:endParaRPr>
          </a:p>
        </p:txBody>
      </p:sp>
      <p:sp>
        <p:nvSpPr>
          <p:cNvPr id="3" name="Text Placeholder 2"/>
          <p:cNvSpPr>
            <a:spLocks noGrp="1"/>
          </p:cNvSpPr>
          <p:nvPr>
            <p:ph type="body" sz="quarter" idx="10"/>
          </p:nvPr>
        </p:nvSpPr>
        <p:spPr>
          <a:xfrm>
            <a:off x="1913469" y="2193828"/>
            <a:ext cx="6418462" cy="595089"/>
          </a:xfrm>
        </p:spPr>
        <p:txBody>
          <a:bodyPr/>
          <a:lstStyle/>
          <a:p>
            <a:r>
              <a:rPr lang="en-US" b="0" dirty="0">
                <a:solidFill>
                  <a:srgbClr val="320A74"/>
                </a:solidFill>
              </a:rPr>
              <a:t>Bi-cultural Pharmacy Chain  </a:t>
            </a:r>
          </a:p>
        </p:txBody>
      </p:sp>
      <p:sp>
        <p:nvSpPr>
          <p:cNvPr id="5" name="Text Placeholder 4"/>
          <p:cNvSpPr>
            <a:spLocks noGrp="1"/>
          </p:cNvSpPr>
          <p:nvPr>
            <p:ph type="body" sz="quarter" idx="12"/>
          </p:nvPr>
        </p:nvSpPr>
        <p:spPr>
          <a:xfrm>
            <a:off x="9024739" y="2189446"/>
            <a:ext cx="6418462" cy="595089"/>
          </a:xfrm>
        </p:spPr>
        <p:txBody>
          <a:bodyPr/>
          <a:lstStyle/>
          <a:p>
            <a:r>
              <a:rPr lang="en-US" b="0" dirty="0">
                <a:solidFill>
                  <a:srgbClr val="320A74"/>
                </a:solidFill>
              </a:rPr>
              <a:t>Medical Clinic Waiting Room</a:t>
            </a:r>
          </a:p>
        </p:txBody>
      </p:sp>
      <p:sp>
        <p:nvSpPr>
          <p:cNvPr id="4" name="Content Placeholder 3"/>
          <p:cNvSpPr>
            <a:spLocks noGrp="1"/>
          </p:cNvSpPr>
          <p:nvPr>
            <p:ph idx="13"/>
          </p:nvPr>
        </p:nvSpPr>
        <p:spPr>
          <a:xfrm>
            <a:off x="9024740" y="2950970"/>
            <a:ext cx="6710560" cy="5001902"/>
          </a:xfrm>
        </p:spPr>
        <p:txBody>
          <a:bodyPr/>
          <a:lstStyle/>
          <a:p>
            <a:pPr>
              <a:spcAft>
                <a:spcPts val="600"/>
              </a:spcAft>
            </a:pPr>
            <a:r>
              <a:rPr lang="en-US" sz="2400" dirty="0"/>
              <a:t>21 locations in Dallas and Houston, TX</a:t>
            </a:r>
          </a:p>
          <a:p>
            <a:pPr>
              <a:spcAft>
                <a:spcPts val="600"/>
              </a:spcAft>
            </a:pPr>
            <a:r>
              <a:rPr lang="en-US" sz="2400" dirty="0"/>
              <a:t>Each clinic has one or two networked BrightSign HD210 players</a:t>
            </a:r>
          </a:p>
          <a:p>
            <a:pPr>
              <a:spcAft>
                <a:spcPts val="600"/>
              </a:spcAft>
            </a:pPr>
            <a:r>
              <a:rPr lang="en-US" sz="2400" dirty="0"/>
              <a:t>BrightSign &amp; Wovenmedia deliver affordable and engaging HD-quality video content over a network that both informs and entertains patients</a:t>
            </a:r>
            <a:endParaRPr lang="en-US" dirty="0"/>
          </a:p>
          <a:p>
            <a:pPr>
              <a:spcAft>
                <a:spcPts val="600"/>
              </a:spcAft>
            </a:pPr>
            <a:endParaRPr lang="en-US" dirty="0"/>
          </a:p>
          <a:p>
            <a:pPr marL="0" indent="0">
              <a:spcAft>
                <a:spcPts val="600"/>
              </a:spcAft>
              <a:buNone/>
            </a:pPr>
            <a:endParaRPr lang="en-US" dirty="0"/>
          </a:p>
        </p:txBody>
      </p:sp>
      <p:pic>
        <p:nvPicPr>
          <p:cNvPr id="7" name="Content Placeholder 6"/>
          <p:cNvPicPr>
            <a:picLocks noGrp="1" noChangeAspect="1"/>
          </p:cNvPicPr>
          <p:nvPr>
            <p:ph idx="14"/>
          </p:nvPr>
        </p:nvPicPr>
        <p:blipFill rotWithShape="1">
          <a:blip r:embed="rId2" cstate="email">
            <a:extLst>
              <a:ext uri="{28A0092B-C50C-407E-A947-70E740481C1C}">
                <a14:useLocalDpi xmlns:a14="http://schemas.microsoft.com/office/drawing/2010/main"/>
              </a:ext>
            </a:extLst>
          </a:blip>
          <a:srcRect/>
          <a:stretch/>
        </p:blipFill>
        <p:spPr>
          <a:xfrm>
            <a:off x="10052746" y="6311398"/>
            <a:ext cx="3561021" cy="2304626"/>
          </a:xfrm>
          <a:prstGeom prst="rect">
            <a:avLst/>
          </a:prstGeom>
          <a:ln>
            <a:noFill/>
          </a:ln>
          <a:effectLst>
            <a:outerShdw blurRad="292100" dist="139700" dir="2700000" algn="tl" rotWithShape="0">
              <a:srgbClr val="333333">
                <a:alpha val="65000"/>
              </a:srgbClr>
            </a:outerShdw>
          </a:effectLst>
        </p:spPr>
      </p:pic>
      <p:pic>
        <p:nvPicPr>
          <p:cNvPr id="3074" name="Picture 2" descr="Wovenmedi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48937" y="8241634"/>
            <a:ext cx="2484553" cy="51429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Content Placeholder 3"/>
          <p:cNvSpPr txBox="1">
            <a:spLocks/>
          </p:cNvSpPr>
          <p:nvPr/>
        </p:nvSpPr>
        <p:spPr>
          <a:xfrm>
            <a:off x="1913468" y="2950970"/>
            <a:ext cx="6710560" cy="5001902"/>
          </a:xfrm>
          <a:prstGeom prst="rect">
            <a:avLst/>
          </a:prstGeom>
        </p:spPr>
        <p:txBody>
          <a:bodyPr/>
          <a:lstStyle>
            <a:lvl1pPr marL="342900" indent="-342900" algn="l" defTabSz="457200" rtl="0" eaLnBrk="1" latinLnBrk="0" hangingPunct="1">
              <a:spcBef>
                <a:spcPts val="1200"/>
              </a:spcBef>
              <a:buClr>
                <a:srgbClr val="28A6BA"/>
              </a:buClr>
              <a:buFont typeface="Wingdings" charset="2"/>
              <a:buChar char="§"/>
              <a:defRPr sz="2800" i="0" kern="1200" spc="-50">
                <a:solidFill>
                  <a:schemeClr val="tx1">
                    <a:lumMod val="65000"/>
                    <a:lumOff val="35000"/>
                  </a:schemeClr>
                </a:solidFill>
                <a:latin typeface="Verdana"/>
                <a:ea typeface="+mn-ea"/>
                <a:cs typeface="+mn-cs"/>
              </a:defRPr>
            </a:lvl1pPr>
            <a:lvl2pPr marL="742950" indent="-285750" algn="l" defTabSz="457200" rtl="0" eaLnBrk="1" latinLnBrk="0" hangingPunct="1">
              <a:spcBef>
                <a:spcPts val="1200"/>
              </a:spcBef>
              <a:buClr>
                <a:srgbClr val="28A6BA"/>
              </a:buClr>
              <a:buFont typeface="Wingdings" charset="2"/>
              <a:buChar char=""/>
              <a:defRPr sz="2400" kern="1200" spc="-50">
                <a:solidFill>
                  <a:schemeClr val="tx1">
                    <a:lumMod val="65000"/>
                    <a:lumOff val="35000"/>
                  </a:schemeClr>
                </a:solidFill>
                <a:latin typeface="Verdana"/>
                <a:ea typeface="+mn-ea"/>
                <a:cs typeface="+mn-cs"/>
              </a:defRPr>
            </a:lvl2pPr>
            <a:lvl3pPr marL="1143000" indent="-228600" algn="l" defTabSz="457200" rtl="0" eaLnBrk="1" latinLnBrk="0" hangingPunct="1">
              <a:spcBef>
                <a:spcPts val="1200"/>
              </a:spcBef>
              <a:buClr>
                <a:srgbClr val="28A6BA"/>
              </a:buClr>
              <a:buFont typeface="Arial"/>
              <a:buChar char="•"/>
              <a:defRPr sz="2000" kern="1200" spc="-50">
                <a:solidFill>
                  <a:schemeClr val="tx1">
                    <a:lumMod val="65000"/>
                    <a:lumOff val="35000"/>
                  </a:schemeClr>
                </a:solidFill>
                <a:latin typeface="Verdana"/>
                <a:ea typeface="+mn-ea"/>
                <a:cs typeface="+mn-cs"/>
              </a:defRPr>
            </a:lvl3pPr>
            <a:lvl4pPr marL="1600200" indent="-228600" algn="l" defTabSz="457200" rtl="0" eaLnBrk="1" latinLnBrk="0" hangingPunct="1">
              <a:spcBef>
                <a:spcPts val="1200"/>
              </a:spcBef>
              <a:buClr>
                <a:srgbClr val="28A6BA"/>
              </a:buClr>
              <a:buFont typeface="Arial"/>
              <a:buChar char="–"/>
              <a:defRPr sz="1800" kern="1200" spc="-50">
                <a:solidFill>
                  <a:schemeClr val="tx1">
                    <a:lumMod val="65000"/>
                    <a:lumOff val="35000"/>
                  </a:schemeClr>
                </a:solidFill>
                <a:latin typeface="Verdana"/>
                <a:ea typeface="+mn-ea"/>
                <a:cs typeface="+mn-cs"/>
              </a:defRPr>
            </a:lvl4pPr>
            <a:lvl5pPr marL="2057400" indent="-228600" algn="l" defTabSz="457200" rtl="0" eaLnBrk="1" latinLnBrk="0" hangingPunct="1">
              <a:spcBef>
                <a:spcPts val="1200"/>
              </a:spcBef>
              <a:buClr>
                <a:srgbClr val="28A6BA"/>
              </a:buClr>
              <a:buFont typeface="Arial"/>
              <a:buChar char="»"/>
              <a:defRPr sz="1800" kern="1200" spc="-50">
                <a:solidFill>
                  <a:schemeClr val="tx1">
                    <a:lumMod val="65000"/>
                    <a:lumOff val="35000"/>
                  </a:schemeClr>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2400" dirty="0"/>
              <a:t>4 locations in San Francisco bay area</a:t>
            </a:r>
          </a:p>
          <a:p>
            <a:pPr>
              <a:spcAft>
                <a:spcPts val="600"/>
              </a:spcAft>
            </a:pPr>
            <a:r>
              <a:rPr lang="en-US" sz="2400" dirty="0"/>
              <a:t>Each pharmacy has up to 3 networked BrightSign HD210 players</a:t>
            </a:r>
          </a:p>
          <a:p>
            <a:pPr>
              <a:spcAft>
                <a:spcPts val="600"/>
              </a:spcAft>
            </a:pPr>
            <a:r>
              <a:rPr lang="en-US" sz="2400" dirty="0"/>
              <a:t>BrightSign &amp; Wovenmedia deliver health videos from leading TV networks along with the pharmacy’s own content </a:t>
            </a:r>
          </a:p>
          <a:p>
            <a:pPr marL="0" indent="0">
              <a:spcAft>
                <a:spcPts val="600"/>
              </a:spcAft>
              <a:buNone/>
            </a:pPr>
            <a:endParaRPr lang="en-US" dirty="0"/>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56814" y="6043603"/>
            <a:ext cx="3342597" cy="2360084"/>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2/2</a:t>
            </a:r>
          </a:p>
        </p:txBody>
      </p:sp>
      <p:pic>
        <p:nvPicPr>
          <p:cNvPr id="13" name="Image 28" descr="icon_home.png">
            <a:hlinkClick r:id="rId5" action="ppaction://hlinksldjump"/>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0771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BrightSign Transportation Solutions</a:t>
            </a:r>
          </a:p>
        </p:txBody>
      </p:sp>
      <p:sp>
        <p:nvSpPr>
          <p:cNvPr id="3" name="Text Placeholder 2"/>
          <p:cNvSpPr>
            <a:spLocks noGrp="1"/>
          </p:cNvSpPr>
          <p:nvPr>
            <p:ph type="body" sz="quarter" idx="10"/>
          </p:nvPr>
        </p:nvSpPr>
        <p:spPr>
          <a:xfrm>
            <a:off x="1913469" y="1387620"/>
            <a:ext cx="11320617" cy="602563"/>
          </a:xfrm>
        </p:spPr>
        <p:txBody>
          <a:bodyPr/>
          <a:lstStyle/>
          <a:p>
            <a:r>
              <a:rPr lang="en-US" dirty="0"/>
              <a:t>Keep travelers on time and informed</a:t>
            </a:r>
          </a:p>
        </p:txBody>
      </p:sp>
      <p:sp>
        <p:nvSpPr>
          <p:cNvPr id="4" name="Content Placeholder 3"/>
          <p:cNvSpPr>
            <a:spLocks noGrp="1"/>
          </p:cNvSpPr>
          <p:nvPr>
            <p:ph idx="14"/>
          </p:nvPr>
        </p:nvSpPr>
        <p:spPr>
          <a:xfrm>
            <a:off x="2076006" y="2293457"/>
            <a:ext cx="9119215" cy="5789992"/>
          </a:xfrm>
        </p:spPr>
        <p:txBody>
          <a:bodyPr/>
          <a:lstStyle/>
          <a:p>
            <a:pPr>
              <a:spcBef>
                <a:spcPts val="1400"/>
              </a:spcBef>
              <a:spcAft>
                <a:spcPts val="1400"/>
              </a:spcAft>
            </a:pPr>
            <a:r>
              <a:rPr lang="en-US" sz="2400" b="1" dirty="0"/>
              <a:t>Keep travelers up-to-date </a:t>
            </a:r>
            <a:r>
              <a:rPr lang="en-US" sz="2400" dirty="0"/>
              <a:t>on arrival and departure times </a:t>
            </a:r>
          </a:p>
          <a:p>
            <a:pPr>
              <a:spcBef>
                <a:spcPts val="1400"/>
              </a:spcBef>
              <a:spcAft>
                <a:spcPts val="1400"/>
              </a:spcAft>
            </a:pPr>
            <a:r>
              <a:rPr lang="en-US" sz="2400" b="1" dirty="0"/>
              <a:t>Provide an advertising vehicle </a:t>
            </a:r>
            <a:r>
              <a:rPr lang="en-US" sz="2400" dirty="0"/>
              <a:t>for shops, restaurants and hotels</a:t>
            </a:r>
          </a:p>
          <a:p>
            <a:pPr>
              <a:spcBef>
                <a:spcPts val="1400"/>
              </a:spcBef>
              <a:spcAft>
                <a:spcPts val="1400"/>
              </a:spcAft>
            </a:pPr>
            <a:r>
              <a:rPr lang="en-US" sz="2400" b="1" dirty="0"/>
              <a:t>Broadcast safety instructions </a:t>
            </a:r>
            <a:r>
              <a:rPr lang="en-US" sz="2400" dirty="0"/>
              <a:t>and traveler messages instantly using familiar tools and mobile devices</a:t>
            </a:r>
          </a:p>
          <a:p>
            <a:pPr>
              <a:spcBef>
                <a:spcPts val="1400"/>
              </a:spcBef>
              <a:spcAft>
                <a:spcPts val="1400"/>
              </a:spcAft>
            </a:pPr>
            <a:r>
              <a:rPr lang="en-US" sz="2400" b="1" dirty="0"/>
              <a:t>Direct travelers </a:t>
            </a:r>
            <a:r>
              <a:rPr lang="en-US" sz="2400" dirty="0"/>
              <a:t>to venue-wide destinations with interactive way finding</a:t>
            </a:r>
          </a:p>
          <a:p>
            <a:pPr>
              <a:spcBef>
                <a:spcPts val="1400"/>
              </a:spcBef>
              <a:spcAft>
                <a:spcPts val="1400"/>
              </a:spcAft>
            </a:pPr>
            <a:r>
              <a:rPr lang="en-US" sz="2400" b="1" dirty="0"/>
              <a:t>Improve waiting experience </a:t>
            </a:r>
            <a:r>
              <a:rPr lang="en-US" sz="2400" dirty="0"/>
              <a:t>with Live HDTV while promoting terminal services on the same screen</a:t>
            </a:r>
          </a:p>
          <a:p>
            <a:pPr>
              <a:spcBef>
                <a:spcPts val="1400"/>
              </a:spcBef>
              <a:spcAft>
                <a:spcPts val="1400"/>
              </a:spcAft>
            </a:pPr>
            <a:r>
              <a:rPr lang="en-US" sz="2400" b="1" dirty="0"/>
              <a:t>Geo-Fencing</a:t>
            </a:r>
            <a:r>
              <a:rPr lang="en-US" sz="2400" dirty="0"/>
              <a:t> to play content triggered by the physical location of your moving digital sign</a:t>
            </a:r>
          </a:p>
        </p:txBody>
      </p:sp>
      <p:grpSp>
        <p:nvGrpSpPr>
          <p:cNvPr id="12" name="Group 11"/>
          <p:cNvGrpSpPr>
            <a:grpSpLocks noChangeAspect="1"/>
          </p:cNvGrpSpPr>
          <p:nvPr/>
        </p:nvGrpSpPr>
        <p:grpSpPr>
          <a:xfrm>
            <a:off x="1083178" y="2293457"/>
            <a:ext cx="1128755" cy="943613"/>
            <a:chOff x="10561679" y="2261895"/>
            <a:chExt cx="2338862" cy="1955234"/>
          </a:xfrm>
        </p:grpSpPr>
        <p:sp>
          <p:nvSpPr>
            <p:cNvPr id="13" name="ZoneTexte 19"/>
            <p:cNvSpPr txBox="1">
              <a:spLocks noChangeAspect="1" noChangeArrowheads="1"/>
            </p:cNvSpPr>
            <p:nvPr/>
          </p:nvSpPr>
          <p:spPr bwMode="auto">
            <a:xfrm>
              <a:off x="10561679" y="3653797"/>
              <a:ext cx="2338862"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BrightWall</a:t>
              </a:r>
            </a:p>
          </p:txBody>
        </p:sp>
        <p:pic>
          <p:nvPicPr>
            <p:cNvPr id="14" name="Image 39" descr="icon_synchro.png">
              <a:hlinkClick r:id="rId3" action="ppaction://hlinksldjump"/>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78159" y="2261895"/>
              <a:ext cx="1505901" cy="1505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 name="Group 14"/>
          <p:cNvGrpSpPr>
            <a:grpSpLocks noChangeAspect="1"/>
          </p:cNvGrpSpPr>
          <p:nvPr/>
        </p:nvGrpSpPr>
        <p:grpSpPr>
          <a:xfrm>
            <a:off x="1096398" y="5704073"/>
            <a:ext cx="1129670" cy="982037"/>
            <a:chOff x="11851841" y="2183457"/>
            <a:chExt cx="2340758" cy="2034851"/>
          </a:xfrm>
        </p:grpSpPr>
        <p:sp>
          <p:nvSpPr>
            <p:cNvPr id="16" name="ZoneTexte 21"/>
            <p:cNvSpPr txBox="1">
              <a:spLocks noChangeAspect="1" noChangeArrowheads="1"/>
            </p:cNvSpPr>
            <p:nvPr/>
          </p:nvSpPr>
          <p:spPr bwMode="auto">
            <a:xfrm>
              <a:off x="11851841" y="3654976"/>
              <a:ext cx="2340758"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Touch</a:t>
              </a:r>
            </a:p>
          </p:txBody>
        </p:sp>
        <p:pic>
          <p:nvPicPr>
            <p:cNvPr id="17" name="Image 30" descr="icon_touch.png">
              <a:hlinkClick r:id="rId3" action="ppaction://hlinksldjump"/>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69269" y="2183457"/>
              <a:ext cx="1505902" cy="1505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0"/>
          <p:cNvGrpSpPr>
            <a:grpSpLocks noChangeAspect="1"/>
          </p:cNvGrpSpPr>
          <p:nvPr/>
        </p:nvGrpSpPr>
        <p:grpSpPr>
          <a:xfrm>
            <a:off x="163778" y="5713328"/>
            <a:ext cx="1025505" cy="952165"/>
            <a:chOff x="11979401" y="6826985"/>
            <a:chExt cx="2124922" cy="1972954"/>
          </a:xfrm>
        </p:grpSpPr>
        <p:sp>
          <p:nvSpPr>
            <p:cNvPr id="22" name="ZoneTexte 7"/>
            <p:cNvSpPr txBox="1">
              <a:spLocks noChangeAspect="1" noChangeArrowheads="1"/>
            </p:cNvSpPr>
            <p:nvPr/>
          </p:nvSpPr>
          <p:spPr bwMode="auto">
            <a:xfrm>
              <a:off x="11979401" y="8236607"/>
              <a:ext cx="2124922"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Networking</a:t>
              </a:r>
            </a:p>
          </p:txBody>
        </p:sp>
        <p:pic>
          <p:nvPicPr>
            <p:cNvPr id="23" name="Image 42" descr="icon_update.png">
              <a:hlinkClick r:id="" action="ppaction://noaction"/>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269269" y="6826985"/>
              <a:ext cx="1505902" cy="1505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4" name="Group 23"/>
          <p:cNvGrpSpPr>
            <a:grpSpLocks noChangeAspect="1"/>
          </p:cNvGrpSpPr>
          <p:nvPr/>
        </p:nvGrpSpPr>
        <p:grpSpPr>
          <a:xfrm>
            <a:off x="304998" y="4600787"/>
            <a:ext cx="965500" cy="1217832"/>
            <a:chOff x="1819541" y="2222044"/>
            <a:chExt cx="1953639" cy="2464222"/>
          </a:xfrm>
        </p:grpSpPr>
        <p:pic>
          <p:nvPicPr>
            <p:cNvPr id="25" name="Picture 24"/>
            <p:cNvPicPr>
              <a:picLocks noChangeAspect="1"/>
            </p:cNvPicPr>
            <p:nvPr/>
          </p:nvPicPr>
          <p:blipFill rotWithShape="1">
            <a:blip r:embed="rId7" cstate="email">
              <a:extLst>
                <a:ext uri="{BEBA8EAE-BF5A-486C-A8C5-ECC9F3942E4B}">
                  <a14:imgProps xmlns:a14="http://schemas.microsoft.com/office/drawing/2010/main">
                    <a14:imgLayer r:embed="rId8">
                      <a14:imgEffect>
                        <a14:colorTemperature colorTemp="7000"/>
                      </a14:imgEffect>
                      <a14:imgEffect>
                        <a14:saturation sat="90000"/>
                      </a14:imgEffect>
                      <a14:imgEffect>
                        <a14:brightnessContrast contrast="30000"/>
                      </a14:imgEffect>
                    </a14:imgLayer>
                  </a14:imgProps>
                </a:ext>
                <a:ext uri="{28A0092B-C50C-407E-A947-70E740481C1C}">
                  <a14:useLocalDpi xmlns:a14="http://schemas.microsoft.com/office/drawing/2010/main"/>
                </a:ext>
              </a:extLst>
            </a:blip>
            <a:srcRect/>
            <a:stretch/>
          </p:blipFill>
          <p:spPr>
            <a:xfrm>
              <a:off x="2091167" y="2222044"/>
              <a:ext cx="1410389" cy="1405312"/>
            </a:xfrm>
            <a:prstGeom prst="rect">
              <a:avLst/>
            </a:prstGeom>
          </p:spPr>
        </p:pic>
        <p:sp>
          <p:nvSpPr>
            <p:cNvPr id="26" name="ZoneTexte 11"/>
            <p:cNvSpPr txBox="1">
              <a:spLocks noChangeArrowheads="1"/>
            </p:cNvSpPr>
            <p:nvPr/>
          </p:nvSpPr>
          <p:spPr bwMode="auto">
            <a:xfrm>
              <a:off x="1819541" y="3627355"/>
              <a:ext cx="1953639" cy="1058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BrightSign App</a:t>
              </a:r>
            </a:p>
          </p:txBody>
        </p:sp>
      </p:grpSp>
      <p:grpSp>
        <p:nvGrpSpPr>
          <p:cNvPr id="27" name="Group 26"/>
          <p:cNvGrpSpPr>
            <a:grpSpLocks noChangeAspect="1"/>
          </p:cNvGrpSpPr>
          <p:nvPr/>
        </p:nvGrpSpPr>
        <p:grpSpPr>
          <a:xfrm>
            <a:off x="405199" y="2293457"/>
            <a:ext cx="703960" cy="978945"/>
            <a:chOff x="3849132" y="6800664"/>
            <a:chExt cx="1458656" cy="2028444"/>
          </a:xfrm>
        </p:grpSpPr>
        <p:sp>
          <p:nvSpPr>
            <p:cNvPr id="28" name="ZoneTexte 23"/>
            <p:cNvSpPr txBox="1">
              <a:spLocks noChangeArrowheads="1"/>
            </p:cNvSpPr>
            <p:nvPr/>
          </p:nvSpPr>
          <p:spPr bwMode="auto">
            <a:xfrm>
              <a:off x="3849132" y="8265776"/>
              <a:ext cx="1458656"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HTML5 </a:t>
              </a:r>
            </a:p>
          </p:txBody>
        </p:sp>
        <p:pic>
          <p:nvPicPr>
            <p:cNvPr id="29" name="Image 34" descr="Icon_html5.png">
              <a:hlinkClick r:id="rId9" action="ppaction://hlinksldjump"/>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849132" y="6800664"/>
              <a:ext cx="1458656" cy="1458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3" name="Group 32"/>
          <p:cNvGrpSpPr>
            <a:grpSpLocks noChangeAspect="1"/>
          </p:cNvGrpSpPr>
          <p:nvPr/>
        </p:nvGrpSpPr>
        <p:grpSpPr>
          <a:xfrm>
            <a:off x="1197981" y="6755214"/>
            <a:ext cx="989391" cy="977980"/>
            <a:chOff x="13415487" y="2276785"/>
            <a:chExt cx="2050093" cy="2026447"/>
          </a:xfrm>
        </p:grpSpPr>
        <p:sp>
          <p:nvSpPr>
            <p:cNvPr id="34" name="ZoneTexte 23"/>
            <p:cNvSpPr txBox="1">
              <a:spLocks noChangeArrowheads="1"/>
            </p:cNvSpPr>
            <p:nvPr/>
          </p:nvSpPr>
          <p:spPr bwMode="auto">
            <a:xfrm>
              <a:off x="13415487" y="3739899"/>
              <a:ext cx="2050093" cy="563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Live TV</a:t>
              </a:r>
            </a:p>
          </p:txBody>
        </p:sp>
        <p:pic>
          <p:nvPicPr>
            <p:cNvPr id="35" name="Image 16" descr="Icon_liveTV.png">
              <a:hlinkClick r:id="rId3" action="ppaction://hlinksldjump"/>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3718993" y="2276785"/>
              <a:ext cx="1431056" cy="143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6" name="Group 35"/>
          <p:cNvGrpSpPr>
            <a:grpSpLocks noChangeAspect="1"/>
          </p:cNvGrpSpPr>
          <p:nvPr/>
        </p:nvGrpSpPr>
        <p:grpSpPr>
          <a:xfrm>
            <a:off x="1072318" y="3349880"/>
            <a:ext cx="1199085" cy="1130081"/>
            <a:chOff x="1993675" y="2261895"/>
            <a:chExt cx="2484591" cy="2341610"/>
          </a:xfrm>
        </p:grpSpPr>
        <p:sp>
          <p:nvSpPr>
            <p:cNvPr id="37" name="ZoneTexte 11"/>
            <p:cNvSpPr txBox="1">
              <a:spLocks noChangeArrowheads="1"/>
            </p:cNvSpPr>
            <p:nvPr/>
          </p:nvSpPr>
          <p:spPr bwMode="auto">
            <a:xfrm>
              <a:off x="1993675" y="3668159"/>
              <a:ext cx="2484591" cy="9353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Powerful Video Engine</a:t>
              </a:r>
            </a:p>
          </p:txBody>
        </p:sp>
        <p:pic>
          <p:nvPicPr>
            <p:cNvPr id="38" name="Image 31" descr="Icon_powerfull2.png">
              <a:hlinkClick r:id="rId3" action="ppaction://hlinksldjump"/>
            </p:cNvPr>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452704" y="2261895"/>
              <a:ext cx="1422705" cy="14227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9" name="Group 38"/>
          <p:cNvGrpSpPr>
            <a:grpSpLocks noChangeAspect="1"/>
          </p:cNvGrpSpPr>
          <p:nvPr/>
        </p:nvGrpSpPr>
        <p:grpSpPr>
          <a:xfrm>
            <a:off x="380701" y="6747453"/>
            <a:ext cx="752489" cy="974477"/>
            <a:chOff x="8126252" y="2261895"/>
            <a:chExt cx="1505902" cy="1950150"/>
          </a:xfrm>
        </p:grpSpPr>
        <p:sp>
          <p:nvSpPr>
            <p:cNvPr id="40" name="ZoneTexte 9"/>
            <p:cNvSpPr txBox="1">
              <a:spLocks noChangeAspect="1" noChangeArrowheads="1"/>
            </p:cNvSpPr>
            <p:nvPr/>
          </p:nvSpPr>
          <p:spPr bwMode="auto">
            <a:xfrm>
              <a:off x="8174514" y="3657707"/>
              <a:ext cx="1409381" cy="55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200" b="1" dirty="0">
                  <a:solidFill>
                    <a:srgbClr val="311C6B"/>
                  </a:solidFill>
                  <a:cs typeface="Arial" charset="0"/>
                </a:rPr>
                <a:t>Zones</a:t>
              </a:r>
            </a:p>
          </p:txBody>
        </p:sp>
        <p:pic>
          <p:nvPicPr>
            <p:cNvPr id="41" name="Image 31" descr="icon_zones.png">
              <a:hlinkClick r:id="rId9" action="ppaction://hlinksldjump"/>
            </p:cNvPr>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126252" y="2261895"/>
              <a:ext cx="1505902" cy="1505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5" name="Picture 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195221" y="1974554"/>
            <a:ext cx="4743042" cy="270169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1195221" y="5059864"/>
            <a:ext cx="4743042" cy="3379286"/>
          </a:xfrm>
          <a:prstGeom prst="rect">
            <a:avLst/>
          </a:prstGeom>
          <a:ln>
            <a:noFill/>
          </a:ln>
          <a:effectLst>
            <a:outerShdw blurRad="292100" dist="139700" dir="2700000" algn="tl" rotWithShape="0">
              <a:srgbClr val="333333">
                <a:alpha val="65000"/>
              </a:srgbClr>
            </a:outerShdw>
          </a:effectLst>
        </p:spPr>
      </p:pic>
      <p:grpSp>
        <p:nvGrpSpPr>
          <p:cNvPr id="44" name="Group 43"/>
          <p:cNvGrpSpPr>
            <a:grpSpLocks noChangeAspect="1"/>
          </p:cNvGrpSpPr>
          <p:nvPr/>
        </p:nvGrpSpPr>
        <p:grpSpPr>
          <a:xfrm>
            <a:off x="1165851" y="4569364"/>
            <a:ext cx="963408" cy="981000"/>
            <a:chOff x="10693285" y="4531640"/>
            <a:chExt cx="1833270" cy="1866745"/>
          </a:xfrm>
        </p:grpSpPr>
        <p:pic>
          <p:nvPicPr>
            <p:cNvPr id="45" name="Image 25" descr="icon_live.png">
              <a:hlinkClick r:id="" action="ppaction://noaction"/>
            </p:cNvPr>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0956039" y="4531640"/>
              <a:ext cx="1345359" cy="1345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 name="ZoneTexte 25"/>
            <p:cNvSpPr txBox="1">
              <a:spLocks noChangeAspect="1" noChangeArrowheads="1"/>
            </p:cNvSpPr>
            <p:nvPr/>
          </p:nvSpPr>
          <p:spPr bwMode="auto">
            <a:xfrm>
              <a:off x="10693285" y="5669106"/>
              <a:ext cx="1833270" cy="729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Live Text</a:t>
              </a:r>
            </a:p>
          </p:txBody>
        </p:sp>
      </p:grpSp>
      <p:grpSp>
        <p:nvGrpSpPr>
          <p:cNvPr id="8" name="Group 7"/>
          <p:cNvGrpSpPr/>
          <p:nvPr/>
        </p:nvGrpSpPr>
        <p:grpSpPr>
          <a:xfrm>
            <a:off x="1133190" y="7772981"/>
            <a:ext cx="1161606" cy="1039470"/>
            <a:chOff x="1164127" y="7749381"/>
            <a:chExt cx="1161606" cy="1039470"/>
          </a:xfrm>
        </p:grpSpPr>
        <p:pic>
          <p:nvPicPr>
            <p:cNvPr id="47" name="Image 29" descr="icon_gps.png">
              <a:hlinkClick r:id="rId17" action="ppaction://hlinksldjump"/>
            </p:cNvPr>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344455" y="7749381"/>
              <a:ext cx="800951" cy="800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 name="ZoneTexte 9"/>
            <p:cNvSpPr txBox="1">
              <a:spLocks noChangeAspect="1" noChangeArrowheads="1"/>
            </p:cNvSpPr>
            <p:nvPr/>
          </p:nvSpPr>
          <p:spPr bwMode="auto">
            <a:xfrm>
              <a:off x="1164127" y="8511852"/>
              <a:ext cx="116160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200" b="1" dirty="0">
                  <a:solidFill>
                    <a:srgbClr val="311C6B"/>
                  </a:solidFill>
                  <a:cs typeface="Arial" charset="0"/>
                </a:rPr>
                <a:t>Geo-Fencing</a:t>
              </a:r>
            </a:p>
          </p:txBody>
        </p:sp>
      </p:grpSp>
      <p:sp>
        <p:nvSpPr>
          <p:cNvPr id="49" name="TextBox 48"/>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1/2</a:t>
            </a:r>
          </a:p>
        </p:txBody>
      </p:sp>
      <p:pic>
        <p:nvPicPr>
          <p:cNvPr id="42" name="Image 28" descr="icon_home.png">
            <a:hlinkClick r:id="rId19" action="ppaction://hlinksldjump"/>
          </p:cNvPr>
          <p:cNvPicPr>
            <a:picLocks noChangeAspect="1"/>
          </p:cNvPicPr>
          <p:nvPr/>
        </p:nvPicPr>
        <p:blipFill>
          <a:blip r:embed="rId20">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75418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9" y="490744"/>
            <a:ext cx="13529733" cy="624495"/>
          </a:xfrm>
        </p:spPr>
        <p:txBody>
          <a:bodyPr>
            <a:noAutofit/>
          </a:bodyPr>
          <a:lstStyle/>
          <a:p>
            <a:pPr>
              <a:lnSpc>
                <a:spcPct val="114000"/>
              </a:lnSpc>
              <a:spcBef>
                <a:spcPts val="0"/>
              </a:spcBef>
              <a:spcAft>
                <a:spcPts val="600"/>
              </a:spcAft>
            </a:pPr>
            <a:r>
              <a:rPr lang="en-US" dirty="0"/>
              <a:t>Shell Gas Station Case Study</a:t>
            </a:r>
            <a:endParaRPr lang="en-US" sz="3600" dirty="0"/>
          </a:p>
        </p:txBody>
      </p:sp>
      <p:sp>
        <p:nvSpPr>
          <p:cNvPr id="15" name="Content Placeholder 14"/>
          <p:cNvSpPr>
            <a:spLocks noGrp="1"/>
          </p:cNvSpPr>
          <p:nvPr>
            <p:ph idx="14"/>
          </p:nvPr>
        </p:nvSpPr>
        <p:spPr>
          <a:xfrm>
            <a:off x="1913468" y="1910208"/>
            <a:ext cx="13529733" cy="6371953"/>
          </a:xfrm>
        </p:spPr>
        <p:txBody>
          <a:bodyPr/>
          <a:lstStyle/>
          <a:p>
            <a:pPr marL="0" indent="0">
              <a:buNone/>
            </a:pPr>
            <a:r>
              <a:rPr lang="en-US" sz="2400" b="1" dirty="0"/>
              <a:t>Requirements:</a:t>
            </a:r>
          </a:p>
          <a:p>
            <a:r>
              <a:rPr lang="en-US" sz="2400" dirty="0"/>
              <a:t>Total confidence in performance and reliability of the network</a:t>
            </a:r>
          </a:p>
          <a:p>
            <a:r>
              <a:rPr lang="en-US" sz="2400" dirty="0"/>
              <a:t>Increase sales of convenience food, tobacco products, DVDs, and motoring essentials</a:t>
            </a:r>
          </a:p>
          <a:p>
            <a:r>
              <a:rPr lang="en-US" sz="2400" dirty="0"/>
              <a:t>Selling advertising airtime and publish the content</a:t>
            </a:r>
          </a:p>
          <a:p>
            <a:pPr marL="0" indent="0">
              <a:buNone/>
            </a:pPr>
            <a:r>
              <a:rPr lang="en-US" sz="2400" b="1" dirty="0"/>
              <a:t>Solution:</a:t>
            </a:r>
          </a:p>
          <a:p>
            <a:r>
              <a:rPr lang="en-US" sz="2400" dirty="0"/>
              <a:t>Digital signage installed in over 1,000 Shell petrol stations nationwide in Turkey</a:t>
            </a:r>
          </a:p>
          <a:p>
            <a:r>
              <a:rPr lang="en-US" sz="2400" dirty="0"/>
              <a:t>Installed BrightSign Network Enterprise Edition to host content on </a:t>
            </a:r>
            <a:r>
              <a:rPr lang="en-US" sz="2400" dirty="0" err="1"/>
              <a:t>Linova’s</a:t>
            </a:r>
            <a:r>
              <a:rPr lang="en-US" sz="2400" dirty="0"/>
              <a:t> own servers, which is cost-effective and gives them complete control</a:t>
            </a:r>
          </a:p>
        </p:txBody>
      </p:sp>
      <p:sp>
        <p:nvSpPr>
          <p:cNvPr id="11" name="TextBox 10"/>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2/2</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297799" y="180927"/>
            <a:ext cx="1627614" cy="1111160"/>
          </a:xfrm>
          <a:prstGeom prst="rect">
            <a:avLst/>
          </a:prstGeom>
        </p:spPr>
      </p:pic>
      <p:sp>
        <p:nvSpPr>
          <p:cNvPr id="16" name="Text Placeholder 15"/>
          <p:cNvSpPr>
            <a:spLocks noGrp="1"/>
          </p:cNvSpPr>
          <p:nvPr>
            <p:ph type="body" sz="quarter" idx="10"/>
          </p:nvPr>
        </p:nvSpPr>
        <p:spPr>
          <a:xfrm>
            <a:off x="1913469" y="1372137"/>
            <a:ext cx="13529733" cy="399324"/>
          </a:xfrm>
        </p:spPr>
        <p:txBody>
          <a:bodyPr/>
          <a:lstStyle/>
          <a:p>
            <a:r>
              <a:rPr lang="en-US" dirty="0"/>
              <a:t>BrightSign media players boost Shell’s non-fuel sales</a:t>
            </a:r>
          </a:p>
        </p:txBody>
      </p:sp>
      <p:pic>
        <p:nvPicPr>
          <p:cNvPr id="1026" name="Picture 2" descr="http://www.jointconference22.com/wp-content/uploads/2015/03/Shell-Logo.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38417" y="69876"/>
            <a:ext cx="1448227" cy="14482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39258" y="6018292"/>
            <a:ext cx="4170414" cy="2800892"/>
          </a:xfrm>
          <a:prstGeom prst="rect">
            <a:avLst/>
          </a:prstGeom>
          <a:ln>
            <a:noFill/>
          </a:ln>
          <a:effectLst>
            <a:outerShdw blurRad="292100" dist="139700" dir="2700000" algn="tl" rotWithShape="0">
              <a:srgbClr val="333333">
                <a:alpha val="65000"/>
              </a:srgbClr>
            </a:outerShdw>
          </a:effectLst>
        </p:spPr>
      </p:pic>
      <p:pic>
        <p:nvPicPr>
          <p:cNvPr id="1028" name="Picture 4" descr="InstallAwards finalists: Retail, Transport and Public Space Best Projec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95510" y="8083241"/>
            <a:ext cx="1228324" cy="8094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712200" y="6250836"/>
            <a:ext cx="7073513" cy="2031325"/>
          </a:xfrm>
          <a:prstGeom prst="rect">
            <a:avLst/>
          </a:prstGeom>
          <a:noFill/>
        </p:spPr>
        <p:txBody>
          <a:bodyPr wrap="square" rtlCol="0">
            <a:spAutoFit/>
          </a:bodyPr>
          <a:lstStyle/>
          <a:p>
            <a:r>
              <a:rPr lang="en-US" i="1" dirty="0">
                <a:solidFill>
                  <a:srgbClr val="595959"/>
                </a:solidFill>
                <a:latin typeface="Verdana" panose="020B0604030504040204" pitchFamily="34" charset="0"/>
                <a:ea typeface="Verdana" panose="020B0604030504040204" pitchFamily="34" charset="0"/>
                <a:cs typeface="Verdana" panose="020B0604030504040204" pitchFamily="34" charset="0"/>
              </a:rPr>
              <a:t>“BrightSign presented us with the ideal solution at two levels. The BrightSign players themselves are cost effective and totally reliable. Behind them, the BrightSign Network provides a comprehensive tool for managing the network, including reporting to Shell and paying advertisers on exactly what content was played back when and where.”</a:t>
            </a:r>
          </a:p>
          <a:p>
            <a:r>
              <a:rPr lang="en-US" dirty="0">
                <a:solidFill>
                  <a:srgbClr val="595959"/>
                </a:solidFill>
                <a:latin typeface="Verdana" panose="020B0604030504040204" pitchFamily="34" charset="0"/>
                <a:ea typeface="Verdana" panose="020B0604030504040204" pitchFamily="34" charset="0"/>
                <a:cs typeface="Verdana" panose="020B0604030504040204" pitchFamily="34" charset="0"/>
              </a:rPr>
              <a:t>- </a:t>
            </a:r>
            <a:r>
              <a:rPr lang="en-US" dirty="0" err="1">
                <a:solidFill>
                  <a:srgbClr val="595959"/>
                </a:solidFill>
                <a:latin typeface="Verdana" panose="020B0604030504040204" pitchFamily="34" charset="0"/>
                <a:ea typeface="Verdana" panose="020B0604030504040204" pitchFamily="34" charset="0"/>
                <a:cs typeface="Verdana" panose="020B0604030504040204" pitchFamily="34" charset="0"/>
              </a:rPr>
              <a:t>Tolga</a:t>
            </a:r>
            <a:r>
              <a:rPr lang="en-US" dirty="0">
                <a:solidFill>
                  <a:srgbClr val="595959"/>
                </a:solidFill>
                <a:latin typeface="Verdana" panose="020B0604030504040204" pitchFamily="34" charset="0"/>
                <a:ea typeface="Verdana" panose="020B0604030504040204" pitchFamily="34" charset="0"/>
                <a:cs typeface="Verdana" panose="020B0604030504040204" pitchFamily="34" charset="0"/>
              </a:rPr>
              <a:t> </a:t>
            </a:r>
            <a:r>
              <a:rPr lang="en-US" dirty="0" err="1">
                <a:solidFill>
                  <a:srgbClr val="595959"/>
                </a:solidFill>
                <a:latin typeface="Verdana" panose="020B0604030504040204" pitchFamily="34" charset="0"/>
                <a:ea typeface="Verdana" panose="020B0604030504040204" pitchFamily="34" charset="0"/>
                <a:cs typeface="Verdana" panose="020B0604030504040204" pitchFamily="34" charset="0"/>
              </a:rPr>
              <a:t>Sözen</a:t>
            </a:r>
            <a:r>
              <a:rPr lang="en-US" dirty="0">
                <a:solidFill>
                  <a:srgbClr val="595959"/>
                </a:solidFill>
                <a:latin typeface="Verdana" panose="020B0604030504040204" pitchFamily="34" charset="0"/>
                <a:ea typeface="Verdana" panose="020B0604030504040204" pitchFamily="34" charset="0"/>
                <a:cs typeface="Verdana" panose="020B0604030504040204" pitchFamily="34" charset="0"/>
              </a:rPr>
              <a:t>, </a:t>
            </a:r>
            <a:r>
              <a:rPr lang="en-US" dirty="0" err="1">
                <a:solidFill>
                  <a:srgbClr val="595959"/>
                </a:solidFill>
                <a:latin typeface="Verdana" panose="020B0604030504040204" pitchFamily="34" charset="0"/>
                <a:ea typeface="Verdana" panose="020B0604030504040204" pitchFamily="34" charset="0"/>
                <a:cs typeface="Verdana" panose="020B0604030504040204" pitchFamily="34" charset="0"/>
              </a:rPr>
              <a:t>Linova’s</a:t>
            </a:r>
            <a:r>
              <a:rPr lang="en-US" dirty="0">
                <a:solidFill>
                  <a:srgbClr val="595959"/>
                </a:solidFill>
                <a:latin typeface="Verdana" panose="020B0604030504040204" pitchFamily="34" charset="0"/>
                <a:ea typeface="Verdana" panose="020B0604030504040204" pitchFamily="34" charset="0"/>
                <a:cs typeface="Verdana" panose="020B0604030504040204" pitchFamily="34" charset="0"/>
              </a:rPr>
              <a:t> CEO</a:t>
            </a:r>
            <a:endParaRPr lang="en-US" i="1" dirty="0">
              <a:solidFill>
                <a:srgbClr val="595959"/>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Image 28" descr="icon_home.png">
            <a:hlinkClick r:id="rId6" action="ppaction://hlinksldjump"/>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9078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9" y="614432"/>
            <a:ext cx="13529733" cy="624495"/>
          </a:xfrm>
        </p:spPr>
        <p:txBody>
          <a:bodyPr/>
          <a:lstStyle/>
          <a:p>
            <a:r>
              <a:rPr lang="en-US" dirty="0"/>
              <a:t>BrightSign Retail Solutions</a:t>
            </a:r>
          </a:p>
        </p:txBody>
      </p:sp>
      <p:sp>
        <p:nvSpPr>
          <p:cNvPr id="3" name="Text Placeholder 2"/>
          <p:cNvSpPr>
            <a:spLocks noGrp="1"/>
          </p:cNvSpPr>
          <p:nvPr>
            <p:ph type="body" sz="quarter" idx="10"/>
          </p:nvPr>
        </p:nvSpPr>
        <p:spPr>
          <a:xfrm>
            <a:off x="1913469" y="1588036"/>
            <a:ext cx="11320617" cy="724935"/>
          </a:xfrm>
        </p:spPr>
        <p:txBody>
          <a:bodyPr/>
          <a:lstStyle/>
          <a:p>
            <a:r>
              <a:rPr lang="en-US" dirty="0"/>
              <a:t>Elevate retail brands and maximize sales with engaging digital signage</a:t>
            </a:r>
          </a:p>
        </p:txBody>
      </p:sp>
      <p:sp>
        <p:nvSpPr>
          <p:cNvPr id="4" name="Content Placeholder 3"/>
          <p:cNvSpPr>
            <a:spLocks noGrp="1"/>
          </p:cNvSpPr>
          <p:nvPr>
            <p:ph idx="14"/>
          </p:nvPr>
        </p:nvSpPr>
        <p:spPr>
          <a:xfrm>
            <a:off x="2076006" y="2594917"/>
            <a:ext cx="9774123" cy="5638844"/>
          </a:xfrm>
        </p:spPr>
        <p:txBody>
          <a:bodyPr/>
          <a:lstStyle/>
          <a:p>
            <a:pPr>
              <a:spcBef>
                <a:spcPts val="1800"/>
              </a:spcBef>
              <a:spcAft>
                <a:spcPts val="1800"/>
              </a:spcAft>
            </a:pPr>
            <a:r>
              <a:rPr lang="en-US" sz="2400" b="1" dirty="0"/>
              <a:t>Elevate branding </a:t>
            </a:r>
            <a:r>
              <a:rPr lang="en-US" sz="2400" dirty="0"/>
              <a:t>by creating a unique immersive experience with multi-screen displays, audio and lighting</a:t>
            </a:r>
          </a:p>
          <a:p>
            <a:pPr>
              <a:spcBef>
                <a:spcPts val="1800"/>
              </a:spcBef>
              <a:spcAft>
                <a:spcPts val="1800"/>
              </a:spcAft>
            </a:pPr>
            <a:r>
              <a:rPr lang="en-US" sz="2400" b="1" dirty="0"/>
              <a:t>Engage visitors </a:t>
            </a:r>
            <a:r>
              <a:rPr lang="en-US" sz="2400" dirty="0"/>
              <a:t>with mobile and touch screen interactivity – shoppers that engage are more likely to purchase!</a:t>
            </a:r>
          </a:p>
          <a:p>
            <a:pPr>
              <a:spcBef>
                <a:spcPts val="1800"/>
              </a:spcBef>
              <a:spcAft>
                <a:spcPts val="1800"/>
              </a:spcAft>
            </a:pPr>
            <a:r>
              <a:rPr lang="en-US" sz="2400" b="1" dirty="0"/>
              <a:t>Increase sales </a:t>
            </a:r>
            <a:r>
              <a:rPr lang="en-US" sz="2400" dirty="0"/>
              <a:t>with targeted promotions that can be changed on the fly and scheduled</a:t>
            </a:r>
          </a:p>
          <a:p>
            <a:pPr>
              <a:spcBef>
                <a:spcPts val="1800"/>
              </a:spcBef>
              <a:spcAft>
                <a:spcPts val="1800"/>
              </a:spcAft>
            </a:pPr>
            <a:r>
              <a:rPr lang="en-US" sz="2400" b="1" dirty="0"/>
              <a:t>Make wayfinding simple </a:t>
            </a:r>
            <a:r>
              <a:rPr lang="en-US" sz="2400" dirty="0"/>
              <a:t>with interactive displays </a:t>
            </a:r>
            <a:br>
              <a:rPr lang="en-US" sz="2400" dirty="0"/>
            </a:br>
            <a:r>
              <a:rPr lang="en-US" sz="2400" dirty="0"/>
              <a:t>built with HTML5 </a:t>
            </a:r>
          </a:p>
          <a:p>
            <a:pPr>
              <a:spcAft>
                <a:spcPts val="1800"/>
              </a:spcAft>
            </a:pPr>
            <a:r>
              <a:rPr lang="en-US" sz="2400" b="1" dirty="0"/>
              <a:t>Reduce costs </a:t>
            </a:r>
            <a:r>
              <a:rPr lang="en-US" sz="2400" dirty="0"/>
              <a:t>by eliminating static, printed signage </a:t>
            </a:r>
            <a:br>
              <a:rPr lang="en-US" sz="2400" dirty="0"/>
            </a:br>
            <a:r>
              <a:rPr lang="en-US" sz="2400" dirty="0"/>
              <a:t>and by implementing a green solution</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87208" y="2876481"/>
            <a:ext cx="3753654" cy="2491649"/>
          </a:xfrm>
          <a:prstGeom prst="rect">
            <a:avLst/>
          </a:prstGeom>
          <a:ln>
            <a:noFill/>
          </a:ln>
          <a:effectLst>
            <a:outerShdw blurRad="292100" dist="139700" dir="2700000" algn="tl" rotWithShape="0">
              <a:srgbClr val="333333">
                <a:alpha val="65000"/>
              </a:srgbClr>
            </a:outerShdw>
          </a:effectLst>
        </p:spPr>
      </p:pic>
      <p:grpSp>
        <p:nvGrpSpPr>
          <p:cNvPr id="12" name="Group 11"/>
          <p:cNvGrpSpPr>
            <a:grpSpLocks noChangeAspect="1"/>
          </p:cNvGrpSpPr>
          <p:nvPr/>
        </p:nvGrpSpPr>
        <p:grpSpPr>
          <a:xfrm>
            <a:off x="1135933" y="2569601"/>
            <a:ext cx="1128755" cy="943613"/>
            <a:chOff x="10561679" y="2261895"/>
            <a:chExt cx="2338862" cy="1955234"/>
          </a:xfrm>
        </p:grpSpPr>
        <p:sp>
          <p:nvSpPr>
            <p:cNvPr id="13" name="ZoneTexte 19"/>
            <p:cNvSpPr txBox="1">
              <a:spLocks noChangeAspect="1" noChangeArrowheads="1"/>
            </p:cNvSpPr>
            <p:nvPr/>
          </p:nvSpPr>
          <p:spPr bwMode="auto">
            <a:xfrm>
              <a:off x="10561679" y="3653797"/>
              <a:ext cx="2338862"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BrightWall</a:t>
              </a:r>
            </a:p>
          </p:txBody>
        </p:sp>
        <p:pic>
          <p:nvPicPr>
            <p:cNvPr id="14" name="Image 39" descr="icon_synchro.png">
              <a:hlinkClick r:id="rId3" action="ppaction://hlinksldjump"/>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78159" y="2261895"/>
              <a:ext cx="1505901" cy="1505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5" name="Group 14"/>
          <p:cNvGrpSpPr>
            <a:grpSpLocks noChangeAspect="1"/>
          </p:cNvGrpSpPr>
          <p:nvPr/>
        </p:nvGrpSpPr>
        <p:grpSpPr>
          <a:xfrm>
            <a:off x="1144963" y="3745081"/>
            <a:ext cx="1129670" cy="982037"/>
            <a:chOff x="11851841" y="2183457"/>
            <a:chExt cx="2340758" cy="2034851"/>
          </a:xfrm>
        </p:grpSpPr>
        <p:sp>
          <p:nvSpPr>
            <p:cNvPr id="16" name="ZoneTexte 21"/>
            <p:cNvSpPr txBox="1">
              <a:spLocks noChangeAspect="1" noChangeArrowheads="1"/>
            </p:cNvSpPr>
            <p:nvPr/>
          </p:nvSpPr>
          <p:spPr bwMode="auto">
            <a:xfrm>
              <a:off x="11851841" y="3654976"/>
              <a:ext cx="2340758"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Touch</a:t>
              </a:r>
            </a:p>
          </p:txBody>
        </p:sp>
        <p:pic>
          <p:nvPicPr>
            <p:cNvPr id="17" name="Image 30" descr="icon_touch.png">
              <a:hlinkClick r:id="rId3" action="ppaction://hlinksldjump"/>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69269" y="2183457"/>
              <a:ext cx="1505902" cy="1505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8" name="Group 17"/>
          <p:cNvGrpSpPr>
            <a:grpSpLocks noChangeAspect="1"/>
          </p:cNvGrpSpPr>
          <p:nvPr/>
        </p:nvGrpSpPr>
        <p:grpSpPr>
          <a:xfrm>
            <a:off x="194842" y="3745084"/>
            <a:ext cx="1114504" cy="990238"/>
            <a:chOff x="4851392" y="4552357"/>
            <a:chExt cx="2350180" cy="2088137"/>
          </a:xfrm>
        </p:grpSpPr>
        <p:sp>
          <p:nvSpPr>
            <p:cNvPr id="19" name="ZoneTexte 23"/>
            <p:cNvSpPr txBox="1">
              <a:spLocks noChangeAspect="1" noChangeArrowheads="1"/>
            </p:cNvSpPr>
            <p:nvPr/>
          </p:nvSpPr>
          <p:spPr bwMode="auto">
            <a:xfrm>
              <a:off x="4851392" y="5844502"/>
              <a:ext cx="2350180" cy="795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600"/>
                </a:lnSpc>
              </a:pPr>
              <a:r>
                <a:rPr lang="fr-FR" sz="1200" b="1" dirty="0">
                  <a:solidFill>
                    <a:srgbClr val="311C6B"/>
                  </a:solidFill>
                  <a:cs typeface="Arial" charset="0"/>
                </a:rPr>
                <a:t>Interactivity</a:t>
              </a:r>
            </a:p>
          </p:txBody>
        </p:sp>
        <p:pic>
          <p:nvPicPr>
            <p:cNvPr id="20" name="Image 36" descr="icon_interactivity.png">
              <a:hlinkClick r:id="rId3" action="ppaction://hlinksldjump"/>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81886" y="4552357"/>
              <a:ext cx="1497547" cy="1497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0"/>
          <p:cNvGrpSpPr>
            <a:grpSpLocks noChangeAspect="1"/>
          </p:cNvGrpSpPr>
          <p:nvPr/>
        </p:nvGrpSpPr>
        <p:grpSpPr>
          <a:xfrm>
            <a:off x="1199873" y="5030132"/>
            <a:ext cx="1025505" cy="952165"/>
            <a:chOff x="11979401" y="6826985"/>
            <a:chExt cx="2124922" cy="1972954"/>
          </a:xfrm>
        </p:grpSpPr>
        <p:sp>
          <p:nvSpPr>
            <p:cNvPr id="22" name="ZoneTexte 7"/>
            <p:cNvSpPr txBox="1">
              <a:spLocks noChangeAspect="1" noChangeArrowheads="1"/>
            </p:cNvSpPr>
            <p:nvPr/>
          </p:nvSpPr>
          <p:spPr bwMode="auto">
            <a:xfrm>
              <a:off x="11979401" y="8236607"/>
              <a:ext cx="2124922"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Networking</a:t>
              </a:r>
            </a:p>
          </p:txBody>
        </p:sp>
        <p:pic>
          <p:nvPicPr>
            <p:cNvPr id="23" name="Image 42" descr="icon_update.png">
              <a:hlinkClick r:id="" action="ppaction://noaction"/>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269269" y="6826985"/>
              <a:ext cx="1505902" cy="1505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4" name="Group 23"/>
          <p:cNvGrpSpPr>
            <a:grpSpLocks noChangeAspect="1"/>
          </p:cNvGrpSpPr>
          <p:nvPr/>
        </p:nvGrpSpPr>
        <p:grpSpPr>
          <a:xfrm>
            <a:off x="269344" y="5030132"/>
            <a:ext cx="965500" cy="1217832"/>
            <a:chOff x="1819541" y="2222044"/>
            <a:chExt cx="1953639" cy="2464222"/>
          </a:xfrm>
        </p:grpSpPr>
        <p:pic>
          <p:nvPicPr>
            <p:cNvPr id="25" name="Picture 24"/>
            <p:cNvPicPr>
              <a:picLocks noChangeAspect="1"/>
            </p:cNvPicPr>
            <p:nvPr/>
          </p:nvPicPr>
          <p:blipFill rotWithShape="1">
            <a:blip r:embed="rId8" cstate="email">
              <a:extLst>
                <a:ext uri="{BEBA8EAE-BF5A-486C-A8C5-ECC9F3942E4B}">
                  <a14:imgProps xmlns:a14="http://schemas.microsoft.com/office/drawing/2010/main">
                    <a14:imgLayer r:embed="rId9">
                      <a14:imgEffect>
                        <a14:colorTemperature colorTemp="7000"/>
                      </a14:imgEffect>
                      <a14:imgEffect>
                        <a14:saturation sat="90000"/>
                      </a14:imgEffect>
                      <a14:imgEffect>
                        <a14:brightnessContrast contrast="30000"/>
                      </a14:imgEffect>
                    </a14:imgLayer>
                  </a14:imgProps>
                </a:ext>
                <a:ext uri="{28A0092B-C50C-407E-A947-70E740481C1C}">
                  <a14:useLocalDpi xmlns:a14="http://schemas.microsoft.com/office/drawing/2010/main"/>
                </a:ext>
              </a:extLst>
            </a:blip>
            <a:srcRect/>
            <a:stretch/>
          </p:blipFill>
          <p:spPr>
            <a:xfrm>
              <a:off x="2091167" y="2222044"/>
              <a:ext cx="1410389" cy="1405312"/>
            </a:xfrm>
            <a:prstGeom prst="rect">
              <a:avLst/>
            </a:prstGeom>
          </p:spPr>
        </p:pic>
        <p:sp>
          <p:nvSpPr>
            <p:cNvPr id="26" name="ZoneTexte 11"/>
            <p:cNvSpPr txBox="1">
              <a:spLocks noChangeArrowheads="1"/>
            </p:cNvSpPr>
            <p:nvPr/>
          </p:nvSpPr>
          <p:spPr bwMode="auto">
            <a:xfrm>
              <a:off x="1819541" y="3627355"/>
              <a:ext cx="1953639" cy="1058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ts val="1400"/>
                </a:lnSpc>
              </a:pPr>
              <a:r>
                <a:rPr lang="fr-FR" sz="1200" b="1" dirty="0">
                  <a:solidFill>
                    <a:srgbClr val="311C6B"/>
                  </a:solidFill>
                  <a:cs typeface="Arial" charset="0"/>
                </a:rPr>
                <a:t>BrightSign App</a:t>
              </a:r>
            </a:p>
          </p:txBody>
        </p:sp>
      </p:grpSp>
      <p:grpSp>
        <p:nvGrpSpPr>
          <p:cNvPr id="27" name="Group 26"/>
          <p:cNvGrpSpPr>
            <a:grpSpLocks noChangeAspect="1"/>
          </p:cNvGrpSpPr>
          <p:nvPr/>
        </p:nvGrpSpPr>
        <p:grpSpPr>
          <a:xfrm>
            <a:off x="1372046" y="6226607"/>
            <a:ext cx="703960" cy="978945"/>
            <a:chOff x="3849132" y="6800664"/>
            <a:chExt cx="1458656" cy="2028444"/>
          </a:xfrm>
        </p:grpSpPr>
        <p:sp>
          <p:nvSpPr>
            <p:cNvPr id="28" name="ZoneTexte 23"/>
            <p:cNvSpPr txBox="1">
              <a:spLocks noChangeArrowheads="1"/>
            </p:cNvSpPr>
            <p:nvPr/>
          </p:nvSpPr>
          <p:spPr bwMode="auto">
            <a:xfrm>
              <a:off x="3849132" y="8265776"/>
              <a:ext cx="1458656" cy="56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1400"/>
                </a:lnSpc>
              </a:pPr>
              <a:r>
                <a:rPr lang="fr-FR" sz="1200" b="1" dirty="0">
                  <a:solidFill>
                    <a:srgbClr val="311C6B"/>
                  </a:solidFill>
                  <a:cs typeface="Arial" charset="0"/>
                </a:rPr>
                <a:t>HTML5 </a:t>
              </a:r>
            </a:p>
          </p:txBody>
        </p:sp>
        <p:pic>
          <p:nvPicPr>
            <p:cNvPr id="29" name="Image 34" descr="Icon_html5.png">
              <a:hlinkClick r:id="rId10" action="ppaction://hlinksldjump"/>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849132" y="6800664"/>
              <a:ext cx="1458656" cy="1458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2" name="TextBox 31"/>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1/6</a:t>
            </a:r>
          </a:p>
        </p:txBody>
      </p:sp>
      <p:pic>
        <p:nvPicPr>
          <p:cNvPr id="33" name="Picture 3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887207" y="432816"/>
            <a:ext cx="3753654" cy="209994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887208" y="5711849"/>
            <a:ext cx="3753654" cy="2890468"/>
          </a:xfrm>
          <a:prstGeom prst="rect">
            <a:avLst/>
          </a:prstGeom>
          <a:ln>
            <a:noFill/>
          </a:ln>
          <a:effectLst>
            <a:outerShdw blurRad="292100" dist="139700" dir="2700000" algn="tl" rotWithShape="0">
              <a:srgbClr val="333333">
                <a:alpha val="65000"/>
              </a:srgbClr>
            </a:outerShdw>
          </a:effectLst>
        </p:spPr>
      </p:pic>
      <p:pic>
        <p:nvPicPr>
          <p:cNvPr id="31" name="Image 28" descr="icon_home.png">
            <a:hlinkClick r:id="rId14" action="ppaction://hlinksldjump"/>
          </p:cNvPr>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7429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69" y="621656"/>
            <a:ext cx="13529733" cy="915442"/>
          </a:xfrm>
        </p:spPr>
        <p:txBody>
          <a:bodyPr>
            <a:noAutofit/>
          </a:bodyPr>
          <a:lstStyle/>
          <a:p>
            <a:r>
              <a:rPr lang="en-US" dirty="0"/>
              <a:t>Why Major Retail Brands Chose BrightSign</a:t>
            </a:r>
          </a:p>
        </p:txBody>
      </p:sp>
      <p:sp>
        <p:nvSpPr>
          <p:cNvPr id="4" name="Content Placeholder 3"/>
          <p:cNvSpPr>
            <a:spLocks noGrp="1"/>
          </p:cNvSpPr>
          <p:nvPr>
            <p:ph idx="14"/>
          </p:nvPr>
        </p:nvSpPr>
        <p:spPr>
          <a:xfrm>
            <a:off x="1913468" y="1460811"/>
            <a:ext cx="13529733" cy="6859450"/>
          </a:xfrm>
        </p:spPr>
        <p:txBody>
          <a:bodyPr/>
          <a:lstStyle/>
          <a:p>
            <a:r>
              <a:rPr lang="en-US" sz="2300" dirty="0"/>
              <a:t>Very cost effective for large-scale roll-outs</a:t>
            </a:r>
          </a:p>
          <a:p>
            <a:r>
              <a:rPr lang="en-US" sz="2300" dirty="0"/>
              <a:t>Highly reliable non-PC solution</a:t>
            </a:r>
          </a:p>
          <a:p>
            <a:r>
              <a:rPr lang="en-US" sz="2300" dirty="0"/>
              <a:t>Stellar Full HD video quality </a:t>
            </a:r>
          </a:p>
          <a:p>
            <a:r>
              <a:rPr lang="en-US" sz="2300" dirty="0"/>
              <a:t>Fully featured with interactivity &amp; networking </a:t>
            </a:r>
          </a:p>
          <a:p>
            <a:endParaRPr lang="en-US" sz="2300" dirty="0"/>
          </a:p>
          <a:p>
            <a:endParaRPr lang="en-US" sz="2300" dirty="0"/>
          </a:p>
        </p:txBody>
      </p:sp>
      <p:grpSp>
        <p:nvGrpSpPr>
          <p:cNvPr id="28" name="Group 27"/>
          <p:cNvGrpSpPr/>
          <p:nvPr/>
        </p:nvGrpSpPr>
        <p:grpSpPr>
          <a:xfrm>
            <a:off x="1795922" y="3723072"/>
            <a:ext cx="2088944" cy="4971019"/>
            <a:chOff x="4620322" y="3834225"/>
            <a:chExt cx="2088944" cy="4971019"/>
          </a:xfrm>
        </p:grpSpPr>
        <p:pic>
          <p:nvPicPr>
            <p:cNvPr id="12" name="Picture 11" descr="GoPro_display_rendering.jpg"/>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928610" y="3834225"/>
              <a:ext cx="1472368" cy="3751871"/>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4620322" y="7697248"/>
              <a:ext cx="2088944" cy="1107996"/>
            </a:xfrm>
            <a:prstGeom prst="rect">
              <a:avLst/>
            </a:prstGeom>
            <a:noFill/>
          </p:spPr>
          <p:txBody>
            <a:bodyPr wrap="square" rtlCol="0">
              <a:spAutoFit/>
            </a:bodyPr>
            <a:lstStyle/>
            <a:p>
              <a:pPr algn="ctr"/>
              <a:r>
                <a:rPr lang="en-US" b="1" dirty="0">
                  <a:solidFill>
                    <a:srgbClr val="595959"/>
                  </a:solidFill>
                  <a:latin typeface="Calibri"/>
                  <a:cs typeface="Calibri"/>
                </a:rPr>
                <a:t>GoPro: </a:t>
              </a:r>
              <a:r>
                <a:rPr lang="en-US" sz="1600" b="1" dirty="0">
                  <a:solidFill>
                    <a:srgbClr val="372059"/>
                  </a:solidFill>
                </a:rPr>
                <a:t>150,000 </a:t>
              </a:r>
              <a:r>
                <a:rPr lang="en-US" sz="1600" b="1" dirty="0">
                  <a:solidFill>
                    <a:srgbClr val="595959"/>
                  </a:solidFill>
                  <a:latin typeface="Calibri"/>
                  <a:cs typeface="Calibri"/>
                </a:rPr>
                <a:t>+ units globally installed in Best Buy, REI, Target, Sports shops</a:t>
              </a:r>
            </a:p>
          </p:txBody>
        </p:sp>
      </p:grpSp>
      <p:grpSp>
        <p:nvGrpSpPr>
          <p:cNvPr id="17" name="Group 16"/>
          <p:cNvGrpSpPr>
            <a:grpSpLocks noChangeAspect="1"/>
          </p:cNvGrpSpPr>
          <p:nvPr/>
        </p:nvGrpSpPr>
        <p:grpSpPr>
          <a:xfrm>
            <a:off x="4018725" y="4447655"/>
            <a:ext cx="1911324" cy="3769382"/>
            <a:chOff x="2698046" y="3336947"/>
            <a:chExt cx="1722474" cy="3396945"/>
          </a:xfrm>
        </p:grpSpPr>
        <p:pic>
          <p:nvPicPr>
            <p:cNvPr id="19" name="Picture 18" descr="Screen Shot 2012-04-24 at 2.52.36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15359" y="3336947"/>
              <a:ext cx="1287849" cy="2535361"/>
            </a:xfrm>
            <a:prstGeom prst="rect">
              <a:avLst/>
            </a:prstGeom>
            <a:ln>
              <a:noFill/>
            </a:ln>
            <a:effectLst>
              <a:outerShdw blurRad="292100" dist="139700" dir="2700000" algn="tl" rotWithShape="0">
                <a:srgbClr val="333333">
                  <a:alpha val="65000"/>
                </a:srgbClr>
              </a:outerShdw>
            </a:effectLst>
          </p:spPr>
        </p:pic>
        <p:sp>
          <p:nvSpPr>
            <p:cNvPr id="20" name="TextBox 19"/>
            <p:cNvSpPr txBox="1"/>
            <p:nvPr/>
          </p:nvSpPr>
          <p:spPr>
            <a:xfrm>
              <a:off x="2698046" y="6179159"/>
              <a:ext cx="1722474" cy="554733"/>
            </a:xfrm>
            <a:prstGeom prst="rect">
              <a:avLst/>
            </a:prstGeom>
            <a:noFill/>
          </p:spPr>
          <p:txBody>
            <a:bodyPr wrap="square" rtlCol="0">
              <a:spAutoFit/>
            </a:bodyPr>
            <a:lstStyle/>
            <a:p>
              <a:pPr algn="ctr"/>
              <a:r>
                <a:rPr lang="en-US" b="1" dirty="0">
                  <a:solidFill>
                    <a:srgbClr val="595959"/>
                  </a:solidFill>
                  <a:latin typeface="Calibri"/>
                  <a:cs typeface="Calibri"/>
                </a:rPr>
                <a:t>DROID: </a:t>
              </a:r>
              <a:r>
                <a:rPr lang="en-US" sz="1600" b="1" dirty="0">
                  <a:solidFill>
                    <a:srgbClr val="595959"/>
                  </a:solidFill>
                  <a:latin typeface="Calibri"/>
                  <a:cs typeface="Calibri"/>
                </a:rPr>
                <a:t>600+ units in VZW stores</a:t>
              </a:r>
            </a:p>
          </p:txBody>
        </p:sp>
      </p:grpSp>
      <p:sp>
        <p:nvSpPr>
          <p:cNvPr id="25" name="TextBox 24"/>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2/6</a:t>
            </a:r>
          </a:p>
        </p:txBody>
      </p:sp>
      <p:grpSp>
        <p:nvGrpSpPr>
          <p:cNvPr id="10" name="Group 9"/>
          <p:cNvGrpSpPr/>
          <p:nvPr/>
        </p:nvGrpSpPr>
        <p:grpSpPr>
          <a:xfrm>
            <a:off x="5959541" y="4257516"/>
            <a:ext cx="2353341" cy="3959521"/>
            <a:chOff x="13104253" y="4643590"/>
            <a:chExt cx="2353341" cy="3959521"/>
          </a:xfrm>
        </p:grpSpPr>
        <p:sp>
          <p:nvSpPr>
            <p:cNvPr id="16" name="TextBox 15"/>
            <p:cNvSpPr txBox="1"/>
            <p:nvPr/>
          </p:nvSpPr>
          <p:spPr>
            <a:xfrm>
              <a:off x="13221174" y="7987558"/>
              <a:ext cx="2172912" cy="615553"/>
            </a:xfrm>
            <a:prstGeom prst="rect">
              <a:avLst/>
            </a:prstGeom>
            <a:noFill/>
          </p:spPr>
          <p:txBody>
            <a:bodyPr wrap="square" rtlCol="0">
              <a:spAutoFit/>
            </a:bodyPr>
            <a:lstStyle/>
            <a:p>
              <a:pPr algn="ctr"/>
              <a:r>
                <a:rPr lang="en-US" b="1" dirty="0">
                  <a:solidFill>
                    <a:srgbClr val="595959"/>
                  </a:solidFill>
                  <a:latin typeface="Calibri"/>
                  <a:cs typeface="Calibri"/>
                </a:rPr>
                <a:t>Roku: </a:t>
              </a:r>
              <a:r>
                <a:rPr lang="en-US" sz="1600" b="1" dirty="0">
                  <a:solidFill>
                    <a:srgbClr val="595959"/>
                  </a:solidFill>
                  <a:latin typeface="Calibri"/>
                  <a:cs typeface="Calibri"/>
                </a:rPr>
                <a:t>1000+ unit installs</a:t>
              </a: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04253" y="4643590"/>
              <a:ext cx="2353341" cy="3094438"/>
            </a:xfrm>
            <a:prstGeom prst="rect">
              <a:avLst/>
            </a:prstGeom>
          </p:spPr>
        </p:pic>
      </p:grpSp>
      <p:sp>
        <p:nvSpPr>
          <p:cNvPr id="29" name="TextBox 28"/>
          <p:cNvSpPr txBox="1"/>
          <p:nvPr/>
        </p:nvSpPr>
        <p:spPr>
          <a:xfrm>
            <a:off x="13279298" y="4033085"/>
            <a:ext cx="2489441" cy="615553"/>
          </a:xfrm>
          <a:prstGeom prst="rect">
            <a:avLst/>
          </a:prstGeom>
          <a:noFill/>
        </p:spPr>
        <p:txBody>
          <a:bodyPr wrap="square" rtlCol="0">
            <a:spAutoFit/>
          </a:bodyPr>
          <a:lstStyle/>
          <a:p>
            <a:pPr algn="ctr"/>
            <a:r>
              <a:rPr lang="en-US" b="1" dirty="0">
                <a:solidFill>
                  <a:srgbClr val="595959"/>
                </a:solidFill>
                <a:latin typeface="Calibri"/>
                <a:cs typeface="Calibri"/>
              </a:rPr>
              <a:t>Sonos: 6000</a:t>
            </a:r>
            <a:r>
              <a:rPr lang="en-US" sz="1600" b="1" dirty="0">
                <a:solidFill>
                  <a:srgbClr val="595959"/>
                </a:solidFill>
                <a:latin typeface="Calibri"/>
                <a:cs typeface="Calibri"/>
              </a:rPr>
              <a:t> unit </a:t>
            </a:r>
            <a:br>
              <a:rPr lang="en-US" sz="1600" b="1" dirty="0">
                <a:solidFill>
                  <a:srgbClr val="595959"/>
                </a:solidFill>
                <a:latin typeface="Calibri"/>
                <a:cs typeface="Calibri"/>
              </a:rPr>
            </a:br>
            <a:r>
              <a:rPr lang="en-US" sz="1600" b="1" dirty="0">
                <a:solidFill>
                  <a:srgbClr val="595959"/>
                </a:solidFill>
                <a:latin typeface="Calibri"/>
                <a:cs typeface="Calibri"/>
              </a:rPr>
              <a:t>installs</a:t>
            </a:r>
          </a:p>
        </p:txBody>
      </p:sp>
      <p:pic>
        <p:nvPicPr>
          <p:cNvPr id="2050" name="Picture 2" descr="http://www.xidy.com/cms_file.php?fromDB=287&amp;width=350&amp;height=290&amp;filter0=crop,0.103125,0.11488344291691571,350,290,0.778125,0.8661087866108786"/>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1372" t="6933" r="7933"/>
          <a:stretch/>
        </p:blipFill>
        <p:spPr bwMode="auto">
          <a:xfrm>
            <a:off x="12831879" y="1395759"/>
            <a:ext cx="3117634" cy="2979249"/>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8" descr="icon_home.png">
            <a:hlinkClick r:id="rId7" action="ppaction://hlinksldjump"/>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8528985" y="5271249"/>
            <a:ext cx="3030380" cy="2254550"/>
            <a:chOff x="1582442" y="3854255"/>
            <a:chExt cx="3030380" cy="2254550"/>
          </a:xfrm>
        </p:grpSpPr>
        <p:sp>
          <p:nvSpPr>
            <p:cNvPr id="6" name="Rectangle 5"/>
            <p:cNvSpPr/>
            <p:nvPr/>
          </p:nvSpPr>
          <p:spPr>
            <a:xfrm>
              <a:off x="1582442" y="5493252"/>
              <a:ext cx="3030380" cy="615553"/>
            </a:xfrm>
            <a:prstGeom prst="rect">
              <a:avLst/>
            </a:prstGeom>
          </p:spPr>
          <p:txBody>
            <a:bodyPr wrap="square">
              <a:spAutoFit/>
            </a:bodyPr>
            <a:lstStyle/>
            <a:p>
              <a:pPr algn="ctr"/>
              <a:r>
                <a:rPr lang="en-US" b="1" dirty="0">
                  <a:solidFill>
                    <a:srgbClr val="595959"/>
                  </a:solidFill>
                  <a:latin typeface="Calibri" panose="020F0502020204030204" pitchFamily="34" charset="0"/>
                  <a:cs typeface="Calibri"/>
                </a:rPr>
                <a:t>Beats: </a:t>
              </a:r>
              <a:r>
                <a:rPr lang="en-US" sz="1600" b="1" dirty="0">
                  <a:solidFill>
                    <a:srgbClr val="595959"/>
                  </a:solidFill>
                  <a:latin typeface="Calibri" panose="020F0502020204030204" pitchFamily="34" charset="0"/>
                </a:rPr>
                <a:t>7,000+ BrightSign HS123s installed in Best Buy &amp; Target</a:t>
              </a:r>
              <a:endParaRPr lang="en-US" sz="1600" dirty="0">
                <a:solidFill>
                  <a:srgbClr val="595959"/>
                </a:solidFill>
                <a:latin typeface="Calibri" panose="020F0502020204030204" pitchFamily="34" charset="0"/>
              </a:endParaRPr>
            </a:p>
          </p:txBody>
        </p:sp>
        <p:pic>
          <p:nvPicPr>
            <p:cNvPr id="30" name="Picture 29"/>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637350" y="3854255"/>
              <a:ext cx="2920565" cy="1463500"/>
            </a:xfrm>
            <a:prstGeom prst="rect">
              <a:avLst/>
            </a:prstGeom>
            <a:ln>
              <a:noFill/>
            </a:ln>
            <a:effectLst>
              <a:outerShdw blurRad="292100" dist="139700" dir="2700000" algn="tl" rotWithShape="0">
                <a:srgbClr val="333333">
                  <a:alpha val="65000"/>
                </a:srgbClr>
              </a:outerShdw>
            </a:effectLst>
          </p:spPr>
        </p:pic>
      </p:grpSp>
      <p:grpSp>
        <p:nvGrpSpPr>
          <p:cNvPr id="7" name="Group 6"/>
          <p:cNvGrpSpPr/>
          <p:nvPr/>
        </p:nvGrpSpPr>
        <p:grpSpPr>
          <a:xfrm>
            <a:off x="8583891" y="1273858"/>
            <a:ext cx="4204941" cy="3714642"/>
            <a:chOff x="8583891" y="1273858"/>
            <a:chExt cx="4204941" cy="3714642"/>
          </a:xfrm>
        </p:grpSpPr>
        <p:sp>
          <p:nvSpPr>
            <p:cNvPr id="22" name="TextBox 21"/>
            <p:cNvSpPr txBox="1"/>
            <p:nvPr/>
          </p:nvSpPr>
          <p:spPr>
            <a:xfrm>
              <a:off x="8866909" y="4126726"/>
              <a:ext cx="3639432" cy="861774"/>
            </a:xfrm>
            <a:prstGeom prst="rect">
              <a:avLst/>
            </a:prstGeom>
            <a:noFill/>
          </p:spPr>
          <p:txBody>
            <a:bodyPr wrap="square" rtlCol="0">
              <a:spAutoFit/>
            </a:bodyPr>
            <a:lstStyle/>
            <a:p>
              <a:pPr algn="ctr"/>
              <a:r>
                <a:rPr lang="en-US" b="1" dirty="0">
                  <a:solidFill>
                    <a:srgbClr val="595959"/>
                  </a:solidFill>
                  <a:latin typeface="Calibri" panose="020F0502020204030204" pitchFamily="34" charset="0"/>
                  <a:cs typeface="Calibri"/>
                </a:rPr>
                <a:t>LG: </a:t>
              </a:r>
              <a:r>
                <a:rPr lang="en-US" sz="1600" b="1" dirty="0">
                  <a:solidFill>
                    <a:srgbClr val="595959"/>
                  </a:solidFill>
                  <a:latin typeface="Calibri" panose="020F0502020204030204" pitchFamily="34" charset="0"/>
                </a:rPr>
                <a:t>15,000+ BrightSign players powering all of their retail TV video wall displays inside all 1,058 Best Buy stores</a:t>
              </a:r>
              <a:endParaRPr lang="en-US" sz="1600" b="1" dirty="0">
                <a:solidFill>
                  <a:srgbClr val="595959"/>
                </a:solidFill>
                <a:latin typeface="Calibri" panose="020F0502020204030204" pitchFamily="34" charset="0"/>
                <a:cs typeface="Calibri"/>
              </a:endParaRPr>
            </a:p>
          </p:txBody>
        </p:sp>
        <p:pic>
          <p:nvPicPr>
            <p:cNvPr id="32" name="Picture 2" descr="Related image"/>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583891" y="1273858"/>
              <a:ext cx="4204941" cy="30135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11829995" y="5271249"/>
            <a:ext cx="3938744" cy="3267508"/>
            <a:chOff x="11471564" y="5065344"/>
            <a:chExt cx="3938744" cy="3267508"/>
          </a:xfrm>
        </p:grpSpPr>
        <p:sp>
          <p:nvSpPr>
            <p:cNvPr id="18" name="Rectangle 17"/>
            <p:cNvSpPr/>
            <p:nvPr/>
          </p:nvSpPr>
          <p:spPr>
            <a:xfrm>
              <a:off x="11471564" y="7471078"/>
              <a:ext cx="3863385" cy="861774"/>
            </a:xfrm>
            <a:prstGeom prst="rect">
              <a:avLst/>
            </a:prstGeom>
          </p:spPr>
          <p:txBody>
            <a:bodyPr wrap="square">
              <a:spAutoFit/>
            </a:bodyPr>
            <a:lstStyle/>
            <a:p>
              <a:pPr algn="ctr"/>
              <a:r>
                <a:rPr lang="en-US" b="1" dirty="0">
                  <a:solidFill>
                    <a:srgbClr val="595959"/>
                  </a:solidFill>
                  <a:latin typeface="Calibri" panose="020F0502020204030204" pitchFamily="34" charset="0"/>
                </a:rPr>
                <a:t>Samsung</a:t>
              </a:r>
              <a:r>
                <a:rPr lang="en-US" sz="1600" b="1" dirty="0">
                  <a:solidFill>
                    <a:srgbClr val="595959"/>
                  </a:solidFill>
                  <a:latin typeface="Calibri" panose="020F0502020204030204" pitchFamily="34" charset="0"/>
                </a:rPr>
                <a:t>: Over 20,000 BrightSign players powering all Samsung retail TV displays at all 1,058 Best Buy stores</a:t>
              </a:r>
              <a:endParaRPr lang="en-US" sz="1400" dirty="0">
                <a:solidFill>
                  <a:srgbClr val="595959"/>
                </a:solidFill>
                <a:latin typeface="Calibri" panose="020F0502020204030204" pitchFamily="34" charset="0"/>
              </a:endParaRPr>
            </a:p>
          </p:txBody>
        </p:sp>
        <p:pic>
          <p:nvPicPr>
            <p:cNvPr id="33" name="Picture 2" descr="Image result for samsung experience best buy"/>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11471564" y="5065344"/>
              <a:ext cx="3938744" cy="22169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449663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13468" y="526244"/>
            <a:ext cx="14253123" cy="915442"/>
          </a:xfrm>
        </p:spPr>
        <p:txBody>
          <a:bodyPr>
            <a:noAutofit/>
          </a:bodyPr>
          <a:lstStyle/>
          <a:p>
            <a:pPr>
              <a:lnSpc>
                <a:spcPct val="100000"/>
              </a:lnSpc>
            </a:pPr>
            <a:r>
              <a:rPr lang="en-US" sz="3500" dirty="0"/>
              <a:t>Retailers with over 1,000 installed BrightSign players</a:t>
            </a:r>
          </a:p>
        </p:txBody>
      </p:sp>
      <p:grpSp>
        <p:nvGrpSpPr>
          <p:cNvPr id="32" name="Group 31"/>
          <p:cNvGrpSpPr>
            <a:grpSpLocks/>
          </p:cNvGrpSpPr>
          <p:nvPr/>
        </p:nvGrpSpPr>
        <p:grpSpPr>
          <a:xfrm>
            <a:off x="9954182" y="6202116"/>
            <a:ext cx="2013264" cy="2263071"/>
            <a:chOff x="7569365" y="2942499"/>
            <a:chExt cx="2569244" cy="2888038"/>
          </a:xfrm>
        </p:grpSpPr>
        <p:pic>
          <p:nvPicPr>
            <p:cNvPr id="33" name="Picture 2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82931" y="5108847"/>
              <a:ext cx="1742112" cy="7216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4" name="Picture 3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69365" y="2942499"/>
              <a:ext cx="2569244" cy="1981030"/>
            </a:xfrm>
            <a:prstGeom prst="rect">
              <a:avLst/>
            </a:prstGeom>
            <a:ln>
              <a:noFill/>
            </a:ln>
            <a:effectLst>
              <a:outerShdw blurRad="292100" dist="139700" dir="2700000" algn="tl" rotWithShape="0">
                <a:srgbClr val="333333">
                  <a:alpha val="65000"/>
                </a:srgbClr>
              </a:outerShdw>
            </a:effectLst>
          </p:spPr>
        </p:pic>
      </p:grpSp>
      <p:grpSp>
        <p:nvGrpSpPr>
          <p:cNvPr id="35" name="Group 34"/>
          <p:cNvGrpSpPr>
            <a:grpSpLocks/>
          </p:cNvGrpSpPr>
          <p:nvPr/>
        </p:nvGrpSpPr>
        <p:grpSpPr>
          <a:xfrm>
            <a:off x="7896116" y="6202116"/>
            <a:ext cx="1895534" cy="2079782"/>
            <a:chOff x="7812091" y="6867732"/>
            <a:chExt cx="2112276" cy="2317590"/>
          </a:xfrm>
        </p:grpSpPr>
        <p:pic>
          <p:nvPicPr>
            <p:cNvPr id="36" name="Picture 4" descr="http://mygshock.com/pics/GSHOCK_EDGE_Shop_Japan-3.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812091" y="6867732"/>
              <a:ext cx="2112276" cy="1781943"/>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96232" y="8780466"/>
              <a:ext cx="1743996" cy="4048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38" name="Group 37"/>
          <p:cNvGrpSpPr>
            <a:grpSpLocks noChangeAspect="1"/>
          </p:cNvGrpSpPr>
          <p:nvPr/>
        </p:nvGrpSpPr>
        <p:grpSpPr>
          <a:xfrm>
            <a:off x="6030308" y="6202116"/>
            <a:ext cx="1703276" cy="2165777"/>
            <a:chOff x="4285068" y="2785572"/>
            <a:chExt cx="2298004" cy="2921993"/>
          </a:xfrm>
        </p:grpSpPr>
        <p:pic>
          <p:nvPicPr>
            <p:cNvPr id="39" name="Picture 38" descr="LifeProof_BB_display.jpg"/>
            <p:cNvPicPr>
              <a:picLocks noChangeAspect="1"/>
            </p:cNvPicPr>
            <p:nvPr/>
          </p:nvPicPr>
          <p:blipFill rotWithShape="1">
            <a:blip r:embed="rId7" cstate="print">
              <a:extLst>
                <a:ext uri="{28A0092B-C50C-407E-A947-70E740481C1C}">
                  <a14:useLocalDpi xmlns:a14="http://schemas.microsoft.com/office/drawing/2010/main"/>
                </a:ext>
              </a:extLst>
            </a:blip>
            <a:srcRect t="-213" b="-1"/>
            <a:stretch/>
          </p:blipFill>
          <p:spPr>
            <a:xfrm>
              <a:off x="4285068" y="2785572"/>
              <a:ext cx="2298004" cy="2142886"/>
            </a:xfrm>
            <a:prstGeom prst="rect">
              <a:avLst/>
            </a:prstGeom>
            <a:ln>
              <a:noFill/>
            </a:ln>
            <a:effectLst>
              <a:outerShdw blurRad="292100" dist="139700" dir="2700000" algn="tl" rotWithShape="0">
                <a:srgbClr val="333333">
                  <a:alpha val="65000"/>
                </a:srgbClr>
              </a:outerShdw>
            </a:effectLst>
          </p:spPr>
        </p:pic>
        <p:pic>
          <p:nvPicPr>
            <p:cNvPr id="40" name="Picture 4"/>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355100" y="4969473"/>
              <a:ext cx="2157939" cy="7380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56" name="Group 55"/>
          <p:cNvGrpSpPr>
            <a:grpSpLocks noChangeAspect="1"/>
          </p:cNvGrpSpPr>
          <p:nvPr/>
        </p:nvGrpSpPr>
        <p:grpSpPr>
          <a:xfrm>
            <a:off x="3900936" y="6202116"/>
            <a:ext cx="1966840" cy="2176920"/>
            <a:chOff x="2745402" y="6592368"/>
            <a:chExt cx="2109993" cy="2335363"/>
          </a:xfrm>
        </p:grpSpPr>
        <p:pic>
          <p:nvPicPr>
            <p:cNvPr id="57" name="Picture 56"/>
            <p:cNvPicPr>
              <a:picLocks noChangeAspect="1"/>
            </p:cNvPicPr>
            <p:nvPr/>
          </p:nvPicPr>
          <p:blipFill rotWithShape="1">
            <a:blip r:embed="rId9" cstate="email">
              <a:extLst>
                <a:ext uri="{28A0092B-C50C-407E-A947-70E740481C1C}">
                  <a14:useLocalDpi xmlns:a14="http://schemas.microsoft.com/office/drawing/2010/main"/>
                </a:ext>
              </a:extLst>
            </a:blip>
            <a:srcRect l="8414"/>
            <a:stretch/>
          </p:blipFill>
          <p:spPr>
            <a:xfrm>
              <a:off x="2745402" y="6592368"/>
              <a:ext cx="2109993" cy="1727876"/>
            </a:xfrm>
            <a:prstGeom prst="rect">
              <a:avLst/>
            </a:prstGeom>
          </p:spPr>
        </p:pic>
        <p:pic>
          <p:nvPicPr>
            <p:cNvPr id="58" name="Picture 2" descr="https://upload.wikimedia.org/wikipedia/en/thumb/f/f2/F%C3%A9d%C3%A9ration_Nationale_d%E2%80%99Achats_des_Cadres_(logo).svg/1024px-F%C3%A9d%C3%A9ration_Nationale_d%E2%80%99Achats_des_Cadres_(logo).svg.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334703" y="7996341"/>
              <a:ext cx="931390" cy="9313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a:grpSpLocks/>
          </p:cNvGrpSpPr>
          <p:nvPr/>
        </p:nvGrpSpPr>
        <p:grpSpPr>
          <a:xfrm>
            <a:off x="12129978" y="6202116"/>
            <a:ext cx="1780036" cy="2273100"/>
            <a:chOff x="14220291" y="6405417"/>
            <a:chExt cx="1780036" cy="2273100"/>
          </a:xfrm>
        </p:grpSpPr>
        <p:pic>
          <p:nvPicPr>
            <p:cNvPr id="1026" name="Picture 2" descr="http://pixels.uk.com/images/uploads/news/infinity%20release/111006_Infiniti_INFINITI_PASSION-001.jpg"/>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14220291" y="6405417"/>
              <a:ext cx="1780036" cy="15879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6/67/Nissan-logo.svg/2000px-Nissan-logo.svg.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4671173" y="7921886"/>
              <a:ext cx="878272" cy="7566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a:grpSpLocks noChangeAspect="1"/>
          </p:cNvGrpSpPr>
          <p:nvPr/>
        </p:nvGrpSpPr>
        <p:grpSpPr>
          <a:xfrm>
            <a:off x="2010362" y="6202116"/>
            <a:ext cx="1728042" cy="2036950"/>
            <a:chOff x="13798070" y="2400487"/>
            <a:chExt cx="1853815" cy="2185206"/>
          </a:xfrm>
        </p:grpSpPr>
        <p:pic>
          <p:nvPicPr>
            <p:cNvPr id="1034" name="Picture 10" descr="http://www.yorkshireeveningpost.co.uk/webimage/1.7639735.1450861719!/image/500983527.jpg_gen/derivatives/articleMaxWidth_620/500983527.jp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13798070" y="2400487"/>
              <a:ext cx="1853815" cy="17278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mcvuk.com/cimages/a9e0bfda6d523e996f22c018e23a8f9f.jpg"/>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14171091" y="4128364"/>
              <a:ext cx="1107775" cy="4573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1857927" y="1336263"/>
            <a:ext cx="11748126" cy="4456850"/>
            <a:chOff x="1707510" y="1217553"/>
            <a:chExt cx="11748126" cy="4456850"/>
          </a:xfrm>
        </p:grpSpPr>
        <p:grpSp>
          <p:nvGrpSpPr>
            <p:cNvPr id="12" name="Group 11"/>
            <p:cNvGrpSpPr/>
            <p:nvPr/>
          </p:nvGrpSpPr>
          <p:grpSpPr>
            <a:xfrm>
              <a:off x="8593035" y="1924367"/>
              <a:ext cx="2918472" cy="3725001"/>
              <a:chOff x="8593035" y="1924367"/>
              <a:chExt cx="2918472" cy="3725001"/>
            </a:xfrm>
          </p:grpSpPr>
          <p:pic>
            <p:nvPicPr>
              <p:cNvPr id="53" name="Picture 2" descr="http://www.screenprotectorgoedkoop.nl/image/data/brands/LG.jp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9581433" y="4024840"/>
                <a:ext cx="941676" cy="430319"/>
              </a:xfrm>
              <a:prstGeom prst="rect">
                <a:avLst/>
              </a:prstGeom>
              <a:noFill/>
              <a:extLst>
                <a:ext uri="{909E8E84-426E-40dd-AFC4-6F175D3DCCD1}">
                  <a14:hiddenFill xmlns:a14="http://schemas.microsoft.com/office/drawing/2010/main" xmlns="">
                    <a:solidFill>
                      <a:srgbClr val="FFFFFF"/>
                    </a:solidFill>
                  </a14:hiddenFill>
                </a:ext>
              </a:extLst>
            </p:spPr>
          </p:pic>
          <p:sp>
            <p:nvSpPr>
              <p:cNvPr id="60" name="TextBox 59"/>
              <p:cNvSpPr txBox="1"/>
              <p:nvPr/>
            </p:nvSpPr>
            <p:spPr>
              <a:xfrm>
                <a:off x="8734077" y="4541372"/>
                <a:ext cx="2636389" cy="1107996"/>
              </a:xfrm>
              <a:prstGeom prst="rect">
                <a:avLst/>
              </a:prstGeom>
              <a:noFill/>
            </p:spPr>
            <p:txBody>
              <a:bodyPr wrap="square" rtlCol="0">
                <a:spAutoFit/>
              </a:bodyPr>
              <a:lstStyle/>
              <a:p>
                <a:pPr algn="ctr"/>
                <a:r>
                  <a:rPr lang="en-US" b="1" dirty="0">
                    <a:solidFill>
                      <a:srgbClr val="595959"/>
                    </a:solidFill>
                    <a:latin typeface="Calibri" panose="020F0502020204030204" pitchFamily="34" charset="0"/>
                    <a:cs typeface="Calibri"/>
                  </a:rPr>
                  <a:t>LG</a:t>
                </a:r>
                <a:r>
                  <a:rPr lang="en-US" sz="1600" b="1" dirty="0">
                    <a:solidFill>
                      <a:srgbClr val="595959"/>
                    </a:solidFill>
                    <a:latin typeface="Calibri" panose="020F0502020204030204" pitchFamily="34" charset="0"/>
                    <a:cs typeface="Calibri"/>
                  </a:rPr>
                  <a:t>: </a:t>
                </a:r>
                <a:r>
                  <a:rPr lang="en-US" sz="1600" b="1" dirty="0">
                    <a:solidFill>
                      <a:srgbClr val="595959"/>
                    </a:solidFill>
                    <a:latin typeface="Calibri" panose="020F0502020204030204" pitchFamily="34" charset="0"/>
                  </a:rPr>
                  <a:t>15,000+ BrightSign players powering all retail TV video wall displays inside all 1,058 Best Buy stores</a:t>
                </a:r>
                <a:endParaRPr lang="en-US" sz="1600" b="1" dirty="0">
                  <a:solidFill>
                    <a:srgbClr val="595959"/>
                  </a:solidFill>
                  <a:latin typeface="Calibri" panose="020F0502020204030204" pitchFamily="34" charset="0"/>
                  <a:cs typeface="Calibri"/>
                </a:endParaRPr>
              </a:p>
            </p:txBody>
          </p:sp>
          <p:pic>
            <p:nvPicPr>
              <p:cNvPr id="61" name="Picture 2" descr="Related image"/>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593035" y="1924367"/>
                <a:ext cx="2918472" cy="20915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3792423" y="1217553"/>
              <a:ext cx="2082565" cy="4434390"/>
              <a:chOff x="3860663" y="1217553"/>
              <a:chExt cx="2082565" cy="4434390"/>
            </a:xfrm>
          </p:grpSpPr>
          <p:pic>
            <p:nvPicPr>
              <p:cNvPr id="48" name="Picture 47"/>
              <p:cNvPicPr>
                <a:picLocks noChangeAspect="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054706" y="1217553"/>
                <a:ext cx="1694478" cy="3469721"/>
              </a:xfrm>
              <a:prstGeom prst="rect">
                <a:avLst/>
              </a:prstGeom>
            </p:spPr>
          </p:pic>
          <p:pic>
            <p:nvPicPr>
              <p:cNvPr id="49" name="Picture 2" descr="http://admintell.napco.com/ee/images/uploads/gadgetell/sonos-logo-640.jp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4118635" y="4762230"/>
                <a:ext cx="1566620" cy="296190"/>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3860663" y="5067168"/>
                <a:ext cx="2082565" cy="584775"/>
              </a:xfrm>
              <a:prstGeom prst="rect">
                <a:avLst/>
              </a:prstGeom>
              <a:noFill/>
            </p:spPr>
            <p:txBody>
              <a:bodyPr wrap="square" rtlCol="0">
                <a:spAutoFit/>
              </a:bodyPr>
              <a:lstStyle/>
              <a:p>
                <a:pPr algn="ctr"/>
                <a:r>
                  <a:rPr lang="en-US" sz="1600" b="1" dirty="0">
                    <a:solidFill>
                      <a:srgbClr val="595959"/>
                    </a:solidFill>
                    <a:latin typeface="Calibri" panose="020F0502020204030204" pitchFamily="34" charset="0"/>
                    <a:cs typeface="Calibri"/>
                  </a:rPr>
                  <a:t>Sonos: 2200 units </a:t>
                </a:r>
                <a:br>
                  <a:rPr lang="en-US" sz="1600" b="1" dirty="0">
                    <a:solidFill>
                      <a:srgbClr val="595959"/>
                    </a:solidFill>
                    <a:latin typeface="Calibri" panose="020F0502020204030204" pitchFamily="34" charset="0"/>
                    <a:cs typeface="Calibri"/>
                  </a:rPr>
                </a:br>
                <a:r>
                  <a:rPr lang="en-US" sz="1600" b="1" dirty="0">
                    <a:solidFill>
                      <a:srgbClr val="595959"/>
                    </a:solidFill>
                    <a:latin typeface="Calibri" panose="020F0502020204030204" pitchFamily="34" charset="0"/>
                    <a:cs typeface="Calibri"/>
                  </a:rPr>
                  <a:t>worldwide &amp; growing</a:t>
                </a:r>
              </a:p>
            </p:txBody>
          </p:sp>
        </p:grpSp>
        <p:grpSp>
          <p:nvGrpSpPr>
            <p:cNvPr id="9" name="Group 8"/>
            <p:cNvGrpSpPr/>
            <p:nvPr/>
          </p:nvGrpSpPr>
          <p:grpSpPr>
            <a:xfrm>
              <a:off x="1707510" y="1336263"/>
              <a:ext cx="2088944" cy="4338140"/>
              <a:chOff x="1707510" y="1336263"/>
              <a:chExt cx="2088944" cy="4338140"/>
            </a:xfrm>
          </p:grpSpPr>
          <p:grpSp>
            <p:nvGrpSpPr>
              <p:cNvPr id="42" name="Group 41"/>
              <p:cNvGrpSpPr>
                <a:grpSpLocks noChangeAspect="1"/>
              </p:cNvGrpSpPr>
              <p:nvPr/>
            </p:nvGrpSpPr>
            <p:grpSpPr>
              <a:xfrm>
                <a:off x="2041749" y="1336263"/>
                <a:ext cx="1420467" cy="3731006"/>
                <a:chOff x="1959683" y="1942112"/>
                <a:chExt cx="1984462" cy="5212398"/>
              </a:xfrm>
            </p:grpSpPr>
            <p:pic>
              <p:nvPicPr>
                <p:cNvPr id="54" name="Picture 6"/>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959683" y="6517235"/>
                  <a:ext cx="1984462" cy="637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5" name="Picture 54" descr="GoPro_display_rendering.jpg"/>
                <p:cNvPicPr>
                  <a:picLocks noChangeAspect="1"/>
                </p:cNvPicPr>
                <p:nvPr/>
              </p:nvPicPr>
              <p:blipFill rotWithShape="1">
                <a:blip r:embed="rId2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141062" y="1942112"/>
                  <a:ext cx="1803083" cy="4594594"/>
                </a:xfrm>
                <a:prstGeom prst="rect">
                  <a:avLst/>
                </a:prstGeom>
                <a:ln>
                  <a:noFill/>
                </a:ln>
                <a:effectLst>
                  <a:outerShdw blurRad="292100" dist="139700" dir="2700000" algn="tl" rotWithShape="0">
                    <a:srgbClr val="333333">
                      <a:alpha val="65000"/>
                    </a:srgbClr>
                  </a:outerShdw>
                </a:effectLst>
              </p:spPr>
            </p:pic>
          </p:grpSp>
          <p:sp>
            <p:nvSpPr>
              <p:cNvPr id="63" name="TextBox 62"/>
              <p:cNvSpPr txBox="1"/>
              <p:nvPr/>
            </p:nvSpPr>
            <p:spPr>
              <a:xfrm>
                <a:off x="1707510" y="5058850"/>
                <a:ext cx="2088944" cy="615553"/>
              </a:xfrm>
              <a:prstGeom prst="rect">
                <a:avLst/>
              </a:prstGeom>
              <a:noFill/>
            </p:spPr>
            <p:txBody>
              <a:bodyPr wrap="square" rtlCol="0">
                <a:spAutoFit/>
              </a:bodyPr>
              <a:lstStyle/>
              <a:p>
                <a:pPr algn="ctr"/>
                <a:r>
                  <a:rPr lang="en-US" b="1" dirty="0">
                    <a:solidFill>
                      <a:srgbClr val="595959"/>
                    </a:solidFill>
                    <a:latin typeface="Calibri" panose="020F0502020204030204" pitchFamily="34" charset="0"/>
                    <a:cs typeface="Calibri"/>
                  </a:rPr>
                  <a:t>GoPro</a:t>
                </a:r>
                <a:r>
                  <a:rPr lang="en-US" sz="1600" b="1" dirty="0">
                    <a:solidFill>
                      <a:srgbClr val="595959"/>
                    </a:solidFill>
                    <a:latin typeface="Calibri" panose="020F0502020204030204" pitchFamily="34" charset="0"/>
                    <a:cs typeface="Calibri"/>
                  </a:rPr>
                  <a:t>: </a:t>
                </a:r>
                <a:r>
                  <a:rPr lang="en-US" sz="1600" b="1" dirty="0">
                    <a:solidFill>
                      <a:srgbClr val="372059"/>
                    </a:solidFill>
                    <a:latin typeface="Calibri" panose="020F0502020204030204" pitchFamily="34" charset="0"/>
                  </a:rPr>
                  <a:t>150,000 </a:t>
                </a:r>
                <a:r>
                  <a:rPr lang="en-US" sz="1600" b="1" dirty="0">
                    <a:solidFill>
                      <a:srgbClr val="595959"/>
                    </a:solidFill>
                    <a:latin typeface="Calibri" panose="020F0502020204030204" pitchFamily="34" charset="0"/>
                    <a:cs typeface="Calibri"/>
                  </a:rPr>
                  <a:t>+ units globally installed</a:t>
                </a:r>
              </a:p>
            </p:txBody>
          </p:sp>
        </p:grpSp>
        <p:grpSp>
          <p:nvGrpSpPr>
            <p:cNvPr id="13" name="Group 12"/>
            <p:cNvGrpSpPr/>
            <p:nvPr/>
          </p:nvGrpSpPr>
          <p:grpSpPr>
            <a:xfrm>
              <a:off x="11282724" y="1791451"/>
              <a:ext cx="2172912" cy="3441214"/>
              <a:chOff x="11392066" y="1950198"/>
              <a:chExt cx="2172912" cy="3441214"/>
            </a:xfrm>
          </p:grpSpPr>
          <p:pic>
            <p:nvPicPr>
              <p:cNvPr id="46" name="Picture 45"/>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1528566" y="1950198"/>
                <a:ext cx="1899913" cy="2498214"/>
              </a:xfrm>
              <a:prstGeom prst="rect">
                <a:avLst/>
              </a:prstGeom>
            </p:spPr>
          </p:pic>
          <p:pic>
            <p:nvPicPr>
              <p:cNvPr id="47" name="Picture 6" descr="http://www.gizmolovers.com/wordpress/wp-content/uploads/2011/07/roku_logo_purple.jpg?9d7bd4"/>
              <p:cNvPicPr>
                <a:picLocks noChangeAspect="1" noChangeArrowheads="1"/>
              </p:cNvPicPr>
              <p:nvPr/>
            </p:nvPicPr>
            <p:blipFill>
              <a:blip r:embed="rId2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958624" y="4430677"/>
                <a:ext cx="1039796" cy="310340"/>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p:cNvSpPr txBox="1"/>
              <p:nvPr/>
            </p:nvSpPr>
            <p:spPr>
              <a:xfrm>
                <a:off x="11392066" y="4775859"/>
                <a:ext cx="2172912" cy="615553"/>
              </a:xfrm>
              <a:prstGeom prst="rect">
                <a:avLst/>
              </a:prstGeom>
              <a:noFill/>
            </p:spPr>
            <p:txBody>
              <a:bodyPr wrap="square" rtlCol="0">
                <a:spAutoFit/>
              </a:bodyPr>
              <a:lstStyle/>
              <a:p>
                <a:pPr algn="ctr"/>
                <a:r>
                  <a:rPr lang="en-US" b="1" dirty="0">
                    <a:solidFill>
                      <a:srgbClr val="595959"/>
                    </a:solidFill>
                    <a:latin typeface="Calibri"/>
                    <a:cs typeface="Calibri"/>
                  </a:rPr>
                  <a:t>Roku: </a:t>
                </a:r>
                <a:r>
                  <a:rPr lang="en-US" sz="1600" b="1" dirty="0">
                    <a:solidFill>
                      <a:srgbClr val="595959"/>
                    </a:solidFill>
                    <a:latin typeface="Calibri"/>
                    <a:cs typeface="Calibri"/>
                  </a:rPr>
                  <a:t>1000+ unit installs</a:t>
                </a:r>
              </a:p>
            </p:txBody>
          </p:sp>
        </p:grpSp>
        <p:grpSp>
          <p:nvGrpSpPr>
            <p:cNvPr id="11" name="Group 10"/>
            <p:cNvGrpSpPr/>
            <p:nvPr/>
          </p:nvGrpSpPr>
          <p:grpSpPr>
            <a:xfrm>
              <a:off x="5895751" y="1791451"/>
              <a:ext cx="2657684" cy="3882952"/>
              <a:chOff x="6066638" y="1768992"/>
              <a:chExt cx="2657684" cy="3882952"/>
            </a:xfrm>
          </p:grpSpPr>
          <p:sp>
            <p:nvSpPr>
              <p:cNvPr id="67" name="Rectangle 66"/>
              <p:cNvSpPr/>
              <p:nvPr/>
            </p:nvSpPr>
            <p:spPr>
              <a:xfrm>
                <a:off x="6066638" y="4543948"/>
                <a:ext cx="2657684" cy="1107996"/>
              </a:xfrm>
              <a:prstGeom prst="rect">
                <a:avLst/>
              </a:prstGeom>
            </p:spPr>
            <p:txBody>
              <a:bodyPr wrap="square">
                <a:spAutoFit/>
              </a:bodyPr>
              <a:lstStyle/>
              <a:p>
                <a:pPr algn="ctr"/>
                <a:r>
                  <a:rPr lang="en-US" b="1" dirty="0">
                    <a:solidFill>
                      <a:srgbClr val="595959"/>
                    </a:solidFill>
                    <a:latin typeface="Calibri" panose="020F0502020204030204" pitchFamily="34" charset="0"/>
                  </a:rPr>
                  <a:t>Samsung</a:t>
                </a:r>
                <a:r>
                  <a:rPr lang="en-US" sz="1600" b="1" dirty="0">
                    <a:solidFill>
                      <a:srgbClr val="595959"/>
                    </a:solidFill>
                    <a:latin typeface="Calibri" panose="020F0502020204030204" pitchFamily="34" charset="0"/>
                  </a:rPr>
                  <a:t>: Over 20,000 BrightSign players powering all Samsung retail TV displays at all 1,058 Best Buy stores</a:t>
                </a:r>
                <a:endParaRPr lang="en-US" sz="1400" dirty="0">
                  <a:solidFill>
                    <a:srgbClr val="595959"/>
                  </a:solidFill>
                  <a:latin typeface="Calibri" panose="020F0502020204030204" pitchFamily="34" charset="0"/>
                </a:endParaRPr>
              </a:p>
            </p:txBody>
          </p:sp>
          <p:pic>
            <p:nvPicPr>
              <p:cNvPr id="68" name="Picture 8" descr="Image result for samsung logo 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6587579" y="3985722"/>
                <a:ext cx="1615802" cy="532395"/>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Related image"/>
              <p:cNvPicPr>
                <a:picLocks noChangeAspect="1" noChangeArrowheads="1"/>
              </p:cNvPicPr>
              <p:nvPr/>
            </p:nvPicPr>
            <p:blipFill rotWithShape="1">
              <a:blip r:embed="rId24" cstate="screen">
                <a:extLst>
                  <a:ext uri="{BEBA8EAE-BF5A-486C-A8C5-ECC9F3942E4B}">
                    <a14:imgProps xmlns:a14="http://schemas.microsoft.com/office/drawing/2010/main">
                      <a14:imgLayer r:embed="rId25">
                        <a14:imgEffect>
                          <a14:brightnessContrast bright="20000"/>
                        </a14:imgEffect>
                      </a14:imgLayer>
                    </a14:imgProps>
                  </a:ext>
                  <a:ext uri="{28A0092B-C50C-407E-A947-70E740481C1C}">
                    <a14:useLocalDpi xmlns:a14="http://schemas.microsoft.com/office/drawing/2010/main"/>
                  </a:ext>
                </a:extLst>
              </a:blip>
              <a:srcRect/>
              <a:stretch/>
            </p:blipFill>
            <p:spPr bwMode="auto">
              <a:xfrm>
                <a:off x="6381041" y="1768992"/>
                <a:ext cx="2028878" cy="209127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 name="Group 6"/>
          <p:cNvGrpSpPr/>
          <p:nvPr/>
        </p:nvGrpSpPr>
        <p:grpSpPr>
          <a:xfrm>
            <a:off x="13652842" y="2074616"/>
            <a:ext cx="2285769" cy="3496500"/>
            <a:chOff x="13712045" y="2115926"/>
            <a:chExt cx="2285769" cy="3496500"/>
          </a:xfrm>
        </p:grpSpPr>
        <p:pic>
          <p:nvPicPr>
            <p:cNvPr id="44" name="Image 7"/>
            <p:cNvPicPr>
              <a:picLocks noChangeAspect="1"/>
            </p:cNvPicPr>
            <p:nvPr/>
          </p:nvPicPr>
          <p:blipFill rotWithShape="1">
            <a:blip r:embed="rId26" cstate="screen">
              <a:extLst>
                <a:ext uri="{28A0092B-C50C-407E-A947-70E740481C1C}">
                  <a14:useLocalDpi xmlns:a14="http://schemas.microsoft.com/office/drawing/2010/main"/>
                </a:ext>
              </a:extLst>
            </a:blip>
            <a:srcRect t="1" b="6383"/>
            <a:stretch/>
          </p:blipFill>
          <p:spPr>
            <a:xfrm>
              <a:off x="13767378" y="4406179"/>
              <a:ext cx="2230436" cy="415121"/>
            </a:xfrm>
            <a:prstGeom prst="rect">
              <a:avLst/>
            </a:prstGeom>
          </p:spPr>
        </p:pic>
        <p:pic>
          <p:nvPicPr>
            <p:cNvPr id="50" name="Image 9"/>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13712045" y="2115926"/>
              <a:ext cx="2099056" cy="2086684"/>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13863990" y="4781429"/>
              <a:ext cx="1795167" cy="830997"/>
            </a:xfrm>
            <a:prstGeom prst="rect">
              <a:avLst/>
            </a:prstGeom>
          </p:spPr>
          <p:txBody>
            <a:bodyPr wrap="square">
              <a:spAutoFit/>
            </a:bodyPr>
            <a:lstStyle/>
            <a:p>
              <a:pPr algn="ctr"/>
              <a:r>
                <a:rPr lang="en-US" sz="1600" b="1" dirty="0" err="1">
                  <a:solidFill>
                    <a:srgbClr val="595959"/>
                  </a:solidFill>
                  <a:latin typeface="Calibri" panose="020F0502020204030204" pitchFamily="34" charset="0"/>
                  <a:cs typeface="Calibri"/>
                </a:rPr>
                <a:t>Blokker</a:t>
              </a:r>
              <a:r>
                <a:rPr lang="en-US" sz="1600" b="1" dirty="0">
                  <a:solidFill>
                    <a:srgbClr val="595959"/>
                  </a:solidFill>
                  <a:latin typeface="Calibri" panose="020F0502020204030204" pitchFamily="34" charset="0"/>
                  <a:cs typeface="Calibri"/>
                </a:rPr>
                <a:t>: </a:t>
              </a:r>
              <a:r>
                <a:rPr lang="en-US" sz="1600" dirty="0">
                  <a:latin typeface="Calibri" panose="020F0502020204030204" pitchFamily="34" charset="0"/>
                  <a:ea typeface="Verdana" panose="020B0604030504040204" pitchFamily="34" charset="0"/>
                  <a:cs typeface="Verdana" panose="020B0604030504040204" pitchFamily="34" charset="0"/>
                </a:rPr>
                <a:t>2,900 units installed in 400 stores</a:t>
              </a:r>
              <a:endParaRPr lang="en-US" sz="1600" b="1" dirty="0">
                <a:solidFill>
                  <a:srgbClr val="595959"/>
                </a:solidFill>
                <a:latin typeface="Calibri" panose="020F0502020204030204" pitchFamily="34" charset="0"/>
                <a:cs typeface="Calibri"/>
              </a:endParaRPr>
            </a:p>
          </p:txBody>
        </p:sp>
      </p:grpSp>
      <p:grpSp>
        <p:nvGrpSpPr>
          <p:cNvPr id="14" name="Group 13"/>
          <p:cNvGrpSpPr/>
          <p:nvPr/>
        </p:nvGrpSpPr>
        <p:grpSpPr>
          <a:xfrm>
            <a:off x="14072546" y="6202116"/>
            <a:ext cx="1692005" cy="2149372"/>
            <a:chOff x="13911182" y="6202116"/>
            <a:chExt cx="1692005" cy="2149372"/>
          </a:xfrm>
        </p:grpSpPr>
        <p:pic>
          <p:nvPicPr>
            <p:cNvPr id="45" name="Picture 44"/>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3913661" y="7792030"/>
              <a:ext cx="1687046" cy="559458"/>
            </a:xfrm>
            <a:prstGeom prst="rect">
              <a:avLst/>
            </a:prstGeom>
          </p:spPr>
        </p:pic>
        <p:pic>
          <p:nvPicPr>
            <p:cNvPr id="8" name="Picture 2" descr="Image result for prada  paris"/>
            <p:cNvPicPr>
              <a:picLocks noChangeAspect="1" noChangeArrowheads="1"/>
            </p:cNvPicPr>
            <p:nvPr/>
          </p:nvPicPr>
          <p:blipFill rotWithShape="1">
            <a:blip r:embed="rId29" cstate="screen">
              <a:extLst>
                <a:ext uri="{28A0092B-C50C-407E-A947-70E740481C1C}">
                  <a14:useLocalDpi xmlns:a14="http://schemas.microsoft.com/office/drawing/2010/main"/>
                </a:ext>
              </a:extLst>
            </a:blip>
            <a:srcRect/>
            <a:stretch/>
          </p:blipFill>
          <p:spPr bwMode="auto">
            <a:xfrm>
              <a:off x="13911182" y="6202116"/>
              <a:ext cx="1692005" cy="1589914"/>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TextBox 50">
            <a:extLst>
              <a:ext uri="{FF2B5EF4-FFF2-40B4-BE49-F238E27FC236}">
                <a16:creationId xmlns:a16="http://schemas.microsoft.com/office/drawing/2014/main" id="{E4A56973-0A07-45B2-B6AD-C5341E84E47A}"/>
              </a:ext>
            </a:extLst>
          </p:cNvPr>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3/6</a:t>
            </a:r>
          </a:p>
        </p:txBody>
      </p:sp>
      <p:pic>
        <p:nvPicPr>
          <p:cNvPr id="52" name="Image 28" descr="icon_home.png">
            <a:hlinkClick r:id="rId30" action="ppaction://hlinksldjump"/>
            <a:extLst>
              <a:ext uri="{FF2B5EF4-FFF2-40B4-BE49-F238E27FC236}">
                <a16:creationId xmlns:a16="http://schemas.microsoft.com/office/drawing/2014/main" id="{5A468886-0028-4EC2-A769-C4C77A139CA5}"/>
              </a:ext>
            </a:extLst>
          </p:cNvPr>
          <p:cNvPicPr>
            <a:picLocks noChangeAspect="1"/>
          </p:cNvPicPr>
          <p:nvPr/>
        </p:nvPicPr>
        <p:blipFill>
          <a:blip r:embed="rId31">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054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Retail Brands Using BrightSign</a:t>
            </a:r>
            <a:endParaRPr lang="en-US" sz="4400" dirty="0"/>
          </a:p>
        </p:txBody>
      </p:sp>
      <p:grpSp>
        <p:nvGrpSpPr>
          <p:cNvPr id="46" name="Group 45"/>
          <p:cNvGrpSpPr/>
          <p:nvPr/>
        </p:nvGrpSpPr>
        <p:grpSpPr>
          <a:xfrm>
            <a:off x="1953385" y="2064419"/>
            <a:ext cx="13690027" cy="2873068"/>
            <a:chOff x="1986537" y="3024065"/>
            <a:chExt cx="13690027" cy="2873068"/>
          </a:xfrm>
        </p:grpSpPr>
        <p:pic>
          <p:nvPicPr>
            <p:cNvPr id="5" name="Picture 4" descr="Screen Shot 2013-07-10 at 11.46.16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296951" y="3024065"/>
              <a:ext cx="2007737" cy="201806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334163" y="5177584"/>
              <a:ext cx="1345736" cy="662322"/>
            </a:xfrm>
            <a:prstGeom prst="rect">
              <a:avLst/>
            </a:prstGeom>
          </p:spPr>
        </p:pic>
        <p:pic>
          <p:nvPicPr>
            <p:cNvPr id="13" name="Picture 12" descr="Screen Shot 2013-02-14 at 2.10.20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84798" y="5177584"/>
              <a:ext cx="2048525" cy="401257"/>
            </a:xfrm>
            <a:prstGeom prst="rect">
              <a:avLst/>
            </a:prstGeom>
          </p:spPr>
        </p:pic>
        <p:pic>
          <p:nvPicPr>
            <p:cNvPr id="7" name="Picture 6" descr="Screen Shot 2013-07-10 at 11.48.40 A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36890" y="3024065"/>
              <a:ext cx="2030928" cy="2064222"/>
            </a:xfrm>
            <a:prstGeom prst="rect">
              <a:avLst/>
            </a:prstGeom>
            <a:ln>
              <a:noFill/>
            </a:ln>
            <a:effectLst>
              <a:outerShdw blurRad="292100" dist="139700" dir="2700000" algn="tl" rotWithShape="0">
                <a:srgbClr val="333333">
                  <a:alpha val="65000"/>
                </a:srgbClr>
              </a:outerShdw>
            </a:effectLst>
          </p:spPr>
        </p:pic>
        <p:pic>
          <p:nvPicPr>
            <p:cNvPr id="14" name="Picture 2" descr="http://www.letb-synergie.com/sites/default/files/gap-logo.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50100" y="5177584"/>
              <a:ext cx="719549" cy="719549"/>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5" descr="BuyParisS4-015_column.jpe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986537" y="3024065"/>
              <a:ext cx="1672642" cy="2019300"/>
            </a:xfrm>
            <a:prstGeom prst="rect">
              <a:avLst/>
            </a:prstGeom>
            <a:ln>
              <a:noFill/>
            </a:ln>
            <a:effectLst>
              <a:outerShdw blurRad="292100" dist="139700" dir="2700000" algn="tl" rotWithShape="0">
                <a:srgbClr val="333333">
                  <a:alpha val="65000"/>
                </a:srgbClr>
              </a:outerShdw>
            </a:effectLst>
          </p:spPr>
        </p:pic>
        <p:pic>
          <p:nvPicPr>
            <p:cNvPr id="15" name="Picture 6" descr="http://www.dfnionline.com/images/buy_paris_front.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343882" y="5177584"/>
              <a:ext cx="957952" cy="696692"/>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4" descr="http://www.run2help.at/Intersport%20Eybl%20Logo.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24664" y="5177584"/>
              <a:ext cx="1667865" cy="498676"/>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3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702337" y="5177584"/>
              <a:ext cx="1974227" cy="555251"/>
            </a:xfrm>
            <a:prstGeom prst="rect">
              <a:avLst/>
            </a:prstGeom>
          </p:spPr>
        </p:pic>
        <p:pic>
          <p:nvPicPr>
            <p:cNvPr id="43" name="Picture 42"/>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1582399" y="3024065"/>
              <a:ext cx="1962151" cy="1994613"/>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245529" y="3024065"/>
              <a:ext cx="2773711" cy="2041885"/>
            </a:xfrm>
            <a:prstGeom prst="rect">
              <a:avLst/>
            </a:prstGeom>
            <a:ln>
              <a:noFill/>
            </a:ln>
            <a:effectLst>
              <a:outerShdw blurRad="292100" dist="139700" dir="2700000" algn="tl" rotWithShape="0">
                <a:srgbClr val="333333">
                  <a:alpha val="65000"/>
                </a:srgbClr>
              </a:outerShdw>
            </a:effectLst>
          </p:spPr>
        </p:pic>
        <p:pic>
          <p:nvPicPr>
            <p:cNvPr id="44" name="Picture 43"/>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3876419" y="3024065"/>
              <a:ext cx="1623651" cy="1999961"/>
            </a:xfrm>
            <a:prstGeom prst="rect">
              <a:avLst/>
            </a:prstGeom>
            <a:ln>
              <a:noFill/>
            </a:ln>
            <a:effectLst>
              <a:outerShdw blurRad="292100" dist="139700" dir="2700000" algn="tl" rotWithShape="0">
                <a:srgbClr val="333333">
                  <a:alpha val="65000"/>
                </a:srgbClr>
              </a:outerShdw>
            </a:effectLst>
          </p:spPr>
        </p:pic>
      </p:grpSp>
      <p:grpSp>
        <p:nvGrpSpPr>
          <p:cNvPr id="8" name="Group 7"/>
          <p:cNvGrpSpPr/>
          <p:nvPr/>
        </p:nvGrpSpPr>
        <p:grpSpPr>
          <a:xfrm>
            <a:off x="2115452" y="7114203"/>
            <a:ext cx="13527960" cy="889295"/>
            <a:chOff x="1966260" y="7567168"/>
            <a:chExt cx="13527960" cy="889295"/>
          </a:xfrm>
        </p:grpSpPr>
        <p:grpSp>
          <p:nvGrpSpPr>
            <p:cNvPr id="11" name="Group 10"/>
            <p:cNvGrpSpPr/>
            <p:nvPr/>
          </p:nvGrpSpPr>
          <p:grpSpPr>
            <a:xfrm>
              <a:off x="1966260" y="7567168"/>
              <a:ext cx="13527960" cy="889295"/>
              <a:chOff x="1966260" y="7863734"/>
              <a:chExt cx="13527960" cy="889295"/>
            </a:xfrm>
          </p:grpSpPr>
          <p:pic>
            <p:nvPicPr>
              <p:cNvPr id="20" name="Picture 10"/>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8945660" y="7973758"/>
                <a:ext cx="1221577" cy="6692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5" name="Picture 17"/>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966260" y="7967112"/>
                <a:ext cx="819048" cy="68253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7" name="Picture 20"/>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3493029" y="7957824"/>
                <a:ext cx="990462" cy="70111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8" name="Picture 21"/>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l="9104" r="10050"/>
              <a:stretch/>
            </p:blipFill>
            <p:spPr bwMode="auto">
              <a:xfrm>
                <a:off x="5283313" y="7957823"/>
                <a:ext cx="957430" cy="7011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9" name="Picture 22"/>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4124033" y="7863734"/>
                <a:ext cx="889295" cy="8892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 name="Picture 24"/>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12246298" y="8044180"/>
                <a:ext cx="976746" cy="5284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 name="Picture 40"/>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3055293" y="8022159"/>
                <a:ext cx="1048136" cy="572444"/>
              </a:xfrm>
              <a:prstGeom prst="rect">
                <a:avLst/>
              </a:prstGeom>
            </p:spPr>
          </p:pic>
          <p:pic>
            <p:nvPicPr>
              <p:cNvPr id="42" name="Picture 41"/>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4753481" y="7938012"/>
                <a:ext cx="740739" cy="740739"/>
              </a:xfrm>
              <a:prstGeom prst="rect">
                <a:avLst/>
              </a:prstGeom>
            </p:spPr>
          </p:pic>
          <p:pic>
            <p:nvPicPr>
              <p:cNvPr id="1036" name="Picture 12" descr="http://www.worldproskiing.org/wp-content/uploads/Tumi_logo2.jp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10492640" y="7979006"/>
                <a:ext cx="1483673" cy="658751"/>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http://www.americanoutlet.sk/images/Armani-Exchange.jpg"/>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7682640" y="7913553"/>
                <a:ext cx="909908" cy="789656"/>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47" name="Picture 2" descr="http://www.logostage.com/logos/bmw.jpg"/>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6510728" y="7615655"/>
              <a:ext cx="791091" cy="784879"/>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 name="Group 2"/>
          <p:cNvGrpSpPr/>
          <p:nvPr/>
        </p:nvGrpSpPr>
        <p:grpSpPr>
          <a:xfrm>
            <a:off x="1926931" y="5017166"/>
            <a:ext cx="13590915" cy="918488"/>
            <a:chOff x="1960083" y="5692601"/>
            <a:chExt cx="13590915" cy="918488"/>
          </a:xfrm>
        </p:grpSpPr>
        <p:grpSp>
          <p:nvGrpSpPr>
            <p:cNvPr id="10" name="Group 9"/>
            <p:cNvGrpSpPr/>
            <p:nvPr/>
          </p:nvGrpSpPr>
          <p:grpSpPr>
            <a:xfrm>
              <a:off x="1960083" y="5692601"/>
              <a:ext cx="13590915" cy="918488"/>
              <a:chOff x="1960083" y="6120429"/>
              <a:chExt cx="13590915" cy="918488"/>
            </a:xfrm>
          </p:grpSpPr>
          <p:pic>
            <p:nvPicPr>
              <p:cNvPr id="19" name="Picture 9"/>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10016704" y="6154755"/>
                <a:ext cx="849836" cy="8498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 name="Picture 11"/>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13100718" y="6218545"/>
                <a:ext cx="1075534" cy="7222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3" name="Picture 15"/>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6945621" y="6431394"/>
                <a:ext cx="1191524" cy="2965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4" name="Picture 16"/>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3616527" y="6132533"/>
                <a:ext cx="1136657" cy="8942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7" name="Picture 36"/>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1245190" y="6417217"/>
                <a:ext cx="1476878" cy="324913"/>
              </a:xfrm>
              <a:prstGeom prst="rect">
                <a:avLst/>
              </a:prstGeom>
            </p:spPr>
          </p:pic>
          <p:pic>
            <p:nvPicPr>
              <p:cNvPr id="1030" name="Picture 6" descr="http://www.erelyx.com/blog/wp-content/uploads/2011/03/Breitling-Logo.jpg"/>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1960083" y="6254609"/>
                <a:ext cx="1277794" cy="650128"/>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http://threadconscious.com/blog/wp-content/uploads/2013/09/michael-kors-logo.png"/>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14554903" y="6251813"/>
                <a:ext cx="996095" cy="655721"/>
              </a:xfrm>
              <a:prstGeom prst="rect">
                <a:avLst/>
              </a:prstGeom>
              <a:noFill/>
              <a:extLst>
                <a:ext uri="{909E8E84-426E-40dd-AFC4-6F175D3DCCD1}">
                  <a14:hiddenFill xmlns:a14="http://schemas.microsoft.com/office/drawing/2010/main" xmlns="">
                    <a:solidFill>
                      <a:srgbClr val="FFFFFF"/>
                    </a:solidFill>
                  </a14:hiddenFill>
                </a:ext>
              </a:extLst>
            </p:spPr>
          </p:pic>
          <p:pic>
            <p:nvPicPr>
              <p:cNvPr id="1040" name="Picture 16" descr="http://thecoupongal.com/wp-content/uploads/2013/10/Banana-Republic-Logo.jpg"/>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5131834" y="6120429"/>
                <a:ext cx="1435137" cy="918488"/>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48" name="Picture 4" descr="http://www.globalinternships.se/wp-content/uploads/2012/10/ikea-logo.jpg"/>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8515795" y="5951475"/>
              <a:ext cx="1122259" cy="400739"/>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50" name="TextBox 49"/>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4/6</a:t>
            </a:r>
          </a:p>
        </p:txBody>
      </p:sp>
      <p:grpSp>
        <p:nvGrpSpPr>
          <p:cNvPr id="51" name="Group 50"/>
          <p:cNvGrpSpPr/>
          <p:nvPr/>
        </p:nvGrpSpPr>
        <p:grpSpPr>
          <a:xfrm>
            <a:off x="2079400" y="5959646"/>
            <a:ext cx="13333266" cy="991568"/>
            <a:chOff x="2079400" y="5923550"/>
            <a:chExt cx="13333266" cy="991568"/>
          </a:xfrm>
        </p:grpSpPr>
        <p:pic>
          <p:nvPicPr>
            <p:cNvPr id="53" name="Picture 14"/>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7740708" y="6020973"/>
              <a:ext cx="796722" cy="7967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4" name="Picture 19"/>
            <p:cNvPicPr>
              <a:picLocks noChangeAspect="1" noChangeArrowheads="1"/>
            </p:cNvPicPr>
            <p:nvPr/>
          </p:nvPicPr>
          <p:blipFill>
            <a:blip r:embed="rId36" cstate="email">
              <a:extLst>
                <a:ext uri="{28A0092B-C50C-407E-A947-70E740481C1C}">
                  <a14:useLocalDpi xmlns:a14="http://schemas.microsoft.com/office/drawing/2010/main"/>
                </a:ext>
              </a:extLst>
            </a:blip>
            <a:srcRect/>
            <a:stretch>
              <a:fillRect/>
            </a:stretch>
          </p:blipFill>
          <p:spPr bwMode="auto">
            <a:xfrm>
              <a:off x="2079400" y="6083781"/>
              <a:ext cx="1136352" cy="6711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5" name="Picture 54"/>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3472266" y="6285012"/>
              <a:ext cx="1623676" cy="268645"/>
            </a:xfrm>
            <a:prstGeom prst="rect">
              <a:avLst/>
            </a:prstGeom>
          </p:spPr>
        </p:pic>
        <p:pic>
          <p:nvPicPr>
            <p:cNvPr id="56" name="Picture 55"/>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2802201" y="6177503"/>
              <a:ext cx="1402621" cy="483663"/>
            </a:xfrm>
            <a:prstGeom prst="rect">
              <a:avLst/>
            </a:prstGeom>
          </p:spPr>
        </p:pic>
        <p:pic>
          <p:nvPicPr>
            <p:cNvPr id="57" name="Picture 56"/>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10764958" y="6120877"/>
              <a:ext cx="1780729" cy="596915"/>
            </a:xfrm>
            <a:prstGeom prst="rect">
              <a:avLst/>
            </a:prstGeom>
          </p:spPr>
        </p:pic>
        <p:pic>
          <p:nvPicPr>
            <p:cNvPr id="58" name="Picture 8" descr="http://www.lorgnetten.no/image/lindberg_logo-ny.gif"/>
            <p:cNvPicPr>
              <a:picLocks noChangeAspect="1" noChangeArrowheads="1"/>
            </p:cNvPicPr>
            <p:nvPr/>
          </p:nvPicPr>
          <p:blipFill rotWithShape="1">
            <a:blip r:embed="rId40" cstate="email">
              <a:extLst>
                <a:ext uri="{28A0092B-C50C-407E-A947-70E740481C1C}">
                  <a14:useLocalDpi xmlns:a14="http://schemas.microsoft.com/office/drawing/2010/main"/>
                </a:ext>
              </a:extLst>
            </a:blip>
            <a:srcRect l="8451" t="35058" r="3765" b="28185"/>
            <a:stretch/>
          </p:blipFill>
          <p:spPr bwMode="auto">
            <a:xfrm>
              <a:off x="5352456" y="6240815"/>
              <a:ext cx="2131738" cy="357039"/>
            </a:xfrm>
            <a:prstGeom prst="rect">
              <a:avLst/>
            </a:prstGeom>
            <a:noFill/>
            <a:extLst>
              <a:ext uri="{909E8E84-426E-40dd-AFC4-6F175D3DCCD1}">
                <a14:hiddenFill xmlns:a14="http://schemas.microsoft.com/office/drawing/2010/main" xmlns="">
                  <a:solidFill>
                    <a:srgbClr val="FFFFFF"/>
                  </a:solidFill>
                </a14:hiddenFill>
              </a:ext>
            </a:extLst>
          </p:spPr>
        </p:pic>
        <p:pic>
          <p:nvPicPr>
            <p:cNvPr id="59" name="Picture 18" descr="http://hu.giarre.com/images/brandlogos/STEL.jpg"/>
            <p:cNvPicPr>
              <a:picLocks noChangeAspect="1" noChangeArrowheads="1"/>
            </p:cNvPicPr>
            <p:nvPr/>
          </p:nvPicPr>
          <p:blipFill>
            <a:blip r:embed="rId41">
              <a:extLst>
                <a:ext uri="{28A0092B-C50C-407E-A947-70E740481C1C}">
                  <a14:useLocalDpi xmlns:a14="http://schemas.microsoft.com/office/drawing/2010/main"/>
                </a:ext>
              </a:extLst>
            </a:blip>
            <a:srcRect/>
            <a:stretch>
              <a:fillRect/>
            </a:stretch>
          </p:blipFill>
          <p:spPr bwMode="auto">
            <a:xfrm>
              <a:off x="8793944" y="6133584"/>
              <a:ext cx="1714500" cy="571501"/>
            </a:xfrm>
            <a:prstGeom prst="rect">
              <a:avLst/>
            </a:prstGeom>
            <a:noFill/>
            <a:extLst>
              <a:ext uri="{909E8E84-426E-40dd-AFC4-6F175D3DCCD1}">
                <a14:hiddenFill xmlns:a14="http://schemas.microsoft.com/office/drawing/2010/main" xmlns="">
                  <a:solidFill>
                    <a:srgbClr val="FFFFFF"/>
                  </a:solidFill>
                </a14:hiddenFill>
              </a:ext>
            </a:extLst>
          </p:spPr>
        </p:pic>
        <p:pic>
          <p:nvPicPr>
            <p:cNvPr id="60" name="Picture 2" descr="http://repibor.hu/img/Shell-logo.png"/>
            <p:cNvPicPr>
              <a:picLocks noChangeAspect="1" noChangeArrowheads="1"/>
            </p:cNvPicPr>
            <p:nvPr/>
          </p:nvPicPr>
          <p:blipFill>
            <a:blip r:embed="rId4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461336" y="5923550"/>
              <a:ext cx="951330" cy="991568"/>
            </a:xfrm>
            <a:prstGeom prst="rect">
              <a:avLst/>
            </a:prstGeom>
            <a:noFill/>
            <a:extLst>
              <a:ext uri="{909E8E84-426E-40DD-AFC4-6F175D3DCCD1}">
                <a14:hiddenFill xmlns:a14="http://schemas.microsoft.com/office/drawing/2010/main">
                  <a:solidFill>
                    <a:srgbClr val="FFFFFF"/>
                  </a:solidFill>
                </a14:hiddenFill>
              </a:ext>
            </a:extLst>
          </p:spPr>
        </p:pic>
      </p:grpSp>
      <p:pic>
        <p:nvPicPr>
          <p:cNvPr id="61" name="Image 28" descr="icon_home.png">
            <a:hlinkClick r:id="rId43" action="ppaction://hlinksldjump"/>
          </p:cNvPr>
          <p:cNvPicPr>
            <a:picLocks noChangeAspect="1"/>
          </p:cNvPicPr>
          <p:nvPr/>
        </p:nvPicPr>
        <p:blipFill>
          <a:blip r:embed="rId44">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02229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71561" y="395706"/>
            <a:ext cx="5965339" cy="2281443"/>
          </a:xfrm>
          <a:prstGeom prst="rect">
            <a:avLst/>
          </a:prstGeom>
        </p:spPr>
      </p:pic>
      <p:sp>
        <p:nvSpPr>
          <p:cNvPr id="2" name="Title 1"/>
          <p:cNvSpPr>
            <a:spLocks noGrp="1"/>
          </p:cNvSpPr>
          <p:nvPr>
            <p:ph type="title"/>
          </p:nvPr>
        </p:nvSpPr>
        <p:spPr/>
        <p:txBody>
          <a:bodyPr/>
          <a:lstStyle/>
          <a:p>
            <a:r>
              <a:rPr lang="en-US" dirty="0"/>
              <a:t>Retail Case Study</a:t>
            </a:r>
          </a:p>
        </p:txBody>
      </p:sp>
      <p:sp>
        <p:nvSpPr>
          <p:cNvPr id="3" name="Text Placeholder 2"/>
          <p:cNvSpPr>
            <a:spLocks noGrp="1"/>
          </p:cNvSpPr>
          <p:nvPr>
            <p:ph type="body" sz="quarter" idx="10"/>
          </p:nvPr>
        </p:nvSpPr>
        <p:spPr>
          <a:xfrm>
            <a:off x="1913469" y="1563322"/>
            <a:ext cx="13529733" cy="512613"/>
          </a:xfrm>
        </p:spPr>
        <p:txBody>
          <a:bodyPr/>
          <a:lstStyle/>
          <a:p>
            <a:r>
              <a:rPr lang="en-US" dirty="0"/>
              <a:t>LG TV Experience at Best Buy</a:t>
            </a:r>
          </a:p>
        </p:txBody>
      </p:sp>
      <p:sp>
        <p:nvSpPr>
          <p:cNvPr id="4" name="Content Placeholder 3"/>
          <p:cNvSpPr>
            <a:spLocks noGrp="1"/>
          </p:cNvSpPr>
          <p:nvPr>
            <p:ph idx="14"/>
          </p:nvPr>
        </p:nvSpPr>
        <p:spPr>
          <a:xfrm>
            <a:off x="1913468" y="2370246"/>
            <a:ext cx="13923432" cy="5950015"/>
          </a:xfrm>
        </p:spPr>
        <p:txBody>
          <a:bodyPr/>
          <a:lstStyle/>
          <a:p>
            <a:pPr>
              <a:spcBef>
                <a:spcPts val="800"/>
              </a:spcBef>
            </a:pPr>
            <a:r>
              <a:rPr lang="en-US" sz="1933" b="1" dirty="0"/>
              <a:t>Project</a:t>
            </a:r>
            <a:r>
              <a:rPr lang="en-US" sz="1933" dirty="0"/>
              <a:t>: LG OLED &amp; Super UHD TV Wall Experience</a:t>
            </a:r>
          </a:p>
          <a:p>
            <a:pPr>
              <a:spcBef>
                <a:spcPts val="800"/>
              </a:spcBef>
            </a:pPr>
            <a:r>
              <a:rPr lang="en-US" sz="1933" b="1" dirty="0"/>
              <a:t>Integrator</a:t>
            </a:r>
            <a:r>
              <a:rPr lang="en-US" sz="1933" dirty="0"/>
              <a:t>: Design Phase, (www.dphase.com), IL-based P.O.P display firm</a:t>
            </a:r>
          </a:p>
          <a:p>
            <a:pPr>
              <a:spcBef>
                <a:spcPts val="800"/>
              </a:spcBef>
            </a:pPr>
            <a:r>
              <a:rPr lang="en-US" sz="1933" b="1" dirty="0"/>
              <a:t>Solution</a:t>
            </a:r>
            <a:r>
              <a:rPr lang="en-US" sz="1933" dirty="0"/>
              <a:t>: </a:t>
            </a:r>
            <a:r>
              <a:rPr lang="en-US" sz="1933" b="1" dirty="0">
                <a:solidFill>
                  <a:srgbClr val="2F026F"/>
                </a:solidFill>
              </a:rPr>
              <a:t>over 15,000 BrightSign players powering all retail TV displays at all Best Buy stores</a:t>
            </a:r>
          </a:p>
          <a:p>
            <a:pPr lvl="1">
              <a:spcBef>
                <a:spcPts val="800"/>
              </a:spcBef>
            </a:pPr>
            <a:r>
              <a:rPr lang="en-US" sz="1933" dirty="0"/>
              <a:t>Flawlessly synchronized 5-TV screen LG Experience display</a:t>
            </a:r>
          </a:p>
          <a:p>
            <a:pPr lvl="1">
              <a:spcBef>
                <a:spcPts val="800"/>
              </a:spcBef>
            </a:pPr>
            <a:r>
              <a:rPr lang="en-US" sz="1933" dirty="0"/>
              <a:t>Center ELO touchscreen encourages customer engagement with an “assisted selling” experience to trigger playback videos highlighting each TV’s features &amp; 3 connected sound systems</a:t>
            </a:r>
          </a:p>
          <a:p>
            <a:pPr lvl="1">
              <a:spcBef>
                <a:spcPts val="800"/>
              </a:spcBef>
            </a:pPr>
            <a:r>
              <a:rPr lang="en-US" sz="1933" dirty="0"/>
              <a:t>Uses sophisticated and reliable interactivity including touch, pushbuttons and UDP commands   </a:t>
            </a:r>
          </a:p>
          <a:p>
            <a:pPr>
              <a:spcBef>
                <a:spcPts val="800"/>
              </a:spcBef>
            </a:pPr>
            <a:r>
              <a:rPr lang="en-US" sz="1933" b="1" dirty="0"/>
              <a:t>Results</a:t>
            </a:r>
            <a:r>
              <a:rPr lang="en-US" sz="1933" dirty="0"/>
              <a:t>:</a:t>
            </a:r>
          </a:p>
          <a:p>
            <a:pPr lvl="1">
              <a:spcBef>
                <a:spcPts val="800"/>
              </a:spcBef>
            </a:pPr>
            <a:r>
              <a:rPr lang="en-US" sz="1933" b="1" dirty="0">
                <a:solidFill>
                  <a:srgbClr val="372059"/>
                </a:solidFill>
              </a:rPr>
              <a:t>Customer’s experience dramatically improved with engagement resulting in increased dwell time</a:t>
            </a:r>
          </a:p>
          <a:p>
            <a:pPr lvl="1">
              <a:spcBef>
                <a:spcPts val="800"/>
              </a:spcBef>
            </a:pPr>
            <a:r>
              <a:rPr lang="en-US" sz="1933" b="1" dirty="0">
                <a:solidFill>
                  <a:srgbClr val="372059"/>
                </a:solidFill>
                <a:latin typeface="Verdana" panose="020B0604030504040204" pitchFamily="34" charset="0"/>
                <a:ea typeface="Verdana" panose="020B0604030504040204" pitchFamily="34" charset="0"/>
                <a:cs typeface="Verdana" panose="020B0604030504040204" pitchFamily="34" charset="0"/>
              </a:rPr>
              <a:t>LG Best Buy sales lifted from 4</a:t>
            </a:r>
            <a:r>
              <a:rPr lang="en-US" sz="1933" b="1" baseline="30000" dirty="0">
                <a:solidFill>
                  <a:srgbClr val="372059"/>
                </a:solidFill>
                <a:latin typeface="Verdana" panose="020B0604030504040204" pitchFamily="34" charset="0"/>
                <a:ea typeface="Verdana" panose="020B0604030504040204" pitchFamily="34" charset="0"/>
                <a:cs typeface="Verdana" panose="020B0604030504040204" pitchFamily="34" charset="0"/>
              </a:rPr>
              <a:t>th</a:t>
            </a:r>
            <a:r>
              <a:rPr lang="en-US" sz="1933" b="1" dirty="0">
                <a:solidFill>
                  <a:srgbClr val="372059"/>
                </a:solidFill>
                <a:latin typeface="Verdana" panose="020B0604030504040204" pitchFamily="34" charset="0"/>
                <a:ea typeface="Verdana" panose="020B0604030504040204" pitchFamily="34" charset="0"/>
                <a:cs typeface="Verdana" panose="020B0604030504040204" pitchFamily="34" charset="0"/>
              </a:rPr>
              <a:t> to 2</a:t>
            </a:r>
            <a:r>
              <a:rPr lang="en-US" sz="1933" b="1" baseline="30000" dirty="0">
                <a:solidFill>
                  <a:srgbClr val="372059"/>
                </a:solidFill>
                <a:latin typeface="Verdana" panose="020B0604030504040204" pitchFamily="34" charset="0"/>
                <a:ea typeface="Verdana" panose="020B0604030504040204" pitchFamily="34" charset="0"/>
                <a:cs typeface="Verdana" panose="020B0604030504040204" pitchFamily="34" charset="0"/>
              </a:rPr>
              <a:t>nd</a:t>
            </a:r>
            <a:r>
              <a:rPr lang="en-US" sz="1933" b="1" dirty="0">
                <a:solidFill>
                  <a:srgbClr val="372059"/>
                </a:solidFill>
                <a:latin typeface="Verdana" panose="020B0604030504040204" pitchFamily="34" charset="0"/>
                <a:ea typeface="Verdana" panose="020B0604030504040204" pitchFamily="34" charset="0"/>
                <a:cs typeface="Verdana" panose="020B0604030504040204" pitchFamily="34" charset="0"/>
              </a:rPr>
              <a:t> place in the first year of installing the LG Experience Wall</a:t>
            </a:r>
          </a:p>
          <a:p>
            <a:pPr lvl="1">
              <a:spcBef>
                <a:spcPts val="800"/>
              </a:spcBef>
            </a:pPr>
            <a:r>
              <a:rPr lang="en-US" sz="1933" dirty="0">
                <a:solidFill>
                  <a:srgbClr val="212025"/>
                </a:solidFill>
                <a:latin typeface="Verdana" panose="020B0604030504040204" pitchFamily="34" charset="0"/>
                <a:ea typeface="Verdana" panose="020B0604030504040204" pitchFamily="34" charset="0"/>
                <a:cs typeface="Verdana" panose="020B0604030504040204" pitchFamily="34" charset="0"/>
              </a:rPr>
              <a:t>LG’s lift in sales and market share is directly related to the effectiveness of the LG Experience Wall display</a:t>
            </a:r>
          </a:p>
          <a:p>
            <a:pPr lvl="1">
              <a:spcBef>
                <a:spcPts val="800"/>
              </a:spcBef>
            </a:pPr>
            <a:r>
              <a:rPr lang="en-US" sz="1933" b="1" dirty="0">
                <a:solidFill>
                  <a:srgbClr val="372059"/>
                </a:solidFill>
                <a:latin typeface="Verdana" panose="020B0604030504040204" pitchFamily="34" charset="0"/>
                <a:ea typeface="Verdana" panose="020B0604030504040204" pitchFamily="34" charset="0"/>
                <a:cs typeface="Verdana" panose="020B0604030504040204" pitchFamily="34" charset="0"/>
              </a:rPr>
              <a:t>LG realized significant ROI saving of over $100,000 due to reliability - zero BrightSign unit returns!</a:t>
            </a:r>
          </a:p>
          <a:p>
            <a:pPr lvl="1">
              <a:spcBef>
                <a:spcPts val="800"/>
              </a:spcBef>
            </a:pPr>
            <a:r>
              <a:rPr lang="en-US" sz="1933" dirty="0">
                <a:solidFill>
                  <a:srgbClr val="3D3D3D"/>
                </a:solidFill>
                <a:latin typeface="Verdana" panose="020B0604030504040204" pitchFamily="34" charset="0"/>
                <a:ea typeface="Verdana" panose="020B0604030504040204" pitchFamily="34" charset="0"/>
                <a:cs typeface="Verdana" panose="020B0604030504040204" pitchFamily="34" charset="0"/>
              </a:rPr>
              <a:t>BrightSign’s efficient, remote network management of all players reduced maintenance costs</a:t>
            </a:r>
          </a:p>
          <a:p>
            <a:pPr lvl="1">
              <a:spcBef>
                <a:spcPts val="800"/>
              </a:spcBef>
            </a:pPr>
            <a:r>
              <a:rPr lang="en-US" sz="1933" dirty="0">
                <a:solidFill>
                  <a:srgbClr val="212025"/>
                </a:solidFill>
              </a:rPr>
              <a:t>LG used cost savings &amp; confidence in BrightSign’s reliability to expand into 150 additional regional and non-technical outlets that otherwise would not have deployed which further increased sales </a:t>
            </a:r>
          </a:p>
        </p:txBody>
      </p:sp>
      <p:pic>
        <p:nvPicPr>
          <p:cNvPr id="6" name="Image 28" descr="icon_home.png">
            <a:hlinkClick r:id="rId3" action="ppaction://hlinksldjump"/>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EF3C27E-6503-4968-8B23-4B1B2580C631}"/>
              </a:ext>
            </a:extLst>
          </p:cNvPr>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5/6</a:t>
            </a:r>
          </a:p>
        </p:txBody>
      </p:sp>
    </p:spTree>
    <p:extLst>
      <p:ext uri="{BB962C8B-B14F-4D97-AF65-F5344CB8AC3E}">
        <p14:creationId xmlns:p14="http://schemas.microsoft.com/office/powerpoint/2010/main" val="30526064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AA744-E403-4A61-BBE0-17DC4536D6ED}"/>
              </a:ext>
            </a:extLst>
          </p:cNvPr>
          <p:cNvSpPr>
            <a:spLocks noGrp="1"/>
          </p:cNvSpPr>
          <p:nvPr>
            <p:ph type="title"/>
          </p:nvPr>
        </p:nvSpPr>
        <p:spPr/>
        <p:txBody>
          <a:bodyPr/>
          <a:lstStyle/>
          <a:p>
            <a:r>
              <a:rPr lang="en-US" dirty="0"/>
              <a:t>Retail Case Study</a:t>
            </a:r>
          </a:p>
        </p:txBody>
      </p:sp>
      <p:sp>
        <p:nvSpPr>
          <p:cNvPr id="3" name="Text Placeholder 2">
            <a:extLst>
              <a:ext uri="{FF2B5EF4-FFF2-40B4-BE49-F238E27FC236}">
                <a16:creationId xmlns:a16="http://schemas.microsoft.com/office/drawing/2014/main" id="{A3BB6AF6-8567-4B6D-ADC7-CC8E7F482425}"/>
              </a:ext>
            </a:extLst>
          </p:cNvPr>
          <p:cNvSpPr>
            <a:spLocks noGrp="1"/>
          </p:cNvSpPr>
          <p:nvPr>
            <p:ph type="body" sz="quarter" idx="10"/>
          </p:nvPr>
        </p:nvSpPr>
        <p:spPr>
          <a:xfrm>
            <a:off x="1913469" y="1426673"/>
            <a:ext cx="13529733" cy="491370"/>
          </a:xfrm>
        </p:spPr>
        <p:txBody>
          <a:bodyPr/>
          <a:lstStyle/>
          <a:p>
            <a:r>
              <a:rPr lang="en-US" dirty="0"/>
              <a:t>Mercedes Benz Pop-up Store</a:t>
            </a:r>
          </a:p>
        </p:txBody>
      </p:sp>
      <p:sp>
        <p:nvSpPr>
          <p:cNvPr id="4" name="Content Placeholder 3">
            <a:extLst>
              <a:ext uri="{FF2B5EF4-FFF2-40B4-BE49-F238E27FC236}">
                <a16:creationId xmlns:a16="http://schemas.microsoft.com/office/drawing/2014/main" id="{82FE7BC8-275D-435F-B814-B4D7FE0FE01A}"/>
              </a:ext>
            </a:extLst>
          </p:cNvPr>
          <p:cNvSpPr>
            <a:spLocks noGrp="1"/>
          </p:cNvSpPr>
          <p:nvPr>
            <p:ph idx="14"/>
          </p:nvPr>
        </p:nvSpPr>
        <p:spPr>
          <a:xfrm>
            <a:off x="1913469" y="2187641"/>
            <a:ext cx="7535332" cy="5971255"/>
          </a:xfrm>
        </p:spPr>
        <p:txBody>
          <a:bodyPr/>
          <a:lstStyle/>
          <a:p>
            <a:r>
              <a:rPr lang="en-US" sz="2200" b="1" dirty="0"/>
              <a:t>Project</a:t>
            </a:r>
            <a:r>
              <a:rPr lang="en-US" sz="2200" dirty="0"/>
              <a:t>: Two Mercedes Benz pop-up stores set up for two months this summer in high-end shopping malls in Miami and Chicago</a:t>
            </a:r>
          </a:p>
          <a:p>
            <a:r>
              <a:rPr lang="en-US" sz="2200" b="1" dirty="0"/>
              <a:t>Integrators</a:t>
            </a:r>
            <a:r>
              <a:rPr lang="en-US" sz="2200" dirty="0"/>
              <a:t>: Gorilla Production Group &amp; Red Dot Digital Media</a:t>
            </a:r>
          </a:p>
          <a:p>
            <a:r>
              <a:rPr lang="en-US" sz="2200" b="1" dirty="0"/>
              <a:t>Solution</a:t>
            </a:r>
            <a:r>
              <a:rPr lang="en-US" sz="2200" dirty="0"/>
              <a:t>: </a:t>
            </a:r>
          </a:p>
          <a:p>
            <a:pPr lvl="1">
              <a:spcBef>
                <a:spcPts val="600"/>
              </a:spcBef>
            </a:pPr>
            <a:r>
              <a:rPr lang="en-US" sz="2000" dirty="0"/>
              <a:t>60 displays in each store creating visual interest &amp; excitement in small spaces</a:t>
            </a:r>
          </a:p>
          <a:p>
            <a:pPr lvl="1">
              <a:spcBef>
                <a:spcPts val="600"/>
              </a:spcBef>
            </a:pPr>
            <a:r>
              <a:rPr lang="en-US" sz="2000" dirty="0"/>
              <a:t>All content running on BrightSign players and using BrightWall</a:t>
            </a:r>
          </a:p>
          <a:p>
            <a:pPr lvl="1">
              <a:spcBef>
                <a:spcPts val="600"/>
              </a:spcBef>
            </a:pPr>
            <a:r>
              <a:rPr lang="en-US" sz="2000" dirty="0"/>
              <a:t>4x4 video walls showcasing videos, vehicle specs &amp; branding</a:t>
            </a:r>
          </a:p>
          <a:p>
            <a:pPr lvl="1">
              <a:spcBef>
                <a:spcPts val="600"/>
              </a:spcBef>
            </a:pPr>
            <a:r>
              <a:rPr lang="en-US" sz="2000" dirty="0"/>
              <a:t>Two video walls in vertical &amp; horizontal orientations, mounted at various depths to create a unique 3D look &amp; </a:t>
            </a:r>
            <a:r>
              <a:rPr lang="en-US" sz="2000" dirty="0" err="1"/>
              <a:t>synch’d</a:t>
            </a:r>
            <a:r>
              <a:rPr lang="en-US" sz="2000" dirty="0"/>
              <a:t> to create a single piece of art and branding</a:t>
            </a:r>
          </a:p>
          <a:p>
            <a:pPr>
              <a:spcBef>
                <a:spcPts val="600"/>
              </a:spcBef>
            </a:pPr>
            <a:r>
              <a:rPr lang="en-US" sz="2400" dirty="0">
                <a:hlinkClick r:id="rId2"/>
              </a:rPr>
              <a:t>Watch Video</a:t>
            </a:r>
            <a:endParaRPr lang="en-US" dirty="0"/>
          </a:p>
        </p:txBody>
      </p:sp>
      <p:pic>
        <p:nvPicPr>
          <p:cNvPr id="2050" name="Picture 2" descr="https://www.brightsign.biz/application/files/9715/3417/7966/Mercedes-Benz-logo.png">
            <a:extLst>
              <a:ext uri="{FF2B5EF4-FFF2-40B4-BE49-F238E27FC236}">
                <a16:creationId xmlns:a16="http://schemas.microsoft.com/office/drawing/2014/main" id="{F3CDBD01-54F8-4796-B4FB-13B03A8F8A7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993813" y="290594"/>
            <a:ext cx="1627187" cy="16271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brightsign.biz/application/files/6815/3418/0877/mercedes1.jpg">
            <a:extLst>
              <a:ext uri="{FF2B5EF4-FFF2-40B4-BE49-F238E27FC236}">
                <a16:creationId xmlns:a16="http://schemas.microsoft.com/office/drawing/2014/main" id="{B5E98051-D8D3-45B7-8903-D8923A47E10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784735" y="5507611"/>
            <a:ext cx="5981342" cy="25544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9A75A489-6054-45DF-9542-04A5828935C3}"/>
              </a:ext>
            </a:extLst>
          </p:cNvPr>
          <p:cNvSpPr/>
          <p:nvPr/>
        </p:nvSpPr>
        <p:spPr>
          <a:xfrm>
            <a:off x="9619635" y="2321131"/>
            <a:ext cx="6311542" cy="2554460"/>
          </a:xfrm>
          <a:prstGeom prst="roundRect">
            <a:avLst/>
          </a:prstGeom>
          <a:ln w="57150">
            <a:solidFill>
              <a:srgbClr val="2F026F"/>
            </a:solidFill>
          </a:ln>
        </p:spPr>
        <p:style>
          <a:lnRef idx="2">
            <a:schemeClr val="accent4"/>
          </a:lnRef>
          <a:fillRef idx="1">
            <a:schemeClr val="lt1"/>
          </a:fillRef>
          <a:effectRef idx="0">
            <a:schemeClr val="accent4"/>
          </a:effectRef>
          <a:fontRef idx="minor">
            <a:schemeClr val="dk1"/>
          </a:fontRef>
        </p:style>
        <p:txBody>
          <a:bodyPr wrap="square" lIns="45720" rIns="45720">
            <a:noAutofit/>
          </a:bodyPr>
          <a:lstStyle/>
          <a:p>
            <a:pPr marL="0" lvl="1">
              <a:lnSpc>
                <a:spcPct val="114000"/>
              </a:lnSpc>
              <a:spcBef>
                <a:spcPts val="200"/>
              </a:spcBef>
            </a:pPr>
            <a:r>
              <a:rPr lang="en-US" sz="1600" i="1" dirty="0">
                <a:latin typeface="Verdana" panose="020B0604030504040204" pitchFamily="34" charset="0"/>
                <a:ea typeface="Verdana" panose="020B0604030504040204" pitchFamily="34" charset="0"/>
                <a:cs typeface="Verdana" panose="020B0604030504040204" pitchFamily="34" charset="0"/>
              </a:rPr>
              <a:t>“Creating three video walls in a relatively small space required that we space the individual displays just right, and that the content displayed perfectly on each screen to create the impact we desired. BrightSign’s hardware and software works seamlessly and are essential to perfecting high-visibility projects like our latest collaboration with Mercedes Benz.” </a:t>
            </a:r>
          </a:p>
          <a:p>
            <a:pPr marL="0" lvl="1">
              <a:lnSpc>
                <a:spcPct val="114000"/>
              </a:lnSpc>
              <a:spcBef>
                <a:spcPts val="200"/>
              </a:spcBef>
            </a:pPr>
            <a:r>
              <a:rPr lang="en-US" sz="1600" b="1" i="1" dirty="0">
                <a:solidFill>
                  <a:srgbClr val="2F026F"/>
                </a:solidFill>
                <a:latin typeface="Verdana" panose="020B0604030504040204" pitchFamily="34" charset="0"/>
                <a:ea typeface="Verdana" panose="020B0604030504040204" pitchFamily="34" charset="0"/>
                <a:cs typeface="Verdana" panose="020B0604030504040204" pitchFamily="34" charset="0"/>
              </a:rPr>
              <a:t>- </a:t>
            </a:r>
            <a:r>
              <a:rPr lang="en-US" sz="1600" b="1" dirty="0">
                <a:solidFill>
                  <a:srgbClr val="2F026F"/>
                </a:solidFill>
                <a:latin typeface="Verdana" panose="020B0604030504040204" pitchFamily="34" charset="0"/>
                <a:ea typeface="Verdana" panose="020B0604030504040204" pitchFamily="34" charset="0"/>
                <a:cs typeface="Verdana" panose="020B0604030504040204" pitchFamily="34" charset="0"/>
              </a:rPr>
              <a:t>Darryl Kuder, President of Red Dot Digital Media</a:t>
            </a:r>
            <a:endParaRPr lang="en-US" sz="1600" b="1" i="1" dirty="0">
              <a:solidFill>
                <a:srgbClr val="2F026F"/>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Image 28" descr="icon_home.png">
            <a:hlinkClick r:id="rId5" action="ppaction://hlinksldjump"/>
            <a:extLst>
              <a:ext uri="{FF2B5EF4-FFF2-40B4-BE49-F238E27FC236}">
                <a16:creationId xmlns:a16="http://schemas.microsoft.com/office/drawing/2014/main" id="{288BE848-A3F5-4293-9370-55280F437E32}"/>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00353" y="395706"/>
            <a:ext cx="1000053" cy="10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4C7E083-2D45-48B1-B730-24C1AD9C9445}"/>
              </a:ext>
            </a:extLst>
          </p:cNvPr>
          <p:cNvSpPr txBox="1"/>
          <p:nvPr/>
        </p:nvSpPr>
        <p:spPr>
          <a:xfrm>
            <a:off x="15334949" y="8694091"/>
            <a:ext cx="450764" cy="276999"/>
          </a:xfrm>
          <a:prstGeom prst="rect">
            <a:avLst/>
          </a:prstGeom>
          <a:noFill/>
        </p:spPr>
        <p:txBody>
          <a:bodyPr wrap="none" rtlCol="0">
            <a:spAutoFit/>
          </a:bodyPr>
          <a:lstStyle/>
          <a:p>
            <a:r>
              <a:rPr lang="en-US" sz="1200" dirty="0">
                <a:solidFill>
                  <a:srgbClr val="595959"/>
                </a:solidFill>
                <a:latin typeface="Verdana" pitchFamily="34" charset="0"/>
                <a:ea typeface="Verdana" pitchFamily="34" charset="0"/>
                <a:cs typeface="Verdana" pitchFamily="34" charset="0"/>
              </a:rPr>
              <a:t>6/6</a:t>
            </a:r>
          </a:p>
        </p:txBody>
      </p:sp>
    </p:spTree>
    <p:extLst>
      <p:ext uri="{BB962C8B-B14F-4D97-AF65-F5344CB8AC3E}">
        <p14:creationId xmlns:p14="http://schemas.microsoft.com/office/powerpoint/2010/main" val="34558219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ightSign-Template-2016-potx" id="{C3C66A06-E188-44CE-9605-51EA23E8C718}" vid="{571D97AE-D296-46F7-B979-D3875082A1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70139</TotalTime>
  <Words>8099</Words>
  <Application>Microsoft Office PowerPoint</Application>
  <PresentationFormat>Custom</PresentationFormat>
  <Paragraphs>1269</Paragraphs>
  <Slides>106</Slides>
  <Notes>45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106</vt:i4>
      </vt:variant>
    </vt:vector>
  </HeadingPairs>
  <TitlesOfParts>
    <vt:vector size="116" baseType="lpstr">
      <vt:lpstr>Arial</vt:lpstr>
      <vt:lpstr>Arial Rounded MT Bold</vt:lpstr>
      <vt:lpstr>Calibri</vt:lpstr>
      <vt:lpstr>Garamond</vt:lpstr>
      <vt:lpstr>Helvetica Neue Bold Condensed</vt:lpstr>
      <vt:lpstr>Helvetica Neue Condensed Bold</vt:lpstr>
      <vt:lpstr>Times New Roman</vt:lpstr>
      <vt:lpstr>Verdana</vt:lpstr>
      <vt:lpstr>Wingdings</vt:lpstr>
      <vt:lpstr>Office Theme</vt:lpstr>
      <vt:lpstr>PowerPoint Presentation</vt:lpstr>
      <vt:lpstr>PowerPoint Presentation</vt:lpstr>
      <vt:lpstr>PowerPoint Presentation</vt:lpstr>
      <vt:lpstr>BrightSign corporate overview</vt:lpstr>
      <vt:lpstr>BrightSign is the Market Leader</vt:lpstr>
      <vt:lpstr>BrightSign Brand reigns supreme for digital signage</vt:lpstr>
      <vt:lpstr>World Market Forecast for Digital Signage</vt:lpstr>
      <vt:lpstr>BrightSign Is the Right Choice</vt:lpstr>
      <vt:lpstr>Content Management Options</vt:lpstr>
      <vt:lpstr>The BrightSign Advantage</vt:lpstr>
      <vt:lpstr>BrightSign awards</vt:lpstr>
      <vt:lpstr>Why Major Brands Chose BrightSign</vt:lpstr>
      <vt:lpstr>Major Brands On BrightSign Network</vt:lpstr>
      <vt:lpstr>PowerPoint Presentation</vt:lpstr>
      <vt:lpstr>BrightSign Offers World-Class  digital signage Media Players</vt:lpstr>
      <vt:lpstr>Designed exclusively for digital signage</vt:lpstr>
      <vt:lpstr>BrightSign Model Lineup</vt:lpstr>
      <vt:lpstr>Model Packages &amp; Pricing </vt:lpstr>
      <vt:lpstr>New BrightSign LS424</vt:lpstr>
      <vt:lpstr>New BrightSign HD4</vt:lpstr>
      <vt:lpstr>BrightSign HD-OPS</vt:lpstr>
      <vt:lpstr>BrightSign XD</vt:lpstr>
      <vt:lpstr>BrightSign XT</vt:lpstr>
      <vt:lpstr>BrightSign Accessories</vt:lpstr>
      <vt:lpstr>PowerPoint Presentation</vt:lpstr>
      <vt:lpstr>PowerPoint Presentation</vt:lpstr>
      <vt:lpstr>H.265 Decoding</vt:lpstr>
      <vt:lpstr>H.265/HEVC – the new standard</vt:lpstr>
      <vt:lpstr>H.265 Compression Solutions</vt:lpstr>
      <vt:lpstr>Full HD Video</vt:lpstr>
      <vt:lpstr>True 4K video</vt:lpstr>
      <vt:lpstr>4K Dolby Vision &amp; HDR10+*</vt:lpstr>
      <vt:lpstr>Dual Video Decoding</vt:lpstr>
      <vt:lpstr>4K Full Resolution Graphics</vt:lpstr>
      <vt:lpstr>Live TV</vt:lpstr>
      <vt:lpstr>HTML5 </vt:lpstr>
      <vt:lpstr>Mosaic Mode</vt:lpstr>
      <vt:lpstr>BrightWall™</vt:lpstr>
      <vt:lpstr>AutoWall™</vt:lpstr>
      <vt:lpstr>Zones</vt:lpstr>
      <vt:lpstr>Interactivity</vt:lpstr>
      <vt:lpstr>Live Feeds</vt:lpstr>
      <vt:lpstr>IP Streaming</vt:lpstr>
      <vt:lpstr>Digital Audio</vt:lpstr>
      <vt:lpstr>Extended Thermal Operation</vt:lpstr>
      <vt:lpstr>M.2 interface</vt:lpstr>
      <vt:lpstr>Power over Ethernet</vt:lpstr>
      <vt:lpstr>Geo-Fencing</vt:lpstr>
      <vt:lpstr>Sign Preview</vt:lpstr>
      <vt:lpstr>BrightSign App</vt:lpstr>
      <vt:lpstr>How it works…</vt:lpstr>
      <vt:lpstr>How it works…</vt:lpstr>
      <vt:lpstr>Network Solutions Overview</vt:lpstr>
      <vt:lpstr>B-Deploy</vt:lpstr>
      <vt:lpstr>BrightSign Network Tagging</vt:lpstr>
      <vt:lpstr>Remote Snapshot</vt:lpstr>
      <vt:lpstr>BrightBeacon™ Overview</vt:lpstr>
      <vt:lpstr>BrightBeacon™ Features</vt:lpstr>
      <vt:lpstr>BrightBeacon™ Requirements</vt:lpstr>
      <vt:lpstr>PowerPoint Presentation</vt:lpstr>
      <vt:lpstr>BrightSign Presentation Creation Process</vt:lpstr>
      <vt:lpstr>BrightAuthor Overview</vt:lpstr>
      <vt:lpstr>Presentation Authoring</vt:lpstr>
      <vt:lpstr>Flawless playback you can rely on</vt:lpstr>
      <vt:lpstr>Playback Management made easy</vt:lpstr>
      <vt:lpstr>PowerPoint Presentation</vt:lpstr>
      <vt:lpstr>Network Solutions Overview</vt:lpstr>
      <vt:lpstr>Local SD Card Publishing</vt:lpstr>
      <vt:lpstr>Local Network Publishing</vt:lpstr>
      <vt:lpstr>Simple File Networking</vt:lpstr>
      <vt:lpstr>BrightSign Network</vt:lpstr>
      <vt:lpstr>BrightSign Network Features</vt:lpstr>
      <vt:lpstr>BrightSign Network Enterprise Edition</vt:lpstr>
      <vt:lpstr>Network Solutions Comparison</vt:lpstr>
      <vt:lpstr>PowerPoint Presentation</vt:lpstr>
      <vt:lpstr>Sophisticated Solutions for Any Application</vt:lpstr>
      <vt:lpstr>BrightSign Corporate &amp; Exhibit Solutions</vt:lpstr>
      <vt:lpstr>Utrecht City Council Case Study</vt:lpstr>
      <vt:lpstr>BrightSign Education Solutions</vt:lpstr>
      <vt:lpstr>UC Irvine Case Study</vt:lpstr>
      <vt:lpstr>BrightSign Finance Solutions</vt:lpstr>
      <vt:lpstr>Western Union Case Study</vt:lpstr>
      <vt:lpstr>BrightSign Museums &amp; Attractions Solutions</vt:lpstr>
      <vt:lpstr>Why Museums &amp; Attractions Choose BrightSign</vt:lpstr>
      <vt:lpstr>BrightSign Hospitality Solutions</vt:lpstr>
      <vt:lpstr>Hospitality Case Study</vt:lpstr>
      <vt:lpstr>BrightSign Restaurant Solutions</vt:lpstr>
      <vt:lpstr>Why Major QSRs Choose BrightSign</vt:lpstr>
      <vt:lpstr>Starbucks </vt:lpstr>
      <vt:lpstr>BrightSign Healthcare Solutions</vt:lpstr>
      <vt:lpstr>HealthCare Case Study Combines BrightSign with Wovenmedia Place-based Media Service</vt:lpstr>
      <vt:lpstr>BrightSign Transportation Solutions</vt:lpstr>
      <vt:lpstr>Shell Gas Station Case Study</vt:lpstr>
      <vt:lpstr>BrightSign Retail Solutions</vt:lpstr>
      <vt:lpstr>Why Major Retail Brands Chose BrightSign</vt:lpstr>
      <vt:lpstr>Retailers with over 1,000 installed BrightSign players</vt:lpstr>
      <vt:lpstr>Major Retail Brands Using BrightSign</vt:lpstr>
      <vt:lpstr>Retail Case Study</vt:lpstr>
      <vt:lpstr>Retail Case Study</vt:lpstr>
      <vt:lpstr>BrightSign Casino &amp; Stadium Solutions</vt:lpstr>
      <vt:lpstr>Station Casino Case Study</vt:lpstr>
      <vt:lpstr>PowerPoint Presentation</vt:lpstr>
      <vt:lpstr>Content Management Options</vt:lpstr>
      <vt:lpstr>BrightSign Partners: Software</vt:lpstr>
      <vt:lpstr>BrightSign Partners: Content</vt:lpstr>
      <vt:lpstr>PowerPoint Presentation</vt:lpstr>
    </vt:vector>
  </TitlesOfParts>
  <Company>B'stro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Fore</dc:creator>
  <cp:lastModifiedBy>Karen Fore</cp:lastModifiedBy>
  <cp:revision>1764</cp:revision>
  <cp:lastPrinted>2016-09-02T18:15:58Z</cp:lastPrinted>
  <dcterms:created xsi:type="dcterms:W3CDTF">2011-12-22T18:30:04Z</dcterms:created>
  <dcterms:modified xsi:type="dcterms:W3CDTF">2019-03-11T16:11:22Z</dcterms:modified>
</cp:coreProperties>
</file>