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1213" r:id="rId2"/>
    <p:sldId id="1340" r:id="rId3"/>
    <p:sldId id="260" r:id="rId4"/>
    <p:sldId id="1305" r:id="rId5"/>
    <p:sldId id="1344" r:id="rId6"/>
    <p:sldId id="1269" r:id="rId7"/>
    <p:sldId id="1380" r:id="rId8"/>
    <p:sldId id="1375" r:id="rId9"/>
    <p:sldId id="1376" r:id="rId10"/>
    <p:sldId id="1253" r:id="rId11"/>
    <p:sldId id="1378" r:id="rId12"/>
    <p:sldId id="1398" r:id="rId13"/>
    <p:sldId id="1402" r:id="rId14"/>
    <p:sldId id="1254" r:id="rId15"/>
    <p:sldId id="1255" r:id="rId16"/>
    <p:sldId id="1323" r:id="rId17"/>
    <p:sldId id="1295" r:id="rId18"/>
    <p:sldId id="1319" r:id="rId19"/>
    <p:sldId id="1296" r:id="rId20"/>
    <p:sldId id="1401" r:id="rId21"/>
    <p:sldId id="1256" r:id="rId22"/>
  </p:sldIdLst>
  <p:sldSz cx="16256000" cy="9144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4B762-54EB-8C43-92ED-D7DABFF26E5C}">
          <p14:sldIdLst>
            <p14:sldId id="1213"/>
            <p14:sldId id="1340"/>
            <p14:sldId id="260"/>
            <p14:sldId id="1305"/>
            <p14:sldId id="1344"/>
            <p14:sldId id="1269"/>
            <p14:sldId id="1380"/>
            <p14:sldId id="1375"/>
            <p14:sldId id="1376"/>
            <p14:sldId id="1253"/>
            <p14:sldId id="1378"/>
            <p14:sldId id="1398"/>
            <p14:sldId id="1402"/>
            <p14:sldId id="1254"/>
            <p14:sldId id="1255"/>
            <p14:sldId id="1323"/>
            <p14:sldId id="1295"/>
            <p14:sldId id="1319"/>
            <p14:sldId id="1296"/>
            <p14:sldId id="1401"/>
            <p14:sldId id="1256"/>
          </p14:sldIdLst>
        </p14:section>
      </p14:sectionLst>
    </p:ext>
    <p:ext uri="{EFAFB233-063F-42B5-8137-9DF3F51BA10A}">
      <p15:sldGuideLst xmlns:p15="http://schemas.microsoft.com/office/powerpoint/2012/main">
        <p15:guide id="1" orient="horz" pos="2880">
          <p15:clr>
            <a:srgbClr val="A4A3A4"/>
          </p15:clr>
        </p15:guide>
        <p15:guide id="2" pos="51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Gardner" initials="RG" lastIdx="13" clrIdx="0"/>
  <p:cmAuthor id="1" name="Karen Fore" initials="KF"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829"/>
    <a:srgbClr val="28A6BA"/>
    <a:srgbClr val="000000"/>
    <a:srgbClr val="372059"/>
    <a:srgbClr val="333333"/>
    <a:srgbClr val="F7F7F7"/>
    <a:srgbClr val="292929"/>
    <a:srgbClr val="111111"/>
    <a:srgbClr val="8C8C8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64" autoAdjust="0"/>
    <p:restoredTop sz="86380" autoAdjust="0"/>
  </p:normalViewPr>
  <p:slideViewPr>
    <p:cSldViewPr snapToGrid="0" snapToObjects="1">
      <p:cViewPr varScale="1">
        <p:scale>
          <a:sx n="68" d="100"/>
          <a:sy n="68" d="100"/>
        </p:scale>
        <p:origin x="786" y="60"/>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9" d="100"/>
          <a:sy n="89" d="100"/>
        </p:scale>
        <p:origin x="220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8" tIns="46584" rIns="93168" bIns="46584" rtlCol="0"/>
          <a:lstStyle>
            <a:lvl1pPr algn="r">
              <a:defRPr sz="1200"/>
            </a:lvl1pPr>
          </a:lstStyle>
          <a:p>
            <a:fld id="{44F001AE-1434-4A48-B0D3-739F7CA19528}" type="datetimeFigureOut">
              <a:rPr lang="en-US" smtClean="0"/>
              <a:pPr/>
              <a:t>4/6/2020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8" tIns="46584" rIns="93168" bIns="46584" rtlCol="0" anchor="b"/>
          <a:lstStyle>
            <a:lvl1pPr algn="r">
              <a:defRPr sz="1200"/>
            </a:lvl1pPr>
          </a:lstStyle>
          <a:p>
            <a:fld id="{726A5037-DEC1-164D-AD1E-930808B37C12}" type="slidenum">
              <a:rPr lang="en-US" smtClean="0"/>
              <a:pPr/>
              <a:t>‹#›</a:t>
            </a:fld>
            <a:endParaRPr lang="en-US" dirty="0"/>
          </a:p>
        </p:txBody>
      </p:sp>
    </p:spTree>
    <p:extLst>
      <p:ext uri="{BB962C8B-B14F-4D97-AF65-F5344CB8AC3E}">
        <p14:creationId xmlns:p14="http://schemas.microsoft.com/office/powerpoint/2010/main" val="207528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200"/>
            </a:lvl1pPr>
          </a:lstStyle>
          <a:p>
            <a:fld id="{23282753-D6FB-8E47-B9FD-687232927873}" type="datetimeFigureOut">
              <a:rPr lang="en-US" smtClean="0"/>
              <a:pPr/>
              <a:t>4/6/2020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30945C19-B7FF-8548-82DA-D7A3AF6512B8}" type="slidenum">
              <a:rPr lang="en-US" smtClean="0"/>
              <a:pPr/>
              <a:t>‹#›</a:t>
            </a:fld>
            <a:endParaRPr lang="en-US" dirty="0"/>
          </a:p>
        </p:txBody>
      </p:sp>
    </p:spTree>
    <p:extLst>
      <p:ext uri="{BB962C8B-B14F-4D97-AF65-F5344CB8AC3E}">
        <p14:creationId xmlns:p14="http://schemas.microsoft.com/office/powerpoint/2010/main" val="2262800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1</a:t>
            </a:fld>
            <a:endParaRPr lang="en-US" dirty="0"/>
          </a:p>
        </p:txBody>
      </p:sp>
    </p:spTree>
    <p:extLst>
      <p:ext uri="{BB962C8B-B14F-4D97-AF65-F5344CB8AC3E}">
        <p14:creationId xmlns:p14="http://schemas.microsoft.com/office/powerpoint/2010/main" val="270853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is a closer look at the user interface for the real time player monitoring and control tools. The middle screenshot shows the player health at that particular moment in time, and if you select the cog icon next to a particular player, you can view its remote diagnostic webserver in real time as shown in the left and right screenshots. The left screenshot shows how you can take a snapshot of what’s playing right now on the player and on the right we have a view of the control functions such as rebooting the player.</a:t>
            </a:r>
          </a:p>
        </p:txBody>
      </p:sp>
      <p:sp>
        <p:nvSpPr>
          <p:cNvPr id="4" name="Slide Number Placeholder 3"/>
          <p:cNvSpPr>
            <a:spLocks noGrp="1"/>
          </p:cNvSpPr>
          <p:nvPr>
            <p:ph type="sldNum" sz="quarter" idx="10"/>
          </p:nvPr>
        </p:nvSpPr>
        <p:spPr/>
        <p:txBody>
          <a:bodyPr/>
          <a:lstStyle/>
          <a:p>
            <a:fld id="{30945C19-B7FF-8548-82DA-D7A3AF6512B8}" type="slidenum">
              <a:rPr lang="en-US" smtClean="0"/>
              <a:pPr/>
              <a:t>10</a:t>
            </a:fld>
            <a:endParaRPr lang="en-US" dirty="0"/>
          </a:p>
        </p:txBody>
      </p:sp>
    </p:spTree>
    <p:extLst>
      <p:ext uri="{BB962C8B-B14F-4D97-AF65-F5344CB8AC3E}">
        <p14:creationId xmlns:p14="http://schemas.microsoft.com/office/powerpoint/2010/main" val="166899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feature of Control Cloud is that you get to choose what CMS solution to use.  The BSN.cloud platform uses WebSocket technology to provide the real time player access and controls that Control Cloud offers while also providing open APIs to CMS partners so that they can easily integrate with us at varying levels. </a:t>
            </a:r>
            <a:r>
              <a:rPr lang="en-US" sz="1200" kern="1200" dirty="0">
                <a:solidFill>
                  <a:schemeClr val="tx1"/>
                </a:solidFill>
                <a:effectLst/>
                <a:latin typeface="+mn-lt"/>
                <a:ea typeface="+mn-ea"/>
                <a:cs typeface="+mn-cs"/>
              </a:rPr>
              <a:t>Manage your real time player network independently on Control Cloud while also utilizing your choice of CMS to create, publish and manage presentations &amp; your media library. </a:t>
            </a:r>
            <a:r>
              <a:rPr lang="en-US" dirty="0"/>
              <a:t>Despite this separation, they still cooperatively run on the BrightSign players.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Integration of CMS partners at the Control Cloud level makes the provisioning process entirely seamless and uncomplicated as it both links the player to a Control Cloud account as well as to the CMS of your choice as we previously discussed. We currently have 18 integrated CMS partner solutions and counting, and a</a:t>
            </a:r>
            <a:r>
              <a:rPr lang="en-US" sz="1200" kern="1200" dirty="0">
                <a:solidFill>
                  <a:schemeClr val="tx1"/>
                </a:solidFill>
                <a:effectLst/>
                <a:latin typeface="+mn-lt"/>
                <a:ea typeface="+mn-ea"/>
                <a:cs typeface="+mn-cs"/>
              </a:rPr>
              <a:t> Control Cloud account can even support a fleet of BrightSign players connected to a mix of different CMS solutions for a truly versatile and custom solution. </a:t>
            </a:r>
            <a:r>
              <a:rPr lang="en-US" dirty="0"/>
              <a:t> Our APIs even offer a way for our partners to integrate the real time player access and control tools found in Control Cloud within their own CMS user interface if so desired by the CMS partner. In addition, CMS partners can connect their content creation and distribution system to create unique workflows using our API set. BrightSign REST API’s will then issue the web calls so that the CMS partner doesn’t have to build the communications protocol from the cloud to the player.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there are many benefits to using the innovative new BSN.cloud platform who’s vital Control Cloud level of service truly puts users in control of their players and their digital signage network operation.  Together with our integrated CMS partners, we deliver cooperative solutions that fit the varying and unique needs of our users. And it doesn’t stop there - BrightSign is known for continually improving upon and adding new capabilities to our products and services to ensure a highly reliable, best in class solution both now and into the future.</a:t>
            </a:r>
          </a:p>
        </p:txBody>
      </p:sp>
      <p:sp>
        <p:nvSpPr>
          <p:cNvPr id="4" name="Slide Number Placeholder 3"/>
          <p:cNvSpPr>
            <a:spLocks noGrp="1"/>
          </p:cNvSpPr>
          <p:nvPr>
            <p:ph type="sldNum" sz="quarter" idx="5"/>
          </p:nvPr>
        </p:nvSpPr>
        <p:spPr/>
        <p:txBody>
          <a:bodyPr/>
          <a:lstStyle/>
          <a:p>
            <a:fld id="{30945C19-B7FF-8548-82DA-D7A3AF6512B8}" type="slidenum">
              <a:rPr lang="en-US" smtClean="0"/>
              <a:pPr/>
              <a:t>11</a:t>
            </a:fld>
            <a:endParaRPr lang="en-US" dirty="0"/>
          </a:p>
        </p:txBody>
      </p:sp>
    </p:spTree>
    <p:extLst>
      <p:ext uri="{BB962C8B-B14F-4D97-AF65-F5344CB8AC3E}">
        <p14:creationId xmlns:p14="http://schemas.microsoft.com/office/powerpoint/2010/main" val="2379155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highest level of service the BSN.cloud platform offers is the Content Cloud annual subscription. Content cloud includes all that Control Cloud offers and adds exceptional Content and Network Management features and tools in a secure cloud environment that is scalable &amp; robust. BrightAuthor:connected is the CMS solution for this subscription which is fully integrated with the BSN.cloud platform to deliver a seamless workflow of accessing real time player health &amp; controls as well as presentation authoring, content management and network management tools. It is available as PC &amp; MAC desktop applications and as a web UI via a Chrome browser, all of which have a unified workflow and interface to make our experience seamless regardless of which application you use. With Content Cloud you can operate your network flawlessly and with the utmost confidence that you are used to with our BrightSign players.  In addition, BrightSign also offers APIs that our partners can take advantage of to build custom HTML applications such as </a:t>
            </a:r>
            <a:r>
              <a:rPr lang="en-US" dirty="0" err="1"/>
              <a:t>wayfinders</a:t>
            </a:r>
            <a:r>
              <a:rPr lang="en-US" dirty="0"/>
              <a:t>, digital concierge displays, and much more.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12</a:t>
            </a:fld>
            <a:endParaRPr lang="en-US" dirty="0"/>
          </a:p>
        </p:txBody>
      </p:sp>
    </p:spTree>
    <p:extLst>
      <p:ext uri="{BB962C8B-B14F-4D97-AF65-F5344CB8AC3E}">
        <p14:creationId xmlns:p14="http://schemas.microsoft.com/office/powerpoint/2010/main" val="327351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Control Cloud offers both Content and Network Management features and tools in a secure cloud environment. For Content Management, this service operates totally in the cloud including your media library, content feeds, presentation management, scheduling and content distribution tools, and uses our BrightAuthor:connected application as the primary CMS. In terms of the network management tool, this service supports grouping players into network groups for mass content distribution and player management.  It also collects and stores data about performance measures that are important to network managers. It also supports proof of play for the DOOH market, player performance and health, remote snapshot data over time.  The administrative functions also push out email notifications about issues that are important to network managers such as a subscription that is about to expire, players that are reporting errors, </a:t>
            </a:r>
            <a:r>
              <a:rPr lang="en-US" dirty="0" err="1"/>
              <a:t>etc</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13</a:t>
            </a:fld>
            <a:endParaRPr lang="en-US" dirty="0"/>
          </a:p>
        </p:txBody>
      </p:sp>
    </p:spTree>
    <p:extLst>
      <p:ext uri="{BB962C8B-B14F-4D97-AF65-F5344CB8AC3E}">
        <p14:creationId xmlns:p14="http://schemas.microsoft.com/office/powerpoint/2010/main" val="2813436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some of the Content Cloud functionality within BrightAuthor:connected.  </a:t>
            </a:r>
          </a:p>
          <a:p>
            <a:pPr marL="228600" indent="-228600">
              <a:buAutoNum type="arabicPeriod"/>
            </a:pPr>
            <a:r>
              <a:rPr lang="en-US" dirty="0"/>
              <a:t>The first one is a look at just some of the presentation templates available to choose from to build your digital sign presentation. In Content Cloud, all presentations are stored in your BSN.cloud account.</a:t>
            </a:r>
          </a:p>
          <a:p>
            <a:pPr marL="228600" indent="-228600">
              <a:buAutoNum type="arabicPeriod"/>
            </a:pPr>
            <a:r>
              <a:rPr lang="en-US" dirty="0"/>
              <a:t>Next we have a look at a content library in Content Cloud. You can see and sort photos from videos and add new media and otherwise manage your content library in the cloud</a:t>
            </a:r>
          </a:p>
          <a:p>
            <a:pPr marL="228600" indent="-228600">
              <a:buAutoNum type="arabicPeriod"/>
            </a:pPr>
            <a:r>
              <a:rPr lang="en-US" dirty="0"/>
              <a:t>Here we have a look at a touch interactive presentation using the content assets in Content Cloud. </a:t>
            </a:r>
          </a:p>
          <a:p>
            <a:pPr marL="228600" indent="-228600">
              <a:buAutoNum type="arabicPeriod"/>
            </a:pPr>
            <a:r>
              <a:rPr lang="en-US" dirty="0"/>
              <a:t>And finally here’s a look at the presentation scheduling via Content Cloud showing one presentation scheduled for the weekends a different one for week days and an interruption in playback of a 3</a:t>
            </a:r>
            <a:r>
              <a:rPr lang="en-US" baseline="30000" dirty="0"/>
              <a:t>rd</a:t>
            </a:r>
            <a:r>
              <a:rPr lang="en-US" dirty="0"/>
              <a:t> presentations at a particular day and time.</a:t>
            </a:r>
          </a:p>
        </p:txBody>
      </p:sp>
      <p:sp>
        <p:nvSpPr>
          <p:cNvPr id="4" name="Slide Number Placeholder 3"/>
          <p:cNvSpPr>
            <a:spLocks noGrp="1"/>
          </p:cNvSpPr>
          <p:nvPr>
            <p:ph type="sldNum" sz="quarter" idx="5"/>
          </p:nvPr>
        </p:nvSpPr>
        <p:spPr/>
        <p:txBody>
          <a:bodyPr/>
          <a:lstStyle/>
          <a:p>
            <a:fld id="{30945C19-B7FF-8548-82DA-D7A3AF6512B8}" type="slidenum">
              <a:rPr lang="en-US" smtClean="0"/>
              <a:pPr/>
              <a:t>14</a:t>
            </a:fld>
            <a:endParaRPr lang="en-US" dirty="0"/>
          </a:p>
        </p:txBody>
      </p:sp>
    </p:spTree>
    <p:extLst>
      <p:ext uri="{BB962C8B-B14F-4D97-AF65-F5344CB8AC3E}">
        <p14:creationId xmlns:p14="http://schemas.microsoft.com/office/powerpoint/2010/main" val="4036552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snapshots of what the Content Cloud network management service provides and will look like via BrightAuthor:connected.  </a:t>
            </a:r>
          </a:p>
          <a:p>
            <a:pPr marL="228600" indent="-228600">
              <a:buAutoNum type="arabicPeriod"/>
            </a:pPr>
            <a:r>
              <a:rPr lang="en-US" dirty="0"/>
              <a:t>You can view all connected devices and apply filters and sort for easy player management and a look at real-time player status. </a:t>
            </a:r>
          </a:p>
          <a:p>
            <a:pPr marL="228600" indent="-228600">
              <a:buAutoNum type="arabicPeriod"/>
            </a:pPr>
            <a:r>
              <a:rPr lang="en-US" dirty="0"/>
              <a:t>Next you can look at player Hierarchy of devices with errors or warnings and view logs and data over time. </a:t>
            </a:r>
          </a:p>
          <a:p>
            <a:pPr marL="228600" indent="-228600">
              <a:buAutoNum type="arabicPeriod"/>
            </a:pPr>
            <a:r>
              <a:rPr lang="en-US" dirty="0"/>
              <a:t>Here you can view the player locations on a map </a:t>
            </a:r>
          </a:p>
          <a:p>
            <a:pPr marL="228600" indent="-228600">
              <a:buAutoNum type="arabicPeriod"/>
            </a:pPr>
            <a:r>
              <a:rPr lang="en-US" dirty="0"/>
              <a:t>and finally, here’s a look at Remote Snapshots culminated over time which is supported only in the Management Cloud.  </a:t>
            </a:r>
          </a:p>
        </p:txBody>
      </p:sp>
      <p:sp>
        <p:nvSpPr>
          <p:cNvPr id="4" name="Slide Number Placeholder 3"/>
          <p:cNvSpPr>
            <a:spLocks noGrp="1"/>
          </p:cNvSpPr>
          <p:nvPr>
            <p:ph type="sldNum" sz="quarter" idx="5"/>
          </p:nvPr>
        </p:nvSpPr>
        <p:spPr/>
        <p:txBody>
          <a:bodyPr/>
          <a:lstStyle/>
          <a:p>
            <a:fld id="{30945C19-B7FF-8548-82DA-D7A3AF6512B8}" type="slidenum">
              <a:rPr lang="en-US" smtClean="0"/>
              <a:pPr/>
              <a:t>15</a:t>
            </a:fld>
            <a:endParaRPr lang="en-US" dirty="0"/>
          </a:p>
        </p:txBody>
      </p:sp>
    </p:spTree>
    <p:extLst>
      <p:ext uri="{BB962C8B-B14F-4D97-AF65-F5344CB8AC3E}">
        <p14:creationId xmlns:p14="http://schemas.microsoft.com/office/powerpoint/2010/main" val="1004205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2438" y="717550"/>
            <a:ext cx="6383337" cy="3590925"/>
          </a:xfrm>
          <a:ln/>
        </p:spPr>
      </p:sp>
      <p:sp>
        <p:nvSpPr>
          <p:cNvPr id="40963"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DA29A455-3D5A-4D19-B3A4-C5F2B0EC1A27}" type="slidenum">
              <a:rPr lang="en-US" smtClean="0"/>
              <a:pPr>
                <a:defRPr/>
              </a:pPr>
              <a:t>16</a:t>
            </a:fld>
            <a:endParaRPr lang="en-US"/>
          </a:p>
        </p:txBody>
      </p:sp>
    </p:spTree>
    <p:extLst>
      <p:ext uri="{BB962C8B-B14F-4D97-AF65-F5344CB8AC3E}">
        <p14:creationId xmlns:p14="http://schemas.microsoft.com/office/powerpoint/2010/main" val="329316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BrightAuthor:connected is our authoring software application that allows you to easily create, publish and manage digital signage presentations that run flawlessly on BrightSign players. It offers an enhanced and unified BrightSign experience with a common user interface, workflow and feature set available for PC, Mac and a Chrome web browser. BrightAuthor:connected offers an intuitive environment to create impactful presentations while adding the ability to securely connect to BSN.cloud enabled players to take advantage of new real time player controls as well as robust network and content management tools. Experience BrightAuthor:connected is offered at a free CMS solution for Control Cloud subscriptions &amp; adds cloud-based content management tools in Content Cloud. </a:t>
            </a: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17</a:t>
            </a:fld>
            <a:endParaRPr lang="en-US" dirty="0"/>
          </a:p>
        </p:txBody>
      </p:sp>
    </p:spTree>
    <p:extLst>
      <p:ext uri="{BB962C8B-B14F-4D97-AF65-F5344CB8AC3E}">
        <p14:creationId xmlns:p14="http://schemas.microsoft.com/office/powerpoint/2010/main" val="30431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diagram shows the process for creating, publishing and playing presentations on our BSN.cloud platform using BrightAuthor:connected.  Since a Control Cloud subscription is included with every player, if you use BrightAuthor:connected as your CMS, authoring and publishing presentations are done locally using the PC or MAC desktop versions of BrightAuthor:connected. And you can take advantage of the real time player controls in a cloud-connected environment using the same desktop application or the Web UI at </a:t>
            </a:r>
            <a:r>
              <a:rPr lang="en-US" dirty="0" err="1"/>
              <a:t>bsn.cloud</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Content Cloud subscribers </a:t>
            </a:r>
            <a:r>
              <a:rPr lang="en-US" dirty="0" err="1"/>
              <a:t>soley</a:t>
            </a:r>
            <a:r>
              <a:rPr lang="en-US" dirty="0"/>
              <a:t> use BrightAuthor:connected as the CMS of choice and it operates in a fully cloud-connected environment that host content media libraries as well as supports authoring, scheduling &amp; publishing presentations in the cloud so you can work from any location at anytime.  The BrightAuthor:connected workflow process in general is the same regardless of the level of service where you take content, author presentations and publish them to players using various player connected methods that meet your network environment &amp; level of BSN.cloud service.  </a:t>
            </a:r>
          </a:p>
        </p:txBody>
      </p:sp>
      <p:sp>
        <p:nvSpPr>
          <p:cNvPr id="4" name="Slide Number Placeholder 3"/>
          <p:cNvSpPr>
            <a:spLocks noGrp="1"/>
          </p:cNvSpPr>
          <p:nvPr>
            <p:ph type="sldNum" sz="quarter" idx="5"/>
          </p:nvPr>
        </p:nvSpPr>
        <p:spPr/>
        <p:txBody>
          <a:bodyPr/>
          <a:lstStyle/>
          <a:p>
            <a:fld id="{30945C19-B7FF-8548-82DA-D7A3AF6512B8}" type="slidenum">
              <a:rPr lang="en-US" smtClean="0"/>
              <a:pPr/>
              <a:t>18</a:t>
            </a:fld>
            <a:endParaRPr lang="en-US" dirty="0"/>
          </a:p>
        </p:txBody>
      </p:sp>
    </p:spTree>
    <p:extLst>
      <p:ext uri="{BB962C8B-B14F-4D97-AF65-F5344CB8AC3E}">
        <p14:creationId xmlns:p14="http://schemas.microsoft.com/office/powerpoint/2010/main" val="1215972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1" i="0" u="none" strike="noStrike" kern="1200" baseline="0" dirty="0">
                <a:solidFill>
                  <a:schemeClr val="tx1"/>
                </a:solidFill>
                <a:latin typeface="+mn-lt"/>
                <a:ea typeface="+mn-ea"/>
                <a:cs typeface="+mn-cs"/>
              </a:rPr>
              <a:t>Author. </a:t>
            </a:r>
            <a:r>
              <a:rPr lang="en-US" sz="1200" b="0" i="0" u="none" strike="noStrike" kern="1200" baseline="0" dirty="0">
                <a:solidFill>
                  <a:schemeClr val="tx1"/>
                </a:solidFill>
                <a:latin typeface="+mn-lt"/>
                <a:ea typeface="+mn-ea"/>
                <a:cs typeface="+mn-cs"/>
              </a:rPr>
              <a:t>Easily create presentation layouts &amp; playlists for simple to sophisticated digital signs using content in your media library hosted on BSN.cloud or stored locally. BrightAuthor:connected supports a prolific array of content types and formats with unified experience, feature set and work ow for PC, Mac and a Chrome browser interface so you can work wherever and whenever with ease.</a:t>
            </a:r>
          </a:p>
          <a:p>
            <a:pPr marL="228600" indent="-228600">
              <a:buFont typeface="+mj-lt"/>
              <a:buAutoNum type="arabicPeriod"/>
            </a:pPr>
            <a:r>
              <a:rPr lang="en-US" sz="1200" b="1" i="0" u="none" strike="noStrike" kern="1200" baseline="0" dirty="0">
                <a:solidFill>
                  <a:schemeClr val="tx1"/>
                </a:solidFill>
                <a:latin typeface="+mn-lt"/>
                <a:ea typeface="+mn-ea"/>
                <a:cs typeface="+mn-cs"/>
              </a:rPr>
              <a:t>Publish &amp; Play. </a:t>
            </a:r>
            <a:r>
              <a:rPr lang="en-US" sz="1200" b="0" i="0" u="none" strike="noStrike" kern="1200" baseline="0" dirty="0">
                <a:solidFill>
                  <a:schemeClr val="tx1"/>
                </a:solidFill>
                <a:latin typeface="+mn-lt"/>
                <a:ea typeface="+mn-ea"/>
                <a:cs typeface="+mn-cs"/>
              </a:rPr>
              <a:t>Take the guess work out of playing your presentations on BrightSign. BrightAuthor:connected provides an intuitive calendar-view to easily schedule and daypart your presentation playback. Publishing your content is an automated process that packages up your content, playlist and controls to deliver flawless playback via your network connection of choice or as a standalone presentation</a:t>
            </a:r>
          </a:p>
          <a:p>
            <a:pPr marL="228600" indent="-228600">
              <a:buFont typeface="+mj-lt"/>
              <a:buAutoNum type="arabicPeriod"/>
            </a:pPr>
            <a:r>
              <a:rPr lang="en-US" sz="1200" b="1" i="0" u="none" strike="noStrike" kern="1200" baseline="0" dirty="0">
                <a:solidFill>
                  <a:schemeClr val="tx1"/>
                </a:solidFill>
                <a:latin typeface="+mn-lt"/>
                <a:ea typeface="+mn-ea"/>
                <a:cs typeface="+mn-cs"/>
              </a:rPr>
              <a:t>Real Time Control. </a:t>
            </a:r>
            <a:r>
              <a:rPr lang="en-US" sz="1200" b="0" i="0" u="none" strike="noStrike" kern="1200" baseline="0" dirty="0">
                <a:solidFill>
                  <a:schemeClr val="tx1"/>
                </a:solidFill>
                <a:latin typeface="+mn-lt"/>
                <a:ea typeface="+mn-ea"/>
                <a:cs typeface="+mn-cs"/>
              </a:rPr>
              <a:t>Use BrightAuthor:connected to securely access, control and communicate in real time with cloud-based players from any remote location for free with Control Cloud. Get real time player health and access to the diagnostic web server to control players by performing remote reboots &amp; deploying BrightSign OS updates. You can even initiate remote snapshots on demand to see what’s playing on-screen.</a:t>
            </a:r>
          </a:p>
          <a:p>
            <a:pPr marL="228600" indent="-228600">
              <a:buFont typeface="+mj-lt"/>
              <a:buAutoNum type="arabicPeriod"/>
            </a:pPr>
            <a:r>
              <a:rPr lang="en-US" sz="1200" b="1" i="0" u="none" strike="noStrike" kern="1200" baseline="0" dirty="0">
                <a:solidFill>
                  <a:schemeClr val="tx1"/>
                </a:solidFill>
                <a:latin typeface="+mn-lt"/>
                <a:ea typeface="+mn-ea"/>
                <a:cs typeface="+mn-cs"/>
              </a:rPr>
              <a:t>Manage</a:t>
            </a:r>
            <a:r>
              <a:rPr lang="en-US" sz="1200" b="0" i="0" u="none" strike="noStrike" kern="1200" baseline="0" dirty="0">
                <a:solidFill>
                  <a:schemeClr val="tx1"/>
                </a:solidFill>
                <a:latin typeface="+mn-lt"/>
                <a:ea typeface="+mn-ea"/>
                <a:cs typeface="+mn-cs"/>
              </a:rPr>
              <a:t>. Network managers with Content Cloud subscriptions can remotely view compiled performance data over time including event logs and proof of play via reports, filters and queries. Access to a set of robust network management and administration tools are also available such as mapping player locations, network grouping, and email notifications to bring attention to specific network activities and subscription status.</a:t>
            </a: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19</a:t>
            </a:fld>
            <a:endParaRPr lang="en-US" dirty="0"/>
          </a:p>
        </p:txBody>
      </p:sp>
    </p:spTree>
    <p:extLst>
      <p:ext uri="{BB962C8B-B14F-4D97-AF65-F5344CB8AC3E}">
        <p14:creationId xmlns:p14="http://schemas.microsoft.com/office/powerpoint/2010/main" val="297663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BrightSign has launched a revolutionary new solution that connects BrightSign players to the cloud giving users control over their players for free.  BrightSign OS 8 is the required operating system that enables the BSN.cloud platform for a cloud-connected experience on all series 3, series 4 and 4K (top hat) BrightSign players </a:t>
            </a:r>
            <a:r>
              <a:rPr lang="en-US" sz="1200" kern="1200" dirty="0">
                <a:solidFill>
                  <a:schemeClr val="tx1"/>
                </a:solidFill>
                <a:effectLst/>
                <a:latin typeface="+mn-lt"/>
                <a:ea typeface="+mn-ea"/>
                <a:cs typeface="+mn-cs"/>
              </a:rPr>
              <a:t>using state-of-the-art web technology</a:t>
            </a:r>
            <a:r>
              <a:rPr lang="en-US" dirty="0"/>
              <a:t>. BSN.cloud is t</a:t>
            </a:r>
            <a:r>
              <a:rPr lang="en-US" sz="1200" dirty="0"/>
              <a:t>he evolution of BrightSign Network, but has been completely rebuilt as a new innovative platform that delivers varying levels of services for player, network and content management to deliver a digital signage solution to meet your needs. The free baseline service that BSN.cloud provides is what delivers the crucial, </a:t>
            </a:r>
            <a:r>
              <a:rPr lang="en-US" dirty="0"/>
              <a:t>direct access to real time player health and controls anytime, anywhere.</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a:t>
            </a:fld>
            <a:endParaRPr lang="en-US" dirty="0"/>
          </a:p>
        </p:txBody>
      </p:sp>
    </p:spTree>
    <p:extLst>
      <p:ext uri="{BB962C8B-B14F-4D97-AF65-F5344CB8AC3E}">
        <p14:creationId xmlns:p14="http://schemas.microsoft.com/office/powerpoint/2010/main" val="17721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20</a:t>
            </a:fld>
            <a:endParaRPr lang="en-US" dirty="0"/>
          </a:p>
        </p:txBody>
      </p:sp>
    </p:spTree>
    <p:extLst>
      <p:ext uri="{BB962C8B-B14F-4D97-AF65-F5344CB8AC3E}">
        <p14:creationId xmlns:p14="http://schemas.microsoft.com/office/powerpoint/2010/main" val="410155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innovative new BSN.cloud platform is uniquely built to </a:t>
            </a:r>
            <a:r>
              <a:rPr lang="en-US" sz="1200" kern="1200" dirty="0">
                <a:solidFill>
                  <a:schemeClr val="tx1"/>
                </a:solidFill>
                <a:effectLst/>
                <a:latin typeface="+mn-lt"/>
                <a:ea typeface="+mn-ea"/>
                <a:cs typeface="+mn-cs"/>
              </a:rPr>
              <a:t>elevate secure real time player access with cloud connectivity on all BrightSign players anytime, anywhere while </a:t>
            </a:r>
            <a:r>
              <a:rPr lang="en-US" dirty="0"/>
              <a:t>delivering a total signage solution that gives </a:t>
            </a:r>
            <a:r>
              <a:rPr lang="en-US" sz="1200" kern="1200" dirty="0">
                <a:solidFill>
                  <a:schemeClr val="tx1"/>
                </a:solidFill>
                <a:effectLst/>
                <a:latin typeface="+mn-lt"/>
                <a:ea typeface="+mn-ea"/>
                <a:cs typeface="+mn-cs"/>
              </a:rPr>
              <a:t>users the power to operate their digital signage network in a way that best meets their needs. </a:t>
            </a:r>
            <a:r>
              <a:rPr lang="en-US" sz="1200" dirty="0"/>
              <a:t>The BSN.cloud platform offers varying levels of secure, scalable services for basic to complex digital signage networks to provide a total signage solution that supports small single unit networks to those made up of thousands of players. It all begins with the free Control Cloud subscription that gives access to real time player health, diagnostics and controls at anytime, anywhere. This included level of service is also unique in that it allows you to </a:t>
            </a:r>
            <a:r>
              <a:rPr lang="en-US" sz="1200" kern="1200" dirty="0">
                <a:solidFill>
                  <a:schemeClr val="tx1"/>
                </a:solidFill>
                <a:effectLst/>
                <a:latin typeface="+mn-lt"/>
                <a:ea typeface="+mn-ea"/>
                <a:cs typeface="+mn-cs"/>
              </a:rPr>
              <a:t>independently manage your real time player network from your CMS solution</a:t>
            </a:r>
            <a:r>
              <a:rPr lang="en-US" sz="1200" dirty="0"/>
              <a:t>. Users also have a choice of selecting the Content Cloud level of service which is an affordable annual subscription with content and network management tools in a cloud connected environment. </a:t>
            </a:r>
          </a:p>
        </p:txBody>
      </p:sp>
      <p:sp>
        <p:nvSpPr>
          <p:cNvPr id="4" name="Slide Number Placeholder 3"/>
          <p:cNvSpPr>
            <a:spLocks noGrp="1"/>
          </p:cNvSpPr>
          <p:nvPr>
            <p:ph type="sldNum" sz="quarter" idx="5"/>
          </p:nvPr>
        </p:nvSpPr>
        <p:spPr/>
        <p:txBody>
          <a:bodyPr/>
          <a:lstStyle/>
          <a:p>
            <a:fld id="{30945C19-B7FF-8548-82DA-D7A3AF6512B8}" type="slidenum">
              <a:rPr lang="en-US" smtClean="0"/>
              <a:pPr/>
              <a:t>3</a:t>
            </a:fld>
            <a:endParaRPr lang="en-US" dirty="0"/>
          </a:p>
        </p:txBody>
      </p:sp>
    </p:spTree>
    <p:extLst>
      <p:ext uri="{BB962C8B-B14F-4D97-AF65-F5344CB8AC3E}">
        <p14:creationId xmlns:p14="http://schemas.microsoft.com/office/powerpoint/2010/main" val="193624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BSN.cloud platform offers varying levels of services.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crucial baseline level of service is the Control Cloud subscription which is included for free on all BrightSign players and truly does put users in </a:t>
            </a:r>
            <a:r>
              <a:rPr lang="en-US" sz="1200" b="1" u="sng" dirty="0"/>
              <a:t>control</a:t>
            </a:r>
            <a:r>
              <a:rPr lang="en-US" sz="1200" dirty="0"/>
              <a:t> of their digital signage network.  It delivers the real time access to player health, diagnostics and controls from any location at any time.  Control Cloud also is unique in that it allows you to </a:t>
            </a:r>
            <a:r>
              <a:rPr lang="en-US" sz="1200" kern="1200" dirty="0">
                <a:solidFill>
                  <a:schemeClr val="tx1"/>
                </a:solidFill>
                <a:effectLst/>
                <a:latin typeface="+mn-lt"/>
                <a:ea typeface="+mn-ea"/>
                <a:cs typeface="+mn-cs"/>
              </a:rPr>
              <a:t>independently manage your real time player network from your CMS solution, thereby giving </a:t>
            </a:r>
            <a:r>
              <a:rPr lang="en-US" sz="1200" dirty="0"/>
              <a:t>users the freedom to select a CMS solution that best meets their needs.  Pick from a long list of integrated partner CMS solutions or choose our own BrightAuthor:connected.   </a:t>
            </a:r>
          </a:p>
          <a:p>
            <a:pPr marL="171450" indent="-171450">
              <a:buFont typeface="Arial" panose="020B0604020202020204" pitchFamily="34" charset="0"/>
              <a:buChar char="•"/>
            </a:pPr>
            <a:r>
              <a:rPr lang="en-US" dirty="0"/>
              <a:t>The Content Cloud service is offered as an annual subscription and includes all of the Control Cloud services and adds a complete set of content, network management and administrative tools in a secure cloud environment. We offer a free trial for 30-days to experience it yourself and then the cost is $99/per player per year.  </a:t>
            </a:r>
          </a:p>
        </p:txBody>
      </p:sp>
      <p:sp>
        <p:nvSpPr>
          <p:cNvPr id="4" name="Slide Number Placeholder 3"/>
          <p:cNvSpPr>
            <a:spLocks noGrp="1"/>
          </p:cNvSpPr>
          <p:nvPr>
            <p:ph type="sldNum" sz="quarter" idx="5"/>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356716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mentioned, the BSN.cloud platform puts users directly in control of their players and at the included Control Cloud level of service, it also puts users in control of how to operate their digital signage network by offering a cooperative foundation that gives users this unique flexibility. Control Cloud separates real time player health and controls from content management thereby giving users the best of both worlds.  Manage your real time player network independently on Control Cloud while also utilizing your choice of CMS to create, publish and manage presentations &amp; your media library.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we take a look at what the user’s operating environment is in this situation, this diagram shows that the real time player access is accessible vis the BSN.cloud web UI which can be separate from the CMS user solution and user interface. Despite this separation, they still cooperatively run on the BrightSign players.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secure &amp; scalable Control Cloud service of is included for free on all BrightSign players running BrightSign OS8 and provides 3 main features: </a:t>
            </a:r>
          </a:p>
          <a:p>
            <a:pPr marL="228600" indent="-228600">
              <a:buFont typeface="+mj-lt"/>
              <a:buAutoNum type="arabicPeriod"/>
            </a:pPr>
            <a:r>
              <a:rPr lang="en-US" sz="1200" kern="1200" dirty="0">
                <a:solidFill>
                  <a:schemeClr val="tx1"/>
                </a:solidFill>
                <a:effectLst/>
                <a:latin typeface="+mn-lt"/>
                <a:ea typeface="+mn-ea"/>
                <a:cs typeface="+mn-cs"/>
              </a:rPr>
              <a:t>It provides a new </a:t>
            </a:r>
            <a:r>
              <a:rPr lang="en-US" sz="1200" b="1" kern="1200" dirty="0">
                <a:solidFill>
                  <a:schemeClr val="tx1"/>
                </a:solidFill>
                <a:effectLst/>
                <a:latin typeface="+mn-lt"/>
                <a:ea typeface="+mn-ea"/>
                <a:cs typeface="+mn-cs"/>
              </a:rPr>
              <a:t>streamlined player setup </a:t>
            </a:r>
            <a:r>
              <a:rPr lang="en-US" sz="1200" kern="1200" dirty="0">
                <a:solidFill>
                  <a:schemeClr val="tx1"/>
                </a:solidFill>
                <a:effectLst/>
                <a:latin typeface="+mn-lt"/>
                <a:ea typeface="+mn-ea"/>
                <a:cs typeface="+mn-cs"/>
              </a:rPr>
              <a:t>process which easily provisions a BrightSign player for both your Control Cloud account and the integrated CMS of your choice. BrightSign supports a multitude of integrated CMS solutions to choose from - including our own BrightAuthor:connected solution if so desired. The streamlined setup also supports provisioning of single, multi or mass sets of players with ease.  </a:t>
            </a:r>
          </a:p>
          <a:p>
            <a:pPr marL="228600" indent="-228600">
              <a:buFont typeface="+mj-lt"/>
              <a:buAutoNum type="arabicPeriod"/>
            </a:pPr>
            <a:r>
              <a:rPr lang="en-US" sz="1200" kern="1200" dirty="0">
                <a:solidFill>
                  <a:schemeClr val="tx1"/>
                </a:solidFill>
                <a:effectLst/>
                <a:latin typeface="+mn-lt"/>
                <a:ea typeface="+mn-ea"/>
                <a:cs typeface="+mn-cs"/>
              </a:rPr>
              <a:t>In addition, </a:t>
            </a:r>
            <a:r>
              <a:rPr lang="en-US" dirty="0"/>
              <a:t>Control Cloud provides </a:t>
            </a:r>
            <a:r>
              <a:rPr lang="en-US" b="1" dirty="0"/>
              <a:t>real time access to players anytime, anywhere </a:t>
            </a:r>
            <a:r>
              <a:rPr lang="en-US" dirty="0"/>
              <a:t>via the BSN.cloud Web UI. You can view a player’s health &amp; monitor its status, as well as perform real time diagnostics and controls such as applying OS updates and taking snapshots of what’s currently playing on-screen.  </a:t>
            </a:r>
          </a:p>
          <a:p>
            <a:pPr marL="228600" indent="-228600">
              <a:buFont typeface="+mj-lt"/>
              <a:buAutoNum type="arabicPeriod"/>
            </a:pPr>
            <a:r>
              <a:rPr lang="en-US" dirty="0"/>
              <a:t>A</a:t>
            </a:r>
            <a:r>
              <a:rPr lang="en-US" sz="1200" kern="1200" dirty="0">
                <a:solidFill>
                  <a:schemeClr val="tx1"/>
                </a:solidFill>
                <a:effectLst/>
                <a:latin typeface="+mn-lt"/>
                <a:ea typeface="+mn-ea"/>
                <a:cs typeface="+mn-cs"/>
              </a:rPr>
              <a:t>t the same time users can create, publish &amp; manage presentations to run on their connected BrightSign players using the </a:t>
            </a:r>
            <a:r>
              <a:rPr lang="en-US" sz="1200" b="1" kern="1200" dirty="0">
                <a:solidFill>
                  <a:schemeClr val="tx1"/>
                </a:solidFill>
                <a:effectLst/>
                <a:latin typeface="+mn-lt"/>
                <a:ea typeface="+mn-ea"/>
                <a:cs typeface="+mn-cs"/>
              </a:rPr>
              <a:t>CMS of their choice </a:t>
            </a:r>
            <a:r>
              <a:rPr lang="en-US" sz="1200" kern="1200" dirty="0">
                <a:solidFill>
                  <a:schemeClr val="tx1"/>
                </a:solidFill>
                <a:effectLst/>
                <a:latin typeface="+mn-lt"/>
                <a:ea typeface="+mn-ea"/>
                <a:cs typeface="+mn-cs"/>
              </a:rPr>
              <a:t>which once again shows how Control Cloud puts users in control of their digital signage solution.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3567167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go into more detail on the major features of the free Control Cloud subscription starting with the Streamlined Setup features.  You can instantly sign up for a free Control Cloud subscription online using our </a:t>
            </a:r>
            <a:r>
              <a:rPr lang="en-US" dirty="0" err="1"/>
              <a:t>Quickstart</a:t>
            </a:r>
            <a:r>
              <a:rPr lang="en-US" dirty="0"/>
              <a:t> process that walks you through all the steps.  Activating a player is made very easy by following the on-screen instructions after you power up a player that is Internet connected and has a blank SD card installed. Our process is optimized so that you can easily provision not only a single player, but multiple players or even mass sets of players at once. By default, this setup process is configured to support authoring presentations using BrightAuthor:connected however it can easily be customized to connect a player to the integrated CMS of your choice. </a:t>
            </a:r>
          </a:p>
        </p:txBody>
      </p:sp>
      <p:sp>
        <p:nvSpPr>
          <p:cNvPr id="4" name="Slide Number Placeholder 3"/>
          <p:cNvSpPr>
            <a:spLocks noGrp="1"/>
          </p:cNvSpPr>
          <p:nvPr>
            <p:ph type="sldNum" sz="quarter" idx="5"/>
          </p:nvPr>
        </p:nvSpPr>
        <p:spPr/>
        <p:txBody>
          <a:bodyPr/>
          <a:lstStyle/>
          <a:p>
            <a:fld id="{30945C19-B7FF-8548-82DA-D7A3AF6512B8}" type="slidenum">
              <a:rPr lang="en-US" smtClean="0"/>
              <a:pPr/>
              <a:t>6</a:t>
            </a:fld>
            <a:endParaRPr lang="en-US" dirty="0"/>
          </a:p>
        </p:txBody>
      </p:sp>
    </p:spTree>
    <p:extLst>
      <p:ext uri="{BB962C8B-B14F-4D97-AF65-F5344CB8AC3E}">
        <p14:creationId xmlns:p14="http://schemas.microsoft.com/office/powerpoint/2010/main" val="17897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process to get a player setup for the CMS of your choice is now made super easy and customizable through the Control Cloud Admin tab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Create your free Control Cloud account online at bsn.cloud or control.bsn.cloud by choosing the New User selection. Both websites point to the same BSN.cloud platform, but one is branded as BrightAuthor:connected vs. BSN.cloud </a:t>
            </a:r>
            <a:r>
              <a:rPr lang="en-US" sz="1050" b="1" i="1" dirty="0">
                <a:solidFill>
                  <a:srgbClr val="FF0000"/>
                </a:solidFill>
              </a:rPr>
              <a:t>(NOTE: control.bsn.cloud also removes the ability to upgrade to Content Cloud under the Admin tab and does not ask you to open the BrightAuthor:connected desktop app when you launch the </a:t>
            </a:r>
            <a:r>
              <a:rPr lang="en-US" sz="1050" b="1" i="1" dirty="0" err="1">
                <a:solidFill>
                  <a:srgbClr val="FF0000"/>
                </a:solidFill>
              </a:rPr>
              <a:t>url</a:t>
            </a:r>
            <a:r>
              <a:rPr lang="en-US" sz="1050" b="1" i="1" dirty="0">
                <a:solidFill>
                  <a:srgbClr val="FF0000"/>
                </a:solidFill>
              </a:rPr>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Next create a custom Device Setup package for the CMS of your choice, by navigating to the Admin section &amp; choosing Device Setup. We currently have 18 integrated CMS partner solutions and counting who take advantage of this efficient and seamless setup feature.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Once you have created your setup package, apply it to your player using the Device Provisioning selection under Admin.  The same setup package can be used to mass provision a large set of players for an even more streamlined approach.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Finally apply power to your internet connected BrightSign player with a blank SD card inserted, and follow the on-screen activation instructions which will first </a:t>
            </a:r>
            <a:r>
              <a:rPr lang="en-US" sz="1200" dirty="0">
                <a:latin typeface="Verdana" panose="020B0604030504040204" pitchFamily="34" charset="0"/>
                <a:ea typeface="Verdana" panose="020B0604030504040204" pitchFamily="34" charset="0"/>
              </a:rPr>
              <a:t>link your player to your Control Cloud account &amp; then </a:t>
            </a:r>
            <a:r>
              <a:rPr lang="en-US" dirty="0"/>
              <a:t>a secondary activation process will occur for the selected integrated Partner CMS solution. Once all activations are complete, the real time player health and controls are ready to be accessed online at control.bsn.cloud or </a:t>
            </a:r>
            <a:r>
              <a:rPr lang="en-US" dirty="0" err="1"/>
              <a:t>bsn.cloud</a:t>
            </a:r>
            <a:r>
              <a:rPr lang="en-US" dirty="0"/>
              <a:t> &amp; you can publish your first presentation using the CMS you have selected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7</a:t>
            </a:fld>
            <a:endParaRPr lang="en-US" dirty="0"/>
          </a:p>
        </p:txBody>
      </p:sp>
    </p:spTree>
    <p:extLst>
      <p:ext uri="{BB962C8B-B14F-4D97-AF65-F5344CB8AC3E}">
        <p14:creationId xmlns:p14="http://schemas.microsoft.com/office/powerpoint/2010/main" val="1383359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Here’s a closer look at what the user interface to Control Cloud.  In the upper left you can see the Control Cloud dashboard which provides a quick look of your real time player health &amp; provides quick access to key functions. On the right is a view of the administrative functions with includes the device setup we talked about.  And in the middle we show the settings of that Device Setup function which is showing what’s available to provision a default setup file for an integrated partner CMS.</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a:t>
            </a:fld>
            <a:endParaRPr lang="en-US" dirty="0"/>
          </a:p>
        </p:txBody>
      </p:sp>
    </p:spTree>
    <p:extLst>
      <p:ext uri="{BB962C8B-B14F-4D97-AF65-F5344CB8AC3E}">
        <p14:creationId xmlns:p14="http://schemas.microsoft.com/office/powerpoint/2010/main" val="264967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let’s take a closer look at the real time player features available with Control Cloud.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 view &amp; monitor player health from any location, at anytime using the BSN.cloud web UI.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You can also access a player’s remote diagnostic web server in real time without being on the same network and from any remote location! This is a huge improvement from our previous player access abilities before BSN.cloud was available. </a:t>
            </a:r>
            <a:r>
              <a:rPr lang="en-US" b="1" u="none" dirty="0"/>
              <a:t> </a:t>
            </a:r>
            <a:r>
              <a:rPr lang="en-US" b="0" u="none" dirty="0"/>
              <a:t>With Control Cloud you now can access </a:t>
            </a:r>
            <a:r>
              <a:rPr lang="en-US" dirty="0"/>
              <a:t>detailed information on a player in real time – find out what OS version is running, what the player’s up-time is, the currently playing video resolution, the player IP address and more. You can also access log files and download them as well as run diagnostics to help troubleshoot any issues.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also many real time player controls that you can perform such as rebooting a player remotely, applying an updated BrightSign OS version, changing the video resolution playback and more.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you can even use the Remote Snapshot feature which allows you to initiate an instant screen grab to see what’s playing at that moment in time on the player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name of the service says it all – Control Cloud truly puts you in control of your player!</a:t>
            </a:r>
          </a:p>
        </p:txBody>
      </p:sp>
      <p:sp>
        <p:nvSpPr>
          <p:cNvPr id="4" name="Slide Number Placeholder 3"/>
          <p:cNvSpPr>
            <a:spLocks noGrp="1"/>
          </p:cNvSpPr>
          <p:nvPr>
            <p:ph type="sldNum" sz="quarter" idx="5"/>
          </p:nvPr>
        </p:nvSpPr>
        <p:spPr/>
        <p:txBody>
          <a:bodyPr/>
          <a:lstStyle/>
          <a:p>
            <a:fld id="{30945C19-B7FF-8548-82DA-D7A3AF6512B8}" type="slidenum">
              <a:rPr lang="en-US" smtClean="0"/>
              <a:pPr/>
              <a:t>9</a:t>
            </a:fld>
            <a:endParaRPr lang="en-US" dirty="0"/>
          </a:p>
        </p:txBody>
      </p:sp>
    </p:spTree>
    <p:extLst>
      <p:ext uri="{BB962C8B-B14F-4D97-AF65-F5344CB8AC3E}">
        <p14:creationId xmlns:p14="http://schemas.microsoft.com/office/powerpoint/2010/main" val="3164044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chemeClr val="tx1">
                    <a:lumMod val="65000"/>
                    <a:lumOff val="35000"/>
                  </a:schemeClr>
                </a:solidFill>
                <a:latin typeface="Verdana"/>
              </a:defRPr>
            </a:lvl1pPr>
            <a:lvl2pPr marL="804863" indent="-347663">
              <a:spcBef>
                <a:spcPts val="1200"/>
              </a:spcBef>
              <a:buClr>
                <a:srgbClr val="FF5F00"/>
              </a:buClr>
              <a:buFont typeface="Wingdings" charset="2"/>
              <a:buChar char=""/>
              <a:defRPr sz="2400" spc="-50">
                <a:solidFill>
                  <a:schemeClr val="tx1">
                    <a:lumMod val="65000"/>
                    <a:lumOff val="35000"/>
                  </a:schemeClr>
                </a:solidFill>
                <a:latin typeface="Verdana"/>
              </a:defRPr>
            </a:lvl2pPr>
            <a:lvl3pPr>
              <a:spcBef>
                <a:spcPts val="1200"/>
              </a:spcBef>
              <a:buClr>
                <a:srgbClr val="FF5F00"/>
              </a:buClr>
              <a:defRPr sz="2000" spc="-50">
                <a:solidFill>
                  <a:schemeClr val="tx1">
                    <a:lumMod val="65000"/>
                    <a:lumOff val="35000"/>
                  </a:schemeClr>
                </a:solidFill>
                <a:latin typeface="Verdana"/>
              </a:defRPr>
            </a:lvl3pPr>
            <a:lvl4pPr>
              <a:spcBef>
                <a:spcPts val="1200"/>
              </a:spcBef>
              <a:buClr>
                <a:srgbClr val="FF5F00"/>
              </a:buClr>
              <a:defRPr sz="2000" spc="-50">
                <a:solidFill>
                  <a:schemeClr val="tx1">
                    <a:lumMod val="65000"/>
                    <a:lumOff val="35000"/>
                  </a:schemeClr>
                </a:solidFill>
                <a:latin typeface="Verdana"/>
              </a:defRPr>
            </a:lvl4pPr>
            <a:lvl5pPr>
              <a:spcBef>
                <a:spcPts val="1200"/>
              </a:spcBef>
              <a:buClr>
                <a:srgbClr val="FF5F00"/>
              </a:buClr>
              <a:defRPr sz="2000" spc="-50">
                <a:solidFill>
                  <a:schemeClr val="tx1">
                    <a:lumMod val="65000"/>
                    <a:lumOff val="35000"/>
                  </a:schemeClr>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3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558598" y="1125249"/>
            <a:ext cx="13386437" cy="5822883"/>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422929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4287121"/>
            <a:ext cx="4066208" cy="2287241"/>
          </a:xfrm>
          <a:prstGeom prst="rect">
            <a:avLst/>
          </a:prstGeom>
        </p:spPr>
      </p:pic>
      <p:sp>
        <p:nvSpPr>
          <p:cNvPr id="4" name="Picture Placeholder 3"/>
          <p:cNvSpPr>
            <a:spLocks noGrp="1"/>
          </p:cNvSpPr>
          <p:nvPr>
            <p:ph type="pic" sz="quarter" idx="11" hasCustomPrompt="1"/>
          </p:nvPr>
        </p:nvSpPr>
        <p:spPr>
          <a:xfrm>
            <a:off x="2215550" y="4807144"/>
            <a:ext cx="2921817" cy="120093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6" name="Text Placeholder 4"/>
          <p:cNvSpPr>
            <a:spLocks noGrp="1"/>
          </p:cNvSpPr>
          <p:nvPr>
            <p:ph type="body" sz="quarter" idx="15" hasCustomPrompt="1"/>
          </p:nvPr>
        </p:nvSpPr>
        <p:spPr>
          <a:xfrm>
            <a:off x="6455475" y="6659426"/>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6283687"/>
            <a:ext cx="4066208" cy="2287241"/>
          </a:xfrm>
          <a:prstGeom prst="rect">
            <a:avLst/>
          </a:prstGeom>
        </p:spPr>
      </p:pic>
      <p:sp>
        <p:nvSpPr>
          <p:cNvPr id="14" name="Picture Placeholder 3"/>
          <p:cNvSpPr>
            <a:spLocks noGrp="1"/>
          </p:cNvSpPr>
          <p:nvPr>
            <p:ph type="pic" sz="quarter" idx="17" hasCustomPrompt="1"/>
          </p:nvPr>
        </p:nvSpPr>
        <p:spPr>
          <a:xfrm>
            <a:off x="2215550" y="6788289"/>
            <a:ext cx="2921817" cy="1231761"/>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19" name="Text Placeholder 4"/>
          <p:cNvSpPr>
            <a:spLocks noGrp="1"/>
          </p:cNvSpPr>
          <p:nvPr>
            <p:ph type="body" sz="quarter" idx="19" hasCustomPrompt="1"/>
          </p:nvPr>
        </p:nvSpPr>
        <p:spPr>
          <a:xfrm>
            <a:off x="6455475" y="461195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2251461"/>
            <a:ext cx="4066208" cy="2287241"/>
          </a:xfrm>
          <a:prstGeom prst="rect">
            <a:avLst/>
          </a:prstGeom>
        </p:spPr>
      </p:pic>
      <p:sp>
        <p:nvSpPr>
          <p:cNvPr id="21" name="Picture Placeholder 3"/>
          <p:cNvSpPr>
            <a:spLocks noGrp="1"/>
          </p:cNvSpPr>
          <p:nvPr>
            <p:ph type="pic" sz="quarter" idx="21" hasCustomPrompt="1"/>
          </p:nvPr>
        </p:nvSpPr>
        <p:spPr>
          <a:xfrm>
            <a:off x="2215550" y="2762250"/>
            <a:ext cx="2921817" cy="1185245"/>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23" name="Text Placeholder 4"/>
          <p:cNvSpPr>
            <a:spLocks noGrp="1"/>
          </p:cNvSpPr>
          <p:nvPr>
            <p:ph type="body" sz="quarter" idx="22" hasCustomPrompt="1"/>
          </p:nvPr>
        </p:nvSpPr>
        <p:spPr>
          <a:xfrm>
            <a:off x="6455475" y="257629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7"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20"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37942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A picture containing sky, table, water&#10;&#10;Description generated with very high confidence">
            <a:extLst>
              <a:ext uri="{FF2B5EF4-FFF2-40B4-BE49-F238E27FC236}">
                <a16:creationId xmlns:a16="http://schemas.microsoft.com/office/drawing/2014/main" id="{C5BB6018-DF54-43B5-9D78-D31649783CD5}"/>
              </a:ext>
            </a:extLst>
          </p:cNvPr>
          <p:cNvPicPr>
            <a:picLocks noChangeAspect="1"/>
          </p:cNvPicPr>
          <p:nvPr userDrawn="1"/>
        </p:nvPicPr>
        <p:blipFill>
          <a:blip r:embed="rId3"/>
          <a:stretch>
            <a:fillRect/>
          </a:stretch>
        </p:blipFill>
        <p:spPr>
          <a:xfrm>
            <a:off x="6781107" y="532848"/>
            <a:ext cx="8385741" cy="5574522"/>
          </a:xfrm>
          <a:prstGeom prst="rect">
            <a:avLst/>
          </a:prstGeom>
        </p:spPr>
      </p:pic>
      <p:sp>
        <p:nvSpPr>
          <p:cNvPr id="3" name="Subtitle 2"/>
          <p:cNvSpPr>
            <a:spLocks noGrp="1"/>
          </p:cNvSpPr>
          <p:nvPr>
            <p:ph type="subTitle" idx="1"/>
          </p:nvPr>
        </p:nvSpPr>
        <p:spPr>
          <a:xfrm>
            <a:off x="795456" y="7453232"/>
            <a:ext cx="10335000" cy="1044377"/>
          </a:xfrm>
          <a:prstGeom prst="rect">
            <a:avLst/>
          </a:prstGeom>
        </p:spPr>
        <p:txBody>
          <a:bodyPr>
            <a:normAutofit/>
          </a:bodyPr>
          <a:lstStyle>
            <a:lvl1pPr marL="0" indent="0" algn="l">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6248325"/>
            <a:ext cx="10334588" cy="1204383"/>
          </a:xfrm>
          <a:prstGeom prst="rect">
            <a:avLst/>
          </a:prstGeom>
        </p:spPr>
        <p:txBody>
          <a:bodyPr vert="horz" anchor="b" anchorCtr="0"/>
          <a:lstStyle>
            <a:lvl1pPr marL="0" indent="0">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5868" y="532848"/>
            <a:ext cx="4272953" cy="918685"/>
          </a:xfrm>
          <a:prstGeom prst="rect">
            <a:avLst/>
          </a:prstGeom>
        </p:spPr>
      </p:pic>
    </p:spTree>
    <p:extLst>
      <p:ext uri="{BB962C8B-B14F-4D97-AF65-F5344CB8AC3E}">
        <p14:creationId xmlns:p14="http://schemas.microsoft.com/office/powerpoint/2010/main" val="745226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6" y="4876283"/>
            <a:ext cx="14799398" cy="1044377"/>
          </a:xfrm>
          <a:prstGeom prst="rect">
            <a:avLst/>
          </a:prstGeom>
        </p:spPr>
        <p:txBody>
          <a:bodyPr>
            <a:normAutofit/>
          </a:bodyPr>
          <a:lstStyle>
            <a:lvl1pPr marL="0" indent="0" algn="ctr">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3671376"/>
            <a:ext cx="14798808" cy="1204383"/>
          </a:xfrm>
          <a:prstGeom prst="rect">
            <a:avLst/>
          </a:prstGeom>
        </p:spPr>
        <p:txBody>
          <a:bodyPr vert="horz" anchor="b" anchorCtr="0"/>
          <a:lstStyle>
            <a:lvl1pPr marL="0" indent="0" algn="ctr">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5868" y="532848"/>
            <a:ext cx="3048000" cy="655320"/>
          </a:xfrm>
          <a:prstGeom prst="rect">
            <a:avLst/>
          </a:prstGeom>
        </p:spPr>
      </p:pic>
    </p:spTree>
    <p:extLst>
      <p:ext uri="{BB962C8B-B14F-4D97-AF65-F5344CB8AC3E}">
        <p14:creationId xmlns:p14="http://schemas.microsoft.com/office/powerpoint/2010/main" val="218380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spcBef>
                <a:spcPts val="0"/>
              </a:spcBef>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hasCustomPrompt="1"/>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2000" spc="-50">
                <a:solidFill>
                  <a:srgbClr val="414042"/>
                </a:solidFill>
                <a:latin typeface="Verdana"/>
              </a:defRPr>
            </a:lvl4pPr>
            <a:lvl5pPr>
              <a:spcBef>
                <a:spcPts val="1200"/>
              </a:spcBef>
              <a:buClr>
                <a:srgbClr val="FF5F00"/>
              </a:buClr>
              <a:defRPr sz="20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0949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5"/>
            <a:ext cx="13529733" cy="982456"/>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8" y="2013356"/>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9024739" y="2008974"/>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9024740" y="277049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1913467" y="277703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52655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and Paragraph">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3" name="Content Placeholder 2"/>
          <p:cNvSpPr>
            <a:spLocks noGrp="1"/>
          </p:cNvSpPr>
          <p:nvPr>
            <p:ph idx="1" hasCustomPrompt="1"/>
          </p:nvPr>
        </p:nvSpPr>
        <p:spPr>
          <a:xfrm>
            <a:off x="1913471" y="2696752"/>
            <a:ext cx="11400137" cy="5563965"/>
          </a:xfrm>
          <a:prstGeom prst="rect">
            <a:avLst/>
          </a:prstGeom>
        </p:spPr>
        <p:txBody>
          <a:bodyPr>
            <a:normAutofit/>
          </a:bodyPr>
          <a:lstStyle>
            <a:lvl1pPr marL="0" indent="0">
              <a:lnSpc>
                <a:spcPts val="2200"/>
              </a:lnSpc>
              <a:spcBef>
                <a:spcPts val="1200"/>
              </a:spcBef>
              <a:buClr>
                <a:srgbClr val="28A6BA"/>
              </a:buClr>
              <a:buFontTx/>
              <a:buNone/>
              <a:defRPr sz="2800" i="0" spc="-50">
                <a:solidFill>
                  <a:srgbClr val="414042"/>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Click to edit Paragraph text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9"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36107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4" name="Content Placeholder 2"/>
          <p:cNvSpPr>
            <a:spLocks noGrp="1"/>
          </p:cNvSpPr>
          <p:nvPr>
            <p:ph idx="1" hasCustomPrompt="1"/>
          </p:nvPr>
        </p:nvSpPr>
        <p:spPr>
          <a:xfrm>
            <a:off x="1913468" y="568087"/>
            <a:ext cx="13529732" cy="7090151"/>
          </a:xfrm>
          <a:prstGeom prst="rect">
            <a:avLst/>
          </a:prstGeom>
        </p:spPr>
        <p:txBody>
          <a:bodyPr>
            <a:normAutofit/>
          </a:bodyPr>
          <a:lstStyle>
            <a:lvl1pPr marL="0" indent="0">
              <a:lnSpc>
                <a:spcPts val="2200"/>
              </a:lnSpc>
              <a:spcBef>
                <a:spcPts val="1200"/>
              </a:spcBef>
              <a:buClr>
                <a:srgbClr val="28A6BA"/>
              </a:buClr>
              <a:buFontTx/>
              <a:buNone/>
              <a:defRPr sz="1600" i="0" spc="-50">
                <a:solidFill>
                  <a:schemeClr val="tx1">
                    <a:lumMod val="65000"/>
                    <a:lumOff val="35000"/>
                  </a:schemeClr>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Insert media</a:t>
            </a:r>
          </a:p>
        </p:txBody>
      </p:sp>
      <p:sp>
        <p:nvSpPr>
          <p:cNvPr id="17" name="Text Placeholder 16"/>
          <p:cNvSpPr>
            <a:spLocks noGrp="1"/>
          </p:cNvSpPr>
          <p:nvPr>
            <p:ph type="body" sz="quarter" idx="10" hasCustomPrompt="1"/>
          </p:nvPr>
        </p:nvSpPr>
        <p:spPr>
          <a:xfrm>
            <a:off x="1913469" y="7811184"/>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24715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l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690056" y="1386759"/>
            <a:ext cx="12905385" cy="6085756"/>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sp>
        <p:nvSpPr>
          <p:cNvPr id="17" name="Text Placeholder 16"/>
          <p:cNvSpPr>
            <a:spLocks noGrp="1"/>
          </p:cNvSpPr>
          <p:nvPr>
            <p:ph type="body" sz="quarter" idx="10" hasCustomPrompt="1"/>
          </p:nvPr>
        </p:nvSpPr>
        <p:spPr>
          <a:xfrm>
            <a:off x="961555" y="8007829"/>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5971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07564"/>
            <a:ext cx="5896516" cy="3316789"/>
          </a:xfrm>
          <a:prstGeom prst="rect">
            <a:avLst/>
          </a:prstGeom>
        </p:spPr>
      </p:pic>
      <p:sp>
        <p:nvSpPr>
          <p:cNvPr id="4" name="Picture Placeholder 3"/>
          <p:cNvSpPr>
            <a:spLocks noGrp="1"/>
          </p:cNvSpPr>
          <p:nvPr>
            <p:ph type="pic" sz="quarter" idx="11" hasCustomPrompt="1"/>
          </p:nvPr>
        </p:nvSpPr>
        <p:spPr>
          <a:xfrm>
            <a:off x="2336924" y="687569"/>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895048"/>
            <a:ext cx="5896516" cy="3316789"/>
          </a:xfrm>
          <a:prstGeom prst="rect">
            <a:avLst/>
          </a:prstGeom>
        </p:spPr>
      </p:pic>
      <p:sp>
        <p:nvSpPr>
          <p:cNvPr id="8" name="Picture Placeholder 3"/>
          <p:cNvSpPr>
            <a:spLocks noGrp="1"/>
          </p:cNvSpPr>
          <p:nvPr>
            <p:ph type="pic" sz="quarter" idx="12" hasCustomPrompt="1"/>
          </p:nvPr>
        </p:nvSpPr>
        <p:spPr>
          <a:xfrm>
            <a:off x="2336924" y="3375052"/>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5562696"/>
            <a:ext cx="5896516" cy="3316789"/>
          </a:xfrm>
          <a:prstGeom prst="rect">
            <a:avLst/>
          </a:prstGeom>
        </p:spPr>
      </p:pic>
      <p:sp>
        <p:nvSpPr>
          <p:cNvPr id="10" name="Picture Placeholder 3"/>
          <p:cNvSpPr>
            <a:spLocks noGrp="1"/>
          </p:cNvSpPr>
          <p:nvPr>
            <p:ph type="pic" sz="quarter" idx="13" hasCustomPrompt="1"/>
          </p:nvPr>
        </p:nvSpPr>
        <p:spPr>
          <a:xfrm>
            <a:off x="2336924" y="6042700"/>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5" name="Text Placeholder 4"/>
          <p:cNvSpPr>
            <a:spLocks noGrp="1"/>
          </p:cNvSpPr>
          <p:nvPr>
            <p:ph type="body" sz="quarter" idx="14" hasCustomPrompt="1"/>
          </p:nvPr>
        </p:nvSpPr>
        <p:spPr>
          <a:xfrm>
            <a:off x="7778047" y="534837"/>
            <a:ext cx="7662242" cy="2360212"/>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6" name="Text Placeholder 4"/>
          <p:cNvSpPr>
            <a:spLocks noGrp="1"/>
          </p:cNvSpPr>
          <p:nvPr>
            <p:ph type="body" sz="quarter" idx="15" hasCustomPrompt="1"/>
          </p:nvPr>
        </p:nvSpPr>
        <p:spPr>
          <a:xfrm>
            <a:off x="7778047" y="3244162"/>
            <a:ext cx="7662242" cy="2338367"/>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8" name="Text Placeholder 4"/>
          <p:cNvSpPr>
            <a:spLocks noGrp="1"/>
          </p:cNvSpPr>
          <p:nvPr>
            <p:ph type="body" sz="quarter" idx="16" hasCustomPrompt="1"/>
          </p:nvPr>
        </p:nvSpPr>
        <p:spPr>
          <a:xfrm>
            <a:off x="7778047" y="5921204"/>
            <a:ext cx="7662242" cy="2328974"/>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933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669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8" r:id="rId3"/>
    <p:sldLayoutId id="2147483661" r:id="rId4"/>
    <p:sldLayoutId id="2147483664" r:id="rId5"/>
    <p:sldLayoutId id="2147483662" r:id="rId6"/>
    <p:sldLayoutId id="2147483665" r:id="rId7"/>
    <p:sldLayoutId id="2147483666" r:id="rId8"/>
    <p:sldLayoutId id="2147483669" r:id="rId9"/>
    <p:sldLayoutId id="2147483667" r:id="rId10"/>
    <p:sldLayoutId id="2147483675" r:id="rId11"/>
  </p:sldLayoutIdLst>
  <p:hf hdr="0" ftr="0" dt="0"/>
  <p:txStyles>
    <p:titleStyle>
      <a:lvl1pPr algn="l" defTabSz="457200" rtl="0" eaLnBrk="1" latinLnBrk="0" hangingPunct="1">
        <a:lnSpc>
          <a:spcPts val="3400"/>
        </a:lnSpc>
        <a:spcBef>
          <a:spcPct val="0"/>
        </a:spcBef>
        <a:buNone/>
        <a:defRPr sz="3600" kern="1200" cap="all">
          <a:solidFill>
            <a:schemeClr val="tx1"/>
          </a:solidFill>
          <a:latin typeface="Helvetica Neue Condensed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hyperlink" Target="https://control.bsn.cloud/"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37.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69.jpe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5.png"/><Relationship Id="rId5" Type="http://schemas.openxmlformats.org/officeDocument/2006/relationships/image" Target="../media/image71.jpe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ontrol.bsn.cloud/" TargetMode="External"/><Relationship Id="rId5" Type="http://schemas.openxmlformats.org/officeDocument/2006/relationships/image" Target="../media/image1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control.bsn.cloud/" TargetMode="External"/><Relationship Id="rId5" Type="http://schemas.openxmlformats.org/officeDocument/2006/relationships/hyperlink" Target="https://bsn.cloud/" TargetMode="Externa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795456" y="7491332"/>
            <a:ext cx="14654094" cy="1044377"/>
          </a:xfrm>
        </p:spPr>
        <p:txBody>
          <a:bodyPr>
            <a:normAutofit/>
          </a:bodyPr>
          <a:lstStyle/>
          <a:p>
            <a:r>
              <a:rPr lang="en-US" sz="3000" dirty="0">
                <a:solidFill>
                  <a:schemeClr val="accent4">
                    <a:lumMod val="75000"/>
                  </a:schemeClr>
                </a:solidFill>
              </a:rPr>
              <a:t>Player &amp; network management solutions for connected digital signage</a:t>
            </a:r>
          </a:p>
          <a:p>
            <a:pPr>
              <a:lnSpc>
                <a:spcPct val="150000"/>
              </a:lnSpc>
            </a:pPr>
            <a:endParaRPr lang="en-US" sz="2000" b="0" i="1" dirty="0">
              <a:solidFill>
                <a:schemeClr val="accent4">
                  <a:lumMod val="75000"/>
                </a:schemeClr>
              </a:solidFill>
            </a:endParaRPr>
          </a:p>
        </p:txBody>
      </p:sp>
      <p:sp>
        <p:nvSpPr>
          <p:cNvPr id="5" name="Subtitle 4"/>
          <p:cNvSpPr>
            <a:spLocks noGrp="1"/>
          </p:cNvSpPr>
          <p:nvPr>
            <p:ph type="body" sz="quarter" idx="10"/>
          </p:nvPr>
        </p:nvSpPr>
        <p:spPr>
          <a:xfrm>
            <a:off x="795867" y="5657851"/>
            <a:ext cx="15235630" cy="1614488"/>
          </a:xfrm>
        </p:spPr>
        <p:txBody>
          <a:bodyPr/>
          <a:lstStyle/>
          <a:p>
            <a:pPr>
              <a:lnSpc>
                <a:spcPct val="100000"/>
              </a:lnSpc>
            </a:pPr>
            <a:r>
              <a:rPr lang="en-US" dirty="0"/>
              <a:t>BSN.cloud Services</a:t>
            </a:r>
            <a:endParaRPr lang="en-US" baseline="36000" dirty="0"/>
          </a:p>
        </p:txBody>
      </p:sp>
      <p:sp>
        <p:nvSpPr>
          <p:cNvPr id="2" name="TextBox 1">
            <a:extLst>
              <a:ext uri="{FF2B5EF4-FFF2-40B4-BE49-F238E27FC236}">
                <a16:creationId xmlns:a16="http://schemas.microsoft.com/office/drawing/2014/main" id="{B571C7CD-F677-4608-A563-99D845B7C7D9}"/>
              </a:ext>
            </a:extLst>
          </p:cNvPr>
          <p:cNvSpPr txBox="1"/>
          <p:nvPr/>
        </p:nvSpPr>
        <p:spPr>
          <a:xfrm>
            <a:off x="806450" y="8281770"/>
            <a:ext cx="1611339"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March </a:t>
            </a:r>
            <a:r>
              <a:rPr lang="en-US" sz="1600" dirty="0">
                <a:latin typeface="Arial" panose="020B0604020202020204" pitchFamily="34" charset="0"/>
                <a:cs typeface="Arial" panose="020B0604020202020204" pitchFamily="34" charset="0"/>
              </a:rPr>
              <a:t>25, 2020</a:t>
            </a:r>
          </a:p>
        </p:txBody>
      </p:sp>
    </p:spTree>
    <p:extLst>
      <p:ext uri="{BB962C8B-B14F-4D97-AF65-F5344CB8AC3E}">
        <p14:creationId xmlns:p14="http://schemas.microsoft.com/office/powerpoint/2010/main" val="225329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3CFB9B1-8B17-43E1-BB71-704B70B353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22" name="Text Placeholder 3">
            <a:extLst>
              <a:ext uri="{FF2B5EF4-FFF2-40B4-BE49-F238E27FC236}">
                <a16:creationId xmlns:a16="http://schemas.microsoft.com/office/drawing/2014/main" id="{7F429076-E328-47F0-8A56-0DB03AB86A75}"/>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REAL TIME PLAYER HEALTH &amp; CONTROLS</a:t>
            </a:r>
          </a:p>
        </p:txBody>
      </p:sp>
      <p:pic>
        <p:nvPicPr>
          <p:cNvPr id="25" name="Picture 24">
            <a:extLst>
              <a:ext uri="{FF2B5EF4-FFF2-40B4-BE49-F238E27FC236}">
                <a16:creationId xmlns:a16="http://schemas.microsoft.com/office/drawing/2014/main" id="{0B42F1A3-9535-4741-A64F-D01A0C1E2756}"/>
              </a:ext>
            </a:extLst>
          </p:cNvPr>
          <p:cNvPicPr>
            <a:picLocks noChangeAspect="1"/>
          </p:cNvPicPr>
          <p:nvPr/>
        </p:nvPicPr>
        <p:blipFill>
          <a:blip r:embed="rId4"/>
          <a:stretch>
            <a:fillRect/>
          </a:stretch>
        </p:blipFill>
        <p:spPr>
          <a:xfrm>
            <a:off x="8637015" y="1794474"/>
            <a:ext cx="7390756" cy="4703806"/>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DA2942B0-5085-49A6-B8A5-38C6FAF66B9D}"/>
              </a:ext>
            </a:extLst>
          </p:cNvPr>
          <p:cNvPicPr>
            <a:picLocks noChangeAspect="1"/>
          </p:cNvPicPr>
          <p:nvPr/>
        </p:nvPicPr>
        <p:blipFill>
          <a:blip r:embed="rId5"/>
          <a:stretch>
            <a:fillRect/>
          </a:stretch>
        </p:blipFill>
        <p:spPr>
          <a:xfrm>
            <a:off x="633309" y="1794474"/>
            <a:ext cx="7434194" cy="42557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83C4361-2B3A-487E-99C5-478D59310DFE}"/>
              </a:ext>
            </a:extLst>
          </p:cNvPr>
          <p:cNvPicPr>
            <a:picLocks noChangeAspect="1"/>
          </p:cNvPicPr>
          <p:nvPr/>
        </p:nvPicPr>
        <p:blipFill>
          <a:blip r:embed="rId6"/>
          <a:stretch>
            <a:fillRect/>
          </a:stretch>
        </p:blipFill>
        <p:spPr>
          <a:xfrm>
            <a:off x="4580314" y="4629361"/>
            <a:ext cx="7922030" cy="42557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903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F8F712-6936-4DDC-884B-113CD6ECB8AF}"/>
              </a:ext>
            </a:extLst>
          </p:cNvPr>
          <p:cNvGrpSpPr>
            <a:grpSpLocks noChangeAspect="1"/>
          </p:cNvGrpSpPr>
          <p:nvPr/>
        </p:nvGrpSpPr>
        <p:grpSpPr>
          <a:xfrm>
            <a:off x="4461712" y="4770644"/>
            <a:ext cx="8562709" cy="4179875"/>
            <a:chOff x="3922579" y="3025668"/>
            <a:chExt cx="9516681" cy="4645555"/>
          </a:xfrm>
        </p:grpSpPr>
        <p:grpSp>
          <p:nvGrpSpPr>
            <p:cNvPr id="33" name="Group 32">
              <a:extLst>
                <a:ext uri="{FF2B5EF4-FFF2-40B4-BE49-F238E27FC236}">
                  <a16:creationId xmlns:a16="http://schemas.microsoft.com/office/drawing/2014/main" id="{243DA2DB-9A7B-4C4C-B07E-FE3FB38D87D6}"/>
                </a:ext>
              </a:extLst>
            </p:cNvPr>
            <p:cNvGrpSpPr/>
            <p:nvPr/>
          </p:nvGrpSpPr>
          <p:grpSpPr>
            <a:xfrm>
              <a:off x="3922579" y="3025668"/>
              <a:ext cx="9516681" cy="4645555"/>
              <a:chOff x="3907182" y="3025668"/>
              <a:chExt cx="9516681" cy="4645555"/>
            </a:xfrm>
          </p:grpSpPr>
          <p:pic>
            <p:nvPicPr>
              <p:cNvPr id="35" name="Picture 34" descr="A screenshot of a cell phone&#10;&#10;Description automatically generated">
                <a:extLst>
                  <a:ext uri="{FF2B5EF4-FFF2-40B4-BE49-F238E27FC236}">
                    <a16:creationId xmlns:a16="http://schemas.microsoft.com/office/drawing/2014/main" id="{583C0F83-4344-4B90-A541-DD3F0F80F488}"/>
                  </a:ext>
                </a:extLst>
              </p:cNvPr>
              <p:cNvPicPr>
                <a:picLocks noChangeAspect="1"/>
              </p:cNvPicPr>
              <p:nvPr/>
            </p:nvPicPr>
            <p:blipFill>
              <a:blip r:embed="rId3"/>
              <a:stretch>
                <a:fillRect/>
              </a:stretch>
            </p:blipFill>
            <p:spPr>
              <a:xfrm>
                <a:off x="3907182" y="3025668"/>
                <a:ext cx="9516681" cy="4645555"/>
              </a:xfrm>
              <a:prstGeom prst="rect">
                <a:avLst/>
              </a:prstGeom>
            </p:spPr>
          </p:pic>
          <p:sp>
            <p:nvSpPr>
              <p:cNvPr id="37" name="Rectangle 36">
                <a:extLst>
                  <a:ext uri="{FF2B5EF4-FFF2-40B4-BE49-F238E27FC236}">
                    <a16:creationId xmlns:a16="http://schemas.microsoft.com/office/drawing/2014/main" id="{09FC92BF-9828-402F-A11C-662EBFB349F5}"/>
                  </a:ext>
                </a:extLst>
              </p:cNvPr>
              <p:cNvSpPr/>
              <p:nvPr/>
            </p:nvSpPr>
            <p:spPr>
              <a:xfrm>
                <a:off x="4112700" y="7269273"/>
                <a:ext cx="2244525" cy="338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DFB6584D-4B05-4655-B23C-3B7760DAB90F}"/>
                </a:ext>
              </a:extLst>
            </p:cNvPr>
            <p:cNvSpPr/>
            <p:nvPr/>
          </p:nvSpPr>
          <p:spPr>
            <a:xfrm>
              <a:off x="4112700" y="7300971"/>
              <a:ext cx="2244525" cy="338554"/>
            </a:xfrm>
            <a:prstGeom prst="rect">
              <a:avLst/>
            </a:prstGeom>
          </p:spPr>
          <p:txBody>
            <a:bodyPr wrap="none">
              <a:spAutoFit/>
            </a:bodyPr>
            <a:lstStyle/>
            <a:p>
              <a:r>
                <a:rPr lang="en-US" sz="1600" b="1" dirty="0">
                  <a:solidFill>
                    <a:srgbClr val="66B9DD"/>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control.BSN.cloud</a:t>
              </a:r>
              <a:endParaRPr lang="en-US" sz="1600" dirty="0">
                <a:solidFill>
                  <a:srgbClr val="66B9DD"/>
                </a:solidFill>
              </a:endParaRPr>
            </a:p>
          </p:txBody>
        </p:sp>
      </p:grpSp>
      <p:sp>
        <p:nvSpPr>
          <p:cNvPr id="9" name="Content Placeholder 8">
            <a:extLst>
              <a:ext uri="{FF2B5EF4-FFF2-40B4-BE49-F238E27FC236}">
                <a16:creationId xmlns:a16="http://schemas.microsoft.com/office/drawing/2014/main" id="{87B306CF-2795-46BB-BDF6-8B63103D7FAB}"/>
              </a:ext>
            </a:extLst>
          </p:cNvPr>
          <p:cNvSpPr>
            <a:spLocks noGrp="1"/>
          </p:cNvSpPr>
          <p:nvPr>
            <p:ph idx="14"/>
          </p:nvPr>
        </p:nvSpPr>
        <p:spPr>
          <a:xfrm>
            <a:off x="1913468" y="2400301"/>
            <a:ext cx="13940252" cy="6237162"/>
          </a:xfrm>
        </p:spPr>
        <p:txBody>
          <a:bodyPr/>
          <a:lstStyle/>
          <a:p>
            <a:pPr marL="285744" indent="-285744">
              <a:lnSpc>
                <a:spcPct val="108000"/>
              </a:lnSpc>
              <a:spcBef>
                <a:spcPts val="0"/>
              </a:spcBef>
              <a:spcAft>
                <a:spcPts val="600"/>
              </a:spcAft>
              <a:buFont typeface="Arial" panose="020B0604020202020204" pitchFamily="34" charset="0"/>
              <a:buChar char="•"/>
            </a:pPr>
            <a:r>
              <a:rPr lang="en-US" sz="2200" dirty="0"/>
              <a:t>Freedom to choose the integrated CMS that best fits your needs</a:t>
            </a:r>
          </a:p>
          <a:p>
            <a:pPr marL="285750" indent="-285750">
              <a:lnSpc>
                <a:spcPct val="108000"/>
              </a:lnSpc>
              <a:spcBef>
                <a:spcPts val="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Streamlined setup incorporates player provisioning for the integrated CMS of your choice</a:t>
            </a:r>
          </a:p>
          <a:p>
            <a:pPr marL="285750" indent="-285750">
              <a:lnSpc>
                <a:spcPct val="108000"/>
              </a:lnSpc>
              <a:spcBef>
                <a:spcPts val="0"/>
              </a:spcBef>
              <a:spcAft>
                <a:spcPts val="600"/>
              </a:spcAft>
              <a:buFont typeface="Arial" panose="020B0604020202020204" pitchFamily="34" charset="0"/>
              <a:buChar char="•"/>
            </a:pPr>
            <a:r>
              <a:rPr lang="en-US" sz="2200" dirty="0"/>
              <a:t>Create, publish &amp; manage presentations to Control Cloud players using your choice of CMS</a:t>
            </a:r>
          </a:p>
          <a:p>
            <a:pPr marL="285750" indent="-285750">
              <a:lnSpc>
                <a:spcPct val="108000"/>
              </a:lnSpc>
              <a:spcBef>
                <a:spcPts val="0"/>
              </a:spcBef>
              <a:spcAft>
                <a:spcPts val="600"/>
              </a:spcAft>
              <a:buFont typeface="Arial" panose="020B0604020202020204" pitchFamily="34" charset="0"/>
              <a:buChar char="•"/>
            </a:pPr>
            <a:r>
              <a:rPr lang="en-US" sz="2200" dirty="0">
                <a:solidFill>
                  <a:srgbClr val="404040"/>
                </a:solidFill>
                <a:latin typeface="Verdana" panose="020B0604030504040204" pitchFamily="34" charset="0"/>
                <a:ea typeface="Verdana" panose="020B0604030504040204" pitchFamily="34" charset="0"/>
              </a:rPr>
              <a:t>Supports multiple players connected to a mix of different CMS solutions on a single account</a:t>
            </a:r>
            <a:endParaRPr lang="en-US" sz="2200" dirty="0">
              <a:solidFill>
                <a:schemeClr val="tx1">
                  <a:lumMod val="75000"/>
                  <a:lumOff val="25000"/>
                </a:schemeClr>
              </a:solidFill>
              <a:latin typeface="Verdana" panose="020B0604030504040204" pitchFamily="34" charset="0"/>
              <a:ea typeface="Verdana" panose="020B0604030504040204" pitchFamily="34" charset="0"/>
            </a:endParaRPr>
          </a:p>
          <a:p>
            <a:pPr>
              <a:lnSpc>
                <a:spcPct val="108000"/>
              </a:lnSpc>
              <a:spcBef>
                <a:spcPts val="0"/>
              </a:spcBef>
              <a:spcAft>
                <a:spcPts val="600"/>
              </a:spcAft>
              <a:buFont typeface="Wingdings" panose="05000000000000000000" pitchFamily="2" charset="2"/>
              <a:buChar char=""/>
              <a:tabLst>
                <a:tab pos="457200" algn="l"/>
              </a:tabLst>
            </a:pPr>
            <a:r>
              <a:rPr lang="en-US" sz="2200" dirty="0">
                <a:latin typeface="Verdana" panose="020B0604030504040204" pitchFamily="34" charset="0"/>
                <a:ea typeface="Verdana" panose="020B0604030504040204" pitchFamily="34" charset="0"/>
              </a:rPr>
              <a:t>Opens the door to additional integration opportunities via APIs</a:t>
            </a:r>
            <a:endParaRPr lang="en-US" sz="2200" dirty="0"/>
          </a:p>
        </p:txBody>
      </p:sp>
      <p:sp>
        <p:nvSpPr>
          <p:cNvPr id="8" name="Text Placeholder 7">
            <a:extLst>
              <a:ext uri="{FF2B5EF4-FFF2-40B4-BE49-F238E27FC236}">
                <a16:creationId xmlns:a16="http://schemas.microsoft.com/office/drawing/2014/main" id="{18C17D7F-012E-497B-97B0-49AA44558F1A}"/>
              </a:ext>
            </a:extLst>
          </p:cNvPr>
          <p:cNvSpPr>
            <a:spLocks noGrp="1"/>
          </p:cNvSpPr>
          <p:nvPr>
            <p:ph type="body" sz="quarter" idx="10"/>
          </p:nvPr>
        </p:nvSpPr>
        <p:spPr>
          <a:xfrm>
            <a:off x="1913469" y="1652415"/>
            <a:ext cx="13724007" cy="595976"/>
          </a:xfrm>
        </p:spPr>
        <p:txBody>
          <a:bodyPr/>
          <a:lstStyle/>
          <a:p>
            <a:r>
              <a:rPr lang="en-US" sz="2600" dirty="0">
                <a:solidFill>
                  <a:srgbClr val="65B9DD"/>
                </a:solidFill>
              </a:rPr>
              <a:t>Cooperative solution puts you in control of your signage operations</a:t>
            </a:r>
          </a:p>
        </p:txBody>
      </p:sp>
      <p:sp>
        <p:nvSpPr>
          <p:cNvPr id="36" name="Text Placeholder 3">
            <a:extLst>
              <a:ext uri="{FF2B5EF4-FFF2-40B4-BE49-F238E27FC236}">
                <a16:creationId xmlns:a16="http://schemas.microsoft.com/office/drawing/2014/main" id="{D369A8CC-1FE6-473E-88A7-BC98CC6F380D}"/>
              </a:ext>
            </a:extLst>
          </p:cNvPr>
          <p:cNvSpPr txBox="1">
            <a:spLocks/>
          </p:cNvSpPr>
          <p:nvPr/>
        </p:nvSpPr>
        <p:spPr>
          <a:xfrm>
            <a:off x="5278582" y="876040"/>
            <a:ext cx="10575138"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YOUR CHOICE OF CMS</a:t>
            </a:r>
          </a:p>
        </p:txBody>
      </p:sp>
      <p:pic>
        <p:nvPicPr>
          <p:cNvPr id="11" name="Picture 10">
            <a:extLst>
              <a:ext uri="{FF2B5EF4-FFF2-40B4-BE49-F238E27FC236}">
                <a16:creationId xmlns:a16="http://schemas.microsoft.com/office/drawing/2014/main" id="{38D9D524-1C08-44B5-AAE1-F58DED3A220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66000"/>
                    </a14:imgEffect>
                    <a14:imgEffect>
                      <a14:brightnessContrast bright="7000"/>
                    </a14:imgEffect>
                  </a14:imgLayer>
                </a14:imgProps>
              </a:ext>
            </a:extLst>
          </a:blip>
          <a:stretch>
            <a:fillRect/>
          </a:stretch>
        </p:blipFill>
        <p:spPr>
          <a:xfrm>
            <a:off x="9604604" y="5164657"/>
            <a:ext cx="662393" cy="692500"/>
          </a:xfrm>
          <a:prstGeom prst="rect">
            <a:avLst/>
          </a:prstGeom>
        </p:spPr>
      </p:pic>
      <p:pic>
        <p:nvPicPr>
          <p:cNvPr id="12" name="Picture 11">
            <a:extLst>
              <a:ext uri="{FF2B5EF4-FFF2-40B4-BE49-F238E27FC236}">
                <a16:creationId xmlns:a16="http://schemas.microsoft.com/office/drawing/2014/main" id="{BFB58731-423C-40F4-904C-55E1270DB1CA}"/>
              </a:ext>
            </a:extLst>
          </p:cNvPr>
          <p:cNvPicPr>
            <a:picLocks noChangeAspect="1"/>
          </p:cNvPicPr>
          <p:nvPr/>
        </p:nvPicPr>
        <p:blipFill>
          <a:blip r:embed="rId7"/>
          <a:stretch>
            <a:fillRect/>
          </a:stretch>
        </p:blipFill>
        <p:spPr>
          <a:xfrm>
            <a:off x="7099321" y="5201168"/>
            <a:ext cx="619479" cy="619479"/>
          </a:xfrm>
          <a:prstGeom prst="rect">
            <a:avLst/>
          </a:prstGeom>
          <a:ln>
            <a:noFill/>
          </a:ln>
          <a:effectLst>
            <a:outerShdw blurRad="292100" dist="139700" dir="2700000" algn="tl" rotWithShape="0">
              <a:srgbClr val="333333">
                <a:alpha val="65000"/>
              </a:srgbClr>
            </a:outerShdw>
          </a:effectLst>
        </p:spPr>
      </p:pic>
      <p:pic>
        <p:nvPicPr>
          <p:cNvPr id="31" name="Picture 30" descr="A picture containing circuit, sign&#10;&#10;Description automatically generated">
            <a:extLst>
              <a:ext uri="{FF2B5EF4-FFF2-40B4-BE49-F238E27FC236}">
                <a16:creationId xmlns:a16="http://schemas.microsoft.com/office/drawing/2014/main" id="{4E79E798-52E4-4C35-A4BC-277FBB1F842A}"/>
              </a:ext>
            </a:extLst>
          </p:cNvPr>
          <p:cNvPicPr>
            <a:picLocks noChangeAspect="1"/>
          </p:cNvPicPr>
          <p:nvPr/>
        </p:nvPicPr>
        <p:blipFill>
          <a:blip r:embed="rId8"/>
          <a:stretch>
            <a:fillRect/>
          </a:stretch>
        </p:blipFill>
        <p:spPr>
          <a:xfrm>
            <a:off x="3953975" y="16805"/>
            <a:ext cx="1324607" cy="1039306"/>
          </a:xfrm>
          <a:prstGeom prst="rect">
            <a:avLst/>
          </a:prstGeom>
        </p:spPr>
      </p:pic>
      <p:pic>
        <p:nvPicPr>
          <p:cNvPr id="32" name="Picture 31">
            <a:extLst>
              <a:ext uri="{FF2B5EF4-FFF2-40B4-BE49-F238E27FC236}">
                <a16:creationId xmlns:a16="http://schemas.microsoft.com/office/drawing/2014/main" id="{0B6ED145-84E5-4D6E-B57F-BDA1F25F7A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Tree>
    <p:extLst>
      <p:ext uri="{BB962C8B-B14F-4D97-AF65-F5344CB8AC3E}">
        <p14:creationId xmlns:p14="http://schemas.microsoft.com/office/powerpoint/2010/main" val="19837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C32C2D6-9BE4-4550-9071-94A403C4AB21}"/>
              </a:ext>
            </a:extLst>
          </p:cNvPr>
          <p:cNvSpPr>
            <a:spLocks noGrp="1"/>
          </p:cNvSpPr>
          <p:nvPr>
            <p:ph idx="14"/>
          </p:nvPr>
        </p:nvSpPr>
        <p:spPr>
          <a:xfrm>
            <a:off x="1913467" y="2752078"/>
            <a:ext cx="7559007" cy="5568182"/>
          </a:xfrm>
        </p:spPr>
        <p:txBody>
          <a:bodyPr/>
          <a:lstStyle/>
          <a:p>
            <a:pPr>
              <a:lnSpc>
                <a:spcPct val="108000"/>
              </a:lnSpc>
            </a:pPr>
            <a:r>
              <a:rPr lang="en-US" sz="2200" dirty="0"/>
              <a:t>Includes real time player access and controls within Control Cloud</a:t>
            </a:r>
          </a:p>
          <a:p>
            <a:pPr>
              <a:lnSpc>
                <a:spcPct val="108000"/>
              </a:lnSpc>
            </a:pPr>
            <a:r>
              <a:rPr lang="en-US" sz="2200" dirty="0"/>
              <a:t>Adds exceptional content and network management tools</a:t>
            </a:r>
          </a:p>
          <a:p>
            <a:pPr>
              <a:lnSpc>
                <a:spcPct val="108000"/>
              </a:lnSpc>
            </a:pPr>
            <a:r>
              <a:rPr lang="en-US" sz="2200" dirty="0"/>
              <a:t>Provides an scalable, robust &amp; secure cloud environment</a:t>
            </a:r>
          </a:p>
          <a:p>
            <a:pPr>
              <a:lnSpc>
                <a:spcPct val="108000"/>
              </a:lnSpc>
            </a:pPr>
            <a:r>
              <a:rPr lang="en-US" sz="2200" dirty="0"/>
              <a:t>Utilizes our BrightAuthor:connected as the primary CMS with a PC, MAC &amp; web unified interface &amp; workflow</a:t>
            </a:r>
          </a:p>
          <a:p>
            <a:pPr>
              <a:lnSpc>
                <a:spcPct val="108000"/>
              </a:lnSpc>
            </a:pPr>
            <a:r>
              <a:rPr lang="en-US" sz="2200" dirty="0"/>
              <a:t>Delivers a flawless experience to operate your BrightSign digital signage network with confidence</a:t>
            </a:r>
          </a:p>
          <a:p>
            <a:pPr>
              <a:lnSpc>
                <a:spcPct val="108000"/>
              </a:lnSpc>
            </a:pPr>
            <a:r>
              <a:rPr lang="en-US" sz="2200" dirty="0"/>
              <a:t>APIs for partners to build custom HTML applications</a:t>
            </a:r>
          </a:p>
          <a:p>
            <a:pPr>
              <a:lnSpc>
                <a:spcPct val="108000"/>
              </a:lnSpc>
            </a:pPr>
            <a:endParaRPr lang="en-US" sz="2200" dirty="0"/>
          </a:p>
        </p:txBody>
      </p:sp>
      <p:pic>
        <p:nvPicPr>
          <p:cNvPr id="5" name="Picture 4" descr="A close up of a logo&#10;&#10;Description generated with very high confidence">
            <a:extLst>
              <a:ext uri="{FF2B5EF4-FFF2-40B4-BE49-F238E27FC236}">
                <a16:creationId xmlns:a16="http://schemas.microsoft.com/office/drawing/2014/main" id="{8B59FFC1-5D63-41D9-BD75-070AE8416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1124" y="310376"/>
            <a:ext cx="2976448" cy="1331698"/>
          </a:xfrm>
          <a:prstGeom prst="rect">
            <a:avLst/>
          </a:prstGeom>
        </p:spPr>
      </p:pic>
      <p:sp>
        <p:nvSpPr>
          <p:cNvPr id="27" name="Text Placeholder 3">
            <a:extLst>
              <a:ext uri="{FF2B5EF4-FFF2-40B4-BE49-F238E27FC236}">
                <a16:creationId xmlns:a16="http://schemas.microsoft.com/office/drawing/2014/main" id="{4A1C1864-B08C-492A-91CB-FDBA8A86CF3F}"/>
              </a:ext>
            </a:extLst>
          </p:cNvPr>
          <p:cNvSpPr txBox="1">
            <a:spLocks/>
          </p:cNvSpPr>
          <p:nvPr/>
        </p:nvSpPr>
        <p:spPr>
          <a:xfrm>
            <a:off x="5168628" y="876039"/>
            <a:ext cx="10843100"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cap="all" dirty="0">
                <a:solidFill>
                  <a:srgbClr val="492F71"/>
                </a:solidFill>
                <a:latin typeface="Arial" panose="020B0604020202020204" pitchFamily="34" charset="0"/>
                <a:cs typeface="Arial" panose="020B0604020202020204" pitchFamily="34" charset="0"/>
              </a:rPr>
              <a:t>Exceptional Content &amp; Network Management</a:t>
            </a:r>
            <a:endParaRPr lang="en-US" sz="3200" cap="all" dirty="0">
              <a:solidFill>
                <a:srgbClr val="FF0000"/>
              </a:solidFill>
              <a:highlight>
                <a:srgbClr val="FFFF00"/>
              </a:highlight>
              <a:latin typeface="Arial" panose="020B0604020202020204" pitchFamily="34" charset="0"/>
              <a:cs typeface="Arial" panose="020B0604020202020204" pitchFamily="34" charset="0"/>
            </a:endParaRPr>
          </a:p>
        </p:txBody>
      </p:sp>
      <p:sp>
        <p:nvSpPr>
          <p:cNvPr id="32" name="Text Placeholder 4">
            <a:extLst>
              <a:ext uri="{FF2B5EF4-FFF2-40B4-BE49-F238E27FC236}">
                <a16:creationId xmlns:a16="http://schemas.microsoft.com/office/drawing/2014/main" id="{F96AFB2A-FDA0-4513-B9AC-EADD7EE180DE}"/>
              </a:ext>
            </a:extLst>
          </p:cNvPr>
          <p:cNvSpPr>
            <a:spLocks noGrp="1"/>
          </p:cNvSpPr>
          <p:nvPr>
            <p:ph type="body" sz="quarter" idx="10"/>
          </p:nvPr>
        </p:nvSpPr>
        <p:spPr>
          <a:xfrm>
            <a:off x="1912938" y="1798926"/>
            <a:ext cx="14068384" cy="490537"/>
          </a:xfrm>
        </p:spPr>
        <p:txBody>
          <a:bodyPr/>
          <a:lstStyle/>
          <a:p>
            <a:r>
              <a:rPr lang="en-US" sz="2200" dirty="0">
                <a:solidFill>
                  <a:srgbClr val="F26829"/>
                </a:solidFill>
              </a:rPr>
              <a:t>Complete set of content &amp; network management tools in a secure cloud environment</a:t>
            </a:r>
          </a:p>
        </p:txBody>
      </p:sp>
      <p:grpSp>
        <p:nvGrpSpPr>
          <p:cNvPr id="60" name="Group 59">
            <a:extLst>
              <a:ext uri="{FF2B5EF4-FFF2-40B4-BE49-F238E27FC236}">
                <a16:creationId xmlns:a16="http://schemas.microsoft.com/office/drawing/2014/main" id="{5F364294-7A59-443C-AC6B-C15F9DFA8738}"/>
              </a:ext>
            </a:extLst>
          </p:cNvPr>
          <p:cNvGrpSpPr>
            <a:grpSpLocks noChangeAspect="1"/>
          </p:cNvGrpSpPr>
          <p:nvPr/>
        </p:nvGrpSpPr>
        <p:grpSpPr>
          <a:xfrm>
            <a:off x="10282817" y="3527653"/>
            <a:ext cx="4880243" cy="3817421"/>
            <a:chOff x="9705769" y="3962007"/>
            <a:chExt cx="5371294" cy="4201531"/>
          </a:xfrm>
        </p:grpSpPr>
        <p:pic>
          <p:nvPicPr>
            <p:cNvPr id="25" name="Picture 24" descr="A picture containing drawing&#10;&#10;Description automatically generated">
              <a:extLst>
                <a:ext uri="{FF2B5EF4-FFF2-40B4-BE49-F238E27FC236}">
                  <a16:creationId xmlns:a16="http://schemas.microsoft.com/office/drawing/2014/main" id="{AFE0DBD9-AE35-4F18-9549-80B869242953}"/>
                </a:ext>
              </a:extLst>
            </p:cNvPr>
            <p:cNvPicPr>
              <a:picLocks noChangeAspect="1"/>
            </p:cNvPicPr>
            <p:nvPr/>
          </p:nvPicPr>
          <p:blipFill rotWithShape="1">
            <a:blip r:embed="rId4"/>
            <a:srcRect t="50000"/>
            <a:stretch/>
          </p:blipFill>
          <p:spPr>
            <a:xfrm>
              <a:off x="9705769" y="6579357"/>
              <a:ext cx="5371294" cy="1584181"/>
            </a:xfrm>
            <a:prstGeom prst="rect">
              <a:avLst/>
            </a:prstGeom>
          </p:spPr>
        </p:pic>
        <p:grpSp>
          <p:nvGrpSpPr>
            <p:cNvPr id="59" name="Group 58">
              <a:extLst>
                <a:ext uri="{FF2B5EF4-FFF2-40B4-BE49-F238E27FC236}">
                  <a16:creationId xmlns:a16="http://schemas.microsoft.com/office/drawing/2014/main" id="{23307E9A-7C31-47D9-B1BE-ED87FCE428DC}"/>
                </a:ext>
              </a:extLst>
            </p:cNvPr>
            <p:cNvGrpSpPr/>
            <p:nvPr/>
          </p:nvGrpSpPr>
          <p:grpSpPr>
            <a:xfrm>
              <a:off x="9705769" y="3962007"/>
              <a:ext cx="5371294" cy="2403180"/>
              <a:chOff x="9705769" y="3962007"/>
              <a:chExt cx="5371294" cy="2403180"/>
            </a:xfrm>
          </p:grpSpPr>
          <p:pic>
            <p:nvPicPr>
              <p:cNvPr id="54" name="Picture 53" descr="A close up of a logo&#10;&#10;Description automatically generated">
                <a:extLst>
                  <a:ext uri="{FF2B5EF4-FFF2-40B4-BE49-F238E27FC236}">
                    <a16:creationId xmlns:a16="http://schemas.microsoft.com/office/drawing/2014/main" id="{D2DB7194-AD0E-4407-8601-84E2E2EC2A0A}"/>
                  </a:ext>
                </a:extLst>
              </p:cNvPr>
              <p:cNvPicPr>
                <a:picLocks noChangeAspect="1"/>
              </p:cNvPicPr>
              <p:nvPr/>
            </p:nvPicPr>
            <p:blipFill>
              <a:blip r:embed="rId5"/>
              <a:stretch>
                <a:fillRect/>
              </a:stretch>
            </p:blipFill>
            <p:spPr>
              <a:xfrm>
                <a:off x="9705769" y="3962007"/>
                <a:ext cx="5371294" cy="2403180"/>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7BA81E65-9D4F-49CC-BE35-1856C0C2FDDA}"/>
                  </a:ext>
                </a:extLst>
              </p:cNvPr>
              <p:cNvPicPr>
                <a:picLocks noChangeAspect="1"/>
              </p:cNvPicPr>
              <p:nvPr/>
            </p:nvPicPr>
            <p:blipFill>
              <a:blip r:embed="rId6"/>
              <a:stretch>
                <a:fillRect/>
              </a:stretch>
            </p:blipFill>
            <p:spPr>
              <a:xfrm>
                <a:off x="10663993" y="4416487"/>
                <a:ext cx="1878715" cy="831676"/>
              </a:xfrm>
              <a:prstGeom prst="rect">
                <a:avLst/>
              </a:prstGeom>
            </p:spPr>
          </p:pic>
        </p:grpSp>
      </p:grpSp>
    </p:spTree>
    <p:extLst>
      <p:ext uri="{BB962C8B-B14F-4D97-AF65-F5344CB8AC3E}">
        <p14:creationId xmlns:p14="http://schemas.microsoft.com/office/powerpoint/2010/main" val="177191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8B59FFC1-5D63-41D9-BD75-070AE8416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1124" y="310376"/>
            <a:ext cx="2976448" cy="1331698"/>
          </a:xfrm>
          <a:prstGeom prst="rect">
            <a:avLst/>
          </a:prstGeom>
        </p:spPr>
      </p:pic>
      <p:grpSp>
        <p:nvGrpSpPr>
          <p:cNvPr id="2" name="Group 1">
            <a:extLst>
              <a:ext uri="{FF2B5EF4-FFF2-40B4-BE49-F238E27FC236}">
                <a16:creationId xmlns:a16="http://schemas.microsoft.com/office/drawing/2014/main" id="{12632C8D-F000-4C3A-AD7F-8EFD7EA0109C}"/>
              </a:ext>
            </a:extLst>
          </p:cNvPr>
          <p:cNvGrpSpPr/>
          <p:nvPr/>
        </p:nvGrpSpPr>
        <p:grpSpPr>
          <a:xfrm>
            <a:off x="1861226" y="2075235"/>
            <a:ext cx="14027287" cy="2245230"/>
            <a:chOff x="1414690" y="1728291"/>
            <a:chExt cx="10520465" cy="1568665"/>
          </a:xfrm>
        </p:grpSpPr>
        <p:sp>
          <p:nvSpPr>
            <p:cNvPr id="35" name="TextBox 34">
              <a:extLst>
                <a:ext uri="{FF2B5EF4-FFF2-40B4-BE49-F238E27FC236}">
                  <a16:creationId xmlns:a16="http://schemas.microsoft.com/office/drawing/2014/main" id="{C2139223-C8DA-4A75-9B56-18602C153C89}"/>
                </a:ext>
              </a:extLst>
            </p:cNvPr>
            <p:cNvSpPr txBox="1"/>
            <p:nvPr/>
          </p:nvSpPr>
          <p:spPr>
            <a:xfrm>
              <a:off x="1414690" y="1728291"/>
              <a:ext cx="5413443" cy="1568665"/>
            </a:xfrm>
            <a:prstGeom prst="rect">
              <a:avLst/>
            </a:prstGeom>
            <a:noFill/>
          </p:spPr>
          <p:txBody>
            <a:bodyPr wrap="square" rtlCol="0">
              <a:spAutoFit/>
            </a:bodyPr>
            <a:lstStyle/>
            <a:p>
              <a:pPr algn="ctr">
                <a:lnSpc>
                  <a:spcPct val="108000"/>
                </a:lnSpc>
                <a:spcAft>
                  <a:spcPts val="600"/>
                </a:spcAft>
              </a:pPr>
              <a:r>
                <a:rPr lang="en-US" b="1" dirty="0">
                  <a:solidFill>
                    <a:schemeClr val="tx1">
                      <a:lumMod val="75000"/>
                      <a:lumOff val="25000"/>
                    </a:schemeClr>
                  </a:solidFill>
                  <a:latin typeface="Verdana" panose="020B0604030504040204" pitchFamily="34" charset="0"/>
                  <a:ea typeface="Verdana" panose="020B0604030504040204" pitchFamily="34" charset="0"/>
                </a:rPr>
                <a:t>Content Management</a:t>
              </a:r>
            </a:p>
            <a:p>
              <a:pPr marL="380990" indent="-380990">
                <a:lnSpc>
                  <a:spcPct val="108000"/>
                </a:lnSpc>
                <a:spcAft>
                  <a:spcPts val="600"/>
                </a:spcAft>
                <a:buFont typeface="Arial" panose="020B0604020202020204" pitchFamily="34"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rPr>
                <a:t>Host &amp; manage your content library in the cloud</a:t>
              </a:r>
            </a:p>
            <a:p>
              <a:pPr marL="380990" indent="-380990">
                <a:lnSpc>
                  <a:spcPct val="108000"/>
                </a:lnSpc>
                <a:spcAft>
                  <a:spcPts val="600"/>
                </a:spcAft>
                <a:buFont typeface="Arial" panose="020B0604020202020204" pitchFamily="34"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rPr>
                <a:t>Authoring tools for simple to sophisticated presentations</a:t>
              </a:r>
            </a:p>
            <a:p>
              <a:pPr marL="380990" indent="-380990">
                <a:lnSpc>
                  <a:spcPct val="108000"/>
                </a:lnSpc>
                <a:spcAft>
                  <a:spcPts val="600"/>
                </a:spcAft>
                <a:buFont typeface="Arial" panose="020B0604020202020204" pitchFamily="34"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rPr>
                <a:t>Schedule, publish and manage content distribution</a:t>
              </a:r>
            </a:p>
            <a:p>
              <a:pPr marL="380990" indent="-380990">
                <a:lnSpc>
                  <a:spcPct val="108000"/>
                </a:lnSpc>
                <a:spcAft>
                  <a:spcPts val="600"/>
                </a:spcAft>
                <a:buFont typeface="Arial" panose="020B0604020202020204" pitchFamily="34"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rPr>
                <a:t>Update what’s playing anywhere, anytime</a:t>
              </a:r>
            </a:p>
            <a:p>
              <a:pPr>
                <a:lnSpc>
                  <a:spcPct val="108000"/>
                </a:lnSpc>
                <a:spcAft>
                  <a:spcPts val="600"/>
                </a:spcAft>
              </a:pPr>
              <a:endParaRPr lang="en-US"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36" name="TextBox 35">
              <a:extLst>
                <a:ext uri="{FF2B5EF4-FFF2-40B4-BE49-F238E27FC236}">
                  <a16:creationId xmlns:a16="http://schemas.microsoft.com/office/drawing/2014/main" id="{39DAE8A7-703D-43C3-A163-385F7D54BE36}"/>
                </a:ext>
              </a:extLst>
            </p:cNvPr>
            <p:cNvSpPr txBox="1"/>
            <p:nvPr/>
          </p:nvSpPr>
          <p:spPr>
            <a:xfrm>
              <a:off x="6828133" y="1728291"/>
              <a:ext cx="5107022" cy="1305877"/>
            </a:xfrm>
            <a:prstGeom prst="rect">
              <a:avLst/>
            </a:prstGeom>
            <a:noFill/>
          </p:spPr>
          <p:txBody>
            <a:bodyPr wrap="square" rtlCol="0">
              <a:spAutoFit/>
            </a:bodyPr>
            <a:lstStyle/>
            <a:p>
              <a:pPr algn="ctr">
                <a:lnSpc>
                  <a:spcPct val="108000"/>
                </a:lnSpc>
                <a:spcAft>
                  <a:spcPts val="600"/>
                </a:spcAft>
              </a:pPr>
              <a:r>
                <a:rPr lang="en-US" b="1" dirty="0">
                  <a:latin typeface="Verdana" panose="020B0604030504040204" pitchFamily="34" charset="0"/>
                  <a:ea typeface="Verdana" panose="020B0604030504040204" pitchFamily="34" charset="0"/>
                </a:rPr>
                <a:t>Network Management</a:t>
              </a:r>
            </a:p>
            <a:p>
              <a:pPr marL="380990" indent="-380990">
                <a:lnSpc>
                  <a:spcPct val="108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Securely manage one player or tens-of-thousands</a:t>
              </a:r>
            </a:p>
            <a:p>
              <a:pPr marL="380990" indent="-380990">
                <a:lnSpc>
                  <a:spcPct val="108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View player data over time and get detailed reporting</a:t>
              </a:r>
            </a:p>
            <a:p>
              <a:pPr marL="380990" indent="-380990">
                <a:lnSpc>
                  <a:spcPct val="108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Push email notifications about player health, etc.</a:t>
              </a:r>
            </a:p>
            <a:p>
              <a:pPr marL="380990" indent="-380990">
                <a:lnSpc>
                  <a:spcPct val="108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Organize players by groups or map locations</a:t>
              </a:r>
              <a:endParaRPr lang="en-US" sz="1400" dirty="0">
                <a:latin typeface="Verdana" panose="020B0604030504040204" pitchFamily="34" charset="0"/>
                <a:ea typeface="Verdana" panose="020B0604030504040204" pitchFamily="34" charset="0"/>
              </a:endParaRPr>
            </a:p>
          </p:txBody>
        </p:sp>
      </p:grpSp>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5168628" y="876039"/>
            <a:ext cx="10843100" cy="659491"/>
          </a:xfrm>
        </p:spPr>
        <p:txBody>
          <a:bodyPr/>
          <a:lstStyle/>
          <a:p>
            <a:r>
              <a:rPr lang="en-US" sz="3200" cap="all" dirty="0">
                <a:solidFill>
                  <a:srgbClr val="492F71"/>
                </a:solidFill>
                <a:latin typeface="Arial" panose="020B0604020202020204" pitchFamily="34" charset="0"/>
                <a:cs typeface="Arial" panose="020B0604020202020204" pitchFamily="34" charset="0"/>
              </a:rPr>
              <a:t>Exceptional Content &amp; Network Management</a:t>
            </a:r>
            <a:endParaRPr lang="en-US" sz="3200" cap="all" dirty="0">
              <a:solidFill>
                <a:srgbClr val="FF0000"/>
              </a:solidFill>
              <a:highlight>
                <a:srgbClr val="FFFF00"/>
              </a:highlight>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5EB8AE41-6FCC-41FB-AE25-5E5E2D61F9F6}"/>
              </a:ext>
            </a:extLst>
          </p:cNvPr>
          <p:cNvGrpSpPr/>
          <p:nvPr/>
        </p:nvGrpSpPr>
        <p:grpSpPr>
          <a:xfrm>
            <a:off x="9055753" y="3944337"/>
            <a:ext cx="6856158" cy="4872830"/>
            <a:chOff x="9055753" y="3944337"/>
            <a:chExt cx="6856158" cy="4872830"/>
          </a:xfrm>
        </p:grpSpPr>
        <p:pic>
          <p:nvPicPr>
            <p:cNvPr id="16" name="Picture 15" descr="A screenshot of a computer screen&#10;&#10;Description generated with very high confidence">
              <a:extLst>
                <a:ext uri="{FF2B5EF4-FFF2-40B4-BE49-F238E27FC236}">
                  <a16:creationId xmlns:a16="http://schemas.microsoft.com/office/drawing/2014/main" id="{AABD5B09-BB67-4715-91A4-FABA50A03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5753" y="3944337"/>
              <a:ext cx="6856158" cy="3924560"/>
            </a:xfrm>
            <a:prstGeom prst="rect">
              <a:avLst/>
            </a:prstGeom>
          </p:spPr>
        </p:pic>
        <p:grpSp>
          <p:nvGrpSpPr>
            <p:cNvPr id="28" name="Group 27">
              <a:extLst>
                <a:ext uri="{FF2B5EF4-FFF2-40B4-BE49-F238E27FC236}">
                  <a16:creationId xmlns:a16="http://schemas.microsoft.com/office/drawing/2014/main" id="{96F0FF68-18CD-47F2-BBC4-37000D0DA91F}"/>
                </a:ext>
              </a:extLst>
            </p:cNvPr>
            <p:cNvGrpSpPr/>
            <p:nvPr/>
          </p:nvGrpSpPr>
          <p:grpSpPr>
            <a:xfrm>
              <a:off x="11401062" y="7602337"/>
              <a:ext cx="2165541" cy="1214830"/>
              <a:chOff x="11255901" y="7491727"/>
              <a:chExt cx="2165541" cy="1214830"/>
            </a:xfrm>
          </p:grpSpPr>
          <p:pic>
            <p:nvPicPr>
              <p:cNvPr id="30" name="Picture 29" descr="A picture containing object&#10;&#10;Description generated with very high confidence">
                <a:extLst>
                  <a:ext uri="{FF2B5EF4-FFF2-40B4-BE49-F238E27FC236}">
                    <a16:creationId xmlns:a16="http://schemas.microsoft.com/office/drawing/2014/main" id="{1F641D14-3019-40A5-AF3C-75EC372BC4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55901" y="8121325"/>
                <a:ext cx="2165541" cy="585232"/>
              </a:xfrm>
              <a:prstGeom prst="rect">
                <a:avLst/>
              </a:prstGeom>
            </p:spPr>
          </p:pic>
          <p:pic>
            <p:nvPicPr>
              <p:cNvPr id="31" name="Picture 30" descr="A picture containing object&#10;&#10;Description generated with high confidence">
                <a:extLst>
                  <a:ext uri="{FF2B5EF4-FFF2-40B4-BE49-F238E27FC236}">
                    <a16:creationId xmlns:a16="http://schemas.microsoft.com/office/drawing/2014/main" id="{48809876-6BFF-436D-A41F-F42BBC8B8F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398987" y="7491727"/>
                <a:ext cx="1879368" cy="694464"/>
              </a:xfrm>
              <a:prstGeom prst="rect">
                <a:avLst/>
              </a:prstGeom>
            </p:spPr>
          </p:pic>
        </p:grpSp>
      </p:grpSp>
      <p:grpSp>
        <p:nvGrpSpPr>
          <p:cNvPr id="39" name="Group 38">
            <a:extLst>
              <a:ext uri="{FF2B5EF4-FFF2-40B4-BE49-F238E27FC236}">
                <a16:creationId xmlns:a16="http://schemas.microsoft.com/office/drawing/2014/main" id="{9784BC51-240C-4482-8503-4925FC219697}"/>
              </a:ext>
            </a:extLst>
          </p:cNvPr>
          <p:cNvGrpSpPr/>
          <p:nvPr/>
        </p:nvGrpSpPr>
        <p:grpSpPr>
          <a:xfrm>
            <a:off x="1970566" y="3944337"/>
            <a:ext cx="6856159" cy="4883952"/>
            <a:chOff x="1970566" y="3944337"/>
            <a:chExt cx="6856159" cy="4883952"/>
          </a:xfrm>
        </p:grpSpPr>
        <p:pic>
          <p:nvPicPr>
            <p:cNvPr id="20" name="Picture 19" descr="A screenshot of a computer&#10;&#10;Description generated with very high confidence">
              <a:extLst>
                <a:ext uri="{FF2B5EF4-FFF2-40B4-BE49-F238E27FC236}">
                  <a16:creationId xmlns:a16="http://schemas.microsoft.com/office/drawing/2014/main" id="{C1D4854B-F380-4632-9B03-81F466D278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0566" y="3944337"/>
              <a:ext cx="6856159" cy="3924560"/>
            </a:xfrm>
            <a:prstGeom prst="rect">
              <a:avLst/>
            </a:prstGeom>
          </p:spPr>
        </p:pic>
        <p:grpSp>
          <p:nvGrpSpPr>
            <p:cNvPr id="33" name="Group 32">
              <a:extLst>
                <a:ext uri="{FF2B5EF4-FFF2-40B4-BE49-F238E27FC236}">
                  <a16:creationId xmlns:a16="http://schemas.microsoft.com/office/drawing/2014/main" id="{9F6E04A0-B9F5-4735-A509-A77A83FB527E}"/>
                </a:ext>
              </a:extLst>
            </p:cNvPr>
            <p:cNvGrpSpPr/>
            <p:nvPr/>
          </p:nvGrpSpPr>
          <p:grpSpPr>
            <a:xfrm>
              <a:off x="4315875" y="7613459"/>
              <a:ext cx="2165541" cy="1214830"/>
              <a:chOff x="11255901" y="7491727"/>
              <a:chExt cx="2165541" cy="1214830"/>
            </a:xfrm>
          </p:grpSpPr>
          <p:pic>
            <p:nvPicPr>
              <p:cNvPr id="34" name="Picture 33" descr="A picture containing object&#10;&#10;Description generated with very high confidence">
                <a:extLst>
                  <a:ext uri="{FF2B5EF4-FFF2-40B4-BE49-F238E27FC236}">
                    <a16:creationId xmlns:a16="http://schemas.microsoft.com/office/drawing/2014/main" id="{8F0977D5-908B-4EE0-B497-A13E1F9943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55901" y="8121325"/>
                <a:ext cx="2165541" cy="585232"/>
              </a:xfrm>
              <a:prstGeom prst="rect">
                <a:avLst/>
              </a:prstGeom>
            </p:spPr>
          </p:pic>
          <p:pic>
            <p:nvPicPr>
              <p:cNvPr id="37" name="Picture 36" descr="A picture containing object&#10;&#10;Description generated with high confidence">
                <a:extLst>
                  <a:ext uri="{FF2B5EF4-FFF2-40B4-BE49-F238E27FC236}">
                    <a16:creationId xmlns:a16="http://schemas.microsoft.com/office/drawing/2014/main" id="{A25B532C-9339-4E49-9371-25252DAA27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398987" y="7491727"/>
                <a:ext cx="1879368" cy="694464"/>
              </a:xfrm>
              <a:prstGeom prst="rect">
                <a:avLst/>
              </a:prstGeom>
            </p:spPr>
          </p:pic>
        </p:grpSp>
      </p:grpSp>
    </p:spTree>
    <p:extLst>
      <p:ext uri="{BB962C8B-B14F-4D97-AF65-F5344CB8AC3E}">
        <p14:creationId xmlns:p14="http://schemas.microsoft.com/office/powerpoint/2010/main" val="394719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BCC092-BD00-4F75-BB61-4150218FBAA3}"/>
              </a:ext>
            </a:extLst>
          </p:cNvPr>
          <p:cNvPicPr>
            <a:picLocks noChangeAspect="1"/>
          </p:cNvPicPr>
          <p:nvPr/>
        </p:nvPicPr>
        <p:blipFill>
          <a:blip r:embed="rId3"/>
          <a:stretch>
            <a:fillRect/>
          </a:stretch>
        </p:blipFill>
        <p:spPr>
          <a:xfrm>
            <a:off x="450867" y="1244149"/>
            <a:ext cx="7192531" cy="450026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159E20BA-3B7D-4FF5-B835-7183BF98CCEB}"/>
              </a:ext>
            </a:extLst>
          </p:cNvPr>
          <p:cNvPicPr>
            <a:picLocks noChangeAspect="1"/>
          </p:cNvPicPr>
          <p:nvPr/>
        </p:nvPicPr>
        <p:blipFill>
          <a:blip r:embed="rId4"/>
          <a:stretch>
            <a:fillRect/>
          </a:stretch>
        </p:blipFill>
        <p:spPr>
          <a:xfrm>
            <a:off x="8215474" y="1342755"/>
            <a:ext cx="7392622" cy="416783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BD27CAF-42EA-4FE4-A2FF-B6B202090108}"/>
              </a:ext>
            </a:extLst>
          </p:cNvPr>
          <p:cNvPicPr>
            <a:picLocks noChangeAspect="1"/>
          </p:cNvPicPr>
          <p:nvPr/>
        </p:nvPicPr>
        <p:blipFill>
          <a:blip r:embed="rId5"/>
          <a:stretch>
            <a:fillRect/>
          </a:stretch>
        </p:blipFill>
        <p:spPr>
          <a:xfrm>
            <a:off x="1169894" y="4572000"/>
            <a:ext cx="7045580" cy="399664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7076BE5-6741-484A-B805-8D7D852C1BAC}"/>
              </a:ext>
            </a:extLst>
          </p:cNvPr>
          <p:cNvPicPr>
            <a:picLocks noChangeAspect="1"/>
          </p:cNvPicPr>
          <p:nvPr/>
        </p:nvPicPr>
        <p:blipFill>
          <a:blip r:embed="rId6"/>
          <a:stretch>
            <a:fillRect/>
          </a:stretch>
        </p:blipFill>
        <p:spPr>
          <a:xfrm>
            <a:off x="8541175" y="4629463"/>
            <a:ext cx="7511796" cy="4240075"/>
          </a:xfrm>
          <a:prstGeom prst="rect">
            <a:avLst/>
          </a:prstGeom>
          <a:ln>
            <a:noFill/>
          </a:ln>
          <a:effectLst>
            <a:outerShdw blurRad="292100" dist="139700" dir="2700000" algn="tl" rotWithShape="0">
              <a:srgbClr val="333333">
                <a:alpha val="65000"/>
              </a:srgbClr>
            </a:outerShdw>
          </a:effectLst>
        </p:spPr>
      </p:pic>
      <p:pic>
        <p:nvPicPr>
          <p:cNvPr id="11" name="Picture 10" descr="A close up of a logo&#10;&#10;Description generated with very high confidence">
            <a:extLst>
              <a:ext uri="{FF2B5EF4-FFF2-40B4-BE49-F238E27FC236}">
                <a16:creationId xmlns:a16="http://schemas.microsoft.com/office/drawing/2014/main" id="{5A71E9AF-CA7B-4795-B7C7-8C6EDEC14A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12285" y="138781"/>
            <a:ext cx="2180537" cy="975598"/>
          </a:xfrm>
          <a:prstGeom prst="rect">
            <a:avLst/>
          </a:prstGeom>
        </p:spPr>
      </p:pic>
      <p:sp>
        <p:nvSpPr>
          <p:cNvPr id="12" name="Title 27">
            <a:extLst>
              <a:ext uri="{FF2B5EF4-FFF2-40B4-BE49-F238E27FC236}">
                <a16:creationId xmlns:a16="http://schemas.microsoft.com/office/drawing/2014/main" id="{858A97A4-AA1A-465B-A05E-542F699D7097}"/>
              </a:ext>
            </a:extLst>
          </p:cNvPr>
          <p:cNvSpPr txBox="1">
            <a:spLocks/>
          </p:cNvSpPr>
          <p:nvPr/>
        </p:nvSpPr>
        <p:spPr>
          <a:xfrm>
            <a:off x="1776309" y="524062"/>
            <a:ext cx="13529733" cy="624495"/>
          </a:xfrm>
          <a:prstGeom prst="rect">
            <a:avLst/>
          </a:prstGeom>
        </p:spPr>
        <p:txBody>
          <a:bodyPr anchor="t" anchorCtr="0">
            <a:norm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r>
              <a:rPr lang="en-US" dirty="0"/>
              <a:t>Content Cloud: Content Management</a:t>
            </a:r>
          </a:p>
        </p:txBody>
      </p:sp>
    </p:spTree>
    <p:extLst>
      <p:ext uri="{BB962C8B-B14F-4D97-AF65-F5344CB8AC3E}">
        <p14:creationId xmlns:p14="http://schemas.microsoft.com/office/powerpoint/2010/main" val="385398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60BC77-BA3D-405A-9987-FF15F40FE2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207" y="1270830"/>
            <a:ext cx="6949230" cy="38757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0B8CBC5-19A5-4C43-91AF-AA4DAC3E8EFC}"/>
              </a:ext>
            </a:extLst>
          </p:cNvPr>
          <p:cNvPicPr>
            <a:picLocks noChangeAspect="1"/>
          </p:cNvPicPr>
          <p:nvPr/>
        </p:nvPicPr>
        <p:blipFill>
          <a:blip r:embed="rId4"/>
          <a:stretch>
            <a:fillRect/>
          </a:stretch>
        </p:blipFill>
        <p:spPr>
          <a:xfrm>
            <a:off x="9071590" y="1305738"/>
            <a:ext cx="7015793" cy="3931706"/>
          </a:xfrm>
          <a:prstGeom prst="rect">
            <a:avLst/>
          </a:prstGeom>
          <a:ln>
            <a:noFill/>
          </a:ln>
          <a:effectLst>
            <a:outerShdw blurRad="292100" dist="139700" dir="2700000" algn="tl" rotWithShape="0">
              <a:srgbClr val="333333">
                <a:alpha val="65000"/>
              </a:srgbClr>
            </a:outerShdw>
          </a:effectLst>
        </p:spPr>
      </p:pic>
      <p:pic>
        <p:nvPicPr>
          <p:cNvPr id="11" name="Picture 10" descr="A close up of a logo&#10;&#10;Description generated with very high confidence">
            <a:extLst>
              <a:ext uri="{FF2B5EF4-FFF2-40B4-BE49-F238E27FC236}">
                <a16:creationId xmlns:a16="http://schemas.microsoft.com/office/drawing/2014/main" id="{33F04C5C-2063-42D2-8528-75992547DA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12285" y="138781"/>
            <a:ext cx="2180537" cy="975598"/>
          </a:xfrm>
          <a:prstGeom prst="rect">
            <a:avLst/>
          </a:prstGeom>
        </p:spPr>
      </p:pic>
      <p:sp>
        <p:nvSpPr>
          <p:cNvPr id="13" name="Title 27">
            <a:extLst>
              <a:ext uri="{FF2B5EF4-FFF2-40B4-BE49-F238E27FC236}">
                <a16:creationId xmlns:a16="http://schemas.microsoft.com/office/drawing/2014/main" id="{EBDAEEB9-9047-4872-B3CD-BE7EF8941CDE}"/>
              </a:ext>
            </a:extLst>
          </p:cNvPr>
          <p:cNvSpPr>
            <a:spLocks noGrp="1"/>
          </p:cNvSpPr>
          <p:nvPr>
            <p:ph type="title"/>
          </p:nvPr>
        </p:nvSpPr>
        <p:spPr>
          <a:xfrm>
            <a:off x="1776309" y="524062"/>
            <a:ext cx="13529733" cy="624495"/>
          </a:xfrm>
        </p:spPr>
        <p:txBody>
          <a:bodyPr/>
          <a:lstStyle/>
          <a:p>
            <a:r>
              <a:rPr lang="en-US" dirty="0"/>
              <a:t>Content Cloud: Network Management</a:t>
            </a:r>
          </a:p>
        </p:txBody>
      </p:sp>
      <p:pic>
        <p:nvPicPr>
          <p:cNvPr id="2" name="Picture 1">
            <a:extLst>
              <a:ext uri="{FF2B5EF4-FFF2-40B4-BE49-F238E27FC236}">
                <a16:creationId xmlns:a16="http://schemas.microsoft.com/office/drawing/2014/main" id="{3AD55F7F-958A-413C-B2D1-98A0A1CF52D2}"/>
              </a:ext>
            </a:extLst>
          </p:cNvPr>
          <p:cNvPicPr>
            <a:picLocks noChangeAspect="1"/>
          </p:cNvPicPr>
          <p:nvPr/>
        </p:nvPicPr>
        <p:blipFill>
          <a:blip r:embed="rId6"/>
          <a:stretch>
            <a:fillRect/>
          </a:stretch>
        </p:blipFill>
        <p:spPr>
          <a:xfrm>
            <a:off x="5155789" y="3208722"/>
            <a:ext cx="5654850" cy="343448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4430B92-4588-4AC8-9216-890959C05B7F}"/>
              </a:ext>
            </a:extLst>
          </p:cNvPr>
          <p:cNvPicPr>
            <a:picLocks noChangeAspect="1"/>
          </p:cNvPicPr>
          <p:nvPr/>
        </p:nvPicPr>
        <p:blipFill>
          <a:blip r:embed="rId7"/>
          <a:stretch>
            <a:fillRect/>
          </a:stretch>
        </p:blipFill>
        <p:spPr>
          <a:xfrm>
            <a:off x="671943" y="5715055"/>
            <a:ext cx="5100090" cy="286463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1655070-F0F1-43A1-BD0E-8A9510BF834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483968" y="5799705"/>
            <a:ext cx="5100089" cy="3102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09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oup 20482">
            <a:extLst>
              <a:ext uri="{FF2B5EF4-FFF2-40B4-BE49-F238E27FC236}">
                <a16:creationId xmlns:a16="http://schemas.microsoft.com/office/drawing/2014/main" id="{683F9E4C-F5AE-475C-9E92-FC2B44C9EE5A}"/>
              </a:ext>
            </a:extLst>
          </p:cNvPr>
          <p:cNvGrpSpPr/>
          <p:nvPr/>
        </p:nvGrpSpPr>
        <p:grpSpPr>
          <a:xfrm>
            <a:off x="3375535" y="1674907"/>
            <a:ext cx="11771162" cy="6863766"/>
            <a:chOff x="3375535" y="1674907"/>
            <a:chExt cx="11771162" cy="6863766"/>
          </a:xfrm>
        </p:grpSpPr>
        <p:grpSp>
          <p:nvGrpSpPr>
            <p:cNvPr id="17" name="Group 16">
              <a:extLst>
                <a:ext uri="{FF2B5EF4-FFF2-40B4-BE49-F238E27FC236}">
                  <a16:creationId xmlns:a16="http://schemas.microsoft.com/office/drawing/2014/main" id="{A0AA6DD0-0CAE-42BE-8647-2B8E9213CABB}"/>
                </a:ext>
              </a:extLst>
            </p:cNvPr>
            <p:cNvGrpSpPr/>
            <p:nvPr/>
          </p:nvGrpSpPr>
          <p:grpSpPr>
            <a:xfrm>
              <a:off x="3375535" y="1674907"/>
              <a:ext cx="11771162" cy="6863766"/>
              <a:chOff x="3375535" y="1674907"/>
              <a:chExt cx="11771162" cy="6863766"/>
            </a:xfrm>
          </p:grpSpPr>
          <p:pic>
            <p:nvPicPr>
              <p:cNvPr id="4" name="Picture 3" descr="A screenshot of a cell phone&#10;&#10;Description generated with very high confidence">
                <a:extLst>
                  <a:ext uri="{FF2B5EF4-FFF2-40B4-BE49-F238E27FC236}">
                    <a16:creationId xmlns:a16="http://schemas.microsoft.com/office/drawing/2014/main" id="{70B334CB-209A-4052-9FD9-49FE9F402A3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75535" y="1674907"/>
                <a:ext cx="11771162" cy="6863766"/>
              </a:xfrm>
              <a:prstGeom prst="rect">
                <a:avLst/>
              </a:prstGeom>
            </p:spPr>
          </p:pic>
          <p:grpSp>
            <p:nvGrpSpPr>
              <p:cNvPr id="16" name="Group 15">
                <a:extLst>
                  <a:ext uri="{FF2B5EF4-FFF2-40B4-BE49-F238E27FC236}">
                    <a16:creationId xmlns:a16="http://schemas.microsoft.com/office/drawing/2014/main" id="{E15C9B45-98A3-4FFD-B883-939CC14C2370}"/>
                  </a:ext>
                </a:extLst>
              </p:cNvPr>
              <p:cNvGrpSpPr/>
              <p:nvPr/>
            </p:nvGrpSpPr>
            <p:grpSpPr>
              <a:xfrm>
                <a:off x="4743108" y="5747662"/>
                <a:ext cx="10125636" cy="1364128"/>
                <a:chOff x="-1949824" y="5422901"/>
                <a:chExt cx="10125636" cy="1364128"/>
              </a:xfrm>
            </p:grpSpPr>
            <p:pic>
              <p:nvPicPr>
                <p:cNvPr id="13" name="Picture 12" descr="A screenshot of a cell phone&#10;&#10;Description generated with very high confidence">
                  <a:extLst>
                    <a:ext uri="{FF2B5EF4-FFF2-40B4-BE49-F238E27FC236}">
                      <a16:creationId xmlns:a16="http://schemas.microsoft.com/office/drawing/2014/main" id="{6D5B306F-5D33-4A31-8C2F-BFAB06EF706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9824" y="5422901"/>
                  <a:ext cx="10125636" cy="1364128"/>
                </a:xfrm>
                <a:prstGeom prst="rect">
                  <a:avLst/>
                </a:prstGeom>
              </p:spPr>
            </p:pic>
            <p:sp>
              <p:nvSpPr>
                <p:cNvPr id="3" name="Rectangle 2">
                  <a:extLst>
                    <a:ext uri="{FF2B5EF4-FFF2-40B4-BE49-F238E27FC236}">
                      <a16:creationId xmlns:a16="http://schemas.microsoft.com/office/drawing/2014/main" id="{B3936F80-F418-4689-82DC-114E13C9C1C5}"/>
                    </a:ext>
                  </a:extLst>
                </p:cNvPr>
                <p:cNvSpPr/>
                <p:nvPr/>
              </p:nvSpPr>
              <p:spPr>
                <a:xfrm>
                  <a:off x="-1358153" y="5694829"/>
                  <a:ext cx="9338981" cy="911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4F9BCF0-E9F1-4267-BDB3-D46F1E245EDE}"/>
                  </a:ext>
                </a:extLst>
              </p:cNvPr>
              <p:cNvSpPr txBox="1"/>
              <p:nvPr/>
            </p:nvSpPr>
            <p:spPr>
              <a:xfrm>
                <a:off x="7307931" y="6342989"/>
                <a:ext cx="6864865" cy="461665"/>
              </a:xfrm>
              <a:prstGeom prst="rect">
                <a:avLst/>
              </a:prstGeom>
              <a:noFill/>
            </p:spPr>
            <p:txBody>
              <a:bodyPr wrap="square" rtlCol="0">
                <a:spAutoFit/>
              </a:bodyPr>
              <a:lstStyle/>
              <a:p>
                <a:r>
                  <a:rPr lang="en-US" sz="2400" dirty="0">
                    <a:solidFill>
                      <a:srgbClr val="302643"/>
                    </a:solidFill>
                    <a:latin typeface="Myraid pro"/>
                  </a:rPr>
                  <a:t>Real time player health and control subscription</a:t>
                </a:r>
                <a:endParaRPr lang="en-US" sz="2400" dirty="0">
                  <a:solidFill>
                    <a:srgbClr val="321E53"/>
                  </a:solidFill>
                  <a:latin typeface="Myraid pro"/>
                </a:endParaRPr>
              </a:p>
            </p:txBody>
          </p:sp>
        </p:grpSp>
        <p:pic>
          <p:nvPicPr>
            <p:cNvPr id="14" name="Picture 13">
              <a:extLst>
                <a:ext uri="{FF2B5EF4-FFF2-40B4-BE49-F238E27FC236}">
                  <a16:creationId xmlns:a16="http://schemas.microsoft.com/office/drawing/2014/main" id="{8A71198C-1232-499B-9533-6F1BFCC1AC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2121" y="6062638"/>
              <a:ext cx="1658468" cy="734176"/>
            </a:xfrm>
            <a:prstGeom prst="rect">
              <a:avLst/>
            </a:prstGeom>
          </p:spPr>
        </p:pic>
        <p:sp>
          <p:nvSpPr>
            <p:cNvPr id="20" name="Rectangle 19">
              <a:extLst>
                <a:ext uri="{FF2B5EF4-FFF2-40B4-BE49-F238E27FC236}">
                  <a16:creationId xmlns:a16="http://schemas.microsoft.com/office/drawing/2014/main" id="{8449014E-1264-4230-BD4D-E1FBEF87737D}"/>
                </a:ext>
              </a:extLst>
            </p:cNvPr>
            <p:cNvSpPr/>
            <p:nvPr/>
          </p:nvSpPr>
          <p:spPr>
            <a:xfrm>
              <a:off x="4833815" y="7383718"/>
              <a:ext cx="9338981" cy="911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close up of a logo&#10;&#10;Description generated with very high confidence">
              <a:extLst>
                <a:ext uri="{FF2B5EF4-FFF2-40B4-BE49-F238E27FC236}">
                  <a16:creationId xmlns:a16="http://schemas.microsoft.com/office/drawing/2014/main" id="{879C9CF9-FCA9-4C22-87C4-01AD67498D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3320" y="7515993"/>
              <a:ext cx="1658463" cy="742016"/>
            </a:xfrm>
            <a:prstGeom prst="rect">
              <a:avLst/>
            </a:prstGeom>
          </p:spPr>
        </p:pic>
        <p:sp>
          <p:nvSpPr>
            <p:cNvPr id="21" name="TextBox 20">
              <a:extLst>
                <a:ext uri="{FF2B5EF4-FFF2-40B4-BE49-F238E27FC236}">
                  <a16:creationId xmlns:a16="http://schemas.microsoft.com/office/drawing/2014/main" id="{02333FAB-DBDA-47B8-8BD7-45141D84DE1F}"/>
                </a:ext>
              </a:extLst>
            </p:cNvPr>
            <p:cNvSpPr txBox="1"/>
            <p:nvPr/>
          </p:nvSpPr>
          <p:spPr>
            <a:xfrm>
              <a:off x="6793581" y="7782983"/>
              <a:ext cx="7880179" cy="461665"/>
            </a:xfrm>
            <a:prstGeom prst="rect">
              <a:avLst/>
            </a:prstGeom>
            <a:noFill/>
          </p:spPr>
          <p:txBody>
            <a:bodyPr wrap="square" rtlCol="0">
              <a:spAutoFit/>
            </a:bodyPr>
            <a:lstStyle/>
            <a:p>
              <a:r>
                <a:rPr lang="en-US" sz="2400" dirty="0">
                  <a:solidFill>
                    <a:srgbClr val="302643"/>
                  </a:solidFill>
                  <a:latin typeface="Myraid pro"/>
                </a:rPr>
                <a:t>Cloud-based content and network management subscription</a:t>
              </a:r>
              <a:endParaRPr lang="en-US" sz="2400" dirty="0">
                <a:solidFill>
                  <a:srgbClr val="321E53"/>
                </a:solidFill>
                <a:latin typeface="Myraid pro"/>
              </a:endParaRPr>
            </a:p>
          </p:txBody>
        </p:sp>
        <p:pic>
          <p:nvPicPr>
            <p:cNvPr id="22" name="Picture 21">
              <a:extLst>
                <a:ext uri="{FF2B5EF4-FFF2-40B4-BE49-F238E27FC236}">
                  <a16:creationId xmlns:a16="http://schemas.microsoft.com/office/drawing/2014/main" id="{9F65CB6A-5112-464C-A513-2A1049A4D846}"/>
                </a:ext>
              </a:extLst>
            </p:cNvPr>
            <p:cNvPicPr>
              <a:picLocks noChangeAspect="1"/>
            </p:cNvPicPr>
            <p:nvPr/>
          </p:nvPicPr>
          <p:blipFill>
            <a:blip r:embed="rId7"/>
            <a:stretch>
              <a:fillRect/>
            </a:stretch>
          </p:blipFill>
          <p:spPr>
            <a:xfrm>
              <a:off x="13490631" y="6278314"/>
              <a:ext cx="839507" cy="591013"/>
            </a:xfrm>
            <a:prstGeom prst="rect">
              <a:avLst/>
            </a:prstGeom>
          </p:spPr>
        </p:pic>
      </p:grpSp>
      <p:pic>
        <p:nvPicPr>
          <p:cNvPr id="34" name="Picture 33">
            <a:extLst>
              <a:ext uri="{FF2B5EF4-FFF2-40B4-BE49-F238E27FC236}">
                <a16:creationId xmlns:a16="http://schemas.microsoft.com/office/drawing/2014/main" id="{F742CC09-4FB6-4961-9D1A-D1A0BC77EC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13469" y="236020"/>
            <a:ext cx="3272414" cy="1447618"/>
          </a:xfrm>
          <a:prstGeom prst="rect">
            <a:avLst/>
          </a:prstGeom>
        </p:spPr>
      </p:pic>
      <p:sp>
        <p:nvSpPr>
          <p:cNvPr id="35" name="Title 13">
            <a:extLst>
              <a:ext uri="{FF2B5EF4-FFF2-40B4-BE49-F238E27FC236}">
                <a16:creationId xmlns:a16="http://schemas.microsoft.com/office/drawing/2014/main" id="{BA41731A-FE3D-4E83-AF81-A2D28EE29629}"/>
              </a:ext>
            </a:extLst>
          </p:cNvPr>
          <p:cNvSpPr txBox="1">
            <a:spLocks/>
          </p:cNvSpPr>
          <p:nvPr/>
        </p:nvSpPr>
        <p:spPr>
          <a:xfrm>
            <a:off x="5350212" y="1038558"/>
            <a:ext cx="10538251" cy="624495"/>
          </a:xfrm>
          <a:prstGeom prst="rect">
            <a:avLst/>
          </a:prstGeom>
        </p:spPr>
        <p:txBody>
          <a:bodyPr anchor="t" anchorCtr="0">
            <a:no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pPr>
              <a:lnSpc>
                <a:spcPct val="100000"/>
              </a:lnSpc>
            </a:pPr>
            <a:r>
              <a:rPr lang="en-US" sz="3200" dirty="0">
                <a:solidFill>
                  <a:srgbClr val="35236A"/>
                </a:solidFill>
              </a:rPr>
              <a:t>Networking solutions</a:t>
            </a:r>
            <a:br>
              <a:rPr lang="en-US" sz="3200" dirty="0">
                <a:solidFill>
                  <a:srgbClr val="35236A"/>
                </a:solidFill>
              </a:rPr>
            </a:br>
            <a:endParaRPr lang="en-US" sz="3200" dirty="0">
              <a:solidFill>
                <a:srgbClr val="35236A"/>
              </a:solidFill>
            </a:endParaRPr>
          </a:p>
        </p:txBody>
      </p:sp>
      <p:sp>
        <p:nvSpPr>
          <p:cNvPr id="2" name="Text Placeholder 1"/>
          <p:cNvSpPr>
            <a:spLocks noGrp="1"/>
          </p:cNvSpPr>
          <p:nvPr>
            <p:ph type="body" sz="quarter" idx="10"/>
          </p:nvPr>
        </p:nvSpPr>
        <p:spPr>
          <a:xfrm>
            <a:off x="1971703" y="1825124"/>
            <a:ext cx="3984598" cy="775547"/>
          </a:xfrm>
        </p:spPr>
        <p:txBody>
          <a:bodyPr/>
          <a:lstStyle/>
          <a:p>
            <a:r>
              <a:rPr lang="en-US" sz="2400" dirty="0"/>
              <a:t>Versatile solutions to meet any need</a:t>
            </a:r>
          </a:p>
        </p:txBody>
      </p:sp>
      <p:pic>
        <p:nvPicPr>
          <p:cNvPr id="19" name="Picture 18" descr="A picture containing circuit, sign&#10;&#10;Description automatically generated">
            <a:extLst>
              <a:ext uri="{FF2B5EF4-FFF2-40B4-BE49-F238E27FC236}">
                <a16:creationId xmlns:a16="http://schemas.microsoft.com/office/drawing/2014/main" id="{E1A1E473-D2FA-48F8-ACCC-91E8942803BA}"/>
              </a:ext>
            </a:extLst>
          </p:cNvPr>
          <p:cNvPicPr>
            <a:picLocks noChangeAspect="1"/>
          </p:cNvPicPr>
          <p:nvPr/>
        </p:nvPicPr>
        <p:blipFill>
          <a:blip r:embed="rId9"/>
          <a:stretch>
            <a:fillRect/>
          </a:stretch>
        </p:blipFill>
        <p:spPr>
          <a:xfrm>
            <a:off x="6546585" y="5799914"/>
            <a:ext cx="846815" cy="664424"/>
          </a:xfrm>
          <a:prstGeom prst="rect">
            <a:avLst/>
          </a:prstGeom>
        </p:spPr>
      </p:pic>
    </p:spTree>
    <p:extLst>
      <p:ext uri="{BB962C8B-B14F-4D97-AF65-F5344CB8AC3E}">
        <p14:creationId xmlns:p14="http://schemas.microsoft.com/office/powerpoint/2010/main" val="142864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1913469" y="1350355"/>
            <a:ext cx="13529733" cy="659491"/>
          </a:xfrm>
        </p:spPr>
        <p:txBody>
          <a:bodyPr/>
          <a:lstStyle/>
          <a:p>
            <a:r>
              <a:rPr lang="en-US" dirty="0"/>
              <a:t>Available on PC, Mac and a Chrome browser</a:t>
            </a:r>
          </a:p>
        </p:txBody>
      </p:sp>
      <p:sp>
        <p:nvSpPr>
          <p:cNvPr id="21" name="Content Placeholder 2">
            <a:extLst>
              <a:ext uri="{FF2B5EF4-FFF2-40B4-BE49-F238E27FC236}">
                <a16:creationId xmlns:a16="http://schemas.microsoft.com/office/drawing/2014/main" id="{0FABBF65-AE47-4007-9C79-DD7591888DE0}"/>
              </a:ext>
            </a:extLst>
          </p:cNvPr>
          <p:cNvSpPr>
            <a:spLocks noGrp="1"/>
          </p:cNvSpPr>
          <p:nvPr>
            <p:ph idx="14"/>
          </p:nvPr>
        </p:nvSpPr>
        <p:spPr>
          <a:xfrm>
            <a:off x="1913468" y="2225040"/>
            <a:ext cx="13813196" cy="6095221"/>
          </a:xfrm>
        </p:spPr>
        <p:txBody>
          <a:bodyPr lIns="145118" tIns="72558" rIns="145118" bIns="72558"/>
          <a:lstStyle/>
          <a:p>
            <a:r>
              <a:rPr lang="en-US" sz="2400" dirty="0"/>
              <a:t>Free CMS solution with a universal interface and feature set available across the PC &amp; Mac desktop applications and a Chrome web browser</a:t>
            </a:r>
          </a:p>
          <a:p>
            <a:r>
              <a:rPr lang="en-US" sz="2400" dirty="0"/>
              <a:t>Uses locally stored (</a:t>
            </a:r>
            <a:r>
              <a:rPr lang="en-US" sz="2400" dirty="0">
                <a:solidFill>
                  <a:srgbClr val="28A6BA"/>
                </a:solidFill>
              </a:rPr>
              <a:t>Control Cloud</a:t>
            </a:r>
            <a:r>
              <a:rPr lang="en-US" sz="2400" dirty="0"/>
              <a:t>) or cloud-hosted (</a:t>
            </a:r>
            <a:r>
              <a:rPr lang="en-US" sz="2400" dirty="0">
                <a:solidFill>
                  <a:srgbClr val="F26829"/>
                </a:solidFill>
              </a:rPr>
              <a:t>Content Cloud</a:t>
            </a:r>
            <a:r>
              <a:rPr lang="en-US" sz="2400" dirty="0"/>
              <a:t>) content to create looping and interactive playlists</a:t>
            </a:r>
          </a:p>
          <a:p>
            <a:r>
              <a:rPr lang="en-US" sz="2400" dirty="0"/>
              <a:t>Supports industry standard content formats for video, images, audio, HTML5, IP streams, live feeds, Live TV, Live Text, &amp; more</a:t>
            </a:r>
          </a:p>
          <a:p>
            <a:r>
              <a:rPr lang="en-US" sz="2400" dirty="0"/>
              <a:t>Build simple looping to multi-zoned and sophisticated presentations using intuitive tools</a:t>
            </a:r>
          </a:p>
          <a:p>
            <a:r>
              <a:rPr lang="en-US" sz="2400" dirty="0"/>
              <a:t>Apply interactive events to trigger playback, from touch and button presses to UDP and zone messages to create rich, engaging experiences</a:t>
            </a:r>
          </a:p>
          <a:p>
            <a:r>
              <a:rPr lang="en-US" sz="2400" dirty="0"/>
              <a:t>Schedule &amp; publish presentations with confidence via: </a:t>
            </a:r>
          </a:p>
          <a:p>
            <a:pPr lvl="1"/>
            <a:r>
              <a:rPr lang="en-US" sz="2000" dirty="0"/>
              <a:t>Free Local storage publishing to a micro SD card </a:t>
            </a:r>
          </a:p>
          <a:p>
            <a:pPr lvl="1"/>
            <a:r>
              <a:rPr lang="en-US" sz="2000" dirty="0"/>
              <a:t>Free Local network publishing</a:t>
            </a:r>
          </a:p>
          <a:p>
            <a:pPr lvl="1"/>
            <a:r>
              <a:rPr lang="en-US" sz="2000" dirty="0"/>
              <a:t>Free Simple file network publishing</a:t>
            </a:r>
          </a:p>
          <a:p>
            <a:pPr lvl="1"/>
            <a:r>
              <a:rPr lang="en-US" sz="2000" dirty="0"/>
              <a:t>Fee-based BSN.cloud publishing</a:t>
            </a:r>
          </a:p>
        </p:txBody>
      </p:sp>
      <p:pic>
        <p:nvPicPr>
          <p:cNvPr id="3" name="Picture 2">
            <a:extLst>
              <a:ext uri="{FF2B5EF4-FFF2-40B4-BE49-F238E27FC236}">
                <a16:creationId xmlns:a16="http://schemas.microsoft.com/office/drawing/2014/main" id="{F80E8BA9-5809-441E-8FD0-7C768B84E7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7808" y="529698"/>
            <a:ext cx="3001804" cy="767317"/>
          </a:xfrm>
          <a:prstGeom prst="rect">
            <a:avLst/>
          </a:prstGeom>
        </p:spPr>
      </p:pic>
      <p:sp>
        <p:nvSpPr>
          <p:cNvPr id="7" name="Text Placeholder 3">
            <a:extLst>
              <a:ext uri="{FF2B5EF4-FFF2-40B4-BE49-F238E27FC236}">
                <a16:creationId xmlns:a16="http://schemas.microsoft.com/office/drawing/2014/main" id="{7F4B279A-DFE1-417B-B371-90A9A2AE77F4}"/>
              </a:ext>
            </a:extLst>
          </p:cNvPr>
          <p:cNvSpPr txBox="1">
            <a:spLocks/>
          </p:cNvSpPr>
          <p:nvPr/>
        </p:nvSpPr>
        <p:spPr>
          <a:xfrm>
            <a:off x="5263951" y="359236"/>
            <a:ext cx="10677728"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608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cap="all" dirty="0">
                <a:solidFill>
                  <a:srgbClr val="492F71"/>
                </a:solidFill>
                <a:latin typeface="Arial" panose="020B0604020202020204" pitchFamily="34" charset="0"/>
                <a:cs typeface="Arial" panose="020B0604020202020204" pitchFamily="34" charset="0"/>
              </a:rPr>
              <a:t>application </a:t>
            </a:r>
            <a:endParaRPr lang="en-US" sz="3200" cap="all" dirty="0">
              <a:solidFill>
                <a:srgbClr val="FF0000"/>
              </a:solidFill>
              <a:highlight>
                <a:srgbClr val="FFFF00"/>
              </a:highligh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7EC83BF-2BBA-44EA-B2D2-6B4D5BE26CF7}"/>
              </a:ext>
            </a:extLst>
          </p:cNvPr>
          <p:cNvGrpSpPr/>
          <p:nvPr/>
        </p:nvGrpSpPr>
        <p:grpSpPr>
          <a:xfrm>
            <a:off x="10733136" y="6284068"/>
            <a:ext cx="5135919" cy="1775843"/>
            <a:chOff x="11152236" y="1886486"/>
            <a:chExt cx="4887247" cy="1586402"/>
          </a:xfrm>
        </p:grpSpPr>
        <p:pic>
          <p:nvPicPr>
            <p:cNvPr id="17" name="Picture 16">
              <a:extLst>
                <a:ext uri="{FF2B5EF4-FFF2-40B4-BE49-F238E27FC236}">
                  <a16:creationId xmlns:a16="http://schemas.microsoft.com/office/drawing/2014/main" id="{FB72F54B-0A57-498D-B4B9-A66FECE5ABF1}"/>
                </a:ext>
              </a:extLst>
            </p:cNvPr>
            <p:cNvPicPr>
              <a:picLocks noChangeAspect="1"/>
            </p:cNvPicPr>
            <p:nvPr/>
          </p:nvPicPr>
          <p:blipFill>
            <a:blip r:embed="rId4"/>
            <a:stretch>
              <a:fillRect/>
            </a:stretch>
          </p:blipFill>
          <p:spPr>
            <a:xfrm>
              <a:off x="11152236" y="1886486"/>
              <a:ext cx="2821039" cy="1586402"/>
            </a:xfrm>
            <a:prstGeom prst="rect">
              <a:avLst/>
            </a:prstGeom>
            <a:ln w="3175">
              <a:solidFill>
                <a:schemeClr val="tx1"/>
              </a:solidFill>
            </a:ln>
            <a:effectLst>
              <a:outerShdw blurRad="292100" dist="139700" dir="2700000" algn="tl" rotWithShape="0">
                <a:srgbClr val="333333">
                  <a:alpha val="65000"/>
                </a:srgbClr>
              </a:outerShdw>
            </a:effectLst>
            <a:scene3d>
              <a:camera prst="perspectiveRight"/>
              <a:lightRig rig="threePt" dir="t"/>
            </a:scene3d>
          </p:spPr>
        </p:pic>
        <p:pic>
          <p:nvPicPr>
            <p:cNvPr id="18" name="Picture 17" descr="A screenshot of a social media post&#10;&#10;Description generated with very high confidence">
              <a:extLst>
                <a:ext uri="{FF2B5EF4-FFF2-40B4-BE49-F238E27FC236}">
                  <a16:creationId xmlns:a16="http://schemas.microsoft.com/office/drawing/2014/main" id="{B39A3FF5-28C9-4557-A56B-191F4F4D66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86416" y="1886486"/>
              <a:ext cx="2653067" cy="1586402"/>
            </a:xfrm>
            <a:prstGeom prst="rect">
              <a:avLst/>
            </a:prstGeom>
            <a:ln w="3175">
              <a:solidFill>
                <a:schemeClr val="tx1"/>
              </a:solidFill>
            </a:ln>
            <a:effectLst>
              <a:outerShdw blurRad="50800" dist="38100" dir="2700000" algn="tl" rotWithShape="0">
                <a:prstClr val="black">
                  <a:alpha val="40000"/>
                </a:prstClr>
              </a:outerShdw>
            </a:effectLst>
            <a:scene3d>
              <a:camera prst="perspectiveLeft"/>
              <a:lightRig rig="threePt" dir="t"/>
            </a:scene3d>
          </p:spPr>
        </p:pic>
      </p:grpSp>
      <p:pic>
        <p:nvPicPr>
          <p:cNvPr id="22" name="Picture 21">
            <a:extLst>
              <a:ext uri="{FF2B5EF4-FFF2-40B4-BE49-F238E27FC236}">
                <a16:creationId xmlns:a16="http://schemas.microsoft.com/office/drawing/2014/main" id="{424C425D-2570-4DFC-96E9-197A2BFEEB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470758" y="8216537"/>
            <a:ext cx="1672013" cy="637835"/>
          </a:xfrm>
          <a:prstGeom prst="rect">
            <a:avLst/>
          </a:prstGeom>
        </p:spPr>
      </p:pic>
    </p:spTree>
    <p:extLst>
      <p:ext uri="{BB962C8B-B14F-4D97-AF65-F5344CB8AC3E}">
        <p14:creationId xmlns:p14="http://schemas.microsoft.com/office/powerpoint/2010/main" val="305243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994183" y="1618725"/>
            <a:ext cx="14019952" cy="512744"/>
          </a:xfrm>
        </p:spPr>
        <p:txBody>
          <a:bodyPr/>
          <a:lstStyle/>
          <a:p>
            <a:r>
              <a:rPr lang="en-US" sz="2400" dirty="0">
                <a:solidFill>
                  <a:srgbClr val="F26829"/>
                </a:solidFill>
              </a:rPr>
              <a:t>Simple process to author, schedule &amp; publish presentations</a:t>
            </a:r>
          </a:p>
        </p:txBody>
      </p:sp>
      <p:pic>
        <p:nvPicPr>
          <p:cNvPr id="27" name="Picture 26" descr="A picture containing object&#10;&#10;Description generated with high confidence">
            <a:extLst>
              <a:ext uri="{FF2B5EF4-FFF2-40B4-BE49-F238E27FC236}">
                <a16:creationId xmlns:a16="http://schemas.microsoft.com/office/drawing/2014/main" id="{8BA4040C-1D7A-4BD0-8262-0F48B9AA58D9}"/>
              </a:ext>
            </a:extLst>
          </p:cNvPr>
          <p:cNvPicPr>
            <a:picLocks noChangeAspect="1"/>
          </p:cNvPicPr>
          <p:nvPr/>
        </p:nvPicPr>
        <p:blipFill>
          <a:blip r:embed="rId3"/>
          <a:stretch>
            <a:fillRect/>
          </a:stretch>
        </p:blipFill>
        <p:spPr>
          <a:xfrm>
            <a:off x="5353026" y="2308478"/>
            <a:ext cx="6835981" cy="4405410"/>
          </a:xfrm>
          <a:prstGeom prst="rect">
            <a:avLst/>
          </a:prstGeom>
        </p:spPr>
      </p:pic>
      <p:sp>
        <p:nvSpPr>
          <p:cNvPr id="28" name="Arrow: Notched Right 27">
            <a:extLst>
              <a:ext uri="{FF2B5EF4-FFF2-40B4-BE49-F238E27FC236}">
                <a16:creationId xmlns:a16="http://schemas.microsoft.com/office/drawing/2014/main" id="{9B60F3C5-462C-494A-9C14-1D38E840E37F}"/>
              </a:ext>
            </a:extLst>
          </p:cNvPr>
          <p:cNvSpPr/>
          <p:nvPr/>
        </p:nvSpPr>
        <p:spPr>
          <a:xfrm>
            <a:off x="5171035" y="5160991"/>
            <a:ext cx="1540091"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sp>
        <p:nvSpPr>
          <p:cNvPr id="29" name="Arrow: Notched Right 28">
            <a:extLst>
              <a:ext uri="{FF2B5EF4-FFF2-40B4-BE49-F238E27FC236}">
                <a16:creationId xmlns:a16="http://schemas.microsoft.com/office/drawing/2014/main" id="{D71395C7-6DAB-40AE-8E59-E7A73A3B66FE}"/>
              </a:ext>
            </a:extLst>
          </p:cNvPr>
          <p:cNvSpPr/>
          <p:nvPr/>
        </p:nvSpPr>
        <p:spPr>
          <a:xfrm>
            <a:off x="11084270" y="5160991"/>
            <a:ext cx="1535135"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432BEF77-3918-40C7-BFAD-E67BA393CC36}"/>
              </a:ext>
            </a:extLst>
          </p:cNvPr>
          <p:cNvGrpSpPr/>
          <p:nvPr/>
        </p:nvGrpSpPr>
        <p:grpSpPr>
          <a:xfrm>
            <a:off x="12479313" y="3010033"/>
            <a:ext cx="2518347" cy="5790258"/>
            <a:chOff x="12479313" y="3010033"/>
            <a:chExt cx="2518347" cy="5790258"/>
          </a:xfrm>
        </p:grpSpPr>
        <p:pic>
          <p:nvPicPr>
            <p:cNvPr id="34" name="Picture 33">
              <a:extLst>
                <a:ext uri="{FF2B5EF4-FFF2-40B4-BE49-F238E27FC236}">
                  <a16:creationId xmlns:a16="http://schemas.microsoft.com/office/drawing/2014/main" id="{3051BD50-F5DE-46BB-8200-FDA3EB48D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48939" y="3010033"/>
              <a:ext cx="1779095" cy="3232522"/>
            </a:xfrm>
            <a:prstGeom prst="rect">
              <a:avLst/>
            </a:prstGeom>
            <a:ln w="28575">
              <a:solidFill>
                <a:schemeClr val="tx1"/>
              </a:solidFill>
            </a:ln>
          </p:spPr>
        </p:pic>
        <p:sp>
          <p:nvSpPr>
            <p:cNvPr id="38" name="TextBox 37">
              <a:extLst>
                <a:ext uri="{FF2B5EF4-FFF2-40B4-BE49-F238E27FC236}">
                  <a16:creationId xmlns:a16="http://schemas.microsoft.com/office/drawing/2014/main" id="{74D14304-4EBD-40A3-BE8B-76B7D962A422}"/>
                </a:ext>
              </a:extLst>
            </p:cNvPr>
            <p:cNvSpPr txBox="1"/>
            <p:nvPr/>
          </p:nvSpPr>
          <p:spPr>
            <a:xfrm>
              <a:off x="12479313" y="6799743"/>
              <a:ext cx="2518347" cy="2000548"/>
            </a:xfrm>
            <a:prstGeom prst="rect">
              <a:avLst/>
            </a:prstGeom>
            <a:noFill/>
          </p:spPr>
          <p:txBody>
            <a:bodyPr wrap="square" rtlCol="0">
              <a:spAutoFit/>
            </a:bodyPr>
            <a:lstStyle/>
            <a:p>
              <a:pPr algn="ctr"/>
              <a:r>
                <a:rPr lang="en-US" sz="2800" b="1" dirty="0">
                  <a:solidFill>
                    <a:srgbClr val="3D3D3D"/>
                  </a:solidFill>
                  <a:latin typeface="Verdana" panose="020B0604030504040204" pitchFamily="34" charset="0"/>
                  <a:ea typeface="Verdana" panose="020B0604030504040204" pitchFamily="34" charset="0"/>
                  <a:cs typeface="Verdana" panose="020B0604030504040204" pitchFamily="34" charset="0"/>
                </a:rPr>
                <a:t>Play</a:t>
              </a:r>
            </a:p>
            <a:p>
              <a:pPr algn="ctr"/>
              <a:r>
                <a:rPr lang="en-US" sz="1600" dirty="0">
                  <a:latin typeface="Verdana" panose="020B0604030504040204" pitchFamily="34" charset="0"/>
                  <a:ea typeface="Verdana" panose="020B0604030504040204" pitchFamily="34" charset="0"/>
                  <a:cs typeface="Verdana" panose="020B0604030504040204" pitchFamily="34" charset="0"/>
                </a:rPr>
                <a:t>Confidently play presentations, access </a:t>
              </a:r>
              <a:r>
                <a:rPr lang="en-US" sz="1600" b="1" dirty="0">
                  <a:solidFill>
                    <a:srgbClr val="69BFE5"/>
                  </a:solidFill>
                  <a:latin typeface="Verdana" panose="020B0604030504040204" pitchFamily="34" charset="0"/>
                  <a:ea typeface="Verdana" panose="020B0604030504040204" pitchFamily="34" charset="0"/>
                  <a:cs typeface="Verdana" panose="020B0604030504040204" pitchFamily="34" charset="0"/>
                </a:rPr>
                <a:t>real time player health &amp; controls, </a:t>
              </a:r>
              <a:r>
                <a:rPr lang="en-US" sz="1600" dirty="0">
                  <a:latin typeface="Verdana" panose="020B0604030504040204" pitchFamily="34" charset="0"/>
                  <a:ea typeface="Verdana" panose="020B0604030504040204" pitchFamily="34" charset="0"/>
                  <a:cs typeface="Verdana" panose="020B0604030504040204" pitchFamily="34" charset="0"/>
                </a:rPr>
                <a:t>and </a:t>
              </a:r>
              <a:r>
                <a:rPr lang="en-US" sz="1600" b="1" dirty="0">
                  <a:solidFill>
                    <a:srgbClr val="F26829"/>
                  </a:solidFill>
                  <a:latin typeface="Verdana" panose="020B0604030504040204" pitchFamily="34" charset="0"/>
                  <a:ea typeface="Verdana" panose="020B0604030504040204" pitchFamily="34" charset="0"/>
                  <a:cs typeface="Verdana" panose="020B0604030504040204" pitchFamily="34" charset="0"/>
                </a:rPr>
                <a:t>manage your content &amp; network</a:t>
              </a:r>
              <a:endParaRPr lang="en-US" sz="1600" b="1" dirty="0">
                <a:solidFill>
                  <a:srgbClr val="F2682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0" name="Picture 39" descr="A close up of electronics&#10;&#10;Description generated with very high confidence">
              <a:extLst>
                <a:ext uri="{FF2B5EF4-FFF2-40B4-BE49-F238E27FC236}">
                  <a16:creationId xmlns:a16="http://schemas.microsoft.com/office/drawing/2014/main" id="{A249027D-D713-426E-8ADF-8E44F5B3D6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81194" y="6112633"/>
              <a:ext cx="1314584" cy="719848"/>
            </a:xfrm>
            <a:prstGeom prst="rect">
              <a:avLst/>
            </a:prstGeom>
          </p:spPr>
        </p:pic>
      </p:grpSp>
      <p:grpSp>
        <p:nvGrpSpPr>
          <p:cNvPr id="41" name="Group 40">
            <a:extLst>
              <a:ext uri="{FF2B5EF4-FFF2-40B4-BE49-F238E27FC236}">
                <a16:creationId xmlns:a16="http://schemas.microsoft.com/office/drawing/2014/main" id="{9987323F-4721-46ED-BE56-698B6A5FBEF8}"/>
              </a:ext>
            </a:extLst>
          </p:cNvPr>
          <p:cNvGrpSpPr/>
          <p:nvPr/>
        </p:nvGrpSpPr>
        <p:grpSpPr>
          <a:xfrm>
            <a:off x="1860222" y="4173912"/>
            <a:ext cx="3823341" cy="4187200"/>
            <a:chOff x="1920550" y="3795892"/>
            <a:chExt cx="3703151" cy="3968147"/>
          </a:xfrm>
        </p:grpSpPr>
        <p:sp>
          <p:nvSpPr>
            <p:cNvPr id="42" name="TextBox 41">
              <a:extLst>
                <a:ext uri="{FF2B5EF4-FFF2-40B4-BE49-F238E27FC236}">
                  <a16:creationId xmlns:a16="http://schemas.microsoft.com/office/drawing/2014/main" id="{123B52EE-925B-4884-A470-8C5591727533}"/>
                </a:ext>
              </a:extLst>
            </p:cNvPr>
            <p:cNvSpPr txBox="1"/>
            <p:nvPr/>
          </p:nvSpPr>
          <p:spPr>
            <a:xfrm>
              <a:off x="1920550" y="6334831"/>
              <a:ext cx="3703151" cy="1429208"/>
            </a:xfrm>
            <a:prstGeom prst="rect">
              <a:avLst/>
            </a:prstGeom>
            <a:noFill/>
          </p:spPr>
          <p:txBody>
            <a:bodyPr wrap="square" rtlCol="0">
              <a:spAutoFit/>
            </a:bodyPr>
            <a:lstStyle/>
            <a:p>
              <a:pPr algn="ctr"/>
              <a:r>
                <a:rPr lang="en-US" sz="2800" b="1" dirty="0">
                  <a:solidFill>
                    <a:srgbClr val="3D3D3D"/>
                  </a:solidFill>
                  <a:latin typeface="Verdana" panose="020B0604030504040204" pitchFamily="34" charset="0"/>
                  <a:ea typeface="Verdana" panose="020B0604030504040204" pitchFamily="34" charset="0"/>
                  <a:cs typeface="Verdana" panose="020B0604030504040204" pitchFamily="34" charset="0"/>
                </a:rPr>
                <a:t>Content</a:t>
              </a:r>
            </a:p>
            <a:p>
              <a:pPr algn="ct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Prolific</a:t>
              </a:r>
              <a:r>
                <a:rPr lang="en-US" sz="1600" dirty="0">
                  <a:latin typeface="Verdana" panose="020B0604030504040204" pitchFamily="34" charset="0"/>
                  <a:ea typeface="Verdana" panose="020B0604030504040204" pitchFamily="34" charset="0"/>
                  <a:cs typeface="Verdana" panose="020B0604030504040204" pitchFamily="34" charset="0"/>
                </a:rPr>
                <a:t> content types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supported and stored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b="1" dirty="0">
                  <a:solidFill>
                    <a:srgbClr val="66B9DD"/>
                  </a:solidFill>
                  <a:latin typeface="Verdana" panose="020B0604030504040204" pitchFamily="34" charset="0"/>
                  <a:ea typeface="Verdana" panose="020B0604030504040204" pitchFamily="34" charset="0"/>
                  <a:cs typeface="Verdana" panose="020B0604030504040204" pitchFamily="34" charset="0"/>
                </a:rPr>
                <a:t>locally for Control Cloud </a:t>
              </a:r>
              <a:br>
                <a:rPr lang="en-US" sz="1600" b="1" dirty="0">
                  <a:solidFill>
                    <a:srgbClr val="66B9DD"/>
                  </a:solidFill>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or in your</a:t>
              </a:r>
              <a:r>
                <a:rPr lang="en-US" sz="1600" dirty="0">
                  <a:solidFill>
                    <a:srgbClr val="66B9DD"/>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F26829"/>
                  </a:solidFill>
                  <a:latin typeface="Verdana" panose="020B0604030504040204" pitchFamily="34" charset="0"/>
                  <a:ea typeface="Verdana" panose="020B0604030504040204" pitchFamily="34" charset="0"/>
                  <a:cs typeface="Verdana" panose="020B0604030504040204" pitchFamily="34" charset="0"/>
                </a:rPr>
                <a:t>Content Cloud library</a:t>
              </a:r>
              <a:endParaRPr lang="en-US" sz="2800" b="1" dirty="0">
                <a:solidFill>
                  <a:srgbClr val="F26829"/>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3" name="Picture 42">
              <a:extLst>
                <a:ext uri="{FF2B5EF4-FFF2-40B4-BE49-F238E27FC236}">
                  <a16:creationId xmlns:a16="http://schemas.microsoft.com/office/drawing/2014/main" id="{105E9576-929F-4176-841C-E5FE913CA9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6300" y="3795892"/>
              <a:ext cx="3018813" cy="2581028"/>
            </a:xfrm>
            <a:prstGeom prst="rect">
              <a:avLst/>
            </a:prstGeom>
          </p:spPr>
        </p:pic>
      </p:grpSp>
      <p:grpSp>
        <p:nvGrpSpPr>
          <p:cNvPr id="44" name="Group 43">
            <a:extLst>
              <a:ext uri="{FF2B5EF4-FFF2-40B4-BE49-F238E27FC236}">
                <a16:creationId xmlns:a16="http://schemas.microsoft.com/office/drawing/2014/main" id="{646BB0E9-3814-4B27-825F-8EE7A4518A5E}"/>
              </a:ext>
            </a:extLst>
          </p:cNvPr>
          <p:cNvGrpSpPr/>
          <p:nvPr/>
        </p:nvGrpSpPr>
        <p:grpSpPr>
          <a:xfrm>
            <a:off x="6009357" y="3541896"/>
            <a:ext cx="5744678" cy="5044911"/>
            <a:chOff x="5984107" y="3095278"/>
            <a:chExt cx="5744678" cy="5044911"/>
          </a:xfrm>
        </p:grpSpPr>
        <p:sp>
          <p:nvSpPr>
            <p:cNvPr id="47" name="TextBox 46">
              <a:extLst>
                <a:ext uri="{FF2B5EF4-FFF2-40B4-BE49-F238E27FC236}">
                  <a16:creationId xmlns:a16="http://schemas.microsoft.com/office/drawing/2014/main" id="{05D684E0-F270-45C3-91B7-078358C7B369}"/>
                </a:ext>
              </a:extLst>
            </p:cNvPr>
            <p:cNvSpPr txBox="1"/>
            <p:nvPr/>
          </p:nvSpPr>
          <p:spPr>
            <a:xfrm>
              <a:off x="5984107" y="6385863"/>
              <a:ext cx="5744678" cy="1754326"/>
            </a:xfrm>
            <a:prstGeom prst="rect">
              <a:avLst/>
            </a:prstGeom>
            <a:noFill/>
          </p:spPr>
          <p:txBody>
            <a:bodyPr wrap="square" rtlCol="0">
              <a:spAutoFit/>
            </a:bodyPr>
            <a:lstStyle/>
            <a:p>
              <a:pPr algn="ctr"/>
              <a:r>
                <a:rPr lang="en-US" sz="2800" b="1" dirty="0">
                  <a:solidFill>
                    <a:srgbClr val="3D3D3D"/>
                  </a:solidFill>
                  <a:latin typeface="Verdana" panose="020B0604030504040204" pitchFamily="34" charset="0"/>
                  <a:ea typeface="Verdana" panose="020B0604030504040204" pitchFamily="34" charset="0"/>
                  <a:cs typeface="Verdana" panose="020B0604030504040204" pitchFamily="34" charset="0"/>
                </a:rPr>
                <a:t>Author</a:t>
              </a:r>
            </a:p>
            <a:p>
              <a:pPr algn="ctr"/>
              <a:r>
                <a:rPr lang="en-US" sz="1600" dirty="0">
                  <a:latin typeface="Verdana" panose="020B0604030504040204" pitchFamily="34" charset="0"/>
                  <a:ea typeface="Verdana" panose="020B0604030504040204" pitchFamily="34" charset="0"/>
                  <a:cs typeface="Verdana" panose="020B0604030504040204" pitchFamily="34" charset="0"/>
                </a:rPr>
                <a:t>Easily create, preview, schedule and publish presentations using a vast array of simple to sophisticated features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b="1" dirty="0">
                  <a:solidFill>
                    <a:srgbClr val="66B9DD"/>
                  </a:solidFill>
                  <a:latin typeface="Verdana" panose="020B0604030504040204" pitchFamily="34" charset="0"/>
                  <a:ea typeface="Verdana" panose="020B0604030504040204" pitchFamily="34" charset="0"/>
                  <a:cs typeface="Verdana" panose="020B0604030504040204" pitchFamily="34" charset="0"/>
                </a:rPr>
                <a:t>locally for Control Cloud </a:t>
              </a:r>
              <a:r>
                <a:rPr lang="en-US" sz="1600" dirty="0">
                  <a:latin typeface="Verdana" panose="020B0604030504040204" pitchFamily="34" charset="0"/>
                  <a:ea typeface="Verdana" panose="020B0604030504040204" pitchFamily="34" charset="0"/>
                  <a:cs typeface="Verdana" panose="020B0604030504040204" pitchFamily="34" charset="0"/>
                </a:rPr>
                <a:t>or in your</a:t>
              </a:r>
              <a:r>
                <a:rPr lang="en-US" sz="1600" dirty="0">
                  <a:solidFill>
                    <a:srgbClr val="66B9DD"/>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F26829"/>
                  </a:solidFill>
                  <a:latin typeface="Verdana" panose="020B0604030504040204" pitchFamily="34" charset="0"/>
                  <a:ea typeface="Verdana" panose="020B0604030504040204" pitchFamily="34" charset="0"/>
                  <a:cs typeface="Verdana" panose="020B0604030504040204" pitchFamily="34" charset="0"/>
                </a:rPr>
                <a:t>Content Cloud</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account depending on your network environment </a:t>
              </a:r>
              <a:endParaRPr lang="en-US" sz="2400" b="1" dirty="0">
                <a:solidFill>
                  <a:srgbClr val="2F026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50" name="Group 49">
              <a:extLst>
                <a:ext uri="{FF2B5EF4-FFF2-40B4-BE49-F238E27FC236}">
                  <a16:creationId xmlns:a16="http://schemas.microsoft.com/office/drawing/2014/main" id="{137B66C7-05F3-4B1B-9AB5-2896BA8736D9}"/>
                </a:ext>
              </a:extLst>
            </p:cNvPr>
            <p:cNvGrpSpPr/>
            <p:nvPr/>
          </p:nvGrpSpPr>
          <p:grpSpPr>
            <a:xfrm>
              <a:off x="6711126" y="3095278"/>
              <a:ext cx="4319275" cy="2700659"/>
              <a:chOff x="6574326" y="3095278"/>
              <a:chExt cx="4319275" cy="2700659"/>
            </a:xfrm>
          </p:grpSpPr>
          <p:grpSp>
            <p:nvGrpSpPr>
              <p:cNvPr id="51" name="Group 50">
                <a:extLst>
                  <a:ext uri="{FF2B5EF4-FFF2-40B4-BE49-F238E27FC236}">
                    <a16:creationId xmlns:a16="http://schemas.microsoft.com/office/drawing/2014/main" id="{626B5F81-0D45-4911-9BB3-444ADF109C77}"/>
                  </a:ext>
                </a:extLst>
              </p:cNvPr>
              <p:cNvGrpSpPr/>
              <p:nvPr/>
            </p:nvGrpSpPr>
            <p:grpSpPr>
              <a:xfrm>
                <a:off x="6574326" y="4188641"/>
                <a:ext cx="4319275" cy="1607296"/>
                <a:chOff x="10361966" y="6481735"/>
                <a:chExt cx="4319275" cy="1607296"/>
              </a:xfrm>
            </p:grpSpPr>
            <p:pic>
              <p:nvPicPr>
                <p:cNvPr id="54" name="Picture 53" descr="A screenshot of a social media post&#10;&#10;Description generated with very high confidence">
                  <a:extLst>
                    <a:ext uri="{FF2B5EF4-FFF2-40B4-BE49-F238E27FC236}">
                      <a16:creationId xmlns:a16="http://schemas.microsoft.com/office/drawing/2014/main" id="{1AD732F5-65A7-4A5F-83C4-B5C0D8A695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993230" y="6481735"/>
                  <a:ext cx="2688011" cy="1607296"/>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pic>
              <p:nvPicPr>
                <p:cNvPr id="55" name="Picture 54">
                  <a:extLst>
                    <a:ext uri="{FF2B5EF4-FFF2-40B4-BE49-F238E27FC236}">
                      <a16:creationId xmlns:a16="http://schemas.microsoft.com/office/drawing/2014/main" id="{DAB4E77D-2D5E-4516-A015-093E75F2EF3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61966" y="6489669"/>
                  <a:ext cx="2317763" cy="1554918"/>
                </a:xfrm>
                <a:prstGeom prst="rect">
                  <a:avLst/>
                </a:prstGeom>
                <a:ln>
                  <a:noFill/>
                </a:ln>
                <a:effectLst>
                  <a:outerShdw blurRad="292100" dist="139700" dir="2700000" algn="tl" rotWithShape="0">
                    <a:srgbClr val="333333">
                      <a:alpha val="65000"/>
                    </a:srgbClr>
                  </a:outerShdw>
                </a:effectLst>
                <a:scene3d>
                  <a:camera prst="perspectiveRight"/>
                  <a:lightRig rig="threePt" dir="t"/>
                </a:scene3d>
              </p:spPr>
            </p:pic>
          </p:grpSp>
          <p:pic>
            <p:nvPicPr>
              <p:cNvPr id="52" name="Picture 51" descr="A picture containing object&#10;&#10;Description generated with very high confidence">
                <a:extLst>
                  <a:ext uri="{FF2B5EF4-FFF2-40B4-BE49-F238E27FC236}">
                    <a16:creationId xmlns:a16="http://schemas.microsoft.com/office/drawing/2014/main" id="{9654CD47-6A5B-48BB-8FD2-83895717A8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51193" y="3095278"/>
                <a:ext cx="2165541" cy="585232"/>
              </a:xfrm>
              <a:prstGeom prst="rect">
                <a:avLst/>
              </a:prstGeom>
            </p:spPr>
          </p:pic>
          <p:pic>
            <p:nvPicPr>
              <p:cNvPr id="53" name="Picture 52" descr="A picture containing object&#10;&#10;Description generated with high confidence">
                <a:extLst>
                  <a:ext uri="{FF2B5EF4-FFF2-40B4-BE49-F238E27FC236}">
                    <a16:creationId xmlns:a16="http://schemas.microsoft.com/office/drawing/2014/main" id="{3B9F6770-9E0E-411E-99F2-E5B8FB4ACD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907184" y="3669694"/>
                <a:ext cx="1653559" cy="611023"/>
              </a:xfrm>
              <a:prstGeom prst="rect">
                <a:avLst/>
              </a:prstGeom>
            </p:spPr>
          </p:pic>
        </p:grpSp>
      </p:grpSp>
      <p:pic>
        <p:nvPicPr>
          <p:cNvPr id="24" name="Picture 23">
            <a:extLst>
              <a:ext uri="{FF2B5EF4-FFF2-40B4-BE49-F238E27FC236}">
                <a16:creationId xmlns:a16="http://schemas.microsoft.com/office/drawing/2014/main" id="{3A29CDD8-FCF3-42D0-B9E9-5C2D18CB0DC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44800" y="624311"/>
            <a:ext cx="3072369" cy="785355"/>
          </a:xfrm>
          <a:prstGeom prst="rect">
            <a:avLst/>
          </a:prstGeom>
        </p:spPr>
      </p:pic>
      <p:sp>
        <p:nvSpPr>
          <p:cNvPr id="30" name="Text Placeholder 3">
            <a:extLst>
              <a:ext uri="{FF2B5EF4-FFF2-40B4-BE49-F238E27FC236}">
                <a16:creationId xmlns:a16="http://schemas.microsoft.com/office/drawing/2014/main" id="{4700373B-A63E-425C-9957-1402CC981CEA}"/>
              </a:ext>
            </a:extLst>
          </p:cNvPr>
          <p:cNvSpPr txBox="1">
            <a:spLocks/>
          </p:cNvSpPr>
          <p:nvPr/>
        </p:nvSpPr>
        <p:spPr>
          <a:xfrm>
            <a:off x="5275160" y="528025"/>
            <a:ext cx="10843100"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cap="all" dirty="0">
                <a:solidFill>
                  <a:srgbClr val="492F71"/>
                </a:solidFill>
                <a:latin typeface="Arial" panose="020B0604020202020204" pitchFamily="34" charset="0"/>
                <a:cs typeface="Arial" panose="020B0604020202020204" pitchFamily="34" charset="0"/>
              </a:rPr>
              <a:t>Presentation Creation Process</a:t>
            </a:r>
            <a:endParaRPr lang="en-US" sz="3200" cap="all" dirty="0">
              <a:solidFill>
                <a:srgbClr val="FF0000"/>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15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F5DA2F5-9BDA-4A73-9F25-6DFC23BA17FE}"/>
              </a:ext>
            </a:extLst>
          </p:cNvPr>
          <p:cNvGrpSpPr/>
          <p:nvPr/>
        </p:nvGrpSpPr>
        <p:grpSpPr>
          <a:xfrm>
            <a:off x="10855581" y="7231573"/>
            <a:ext cx="5061669" cy="1753584"/>
            <a:chOff x="11200828" y="6979263"/>
            <a:chExt cx="5196994" cy="1753584"/>
          </a:xfrm>
          <a:effectLst>
            <a:outerShdw blurRad="50800" dist="38100" dir="2700000" algn="tl" rotWithShape="0">
              <a:prstClr val="black">
                <a:alpha val="40000"/>
              </a:prstClr>
            </a:outerShdw>
          </a:effectLst>
        </p:grpSpPr>
        <p:pic>
          <p:nvPicPr>
            <p:cNvPr id="20" name="Picture 19" descr="A screenshot of a cell phone&#10;&#10;Description generated with very high confidence">
              <a:extLst>
                <a:ext uri="{FF2B5EF4-FFF2-40B4-BE49-F238E27FC236}">
                  <a16:creationId xmlns:a16="http://schemas.microsoft.com/office/drawing/2014/main" id="{BB770FB3-87F8-42BB-B9AC-8C24E88B63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00828" y="7050469"/>
              <a:ext cx="2781187" cy="1572957"/>
            </a:xfrm>
            <a:prstGeom prst="rect">
              <a:avLst/>
            </a:prstGeom>
            <a:ln w="3175">
              <a:solidFill>
                <a:schemeClr val="tx1"/>
              </a:solidFill>
            </a:ln>
            <a:effectLst>
              <a:outerShdw blurRad="50800" dist="38100" dir="2700000" algn="tl" rotWithShape="0">
                <a:prstClr val="black">
                  <a:alpha val="40000"/>
                </a:prstClr>
              </a:outerShdw>
            </a:effectLst>
            <a:scene3d>
              <a:camera prst="perspectiveRight"/>
              <a:lightRig rig="threePt" dir="t"/>
            </a:scene3d>
          </p:spPr>
        </p:pic>
        <p:pic>
          <p:nvPicPr>
            <p:cNvPr id="24" name="Picture 23" descr="A screenshot of a computer&#10;&#10;Description generated with very high confidence">
              <a:extLst>
                <a:ext uri="{FF2B5EF4-FFF2-40B4-BE49-F238E27FC236}">
                  <a16:creationId xmlns:a16="http://schemas.microsoft.com/office/drawing/2014/main" id="{0FD865C9-5A1E-448A-8B02-23A3063EC7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10234" y="6979263"/>
              <a:ext cx="2987588" cy="1753584"/>
            </a:xfrm>
            <a:prstGeom prst="rect">
              <a:avLst/>
            </a:prstGeom>
            <a:scene3d>
              <a:camera prst="perspectiveLeft"/>
              <a:lightRig rig="threePt" dir="t"/>
            </a:scene3d>
          </p:spPr>
        </p:pic>
      </p:grpSp>
      <p:sp>
        <p:nvSpPr>
          <p:cNvPr id="6" name="Content Placeholder 5">
            <a:extLst>
              <a:ext uri="{FF2B5EF4-FFF2-40B4-BE49-F238E27FC236}">
                <a16:creationId xmlns:a16="http://schemas.microsoft.com/office/drawing/2014/main" id="{4A7DE9AF-7511-4FC7-BD63-2307D90DB340}"/>
              </a:ext>
            </a:extLst>
          </p:cNvPr>
          <p:cNvSpPr>
            <a:spLocks noGrp="1"/>
          </p:cNvSpPr>
          <p:nvPr>
            <p:ph idx="14"/>
          </p:nvPr>
        </p:nvSpPr>
        <p:spPr>
          <a:xfrm>
            <a:off x="1913468" y="2337000"/>
            <a:ext cx="8386232" cy="5983261"/>
          </a:xfrm>
        </p:spPr>
        <p:txBody>
          <a:bodyPr/>
          <a:lstStyle/>
          <a:p>
            <a:pPr marL="514350" indent="-514350">
              <a:spcBef>
                <a:spcPts val="5400"/>
              </a:spcBef>
              <a:buFont typeface="+mj-lt"/>
              <a:buAutoNum type="arabicPeriod"/>
            </a:pPr>
            <a:r>
              <a:rPr lang="en-US" sz="2400" b="1" dirty="0">
                <a:solidFill>
                  <a:schemeClr val="tx1"/>
                </a:solidFill>
              </a:rPr>
              <a:t>Author. </a:t>
            </a:r>
            <a:r>
              <a:rPr lang="en-US" sz="2200" dirty="0">
                <a:solidFill>
                  <a:schemeClr val="tx1"/>
                </a:solidFill>
              </a:rPr>
              <a:t>Easily create presentation layouts &amp; playlists for simple to sophisticated digital sign</a:t>
            </a:r>
            <a:r>
              <a:rPr lang="en-US" sz="2000" dirty="0">
                <a:solidFill>
                  <a:schemeClr val="tx1"/>
                </a:solidFill>
              </a:rPr>
              <a:t>s</a:t>
            </a:r>
            <a:endParaRPr lang="en-US" sz="2400" dirty="0">
              <a:solidFill>
                <a:schemeClr val="tx1"/>
              </a:solidFill>
            </a:endParaRPr>
          </a:p>
          <a:p>
            <a:pPr marL="514350" indent="-514350">
              <a:spcBef>
                <a:spcPts val="7200"/>
              </a:spcBef>
              <a:buFont typeface="+mj-lt"/>
              <a:buAutoNum type="arabicPeriod"/>
            </a:pPr>
            <a:r>
              <a:rPr lang="en-US" sz="2400" b="1" dirty="0">
                <a:solidFill>
                  <a:schemeClr val="tx1"/>
                </a:solidFill>
              </a:rPr>
              <a:t>Publish &amp; Play. </a:t>
            </a:r>
            <a:r>
              <a:rPr lang="en-US" sz="2200" dirty="0">
                <a:solidFill>
                  <a:schemeClr val="tx1"/>
                </a:solidFill>
              </a:rPr>
              <a:t>Use the intuitive calendar view to schedule &amp; publish your presentations </a:t>
            </a:r>
          </a:p>
          <a:p>
            <a:pPr marL="514350" indent="-514350">
              <a:spcBef>
                <a:spcPts val="7200"/>
              </a:spcBef>
              <a:buFont typeface="+mj-lt"/>
              <a:buAutoNum type="arabicPeriod"/>
            </a:pPr>
            <a:r>
              <a:rPr lang="en-US" sz="2400" b="1" dirty="0">
                <a:solidFill>
                  <a:schemeClr val="tx1"/>
                </a:solidFill>
              </a:rPr>
              <a:t>Real Time Control. </a:t>
            </a:r>
            <a:r>
              <a:rPr lang="en-US" sz="2200" dirty="0">
                <a:solidFill>
                  <a:schemeClr val="tx1"/>
                </a:solidFill>
              </a:rPr>
              <a:t>Securely access connected players to view real time health and control the player with a Control Cloud subscription</a:t>
            </a:r>
          </a:p>
          <a:p>
            <a:pPr marL="514350" indent="-514350">
              <a:spcBef>
                <a:spcPts val="7200"/>
              </a:spcBef>
              <a:buFont typeface="+mj-lt"/>
              <a:buAutoNum type="arabicPeriod"/>
            </a:pPr>
            <a:r>
              <a:rPr lang="en-US" sz="2400" b="1" dirty="0">
                <a:solidFill>
                  <a:schemeClr val="tx1"/>
                </a:solidFill>
              </a:rPr>
              <a:t>Manage</a:t>
            </a:r>
            <a:r>
              <a:rPr lang="en-US" sz="2400" dirty="0">
                <a:solidFill>
                  <a:schemeClr val="tx1"/>
                </a:solidFill>
              </a:rPr>
              <a:t>. </a:t>
            </a:r>
            <a:r>
              <a:rPr lang="en-US" sz="2200" dirty="0">
                <a:solidFill>
                  <a:schemeClr val="tx1"/>
                </a:solidFill>
              </a:rPr>
              <a:t>Manage, administer and monitor content, presentations, player groups &amp; data over time with a Content Cloud subscription</a:t>
            </a:r>
            <a:endParaRPr lang="en-US" sz="2200" dirty="0"/>
          </a:p>
        </p:txBody>
      </p:sp>
      <p:sp>
        <p:nvSpPr>
          <p:cNvPr id="12" name="Text Placeholder 11">
            <a:extLst>
              <a:ext uri="{FF2B5EF4-FFF2-40B4-BE49-F238E27FC236}">
                <a16:creationId xmlns:a16="http://schemas.microsoft.com/office/drawing/2014/main" id="{AE1571A2-1AE7-48B7-A1BB-847E0A8E576A}"/>
              </a:ext>
            </a:extLst>
          </p:cNvPr>
          <p:cNvSpPr>
            <a:spLocks noGrp="1"/>
          </p:cNvSpPr>
          <p:nvPr>
            <p:ph type="body" sz="quarter" idx="10"/>
          </p:nvPr>
        </p:nvSpPr>
        <p:spPr>
          <a:xfrm>
            <a:off x="1913469" y="1200241"/>
            <a:ext cx="13529733" cy="659491"/>
          </a:xfrm>
        </p:spPr>
        <p:txBody>
          <a:bodyPr/>
          <a:lstStyle/>
          <a:p>
            <a:r>
              <a:rPr lang="en-US" sz="2600" dirty="0"/>
              <a:t>Simple steps to author, play and control your signage</a:t>
            </a:r>
          </a:p>
        </p:txBody>
      </p:sp>
      <p:grpSp>
        <p:nvGrpSpPr>
          <p:cNvPr id="32" name="Group 31">
            <a:extLst>
              <a:ext uri="{FF2B5EF4-FFF2-40B4-BE49-F238E27FC236}">
                <a16:creationId xmlns:a16="http://schemas.microsoft.com/office/drawing/2014/main" id="{B0F93612-FAE9-4991-BF93-979ABF0E88F5}"/>
              </a:ext>
            </a:extLst>
          </p:cNvPr>
          <p:cNvGrpSpPr/>
          <p:nvPr/>
        </p:nvGrpSpPr>
        <p:grpSpPr>
          <a:xfrm>
            <a:off x="10880010" y="5362080"/>
            <a:ext cx="4868450" cy="1724993"/>
            <a:chOff x="11209386" y="5253866"/>
            <a:chExt cx="4868450" cy="1724993"/>
          </a:xfrm>
        </p:grpSpPr>
        <p:pic>
          <p:nvPicPr>
            <p:cNvPr id="21" name="Picture 20">
              <a:extLst>
                <a:ext uri="{FF2B5EF4-FFF2-40B4-BE49-F238E27FC236}">
                  <a16:creationId xmlns:a16="http://schemas.microsoft.com/office/drawing/2014/main" id="{5E257CCF-7987-4A89-A63D-3CA342C537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09386" y="5253866"/>
              <a:ext cx="2726930" cy="1724993"/>
            </a:xfrm>
            <a:prstGeom prst="rect">
              <a:avLst/>
            </a:prstGeom>
            <a:ln>
              <a:noFill/>
            </a:ln>
            <a:effectLst>
              <a:outerShdw blurRad="292100" dist="139700" dir="2700000" algn="tl" rotWithShape="0">
                <a:srgbClr val="333333">
                  <a:alpha val="65000"/>
                </a:srgbClr>
              </a:outerShdw>
            </a:effectLst>
            <a:scene3d>
              <a:camera prst="perspectiveRight"/>
              <a:lightRig rig="threePt" dir="t"/>
            </a:scene3d>
          </p:spPr>
        </p:pic>
        <p:pic>
          <p:nvPicPr>
            <p:cNvPr id="23" name="Picture 22">
              <a:extLst>
                <a:ext uri="{FF2B5EF4-FFF2-40B4-BE49-F238E27FC236}">
                  <a16:creationId xmlns:a16="http://schemas.microsoft.com/office/drawing/2014/main" id="{523D4EBF-CA29-4EF5-9E12-BD59E7C2FA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48065" y="5253866"/>
              <a:ext cx="2729771" cy="1724993"/>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grpSp>
      <p:pic>
        <p:nvPicPr>
          <p:cNvPr id="9" name="Picture 8">
            <a:extLst>
              <a:ext uri="{FF2B5EF4-FFF2-40B4-BE49-F238E27FC236}">
                <a16:creationId xmlns:a16="http://schemas.microsoft.com/office/drawing/2014/main" id="{B2976532-9BE1-4EC1-922E-36689B5C66E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87808" y="529698"/>
            <a:ext cx="3001804" cy="767317"/>
          </a:xfrm>
          <a:prstGeom prst="rect">
            <a:avLst/>
          </a:prstGeom>
        </p:spPr>
      </p:pic>
      <p:sp>
        <p:nvSpPr>
          <p:cNvPr id="10" name="Text Placeholder 3">
            <a:extLst>
              <a:ext uri="{FF2B5EF4-FFF2-40B4-BE49-F238E27FC236}">
                <a16:creationId xmlns:a16="http://schemas.microsoft.com/office/drawing/2014/main" id="{1E72CBB4-824F-4B8D-840C-8952F5DC8C28}"/>
              </a:ext>
            </a:extLst>
          </p:cNvPr>
          <p:cNvSpPr txBox="1">
            <a:spLocks/>
          </p:cNvSpPr>
          <p:nvPr/>
        </p:nvSpPr>
        <p:spPr>
          <a:xfrm>
            <a:off x="5263951" y="430260"/>
            <a:ext cx="10677728"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608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cap="all" dirty="0">
                <a:solidFill>
                  <a:srgbClr val="492F71"/>
                </a:solidFill>
                <a:latin typeface="Arial" panose="020B0604020202020204" pitchFamily="34" charset="0"/>
                <a:cs typeface="Arial" panose="020B0604020202020204" pitchFamily="34" charset="0"/>
              </a:rPr>
              <a:t>Workflow</a:t>
            </a:r>
            <a:endParaRPr lang="en-US" sz="3600" cap="all" dirty="0">
              <a:solidFill>
                <a:srgbClr val="FF0000"/>
              </a:solidFill>
              <a:highlight>
                <a:srgbClr val="FFFF00"/>
              </a:highlight>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05A2C680-F4E8-4CDA-8980-7F1306BE5401}"/>
              </a:ext>
            </a:extLst>
          </p:cNvPr>
          <p:cNvGrpSpPr/>
          <p:nvPr/>
        </p:nvGrpSpPr>
        <p:grpSpPr>
          <a:xfrm>
            <a:off x="10860136" y="1977276"/>
            <a:ext cx="5179347" cy="1586402"/>
            <a:chOff x="10860136" y="1886486"/>
            <a:chExt cx="5179347" cy="1586402"/>
          </a:xfrm>
        </p:grpSpPr>
        <p:pic>
          <p:nvPicPr>
            <p:cNvPr id="7" name="Picture 6">
              <a:extLst>
                <a:ext uri="{FF2B5EF4-FFF2-40B4-BE49-F238E27FC236}">
                  <a16:creationId xmlns:a16="http://schemas.microsoft.com/office/drawing/2014/main" id="{5C85C60C-0755-4917-8DD5-3B2F12876002}"/>
                </a:ext>
              </a:extLst>
            </p:cNvPr>
            <p:cNvPicPr>
              <a:picLocks noChangeAspect="1"/>
            </p:cNvPicPr>
            <p:nvPr/>
          </p:nvPicPr>
          <p:blipFill>
            <a:blip r:embed="rId8"/>
            <a:stretch>
              <a:fillRect/>
            </a:stretch>
          </p:blipFill>
          <p:spPr>
            <a:xfrm>
              <a:off x="10860136" y="1886486"/>
              <a:ext cx="2821039" cy="1586402"/>
            </a:xfrm>
            <a:prstGeom prst="rect">
              <a:avLst/>
            </a:prstGeom>
            <a:ln w="3175">
              <a:solidFill>
                <a:schemeClr val="tx1"/>
              </a:solidFill>
            </a:ln>
            <a:effectLst>
              <a:outerShdw blurRad="292100" dist="139700" dir="2700000" algn="tl" rotWithShape="0">
                <a:srgbClr val="333333">
                  <a:alpha val="65000"/>
                </a:srgbClr>
              </a:outerShdw>
            </a:effectLst>
            <a:scene3d>
              <a:camera prst="perspectiveRight"/>
              <a:lightRig rig="threePt" dir="t"/>
            </a:scene3d>
          </p:spPr>
        </p:pic>
        <p:pic>
          <p:nvPicPr>
            <p:cNvPr id="30" name="Picture 29" descr="A screenshot of a social media post&#10;&#10;Description generated with very high confidence">
              <a:extLst>
                <a:ext uri="{FF2B5EF4-FFF2-40B4-BE49-F238E27FC236}">
                  <a16:creationId xmlns:a16="http://schemas.microsoft.com/office/drawing/2014/main" id="{14409B58-650E-40BA-BB6D-33C0FFB8075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386416" y="1886486"/>
              <a:ext cx="2653067" cy="1586402"/>
            </a:xfrm>
            <a:prstGeom prst="rect">
              <a:avLst/>
            </a:prstGeom>
            <a:ln w="3175">
              <a:solidFill>
                <a:schemeClr val="tx1"/>
              </a:solidFill>
            </a:ln>
            <a:effectLst>
              <a:outerShdw blurRad="50800" dist="38100" dir="2700000" algn="tl" rotWithShape="0">
                <a:prstClr val="black">
                  <a:alpha val="40000"/>
                </a:prstClr>
              </a:outerShdw>
            </a:effectLst>
            <a:scene3d>
              <a:camera prst="perspectiveLeft"/>
              <a:lightRig rig="threePt" dir="t"/>
            </a:scene3d>
          </p:spPr>
        </p:pic>
      </p:grpSp>
      <p:grpSp>
        <p:nvGrpSpPr>
          <p:cNvPr id="4" name="Group 3">
            <a:extLst>
              <a:ext uri="{FF2B5EF4-FFF2-40B4-BE49-F238E27FC236}">
                <a16:creationId xmlns:a16="http://schemas.microsoft.com/office/drawing/2014/main" id="{1C7BEAD0-F249-4358-859D-7692D0E228DD}"/>
              </a:ext>
            </a:extLst>
          </p:cNvPr>
          <p:cNvGrpSpPr/>
          <p:nvPr/>
        </p:nvGrpSpPr>
        <p:grpSpPr>
          <a:xfrm>
            <a:off x="11995450" y="3681706"/>
            <a:ext cx="3371449" cy="1525638"/>
            <a:chOff x="12071753" y="3617388"/>
            <a:chExt cx="3371449" cy="1525638"/>
          </a:xfrm>
        </p:grpSpPr>
        <p:pic>
          <p:nvPicPr>
            <p:cNvPr id="19" name="Picture 18">
              <a:extLst>
                <a:ext uri="{FF2B5EF4-FFF2-40B4-BE49-F238E27FC236}">
                  <a16:creationId xmlns:a16="http://schemas.microsoft.com/office/drawing/2014/main" id="{3FF7D2DB-EC96-4AE3-87EE-E2DF18B78F2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071753" y="3617388"/>
              <a:ext cx="2601040" cy="1525638"/>
            </a:xfrm>
            <a:prstGeom prst="rect">
              <a:avLst/>
            </a:prstGeom>
            <a:ln w="3175">
              <a:solidFill>
                <a:schemeClr val="tx1"/>
              </a:solidFill>
            </a:ln>
            <a:effectLst>
              <a:outerShdw blurRad="292100" dist="139700" dir="2700000" algn="tl" rotWithShape="0">
                <a:srgbClr val="333333">
                  <a:alpha val="65000"/>
                </a:srgbClr>
              </a:outerShdw>
            </a:effectLst>
            <a:scene3d>
              <a:camera prst="perspectiveFront"/>
              <a:lightRig rig="threePt" dir="t"/>
            </a:scene3d>
          </p:spPr>
        </p:pic>
        <p:pic>
          <p:nvPicPr>
            <p:cNvPr id="3" name="Picture 2" descr="A close up of a clock&#10;&#10;Description generated with very high confidence">
              <a:extLst>
                <a:ext uri="{FF2B5EF4-FFF2-40B4-BE49-F238E27FC236}">
                  <a16:creationId xmlns:a16="http://schemas.microsoft.com/office/drawing/2014/main" id="{5F1F0981-1AA7-4D58-A118-BD02768B43E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568120" y="4041324"/>
              <a:ext cx="875082" cy="875082"/>
            </a:xfrm>
            <a:prstGeom prst="rect">
              <a:avLst/>
            </a:prstGeom>
          </p:spPr>
        </p:pic>
      </p:grpSp>
    </p:spTree>
    <p:extLst>
      <p:ext uri="{BB962C8B-B14F-4D97-AF65-F5344CB8AC3E}">
        <p14:creationId xmlns:p14="http://schemas.microsoft.com/office/powerpoint/2010/main" val="118491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7CC08-2209-4D39-A993-56D87AA400A6}"/>
              </a:ext>
            </a:extLst>
          </p:cNvPr>
          <p:cNvSpPr>
            <a:spLocks noGrp="1"/>
          </p:cNvSpPr>
          <p:nvPr>
            <p:ph type="title"/>
          </p:nvPr>
        </p:nvSpPr>
        <p:spPr>
          <a:xfrm>
            <a:off x="1913469" y="693944"/>
            <a:ext cx="13664223" cy="624495"/>
          </a:xfrm>
        </p:spPr>
        <p:txBody>
          <a:bodyPr>
            <a:normAutofit/>
          </a:bodyPr>
          <a:lstStyle/>
          <a:p>
            <a:r>
              <a:rPr lang="en-US" dirty="0"/>
              <a:t>Cloud-Based Players Put you in Control</a:t>
            </a:r>
          </a:p>
        </p:txBody>
      </p:sp>
      <p:sp>
        <p:nvSpPr>
          <p:cNvPr id="5" name="Text Placeholder 4">
            <a:extLst>
              <a:ext uri="{FF2B5EF4-FFF2-40B4-BE49-F238E27FC236}">
                <a16:creationId xmlns:a16="http://schemas.microsoft.com/office/drawing/2014/main" id="{122FEBFE-93F1-40F7-B838-601CA7AFC24C}"/>
              </a:ext>
            </a:extLst>
          </p:cNvPr>
          <p:cNvSpPr>
            <a:spLocks noGrp="1"/>
          </p:cNvSpPr>
          <p:nvPr>
            <p:ph type="body" sz="quarter" idx="10"/>
          </p:nvPr>
        </p:nvSpPr>
        <p:spPr>
          <a:xfrm>
            <a:off x="1913469" y="1464472"/>
            <a:ext cx="13529733" cy="659491"/>
          </a:xfrm>
        </p:spPr>
        <p:txBody>
          <a:bodyPr/>
          <a:lstStyle/>
          <a:p>
            <a:r>
              <a:rPr lang="en-US" dirty="0"/>
              <a:t>All BrightSign players include cloud-connectivity for free</a:t>
            </a:r>
          </a:p>
        </p:txBody>
      </p:sp>
      <p:sp>
        <p:nvSpPr>
          <p:cNvPr id="6" name="Content Placeholder 5">
            <a:extLst>
              <a:ext uri="{FF2B5EF4-FFF2-40B4-BE49-F238E27FC236}">
                <a16:creationId xmlns:a16="http://schemas.microsoft.com/office/drawing/2014/main" id="{6FEF74FD-5E48-4446-A786-EE6D129D2544}"/>
              </a:ext>
            </a:extLst>
          </p:cNvPr>
          <p:cNvSpPr>
            <a:spLocks noGrp="1"/>
          </p:cNvSpPr>
          <p:nvPr>
            <p:ph idx="14"/>
          </p:nvPr>
        </p:nvSpPr>
        <p:spPr>
          <a:xfrm>
            <a:off x="1913468" y="2520779"/>
            <a:ext cx="13664224" cy="2413367"/>
          </a:xfrm>
        </p:spPr>
        <p:txBody>
          <a:bodyPr/>
          <a:lstStyle/>
          <a:p>
            <a:r>
              <a:rPr lang="en-US" sz="2600" b="1" dirty="0"/>
              <a:t>BrightSign OS 8 </a:t>
            </a:r>
            <a:r>
              <a:rPr lang="en-US" sz="2600" dirty="0"/>
              <a:t>enables the cloud-connected experience on all BrightSign players for real time player access anytime, anywhere </a:t>
            </a:r>
          </a:p>
          <a:p>
            <a:r>
              <a:rPr lang="en-US" sz="2600" b="1" dirty="0">
                <a:solidFill>
                  <a:srgbClr val="595959"/>
                </a:solidFill>
              </a:rPr>
              <a:t>BSN.cloud </a:t>
            </a:r>
            <a:r>
              <a:rPr lang="en-US" sz="2600" dirty="0">
                <a:solidFill>
                  <a:srgbClr val="595959"/>
                </a:solidFill>
              </a:rPr>
              <a:t>is an innovative platform that delivers varying levels of player, network &amp; content management services</a:t>
            </a:r>
          </a:p>
          <a:p>
            <a:endParaRPr lang="en-US" sz="2600" dirty="0">
              <a:solidFill>
                <a:srgbClr val="595959"/>
              </a:solidFill>
            </a:endParaRPr>
          </a:p>
        </p:txBody>
      </p:sp>
      <p:pic>
        <p:nvPicPr>
          <p:cNvPr id="3" name="Picture 2" descr="A picture containing drawing&#10;&#10;Description automatically generated">
            <a:extLst>
              <a:ext uri="{FF2B5EF4-FFF2-40B4-BE49-F238E27FC236}">
                <a16:creationId xmlns:a16="http://schemas.microsoft.com/office/drawing/2014/main" id="{6498022C-FD18-4DFC-B971-CE182AD9964F}"/>
              </a:ext>
            </a:extLst>
          </p:cNvPr>
          <p:cNvPicPr>
            <a:picLocks noChangeAspect="1"/>
          </p:cNvPicPr>
          <p:nvPr/>
        </p:nvPicPr>
        <p:blipFill>
          <a:blip r:embed="rId3"/>
          <a:stretch>
            <a:fillRect/>
          </a:stretch>
        </p:blipFill>
        <p:spPr>
          <a:xfrm>
            <a:off x="5415834" y="4934146"/>
            <a:ext cx="6426798" cy="3790971"/>
          </a:xfrm>
          <a:prstGeom prst="rect">
            <a:avLst/>
          </a:prstGeom>
        </p:spPr>
      </p:pic>
    </p:spTree>
    <p:extLst>
      <p:ext uri="{BB962C8B-B14F-4D97-AF65-F5344CB8AC3E}">
        <p14:creationId xmlns:p14="http://schemas.microsoft.com/office/powerpoint/2010/main" val="331495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175028-0B9B-44B0-864F-AC59DC79E6AA}"/>
              </a:ext>
            </a:extLst>
          </p:cNvPr>
          <p:cNvPicPr>
            <a:picLocks noChangeAspect="1"/>
          </p:cNvPicPr>
          <p:nvPr/>
        </p:nvPicPr>
        <p:blipFill>
          <a:blip r:embed="rId3"/>
          <a:stretch>
            <a:fillRect/>
          </a:stretch>
        </p:blipFill>
        <p:spPr>
          <a:xfrm>
            <a:off x="8243003" y="2752660"/>
            <a:ext cx="7760881" cy="4426080"/>
          </a:xfrm>
          <a:prstGeom prst="rect">
            <a:avLst/>
          </a:prstGeom>
          <a:ln>
            <a:solidFill>
              <a:schemeClr val="tx1">
                <a:lumMod val="65000"/>
                <a:lumOff val="35000"/>
              </a:schemeClr>
            </a:solidFill>
          </a:ln>
          <a:effectLst/>
        </p:spPr>
      </p:pic>
      <p:sp>
        <p:nvSpPr>
          <p:cNvPr id="5" name="Text Placeholder 4">
            <a:extLst>
              <a:ext uri="{FF2B5EF4-FFF2-40B4-BE49-F238E27FC236}">
                <a16:creationId xmlns:a16="http://schemas.microsoft.com/office/drawing/2014/main" id="{2B23B5A4-2EAF-4C8E-BD2B-3E44D1FF6A29}"/>
              </a:ext>
            </a:extLst>
          </p:cNvPr>
          <p:cNvSpPr>
            <a:spLocks noGrp="1"/>
          </p:cNvSpPr>
          <p:nvPr>
            <p:ph type="body" sz="quarter" idx="10"/>
          </p:nvPr>
        </p:nvSpPr>
        <p:spPr>
          <a:xfrm>
            <a:off x="1913469" y="1310400"/>
            <a:ext cx="13529733" cy="401957"/>
          </a:xfrm>
        </p:spPr>
        <p:txBody>
          <a:bodyPr/>
          <a:lstStyle/>
          <a:p>
            <a:pPr>
              <a:lnSpc>
                <a:spcPct val="150000"/>
              </a:lnSpc>
            </a:pPr>
            <a:r>
              <a:rPr lang="en-US" sz="2400" dirty="0"/>
              <a:t>Common feature set, workflow and interface across each application</a:t>
            </a:r>
          </a:p>
        </p:txBody>
      </p:sp>
      <p:pic>
        <p:nvPicPr>
          <p:cNvPr id="12" name="Picture 11">
            <a:extLst>
              <a:ext uri="{FF2B5EF4-FFF2-40B4-BE49-F238E27FC236}">
                <a16:creationId xmlns:a16="http://schemas.microsoft.com/office/drawing/2014/main" id="{EE49E287-564D-43C2-B85D-72881F27818B}"/>
              </a:ext>
            </a:extLst>
          </p:cNvPr>
          <p:cNvPicPr>
            <a:picLocks noChangeAspect="1"/>
          </p:cNvPicPr>
          <p:nvPr/>
        </p:nvPicPr>
        <p:blipFill>
          <a:blip r:embed="rId4"/>
          <a:stretch>
            <a:fillRect/>
          </a:stretch>
        </p:blipFill>
        <p:spPr>
          <a:xfrm>
            <a:off x="284739" y="2752660"/>
            <a:ext cx="7843261" cy="4617555"/>
          </a:xfrm>
          <a:prstGeom prst="rect">
            <a:avLst/>
          </a:prstGeom>
          <a:ln>
            <a:solidFill>
              <a:schemeClr val="tx1">
                <a:lumMod val="65000"/>
                <a:lumOff val="35000"/>
              </a:schemeClr>
            </a:solidFill>
          </a:ln>
          <a:effectLst/>
        </p:spPr>
      </p:pic>
      <p:pic>
        <p:nvPicPr>
          <p:cNvPr id="10" name="Picture 9">
            <a:extLst>
              <a:ext uri="{FF2B5EF4-FFF2-40B4-BE49-F238E27FC236}">
                <a16:creationId xmlns:a16="http://schemas.microsoft.com/office/drawing/2014/main" id="{F4D045B3-564D-45C7-A7E9-1CD42C05B7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6039" y="4822760"/>
            <a:ext cx="7763504" cy="4168840"/>
          </a:xfrm>
          <a:prstGeom prst="rect">
            <a:avLst/>
          </a:prstGeom>
          <a:ln>
            <a:solidFill>
              <a:schemeClr val="tx1">
                <a:lumMod val="65000"/>
                <a:lumOff val="35000"/>
              </a:schemeClr>
            </a:solidFill>
          </a:ln>
          <a:effectLst/>
        </p:spPr>
      </p:pic>
      <p:pic>
        <p:nvPicPr>
          <p:cNvPr id="16" name="Picture 15">
            <a:extLst>
              <a:ext uri="{FF2B5EF4-FFF2-40B4-BE49-F238E27FC236}">
                <a16:creationId xmlns:a16="http://schemas.microsoft.com/office/drawing/2014/main" id="{43D4A0CD-915E-4915-9CEC-23EA7C48C0A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87808" y="529698"/>
            <a:ext cx="3001804" cy="767317"/>
          </a:xfrm>
          <a:prstGeom prst="rect">
            <a:avLst/>
          </a:prstGeom>
        </p:spPr>
      </p:pic>
      <p:sp>
        <p:nvSpPr>
          <p:cNvPr id="17" name="Text Placeholder 3">
            <a:extLst>
              <a:ext uri="{FF2B5EF4-FFF2-40B4-BE49-F238E27FC236}">
                <a16:creationId xmlns:a16="http://schemas.microsoft.com/office/drawing/2014/main" id="{1B9198F4-1857-4210-B343-7601D2BD9047}"/>
              </a:ext>
            </a:extLst>
          </p:cNvPr>
          <p:cNvSpPr txBox="1">
            <a:spLocks/>
          </p:cNvSpPr>
          <p:nvPr/>
        </p:nvSpPr>
        <p:spPr>
          <a:xfrm>
            <a:off x="5263951" y="430260"/>
            <a:ext cx="10677728"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608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cap="all" dirty="0">
                <a:solidFill>
                  <a:srgbClr val="492F71"/>
                </a:solidFill>
                <a:latin typeface="Arial" panose="020B0604020202020204" pitchFamily="34" charset="0"/>
                <a:cs typeface="Arial" panose="020B0604020202020204" pitchFamily="34" charset="0"/>
              </a:rPr>
              <a:t>Provides a Unified Experience</a:t>
            </a:r>
            <a:endParaRPr lang="en-US" sz="3600" cap="all" dirty="0">
              <a:solidFill>
                <a:srgbClr val="FF0000"/>
              </a:solidFill>
              <a:highlight>
                <a:srgbClr val="FFFF00"/>
              </a:highligh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F138AAE-08C0-4007-A77D-40CD392C2F8B}"/>
              </a:ext>
            </a:extLst>
          </p:cNvPr>
          <p:cNvGrpSpPr/>
          <p:nvPr/>
        </p:nvGrpSpPr>
        <p:grpSpPr>
          <a:xfrm>
            <a:off x="1999784" y="1903366"/>
            <a:ext cx="13443418" cy="705002"/>
            <a:chOff x="1999784" y="1903366"/>
            <a:chExt cx="13443418" cy="705002"/>
          </a:xfrm>
        </p:grpSpPr>
        <p:sp>
          <p:nvSpPr>
            <p:cNvPr id="21" name="Text Placeholder 4">
              <a:extLst>
                <a:ext uri="{FF2B5EF4-FFF2-40B4-BE49-F238E27FC236}">
                  <a16:creationId xmlns:a16="http://schemas.microsoft.com/office/drawing/2014/main" id="{016B32C7-D77F-483D-B38D-565C4E2617C2}"/>
                </a:ext>
              </a:extLst>
            </p:cNvPr>
            <p:cNvSpPr txBox="1">
              <a:spLocks/>
            </p:cNvSpPr>
            <p:nvPr/>
          </p:nvSpPr>
          <p:spPr>
            <a:xfrm>
              <a:off x="2629808" y="2074547"/>
              <a:ext cx="12813394" cy="362640"/>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608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000" dirty="0">
                  <a:solidFill>
                    <a:srgbClr val="F2682A"/>
                  </a:solidFill>
                </a:rPr>
                <a:t> PC Desktop App                               Web App                            MAC Desktop App</a:t>
              </a:r>
            </a:p>
          </p:txBody>
        </p:sp>
        <p:pic>
          <p:nvPicPr>
            <p:cNvPr id="22" name="Picture 21">
              <a:extLst>
                <a:ext uri="{FF2B5EF4-FFF2-40B4-BE49-F238E27FC236}">
                  <a16:creationId xmlns:a16="http://schemas.microsoft.com/office/drawing/2014/main" id="{8EE9E2C8-2DBB-479E-9B0E-D3ABBAC9ECA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999784" y="1914242"/>
              <a:ext cx="744324" cy="683251"/>
            </a:xfrm>
            <a:prstGeom prst="rect">
              <a:avLst/>
            </a:prstGeom>
          </p:spPr>
        </p:pic>
        <p:pic>
          <p:nvPicPr>
            <p:cNvPr id="23" name="Picture 22">
              <a:extLst>
                <a:ext uri="{FF2B5EF4-FFF2-40B4-BE49-F238E27FC236}">
                  <a16:creationId xmlns:a16="http://schemas.microsoft.com/office/drawing/2014/main" id="{5FF85EDC-24FC-4A8E-A4C2-5E6A09A35F3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805"/>
            <a:stretch/>
          </p:blipFill>
          <p:spPr>
            <a:xfrm>
              <a:off x="6981535" y="1944165"/>
              <a:ext cx="768192" cy="623405"/>
            </a:xfrm>
            <a:prstGeom prst="rect">
              <a:avLst/>
            </a:prstGeom>
          </p:spPr>
        </p:pic>
        <p:pic>
          <p:nvPicPr>
            <p:cNvPr id="24" name="Picture 23">
              <a:extLst>
                <a:ext uri="{FF2B5EF4-FFF2-40B4-BE49-F238E27FC236}">
                  <a16:creationId xmlns:a16="http://schemas.microsoft.com/office/drawing/2014/main" id="{1C73AD74-CA68-4EBE-9EA9-E7B07B2998F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602815" y="1903366"/>
              <a:ext cx="703272" cy="705002"/>
            </a:xfrm>
            <a:prstGeom prst="rect">
              <a:avLst/>
            </a:prstGeom>
          </p:spPr>
        </p:pic>
      </p:grpSp>
    </p:spTree>
    <p:extLst>
      <p:ext uri="{BB962C8B-B14F-4D97-AF65-F5344CB8AC3E}">
        <p14:creationId xmlns:p14="http://schemas.microsoft.com/office/powerpoint/2010/main" val="318126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CC85AA-1F49-4BC3-AA5C-9AD76A14E7B8}"/>
              </a:ext>
            </a:extLst>
          </p:cNvPr>
          <p:cNvSpPr>
            <a:spLocks noGrp="1"/>
          </p:cNvSpPr>
          <p:nvPr>
            <p:ph type="body" sz="quarter" idx="10"/>
          </p:nvPr>
        </p:nvSpPr>
        <p:spPr>
          <a:xfrm>
            <a:off x="795868" y="3728779"/>
            <a:ext cx="14798808" cy="1204383"/>
          </a:xfrm>
        </p:spPr>
        <p:txBody>
          <a:bodyPr/>
          <a:lstStyle/>
          <a:p>
            <a:r>
              <a:rPr lang="en-US" sz="7200" dirty="0">
                <a:solidFill>
                  <a:srgbClr val="372059"/>
                </a:solidFill>
              </a:rPr>
              <a:t>Thank you!</a:t>
            </a:r>
          </a:p>
        </p:txBody>
      </p:sp>
      <p:sp>
        <p:nvSpPr>
          <p:cNvPr id="7" name="Subtitle 6">
            <a:extLst>
              <a:ext uri="{FF2B5EF4-FFF2-40B4-BE49-F238E27FC236}">
                <a16:creationId xmlns:a16="http://schemas.microsoft.com/office/drawing/2014/main" id="{8D5E3052-F85D-4565-A02A-DCD3A54D83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099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4C07D1-5084-42E6-B96D-134671D137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6316" y="2767069"/>
            <a:ext cx="9109300" cy="3215200"/>
          </a:xfrm>
          <a:prstGeom prst="rect">
            <a:avLst/>
          </a:prstGeom>
        </p:spPr>
      </p:pic>
      <p:sp>
        <p:nvSpPr>
          <p:cNvPr id="14" name="Title 13">
            <a:extLst>
              <a:ext uri="{FF2B5EF4-FFF2-40B4-BE49-F238E27FC236}">
                <a16:creationId xmlns:a16="http://schemas.microsoft.com/office/drawing/2014/main" id="{4FEE2CA5-3906-4F80-BE05-75DB52C01DDD}"/>
              </a:ext>
            </a:extLst>
          </p:cNvPr>
          <p:cNvSpPr>
            <a:spLocks noGrp="1"/>
          </p:cNvSpPr>
          <p:nvPr>
            <p:ph type="title"/>
          </p:nvPr>
        </p:nvSpPr>
        <p:spPr>
          <a:xfrm>
            <a:off x="5350212" y="1038558"/>
            <a:ext cx="10538251" cy="624495"/>
          </a:xfrm>
        </p:spPr>
        <p:txBody>
          <a:bodyPr>
            <a:noAutofit/>
          </a:bodyPr>
          <a:lstStyle/>
          <a:p>
            <a:pPr>
              <a:lnSpc>
                <a:spcPct val="100000"/>
              </a:lnSpc>
            </a:pPr>
            <a:r>
              <a:rPr lang="en-US" sz="3200" dirty="0">
                <a:solidFill>
                  <a:srgbClr val="35236A"/>
                </a:solidFill>
              </a:rPr>
              <a:t>Cloud-based digital signage management</a:t>
            </a:r>
            <a:br>
              <a:rPr lang="en-US" sz="3200" dirty="0">
                <a:solidFill>
                  <a:srgbClr val="35236A"/>
                </a:solidFill>
              </a:rPr>
            </a:br>
            <a:endParaRPr lang="en-US" sz="3200" dirty="0">
              <a:solidFill>
                <a:srgbClr val="35236A"/>
              </a:solidFill>
            </a:endParaRPr>
          </a:p>
        </p:txBody>
      </p:sp>
      <p:sp>
        <p:nvSpPr>
          <p:cNvPr id="15" name="Text Placeholder 14">
            <a:extLst>
              <a:ext uri="{FF2B5EF4-FFF2-40B4-BE49-F238E27FC236}">
                <a16:creationId xmlns:a16="http://schemas.microsoft.com/office/drawing/2014/main" id="{012AB813-4187-480D-B19E-93358EF826A4}"/>
              </a:ext>
            </a:extLst>
          </p:cNvPr>
          <p:cNvSpPr>
            <a:spLocks noGrp="1"/>
          </p:cNvSpPr>
          <p:nvPr>
            <p:ph type="body" sz="quarter" idx="10"/>
          </p:nvPr>
        </p:nvSpPr>
        <p:spPr>
          <a:xfrm>
            <a:off x="1913469" y="1913106"/>
            <a:ext cx="13974994" cy="624495"/>
          </a:xfrm>
        </p:spPr>
        <p:txBody>
          <a:bodyPr/>
          <a:lstStyle/>
          <a:p>
            <a:pPr>
              <a:lnSpc>
                <a:spcPct val="108000"/>
              </a:lnSpc>
              <a:spcBef>
                <a:spcPts val="0"/>
              </a:spcBef>
            </a:pPr>
            <a:r>
              <a:rPr lang="en-US" sz="2600" dirty="0">
                <a:solidFill>
                  <a:srgbClr val="5E9DC7"/>
                </a:solidFill>
              </a:rPr>
              <a:t>Connects players to the cloud for a total digital signage solution</a:t>
            </a:r>
          </a:p>
        </p:txBody>
      </p:sp>
      <p:grpSp>
        <p:nvGrpSpPr>
          <p:cNvPr id="12" name="Group 11">
            <a:extLst>
              <a:ext uri="{FF2B5EF4-FFF2-40B4-BE49-F238E27FC236}">
                <a16:creationId xmlns:a16="http://schemas.microsoft.com/office/drawing/2014/main" id="{4D50F953-04A7-40DB-9AF1-F544AE182B4D}"/>
              </a:ext>
            </a:extLst>
          </p:cNvPr>
          <p:cNvGrpSpPr/>
          <p:nvPr/>
        </p:nvGrpSpPr>
        <p:grpSpPr>
          <a:xfrm>
            <a:off x="2203648" y="6087197"/>
            <a:ext cx="13528352" cy="2265580"/>
            <a:chOff x="2203648" y="6087197"/>
            <a:chExt cx="13528352" cy="2265580"/>
          </a:xfrm>
        </p:grpSpPr>
        <p:sp>
          <p:nvSpPr>
            <p:cNvPr id="7" name="Content Placeholder 20">
              <a:extLst>
                <a:ext uri="{FF2B5EF4-FFF2-40B4-BE49-F238E27FC236}">
                  <a16:creationId xmlns:a16="http://schemas.microsoft.com/office/drawing/2014/main" id="{5472AD47-0BA3-40D4-86CA-DF9352D31067}"/>
                </a:ext>
              </a:extLst>
            </p:cNvPr>
            <p:cNvSpPr txBox="1">
              <a:spLocks/>
            </p:cNvSpPr>
            <p:nvPr/>
          </p:nvSpPr>
          <p:spPr>
            <a:xfrm>
              <a:off x="2203648" y="6087197"/>
              <a:ext cx="6556231" cy="2265580"/>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solidFill>
                    <a:srgbClr val="595959"/>
                  </a:solidFill>
                  <a:latin typeface="Verdana" panose="020B0604030504040204" pitchFamily="34" charset="0"/>
                  <a:ea typeface="Verdana" panose="020B0604030504040204" pitchFamily="34" charset="0"/>
                </a:rPr>
                <a:t>Innovative platform enabling secure cloud-connectivity on all BrightSign players anytime, anywhere</a:t>
              </a:r>
            </a:p>
            <a:p>
              <a:r>
                <a:rPr lang="en-US" sz="2000" dirty="0">
                  <a:solidFill>
                    <a:srgbClr val="595959"/>
                  </a:solidFill>
                  <a:latin typeface="Verdana" panose="020B0604030504040204" pitchFamily="34" charset="0"/>
                  <a:ea typeface="Verdana" panose="020B0604030504040204" pitchFamily="34" charset="0"/>
                </a:rPr>
                <a:t>Varying levels of secure &amp; scalable services from real time player controls to robust network and content management</a:t>
              </a:r>
            </a:p>
          </p:txBody>
        </p:sp>
        <p:sp>
          <p:nvSpPr>
            <p:cNvPr id="8" name="Content Placeholder 20">
              <a:extLst>
                <a:ext uri="{FF2B5EF4-FFF2-40B4-BE49-F238E27FC236}">
                  <a16:creationId xmlns:a16="http://schemas.microsoft.com/office/drawing/2014/main" id="{5FB541CC-78B3-4F8C-8C0E-662D7B083C83}"/>
                </a:ext>
              </a:extLst>
            </p:cNvPr>
            <p:cNvSpPr txBox="1">
              <a:spLocks/>
            </p:cNvSpPr>
            <p:nvPr/>
          </p:nvSpPr>
          <p:spPr>
            <a:xfrm>
              <a:off x="8949128" y="6093501"/>
              <a:ext cx="6782872" cy="225927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595959"/>
                  </a:solidFill>
                  <a:latin typeface="Verdana" panose="020B0604030504040204" pitchFamily="34" charset="0"/>
                  <a:ea typeface="Verdana" panose="020B0604030504040204" pitchFamily="34" charset="0"/>
                </a:rPr>
                <a:t>Begins with free </a:t>
              </a:r>
              <a:r>
                <a:rPr lang="en-US" sz="2000" b="1" dirty="0">
                  <a:solidFill>
                    <a:srgbClr val="66B9DD"/>
                  </a:solidFill>
                  <a:latin typeface="Verdana" panose="020B0604030504040204" pitchFamily="34" charset="0"/>
                  <a:ea typeface="Verdana" panose="020B0604030504040204" pitchFamily="34" charset="0"/>
                </a:rPr>
                <a:t>Control Cloud </a:t>
              </a:r>
              <a:r>
                <a:rPr lang="en-US" sz="2000" dirty="0">
                  <a:solidFill>
                    <a:srgbClr val="595959"/>
                  </a:solidFill>
                  <a:latin typeface="Verdana" panose="020B0604030504040204" pitchFamily="34" charset="0"/>
                  <a:ea typeface="Verdana" panose="020B0604030504040204" pitchFamily="34" charset="0"/>
                </a:rPr>
                <a:t>subscription for real time player access and controls with your choice of CMS</a:t>
              </a:r>
            </a:p>
            <a:p>
              <a:pPr>
                <a:buFont typeface="Arial" panose="020B0604020202020204" pitchFamily="34" charset="0"/>
                <a:buChar char="•"/>
              </a:pPr>
              <a:r>
                <a:rPr lang="en-US" sz="2000" dirty="0">
                  <a:solidFill>
                    <a:srgbClr val="595959"/>
                  </a:solidFill>
                  <a:latin typeface="Verdana" panose="020B0604030504040204" pitchFamily="34" charset="0"/>
                  <a:ea typeface="Verdana" panose="020B0604030504040204" pitchFamily="34" charset="0"/>
                </a:rPr>
                <a:t>Complete set of network and content management tools with the affordable </a:t>
              </a:r>
              <a:r>
                <a:rPr lang="en-US" sz="2000" b="1" dirty="0">
                  <a:solidFill>
                    <a:srgbClr val="FF7F33"/>
                  </a:solidFill>
                  <a:latin typeface="Verdana" panose="020B0604030504040204" pitchFamily="34" charset="0"/>
                  <a:ea typeface="Verdana" panose="020B0604030504040204" pitchFamily="34" charset="0"/>
                </a:rPr>
                <a:t>Content Cloud</a:t>
              </a:r>
              <a:r>
                <a:rPr lang="en-US" sz="2000" b="1" dirty="0">
                  <a:solidFill>
                    <a:srgbClr val="595959"/>
                  </a:solidFill>
                  <a:latin typeface="Verdana" panose="020B0604030504040204" pitchFamily="34" charset="0"/>
                  <a:ea typeface="Verdana" panose="020B0604030504040204" pitchFamily="34" charset="0"/>
                </a:rPr>
                <a:t> </a:t>
              </a:r>
              <a:r>
                <a:rPr lang="en-US" sz="2000" dirty="0">
                  <a:solidFill>
                    <a:srgbClr val="595959"/>
                  </a:solidFill>
                  <a:latin typeface="Verdana" panose="020B0604030504040204" pitchFamily="34" charset="0"/>
                  <a:ea typeface="Verdana" panose="020B0604030504040204" pitchFamily="34" charset="0"/>
                </a:rPr>
                <a:t>annual</a:t>
              </a:r>
              <a:r>
                <a:rPr lang="en-US" sz="2000" b="1" dirty="0">
                  <a:solidFill>
                    <a:srgbClr val="595959"/>
                  </a:solidFill>
                  <a:latin typeface="Verdana" panose="020B0604030504040204" pitchFamily="34" charset="0"/>
                  <a:ea typeface="Verdana" panose="020B0604030504040204" pitchFamily="34" charset="0"/>
                </a:rPr>
                <a:t> </a:t>
              </a:r>
              <a:r>
                <a:rPr lang="en-US" sz="2000" dirty="0">
                  <a:solidFill>
                    <a:srgbClr val="595959"/>
                  </a:solidFill>
                  <a:latin typeface="Verdana" panose="020B0604030504040204" pitchFamily="34" charset="0"/>
                  <a:ea typeface="Verdana" panose="020B0604030504040204" pitchFamily="34" charset="0"/>
                </a:rPr>
                <a:t>subscription</a:t>
              </a:r>
            </a:p>
          </p:txBody>
        </p:sp>
      </p:grpSp>
      <p:pic>
        <p:nvPicPr>
          <p:cNvPr id="10" name="Picture 9">
            <a:extLst>
              <a:ext uri="{FF2B5EF4-FFF2-40B4-BE49-F238E27FC236}">
                <a16:creationId xmlns:a16="http://schemas.microsoft.com/office/drawing/2014/main" id="{F1145CC8-8341-4A73-BB18-2B73F7DBC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3469" y="236020"/>
            <a:ext cx="3272414" cy="1447618"/>
          </a:xfrm>
          <a:prstGeom prst="rect">
            <a:avLst/>
          </a:prstGeom>
        </p:spPr>
      </p:pic>
    </p:spTree>
    <p:extLst>
      <p:ext uri="{BB962C8B-B14F-4D97-AF65-F5344CB8AC3E}">
        <p14:creationId xmlns:p14="http://schemas.microsoft.com/office/powerpoint/2010/main" val="387536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9">
            <a:extLst>
              <a:ext uri="{FF2B5EF4-FFF2-40B4-BE49-F238E27FC236}">
                <a16:creationId xmlns:a16="http://schemas.microsoft.com/office/drawing/2014/main" id="{DA481CC2-CCDB-4B4F-BAF9-56179D188956}"/>
              </a:ext>
            </a:extLst>
          </p:cNvPr>
          <p:cNvSpPr>
            <a:spLocks noGrp="1"/>
          </p:cNvSpPr>
          <p:nvPr>
            <p:ph idx="14"/>
          </p:nvPr>
        </p:nvSpPr>
        <p:spPr>
          <a:xfrm>
            <a:off x="1913467" y="5096097"/>
            <a:ext cx="6470592" cy="3046508"/>
          </a:xfrm>
        </p:spPr>
        <p:txBody>
          <a:bodyPr/>
          <a:lstStyle/>
          <a:p>
            <a:r>
              <a:rPr lang="en-US" dirty="0">
                <a:solidFill>
                  <a:srgbClr val="595959"/>
                </a:solidFill>
              </a:rPr>
              <a:t>Cloud-based</a:t>
            </a:r>
            <a:r>
              <a:rPr lang="en-US" dirty="0"/>
              <a:t> subscription included with all BrightSign players</a:t>
            </a:r>
          </a:p>
          <a:p>
            <a:r>
              <a:rPr lang="en-US" dirty="0"/>
              <a:t>Streamlined player setup</a:t>
            </a:r>
          </a:p>
          <a:p>
            <a:r>
              <a:rPr lang="en-US" dirty="0"/>
              <a:t>Real time player health &amp; controls</a:t>
            </a:r>
          </a:p>
          <a:p>
            <a:r>
              <a:rPr lang="en-US" dirty="0"/>
              <a:t>Your choice of CMS</a:t>
            </a:r>
          </a:p>
          <a:p>
            <a:r>
              <a:rPr lang="en-US" b="1" dirty="0"/>
              <a:t>Free subscription with player!</a:t>
            </a:r>
          </a:p>
          <a:p>
            <a:pPr marL="0" indent="0">
              <a:buNone/>
            </a:pPr>
            <a:endParaRPr lang="en-US" dirty="0"/>
          </a:p>
        </p:txBody>
      </p:sp>
      <p:pic>
        <p:nvPicPr>
          <p:cNvPr id="17" name="Picture 16">
            <a:extLst>
              <a:ext uri="{FF2B5EF4-FFF2-40B4-BE49-F238E27FC236}">
                <a16:creationId xmlns:a16="http://schemas.microsoft.com/office/drawing/2014/main" id="{9F3A0ED7-3634-4223-A271-C38116CA6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7709" y="2122382"/>
            <a:ext cx="3213649" cy="1437824"/>
          </a:xfrm>
          <a:prstGeom prst="rect">
            <a:avLst/>
          </a:prstGeom>
        </p:spPr>
      </p:pic>
      <p:pic>
        <p:nvPicPr>
          <p:cNvPr id="18" name="Picture 17">
            <a:extLst>
              <a:ext uri="{FF2B5EF4-FFF2-40B4-BE49-F238E27FC236}">
                <a16:creationId xmlns:a16="http://schemas.microsoft.com/office/drawing/2014/main" id="{BA17AB12-B031-4FF6-8D00-0A39998730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4775" y="2122382"/>
            <a:ext cx="3247977" cy="1437824"/>
          </a:xfrm>
          <a:prstGeom prst="rect">
            <a:avLst/>
          </a:prstGeom>
        </p:spPr>
      </p:pic>
      <p:sp>
        <p:nvSpPr>
          <p:cNvPr id="8" name="Content Placeholder 9">
            <a:extLst>
              <a:ext uri="{FF2B5EF4-FFF2-40B4-BE49-F238E27FC236}">
                <a16:creationId xmlns:a16="http://schemas.microsoft.com/office/drawing/2014/main" id="{954073B3-6099-4815-A01F-4F0CC4B97102}"/>
              </a:ext>
            </a:extLst>
          </p:cNvPr>
          <p:cNvSpPr txBox="1">
            <a:spLocks/>
          </p:cNvSpPr>
          <p:nvPr/>
        </p:nvSpPr>
        <p:spPr>
          <a:xfrm>
            <a:off x="9065547" y="5096097"/>
            <a:ext cx="6614983" cy="3046508"/>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595959"/>
                </a:solidFill>
                <a:latin typeface="Verdana" panose="020B0604030504040204" pitchFamily="34" charset="0"/>
                <a:ea typeface="Verdana" panose="020B0604030504040204" pitchFamily="34" charset="0"/>
              </a:rPr>
              <a:t>Annual subscription</a:t>
            </a:r>
          </a:p>
          <a:p>
            <a:r>
              <a:rPr lang="en-US" dirty="0">
                <a:solidFill>
                  <a:srgbClr val="595959"/>
                </a:solidFill>
                <a:latin typeface="Verdana" panose="020B0604030504040204" pitchFamily="34" charset="0"/>
                <a:ea typeface="Verdana" panose="020B0604030504040204" pitchFamily="34" charset="0"/>
              </a:rPr>
              <a:t>Includes Control Cloud services</a:t>
            </a:r>
          </a:p>
          <a:p>
            <a:r>
              <a:rPr lang="en-US" dirty="0">
                <a:solidFill>
                  <a:srgbClr val="595959"/>
                </a:solidFill>
                <a:latin typeface="Verdana" panose="020B0604030504040204" pitchFamily="34" charset="0"/>
                <a:ea typeface="Verdana" panose="020B0604030504040204" pitchFamily="34" charset="0"/>
              </a:rPr>
              <a:t>Adds a complete set of content &amp; network management tools</a:t>
            </a:r>
          </a:p>
          <a:p>
            <a:r>
              <a:rPr lang="en-US" b="1" dirty="0">
                <a:solidFill>
                  <a:srgbClr val="595959"/>
                </a:solidFill>
                <a:latin typeface="Verdana" panose="020B0604030504040204" pitchFamily="34" charset="0"/>
                <a:ea typeface="Verdana" panose="020B0604030504040204" pitchFamily="34" charset="0"/>
              </a:rPr>
              <a:t>Free 30-day trial</a:t>
            </a:r>
          </a:p>
          <a:p>
            <a:r>
              <a:rPr lang="en-US" b="1" dirty="0">
                <a:solidFill>
                  <a:srgbClr val="595959"/>
                </a:solidFill>
                <a:latin typeface="Verdana" panose="020B0604030504040204" pitchFamily="34" charset="0"/>
                <a:ea typeface="Verdana" panose="020B0604030504040204" pitchFamily="34" charset="0"/>
              </a:rPr>
              <a:t>Then $99/player/year </a:t>
            </a:r>
          </a:p>
          <a:p>
            <a:pPr marL="0" indent="0">
              <a:buNone/>
            </a:pPr>
            <a:endParaRPr lang="en-US" dirty="0">
              <a:solidFill>
                <a:srgbClr val="595959"/>
              </a:solidFill>
              <a:latin typeface="Verdana" panose="020B0604030504040204" pitchFamily="34" charset="0"/>
              <a:ea typeface="Verdana" panose="020B0604030504040204" pitchFamily="34" charset="0"/>
            </a:endParaRPr>
          </a:p>
          <a:p>
            <a:pPr marL="0" indent="0">
              <a:buFont typeface="Wingdings" charset="2"/>
              <a:buNone/>
            </a:pPr>
            <a:endParaRPr lang="en-US" dirty="0"/>
          </a:p>
        </p:txBody>
      </p:sp>
      <p:pic>
        <p:nvPicPr>
          <p:cNvPr id="9" name="Picture 8">
            <a:extLst>
              <a:ext uri="{FF2B5EF4-FFF2-40B4-BE49-F238E27FC236}">
                <a16:creationId xmlns:a16="http://schemas.microsoft.com/office/drawing/2014/main" id="{6A03CEA9-427E-45DA-815E-16648ABAD84E}"/>
              </a:ext>
            </a:extLst>
          </p:cNvPr>
          <p:cNvPicPr>
            <a:picLocks noChangeAspect="1"/>
          </p:cNvPicPr>
          <p:nvPr/>
        </p:nvPicPr>
        <p:blipFill>
          <a:blip r:embed="rId5"/>
          <a:stretch>
            <a:fillRect/>
          </a:stretch>
        </p:blipFill>
        <p:spPr>
          <a:xfrm>
            <a:off x="2691862" y="3574291"/>
            <a:ext cx="4913802" cy="1536325"/>
          </a:xfrm>
          <a:prstGeom prst="rect">
            <a:avLst/>
          </a:prstGeom>
        </p:spPr>
      </p:pic>
      <p:pic>
        <p:nvPicPr>
          <p:cNvPr id="11" name="Picture 10">
            <a:extLst>
              <a:ext uri="{FF2B5EF4-FFF2-40B4-BE49-F238E27FC236}">
                <a16:creationId xmlns:a16="http://schemas.microsoft.com/office/drawing/2014/main" id="{6106FA0C-94BE-4D5F-9040-546071DE53E4}"/>
              </a:ext>
            </a:extLst>
          </p:cNvPr>
          <p:cNvPicPr>
            <a:picLocks noChangeAspect="1"/>
          </p:cNvPicPr>
          <p:nvPr/>
        </p:nvPicPr>
        <p:blipFill>
          <a:blip r:embed="rId5"/>
          <a:stretch>
            <a:fillRect/>
          </a:stretch>
        </p:blipFill>
        <p:spPr>
          <a:xfrm>
            <a:off x="9417632" y="3574291"/>
            <a:ext cx="4913802" cy="1536325"/>
          </a:xfrm>
          <a:prstGeom prst="rect">
            <a:avLst/>
          </a:prstGeom>
        </p:spPr>
      </p:pic>
      <p:pic>
        <p:nvPicPr>
          <p:cNvPr id="12" name="Picture 11">
            <a:extLst>
              <a:ext uri="{FF2B5EF4-FFF2-40B4-BE49-F238E27FC236}">
                <a16:creationId xmlns:a16="http://schemas.microsoft.com/office/drawing/2014/main" id="{20654738-5A0B-4549-857D-B465F5113D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3469" y="236020"/>
            <a:ext cx="3272414" cy="1447618"/>
          </a:xfrm>
          <a:prstGeom prst="rect">
            <a:avLst/>
          </a:prstGeom>
        </p:spPr>
      </p:pic>
      <p:sp>
        <p:nvSpPr>
          <p:cNvPr id="13" name="Title 13">
            <a:extLst>
              <a:ext uri="{FF2B5EF4-FFF2-40B4-BE49-F238E27FC236}">
                <a16:creationId xmlns:a16="http://schemas.microsoft.com/office/drawing/2014/main" id="{B4D199C1-C5E8-4CF3-BDBD-550C37CB45EE}"/>
              </a:ext>
            </a:extLst>
          </p:cNvPr>
          <p:cNvSpPr txBox="1">
            <a:spLocks/>
          </p:cNvSpPr>
          <p:nvPr/>
        </p:nvSpPr>
        <p:spPr>
          <a:xfrm>
            <a:off x="5350212" y="1038558"/>
            <a:ext cx="10538251" cy="624495"/>
          </a:xfrm>
          <a:prstGeom prst="rect">
            <a:avLst/>
          </a:prstGeom>
        </p:spPr>
        <p:txBody>
          <a:bodyPr anchor="t" anchorCtr="0">
            <a:no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pPr>
              <a:lnSpc>
                <a:spcPct val="100000"/>
              </a:lnSpc>
            </a:pPr>
            <a:r>
              <a:rPr lang="en-US" sz="3200" dirty="0">
                <a:solidFill>
                  <a:srgbClr val="35236A"/>
                </a:solidFill>
              </a:rPr>
              <a:t>Subscriptions – choose your plan</a:t>
            </a:r>
            <a:br>
              <a:rPr lang="en-US" sz="3200" dirty="0">
                <a:solidFill>
                  <a:srgbClr val="35236A"/>
                </a:solidFill>
              </a:rPr>
            </a:br>
            <a:endParaRPr lang="en-US" sz="3200" dirty="0">
              <a:solidFill>
                <a:srgbClr val="35236A"/>
              </a:solidFill>
            </a:endParaRPr>
          </a:p>
        </p:txBody>
      </p:sp>
      <p:pic>
        <p:nvPicPr>
          <p:cNvPr id="15" name="Picture 14" descr="A picture containing circuit, sign&#10;&#10;Description automatically generated">
            <a:extLst>
              <a:ext uri="{FF2B5EF4-FFF2-40B4-BE49-F238E27FC236}">
                <a16:creationId xmlns:a16="http://schemas.microsoft.com/office/drawing/2014/main" id="{84E9275D-1D77-485D-8C88-037998861E22}"/>
              </a:ext>
            </a:extLst>
          </p:cNvPr>
          <p:cNvPicPr>
            <a:picLocks noChangeAspect="1"/>
          </p:cNvPicPr>
          <p:nvPr/>
        </p:nvPicPr>
        <p:blipFill>
          <a:blip r:embed="rId7"/>
          <a:stretch>
            <a:fillRect/>
          </a:stretch>
        </p:blipFill>
        <p:spPr>
          <a:xfrm>
            <a:off x="5551084" y="1654340"/>
            <a:ext cx="1668324" cy="1308992"/>
          </a:xfrm>
          <a:prstGeom prst="rect">
            <a:avLst/>
          </a:prstGeom>
        </p:spPr>
      </p:pic>
    </p:spTree>
    <p:extLst>
      <p:ext uri="{BB962C8B-B14F-4D97-AF65-F5344CB8AC3E}">
        <p14:creationId xmlns:p14="http://schemas.microsoft.com/office/powerpoint/2010/main" val="7318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D7D48AA-7E06-401D-BE19-78A95FF402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10"/>
            <a:ext cx="2977920" cy="1317343"/>
          </a:xfrm>
          <a:prstGeom prst="rect">
            <a:avLst/>
          </a:prstGeom>
        </p:spPr>
      </p:pic>
      <p:pic>
        <p:nvPicPr>
          <p:cNvPr id="26" name="Picture 25" descr="A picture containing circuit, sign&#10;&#10;Description automatically generated">
            <a:extLst>
              <a:ext uri="{FF2B5EF4-FFF2-40B4-BE49-F238E27FC236}">
                <a16:creationId xmlns:a16="http://schemas.microsoft.com/office/drawing/2014/main" id="{15D392BA-1531-4428-8F1F-3EB7F136AC6F}"/>
              </a:ext>
            </a:extLst>
          </p:cNvPr>
          <p:cNvPicPr>
            <a:picLocks noChangeAspect="1"/>
          </p:cNvPicPr>
          <p:nvPr/>
        </p:nvPicPr>
        <p:blipFill>
          <a:blip r:embed="rId4"/>
          <a:stretch>
            <a:fillRect/>
          </a:stretch>
        </p:blipFill>
        <p:spPr>
          <a:xfrm>
            <a:off x="3922579" y="18601"/>
            <a:ext cx="1311272" cy="1028844"/>
          </a:xfrm>
          <a:prstGeom prst="rect">
            <a:avLst/>
          </a:prstGeom>
        </p:spPr>
      </p:pic>
      <p:sp>
        <p:nvSpPr>
          <p:cNvPr id="12" name="Title 13">
            <a:extLst>
              <a:ext uri="{FF2B5EF4-FFF2-40B4-BE49-F238E27FC236}">
                <a16:creationId xmlns:a16="http://schemas.microsoft.com/office/drawing/2014/main" id="{1DD37DAB-9B12-4964-9427-DAEE350D9947}"/>
              </a:ext>
            </a:extLst>
          </p:cNvPr>
          <p:cNvSpPr txBox="1">
            <a:spLocks/>
          </p:cNvSpPr>
          <p:nvPr/>
        </p:nvSpPr>
        <p:spPr>
          <a:xfrm>
            <a:off x="5350212" y="989508"/>
            <a:ext cx="10639861" cy="624495"/>
          </a:xfrm>
          <a:prstGeom prst="rect">
            <a:avLst/>
          </a:prstGeom>
        </p:spPr>
        <p:txBody>
          <a:bodyPr anchor="t" anchorCtr="0">
            <a:noAutofit/>
          </a:bodyPr>
          <a:lstStyle>
            <a:lvl1pPr algn="l" defTabSz="457200" rtl="0" eaLnBrk="1" latinLnBrk="0" hangingPunct="1">
              <a:lnSpc>
                <a:spcPts val="3400"/>
              </a:lnSpc>
              <a:spcBef>
                <a:spcPct val="0"/>
              </a:spcBef>
              <a:buNone/>
              <a:defRPr sz="4000" b="1" i="0" kern="1200" cap="all">
                <a:solidFill>
                  <a:srgbClr val="3D3D3D"/>
                </a:solidFill>
                <a:latin typeface="Arial"/>
                <a:ea typeface="+mj-ea"/>
                <a:cs typeface="Arial"/>
              </a:defRPr>
            </a:lvl1pPr>
          </a:lstStyle>
          <a:p>
            <a:pPr>
              <a:lnSpc>
                <a:spcPct val="100000"/>
              </a:lnSpc>
            </a:pPr>
            <a:r>
              <a:rPr lang="en-US" sz="3100" dirty="0">
                <a:solidFill>
                  <a:srgbClr val="492F71"/>
                </a:solidFill>
                <a:latin typeface="Arial" panose="020B0604020202020204" pitchFamily="34" charset="0"/>
                <a:cs typeface="Arial" panose="020B0604020202020204" pitchFamily="34" charset="0"/>
              </a:rPr>
              <a:t>Free BSN.cloud Subscription for all Players</a:t>
            </a:r>
            <a:endParaRPr lang="en-US" sz="3100" dirty="0">
              <a:solidFill>
                <a:srgbClr val="FF0000"/>
              </a:solidFill>
              <a:highlight>
                <a:srgbClr val="FFFF00"/>
              </a:highlight>
              <a:latin typeface="Arial" panose="020B0604020202020204" pitchFamily="34" charset="0"/>
              <a:cs typeface="Arial" panose="020B0604020202020204" pitchFamily="34" charset="0"/>
            </a:endParaRPr>
          </a:p>
          <a:p>
            <a:pPr>
              <a:lnSpc>
                <a:spcPct val="100000"/>
              </a:lnSpc>
            </a:pPr>
            <a:endParaRPr lang="en-US" sz="3100" dirty="0">
              <a:solidFill>
                <a:srgbClr val="35236A"/>
              </a:solidFill>
            </a:endParaRPr>
          </a:p>
          <a:p>
            <a:pPr>
              <a:lnSpc>
                <a:spcPct val="100000"/>
              </a:lnSpc>
            </a:pPr>
            <a:endParaRPr lang="en-US" sz="3100" dirty="0">
              <a:solidFill>
                <a:srgbClr val="35236A"/>
              </a:solidFill>
            </a:endParaRPr>
          </a:p>
        </p:txBody>
      </p:sp>
      <p:sp>
        <p:nvSpPr>
          <p:cNvPr id="14" name="Text Placeholder 9">
            <a:extLst>
              <a:ext uri="{FF2B5EF4-FFF2-40B4-BE49-F238E27FC236}">
                <a16:creationId xmlns:a16="http://schemas.microsoft.com/office/drawing/2014/main" id="{727FCD44-641C-41AD-B8A2-02FB026C1733}"/>
              </a:ext>
            </a:extLst>
          </p:cNvPr>
          <p:cNvSpPr txBox="1">
            <a:spLocks/>
          </p:cNvSpPr>
          <p:nvPr/>
        </p:nvSpPr>
        <p:spPr>
          <a:xfrm>
            <a:off x="1913469" y="1906089"/>
            <a:ext cx="14076604" cy="83711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rgbClr val="65B9DD"/>
                </a:solidFill>
              </a:rPr>
              <a:t>Cooperative digital signage solution offering real time player health &amp; controls independently of your content management solution</a:t>
            </a:r>
          </a:p>
        </p:txBody>
      </p:sp>
      <p:grpSp>
        <p:nvGrpSpPr>
          <p:cNvPr id="11" name="Group 10">
            <a:extLst>
              <a:ext uri="{FF2B5EF4-FFF2-40B4-BE49-F238E27FC236}">
                <a16:creationId xmlns:a16="http://schemas.microsoft.com/office/drawing/2014/main" id="{7DAB1F66-190D-4AC6-B9E7-4288440F379E}"/>
              </a:ext>
            </a:extLst>
          </p:cNvPr>
          <p:cNvGrpSpPr/>
          <p:nvPr/>
        </p:nvGrpSpPr>
        <p:grpSpPr>
          <a:xfrm>
            <a:off x="3651189" y="3269073"/>
            <a:ext cx="9516681" cy="4645555"/>
            <a:chOff x="3922579" y="3025668"/>
            <a:chExt cx="9516681" cy="4645555"/>
          </a:xfrm>
        </p:grpSpPr>
        <p:grpSp>
          <p:nvGrpSpPr>
            <p:cNvPr id="13" name="Group 12">
              <a:extLst>
                <a:ext uri="{FF2B5EF4-FFF2-40B4-BE49-F238E27FC236}">
                  <a16:creationId xmlns:a16="http://schemas.microsoft.com/office/drawing/2014/main" id="{0044D192-C7A7-41A0-A2C2-777857A37300}"/>
                </a:ext>
              </a:extLst>
            </p:cNvPr>
            <p:cNvGrpSpPr/>
            <p:nvPr/>
          </p:nvGrpSpPr>
          <p:grpSpPr>
            <a:xfrm>
              <a:off x="3922579" y="3025668"/>
              <a:ext cx="9516681" cy="4645555"/>
              <a:chOff x="3907182" y="3025668"/>
              <a:chExt cx="9516681" cy="4645555"/>
            </a:xfrm>
          </p:grpSpPr>
          <p:pic>
            <p:nvPicPr>
              <p:cNvPr id="17" name="Picture 16" descr="A screenshot of a cell phone&#10;&#10;Description automatically generated">
                <a:extLst>
                  <a:ext uri="{FF2B5EF4-FFF2-40B4-BE49-F238E27FC236}">
                    <a16:creationId xmlns:a16="http://schemas.microsoft.com/office/drawing/2014/main" id="{012EFE0E-6EEB-4CE8-9DC5-11122FB9ED4B}"/>
                  </a:ext>
                </a:extLst>
              </p:cNvPr>
              <p:cNvPicPr>
                <a:picLocks noChangeAspect="1"/>
              </p:cNvPicPr>
              <p:nvPr/>
            </p:nvPicPr>
            <p:blipFill>
              <a:blip r:embed="rId5"/>
              <a:stretch>
                <a:fillRect/>
              </a:stretch>
            </p:blipFill>
            <p:spPr>
              <a:xfrm>
                <a:off x="3907182" y="3025668"/>
                <a:ext cx="9516681" cy="4645555"/>
              </a:xfrm>
              <a:prstGeom prst="rect">
                <a:avLst/>
              </a:prstGeom>
            </p:spPr>
          </p:pic>
          <p:sp>
            <p:nvSpPr>
              <p:cNvPr id="18" name="Rectangle 17">
                <a:extLst>
                  <a:ext uri="{FF2B5EF4-FFF2-40B4-BE49-F238E27FC236}">
                    <a16:creationId xmlns:a16="http://schemas.microsoft.com/office/drawing/2014/main" id="{EC158890-6986-43A1-BD63-24A613F6A7F5}"/>
                  </a:ext>
                </a:extLst>
              </p:cNvPr>
              <p:cNvSpPr/>
              <p:nvPr/>
            </p:nvSpPr>
            <p:spPr>
              <a:xfrm>
                <a:off x="4112700" y="7269273"/>
                <a:ext cx="2244525" cy="338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6FCB298-43A7-4CEA-B6B1-94DDA946329A}"/>
                </a:ext>
              </a:extLst>
            </p:cNvPr>
            <p:cNvSpPr/>
            <p:nvPr/>
          </p:nvSpPr>
          <p:spPr>
            <a:xfrm>
              <a:off x="4112700" y="7300971"/>
              <a:ext cx="2244525" cy="338554"/>
            </a:xfrm>
            <a:prstGeom prst="rect">
              <a:avLst/>
            </a:prstGeom>
          </p:spPr>
          <p:txBody>
            <a:bodyPr wrap="none">
              <a:spAutoFit/>
            </a:bodyPr>
            <a:lstStyle/>
            <a:p>
              <a:r>
                <a:rPr lang="en-US" sz="1600" b="1" dirty="0">
                  <a:solidFill>
                    <a:srgbClr val="66B9DD"/>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control.BSN.cloud</a:t>
              </a:r>
              <a:endParaRPr lang="en-US" sz="1600" dirty="0">
                <a:solidFill>
                  <a:srgbClr val="66B9DD"/>
                </a:solidFill>
              </a:endParaRPr>
            </a:p>
          </p:txBody>
        </p:sp>
      </p:grpSp>
    </p:spTree>
    <p:extLst>
      <p:ext uri="{BB962C8B-B14F-4D97-AF65-F5344CB8AC3E}">
        <p14:creationId xmlns:p14="http://schemas.microsoft.com/office/powerpoint/2010/main" val="290302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6FC7834E-92B1-41B3-A309-10CB82A68CBC}"/>
              </a:ext>
            </a:extLst>
          </p:cNvPr>
          <p:cNvSpPr>
            <a:spLocks noGrp="1"/>
          </p:cNvSpPr>
          <p:nvPr>
            <p:ph idx="14"/>
          </p:nvPr>
        </p:nvSpPr>
        <p:spPr>
          <a:xfrm>
            <a:off x="1913469" y="2952146"/>
            <a:ext cx="5894711" cy="5558960"/>
          </a:xfrm>
        </p:spPr>
        <p:txBody>
          <a:bodyPr/>
          <a:lstStyle/>
          <a:p>
            <a:pPr>
              <a:lnSpc>
                <a:spcPct val="108000"/>
              </a:lnSpc>
              <a:spcBef>
                <a:spcPts val="600"/>
              </a:spcBef>
              <a:spcAft>
                <a:spcPts val="600"/>
              </a:spcAft>
            </a:pPr>
            <a:r>
              <a:rPr lang="en-US" sz="2400" dirty="0"/>
              <a:t>Instantly sign up for a free Control Cloud subscription online</a:t>
            </a:r>
          </a:p>
          <a:p>
            <a:pPr>
              <a:lnSpc>
                <a:spcPct val="108000"/>
              </a:lnSpc>
              <a:spcBef>
                <a:spcPts val="600"/>
              </a:spcBef>
              <a:spcAft>
                <a:spcPts val="600"/>
              </a:spcAft>
            </a:pPr>
            <a:r>
              <a:rPr lang="en-US" sz="2400" dirty="0"/>
              <a:t>Activate your player following the simple on-screen instructions</a:t>
            </a:r>
          </a:p>
          <a:p>
            <a:pPr lvl="1">
              <a:lnSpc>
                <a:spcPct val="108000"/>
              </a:lnSpc>
              <a:spcBef>
                <a:spcPts val="600"/>
              </a:spcBef>
              <a:spcAft>
                <a:spcPts val="600"/>
              </a:spcAft>
            </a:pPr>
            <a:r>
              <a:rPr lang="en-US" sz="2000" dirty="0"/>
              <a:t>Simply apply power to an Internet connected player with a blank SD card</a:t>
            </a:r>
          </a:p>
          <a:p>
            <a:pPr>
              <a:lnSpc>
                <a:spcPct val="108000"/>
              </a:lnSpc>
              <a:spcBef>
                <a:spcPts val="600"/>
              </a:spcBef>
              <a:spcAft>
                <a:spcPts val="600"/>
              </a:spcAft>
            </a:pPr>
            <a:r>
              <a:rPr lang="en-US" sz="2400" dirty="0"/>
              <a:t>Easily provision single, multi or mass sets of players</a:t>
            </a:r>
          </a:p>
          <a:p>
            <a:pPr>
              <a:lnSpc>
                <a:spcPct val="108000"/>
              </a:lnSpc>
              <a:spcBef>
                <a:spcPts val="600"/>
              </a:spcBef>
              <a:spcAft>
                <a:spcPts val="600"/>
              </a:spcAft>
            </a:pPr>
            <a:r>
              <a:rPr lang="en-US" sz="2400" dirty="0"/>
              <a:t>Customize player setup for the CMS of your choice</a:t>
            </a:r>
            <a:endParaRPr lang="en-US" sz="2400" dirty="0">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1913469" y="1914093"/>
            <a:ext cx="13567535" cy="659491"/>
          </a:xfrm>
        </p:spPr>
        <p:txBody>
          <a:bodyPr/>
          <a:lstStyle/>
          <a:p>
            <a:r>
              <a:rPr lang="en-US" dirty="0">
                <a:solidFill>
                  <a:srgbClr val="65B9DD"/>
                </a:solidFill>
                <a:latin typeface="Arial" panose="020B0604020202020204" pitchFamily="34" charset="0"/>
                <a:cs typeface="Arial" panose="020B0604020202020204" pitchFamily="34" charset="0"/>
              </a:rPr>
              <a:t>Easily p</a:t>
            </a:r>
            <a:r>
              <a:rPr lang="en-US" dirty="0">
                <a:solidFill>
                  <a:srgbClr val="65B9DD"/>
                </a:solidFill>
                <a:latin typeface="Arial" panose="020B0604020202020204" pitchFamily="34" charset="0"/>
                <a:ea typeface="Verdana" panose="020B0604030504040204" pitchFamily="34" charset="0"/>
                <a:cs typeface="Arial" panose="020B0604020202020204" pitchFamily="34" charset="0"/>
              </a:rPr>
              <a:t>rovision single, multi or mass sets of players</a:t>
            </a:r>
          </a:p>
        </p:txBody>
      </p:sp>
      <p:sp>
        <p:nvSpPr>
          <p:cNvPr id="29" name="Text Placeholder 3">
            <a:extLst>
              <a:ext uri="{FF2B5EF4-FFF2-40B4-BE49-F238E27FC236}">
                <a16:creationId xmlns:a16="http://schemas.microsoft.com/office/drawing/2014/main" id="{8AF0387D-4864-4D05-935A-C1B2CC9475F5}"/>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cap="all" dirty="0">
                <a:solidFill>
                  <a:srgbClr val="35236A"/>
                </a:solidFill>
                <a:latin typeface="Arial" panose="020B0604020202020204" pitchFamily="34" charset="0"/>
                <a:cs typeface="Arial" panose="020B0604020202020204" pitchFamily="34" charset="0"/>
              </a:rPr>
              <a:t>Streamlined setup Features</a:t>
            </a:r>
            <a:endParaRPr lang="en-US" sz="3600" dirty="0">
              <a:solidFill>
                <a:srgbClr val="65B9DD"/>
              </a:solidFill>
              <a:latin typeface="Arial" panose="020B0604020202020204" pitchFamily="34" charset="0"/>
              <a:ea typeface="Verdan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7A30480-62F1-4162-AB2E-0B1E28EAAFA4}"/>
              </a:ext>
            </a:extLst>
          </p:cNvPr>
          <p:cNvGrpSpPr>
            <a:grpSpLocks noChangeAspect="1"/>
          </p:cNvGrpSpPr>
          <p:nvPr/>
        </p:nvGrpSpPr>
        <p:grpSpPr>
          <a:xfrm>
            <a:off x="8333562" y="3351945"/>
            <a:ext cx="6747842" cy="3848753"/>
            <a:chOff x="2846890" y="5085499"/>
            <a:chExt cx="5073412" cy="2893711"/>
          </a:xfrm>
        </p:grpSpPr>
        <p:pic>
          <p:nvPicPr>
            <p:cNvPr id="24" name="Picture 23">
              <a:extLst>
                <a:ext uri="{FF2B5EF4-FFF2-40B4-BE49-F238E27FC236}">
                  <a16:creationId xmlns:a16="http://schemas.microsoft.com/office/drawing/2014/main" id="{FAFEB7B0-BBD0-459D-84BD-3A7313D11B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4040" y="5085499"/>
              <a:ext cx="4336262" cy="2432249"/>
            </a:xfrm>
            <a:prstGeom prst="rect">
              <a:avLst/>
            </a:prstGeom>
          </p:spPr>
        </p:pic>
        <p:pic>
          <p:nvPicPr>
            <p:cNvPr id="25" name="Picture 6" descr="Image result for ethernet cable png">
              <a:extLst>
                <a:ext uri="{FF2B5EF4-FFF2-40B4-BE49-F238E27FC236}">
                  <a16:creationId xmlns:a16="http://schemas.microsoft.com/office/drawing/2014/main" id="{0AFF5B33-71CC-4BFA-8FBC-23AB7588DDD7}"/>
                </a:ext>
              </a:extLst>
            </p:cNvPr>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flipV="1">
              <a:off x="3450685" y="7186165"/>
              <a:ext cx="2271192" cy="7930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lated image">
              <a:extLst>
                <a:ext uri="{FF2B5EF4-FFF2-40B4-BE49-F238E27FC236}">
                  <a16:creationId xmlns:a16="http://schemas.microsoft.com/office/drawing/2014/main" id="{9709E82E-3E8B-48E8-905A-0F0E8D17CBFD}"/>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6890" y="7214118"/>
              <a:ext cx="737150" cy="737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0C767AC-B2F2-41EB-9D97-E728AFE8FF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81217" y="7354463"/>
              <a:ext cx="1350211" cy="585152"/>
            </a:xfrm>
            <a:prstGeom prst="rect">
              <a:avLst/>
            </a:prstGeom>
          </p:spPr>
        </p:pic>
      </p:grpSp>
    </p:spTree>
    <p:extLst>
      <p:ext uri="{BB962C8B-B14F-4D97-AF65-F5344CB8AC3E}">
        <p14:creationId xmlns:p14="http://schemas.microsoft.com/office/powerpoint/2010/main" val="370260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DA1D36-C7CF-4AFE-A041-2B1178E2D5F5}"/>
              </a:ext>
            </a:extLst>
          </p:cNvPr>
          <p:cNvGrpSpPr>
            <a:grpSpLocks noChangeAspect="1"/>
          </p:cNvGrpSpPr>
          <p:nvPr/>
        </p:nvGrpSpPr>
        <p:grpSpPr>
          <a:xfrm>
            <a:off x="8029644" y="5070957"/>
            <a:ext cx="7211765" cy="2714368"/>
            <a:chOff x="1738271" y="3265116"/>
            <a:chExt cx="9964476" cy="3673846"/>
          </a:xfrm>
        </p:grpSpPr>
        <p:pic>
          <p:nvPicPr>
            <p:cNvPr id="4" name="Picture 3">
              <a:extLst>
                <a:ext uri="{FF2B5EF4-FFF2-40B4-BE49-F238E27FC236}">
                  <a16:creationId xmlns:a16="http://schemas.microsoft.com/office/drawing/2014/main" id="{9EC944D1-8B09-4387-B563-ECAB40543C4B}"/>
                </a:ext>
              </a:extLst>
            </p:cNvPr>
            <p:cNvPicPr>
              <a:picLocks noChangeAspect="1"/>
            </p:cNvPicPr>
            <p:nvPr/>
          </p:nvPicPr>
          <p:blipFill>
            <a:blip r:embed="rId3"/>
            <a:stretch>
              <a:fillRect/>
            </a:stretch>
          </p:blipFill>
          <p:spPr>
            <a:xfrm>
              <a:off x="1738271" y="3265116"/>
              <a:ext cx="9964476" cy="367384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F2D5224A-1E3A-4E23-8A52-B4EE65D4D046}"/>
                </a:ext>
              </a:extLst>
            </p:cNvPr>
            <p:cNvPicPr>
              <a:picLocks noChangeAspect="1"/>
            </p:cNvPicPr>
            <p:nvPr/>
          </p:nvPicPr>
          <p:blipFill>
            <a:blip r:embed="rId4"/>
            <a:stretch>
              <a:fillRect/>
            </a:stretch>
          </p:blipFill>
          <p:spPr>
            <a:xfrm>
              <a:off x="6075282" y="4563514"/>
              <a:ext cx="2640528" cy="2218810"/>
            </a:xfrm>
            <a:prstGeom prst="rect">
              <a:avLst/>
            </a:prstGeom>
            <a:ln>
              <a:noFill/>
            </a:ln>
            <a:effectLst>
              <a:outerShdw blurRad="292100" dist="139700" dir="2700000" algn="tl" rotWithShape="0">
                <a:srgbClr val="333333">
                  <a:alpha val="65000"/>
                </a:srgbClr>
              </a:outerShdw>
            </a:effectLst>
          </p:spPr>
        </p:pic>
      </p:grpSp>
      <p:sp>
        <p:nvSpPr>
          <p:cNvPr id="19" name="Content Placeholder 18">
            <a:extLst>
              <a:ext uri="{FF2B5EF4-FFF2-40B4-BE49-F238E27FC236}">
                <a16:creationId xmlns:a16="http://schemas.microsoft.com/office/drawing/2014/main" id="{6FC7834E-92B1-41B3-A309-10CB82A68CBC}"/>
              </a:ext>
            </a:extLst>
          </p:cNvPr>
          <p:cNvSpPr>
            <a:spLocks noGrp="1"/>
          </p:cNvSpPr>
          <p:nvPr>
            <p:ph idx="14"/>
          </p:nvPr>
        </p:nvSpPr>
        <p:spPr>
          <a:xfrm>
            <a:off x="1913470" y="1998921"/>
            <a:ext cx="5927510" cy="6512185"/>
          </a:xfrm>
        </p:spPr>
        <p:txBody>
          <a:bodyPr/>
          <a:lstStyle/>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Sign up for a free Control Cloud subscription at </a:t>
            </a:r>
            <a:r>
              <a:rPr lang="en-US" sz="2000" dirty="0" err="1">
                <a:latin typeface="Verdana" panose="020B0604030504040204" pitchFamily="34" charset="0"/>
                <a:ea typeface="Verdana" panose="020B0604030504040204" pitchFamily="34" charset="0"/>
                <a:hlinkClick r:id="rId5"/>
              </a:rPr>
              <a:t>bsn.cloud</a:t>
            </a:r>
            <a:r>
              <a:rPr lang="en-US" sz="2000" dirty="0">
                <a:latin typeface="Verdana" panose="020B0604030504040204" pitchFamily="34" charset="0"/>
                <a:ea typeface="Verdana" panose="020B0604030504040204" pitchFamily="34" charset="0"/>
              </a:rPr>
              <a:t> or </a:t>
            </a:r>
            <a:r>
              <a:rPr lang="en-US" sz="2000" dirty="0">
                <a:hlinkClick r:id="rId6"/>
              </a:rPr>
              <a:t>control.bsn.cloud</a:t>
            </a:r>
            <a:r>
              <a:rPr lang="en-US" sz="2000" dirty="0"/>
              <a:t> selecting New User</a:t>
            </a:r>
            <a:endParaRPr lang="en-US" sz="2000" dirty="0">
              <a:latin typeface="Verdana" panose="020B0604030504040204" pitchFamily="34" charset="0"/>
              <a:ea typeface="Verdana" panose="020B0604030504040204" pitchFamily="34" charset="0"/>
            </a:endParaRP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Create a </a:t>
            </a:r>
            <a:r>
              <a:rPr lang="en-US" sz="2000" b="1" dirty="0">
                <a:latin typeface="Verdana" panose="020B0604030504040204" pitchFamily="34" charset="0"/>
                <a:ea typeface="Verdana" panose="020B0604030504040204" pitchFamily="34" charset="0"/>
              </a:rPr>
              <a:t>Default</a:t>
            </a:r>
            <a:r>
              <a:rPr lang="en-US" sz="2000" dirty="0">
                <a:latin typeface="Verdana" panose="020B0604030504040204" pitchFamily="34" charset="0"/>
                <a:ea typeface="Verdana" panose="020B0604030504040204" pitchFamily="34" charset="0"/>
              </a:rPr>
              <a:t> Device Setup package for the integrated CMS of your choice under the Admin Tab</a:t>
            </a:r>
            <a:endParaRPr lang="en-US" sz="2000" dirty="0">
              <a:solidFill>
                <a:schemeClr val="tx1">
                  <a:lumMod val="75000"/>
                  <a:lumOff val="25000"/>
                </a:schemeClr>
              </a:solidFill>
              <a:latin typeface="Verdana" panose="020B0604030504040204" pitchFamily="34" charset="0"/>
              <a:ea typeface="Verdana" panose="020B0604030504040204" pitchFamily="34" charset="0"/>
            </a:endParaRP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Add your player(s) serial number to your account under the Device Provisioning section of the Admin Tab </a:t>
            </a:r>
          </a:p>
          <a:p>
            <a:pPr>
              <a:lnSpc>
                <a:spcPct val="108000"/>
              </a:lnSpc>
              <a:spcBef>
                <a:spcPts val="600"/>
              </a:spcBef>
              <a:spcAft>
                <a:spcPts val="600"/>
              </a:spcAft>
              <a:buFont typeface="+mj-lt"/>
              <a:buAutoNum type="arabicPeriod"/>
            </a:pPr>
            <a:r>
              <a:rPr lang="en-US" sz="2000" dirty="0">
                <a:latin typeface="Verdana" panose="020B0604030504040204" pitchFamily="34" charset="0"/>
                <a:ea typeface="Verdana" panose="020B0604030504040204" pitchFamily="34" charset="0"/>
              </a:rPr>
              <a:t>Apply power to your Internet-connected player by with a blank SD card and follow the on-screen instructions to activate it</a:t>
            </a:r>
          </a:p>
          <a:p>
            <a:pPr marL="685800" lvl="1" indent="-342900">
              <a:lnSpc>
                <a:spcPct val="108000"/>
              </a:lnSpc>
              <a:spcBef>
                <a:spcPts val="600"/>
              </a:spcBef>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This process will first activate your player for your Control Cloud account, and then a secondary CMS partner activation process will begin</a:t>
            </a:r>
          </a:p>
        </p:txBody>
      </p:sp>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29" name="Text Placeholder 3">
            <a:extLst>
              <a:ext uri="{FF2B5EF4-FFF2-40B4-BE49-F238E27FC236}">
                <a16:creationId xmlns:a16="http://schemas.microsoft.com/office/drawing/2014/main" id="{8AF0387D-4864-4D05-935A-C1B2CC9475F5}"/>
              </a:ext>
            </a:extLst>
          </p:cNvPr>
          <p:cNvSpPr txBox="1">
            <a:spLocks/>
          </p:cNvSpPr>
          <p:nvPr/>
        </p:nvSpPr>
        <p:spPr>
          <a:xfrm>
            <a:off x="5168629" y="876040"/>
            <a:ext cx="10819175"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cap="all" dirty="0">
                <a:solidFill>
                  <a:srgbClr val="35236A"/>
                </a:solidFill>
                <a:latin typeface="Arial" panose="020B0604020202020204" pitchFamily="34" charset="0"/>
                <a:cs typeface="Arial" panose="020B0604020202020204" pitchFamily="34" charset="0"/>
              </a:rPr>
              <a:t>Streamlined setup Process for the CMS of your choice</a:t>
            </a:r>
            <a:endParaRPr lang="en-US" sz="2600" dirty="0">
              <a:solidFill>
                <a:srgbClr val="65B9DD"/>
              </a:solidFill>
              <a:latin typeface="Arial" panose="020B0604020202020204" pitchFamily="34" charset="0"/>
              <a:ea typeface="Verdana" panose="020B060403050404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649AC0F2-11EB-4C18-B2A3-B98F7E28C1AB}"/>
              </a:ext>
            </a:extLst>
          </p:cNvPr>
          <p:cNvGrpSpPr/>
          <p:nvPr/>
        </p:nvGrpSpPr>
        <p:grpSpPr>
          <a:xfrm>
            <a:off x="8023569" y="1810020"/>
            <a:ext cx="4179662" cy="2179111"/>
            <a:chOff x="8069580" y="1707304"/>
            <a:chExt cx="4179662" cy="2179111"/>
          </a:xfrm>
        </p:grpSpPr>
        <p:pic>
          <p:nvPicPr>
            <p:cNvPr id="10" name="Picture 9" descr="A screenshot of a cell phone&#10;&#10;Description automatically generated">
              <a:extLst>
                <a:ext uri="{FF2B5EF4-FFF2-40B4-BE49-F238E27FC236}">
                  <a16:creationId xmlns:a16="http://schemas.microsoft.com/office/drawing/2014/main" id="{E1A7AD57-72A7-4773-BF39-7D56FFFCF582}"/>
                </a:ext>
              </a:extLst>
            </p:cNvPr>
            <p:cNvPicPr>
              <a:picLocks noChangeAspect="1"/>
            </p:cNvPicPr>
            <p:nvPr/>
          </p:nvPicPr>
          <p:blipFill>
            <a:blip r:embed="rId8"/>
            <a:stretch>
              <a:fillRect/>
            </a:stretch>
          </p:blipFill>
          <p:spPr>
            <a:xfrm>
              <a:off x="8069580" y="1707304"/>
              <a:ext cx="4179662" cy="2179111"/>
            </a:xfrm>
            <a:prstGeom prst="rect">
              <a:avLst/>
            </a:prstGeom>
          </p:spPr>
        </p:pic>
        <p:sp>
          <p:nvSpPr>
            <p:cNvPr id="43" name="Oval 42">
              <a:extLst>
                <a:ext uri="{FF2B5EF4-FFF2-40B4-BE49-F238E27FC236}">
                  <a16:creationId xmlns:a16="http://schemas.microsoft.com/office/drawing/2014/main" id="{32AEBF5E-ACD6-4A5D-99AD-D1E56C8D4647}"/>
                </a:ext>
              </a:extLst>
            </p:cNvPr>
            <p:cNvSpPr/>
            <p:nvPr/>
          </p:nvSpPr>
          <p:spPr>
            <a:xfrm>
              <a:off x="9800977" y="2499360"/>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grpSp>
      <p:sp>
        <p:nvSpPr>
          <p:cNvPr id="45" name="Oval 44">
            <a:extLst>
              <a:ext uri="{FF2B5EF4-FFF2-40B4-BE49-F238E27FC236}">
                <a16:creationId xmlns:a16="http://schemas.microsoft.com/office/drawing/2014/main" id="{2B76E77E-94A2-4651-A803-E0C9977C13C9}"/>
              </a:ext>
            </a:extLst>
          </p:cNvPr>
          <p:cNvSpPr/>
          <p:nvPr/>
        </p:nvSpPr>
        <p:spPr>
          <a:xfrm>
            <a:off x="10510979" y="6485370"/>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nvGrpSpPr>
          <p:cNvPr id="48" name="Group 47">
            <a:extLst>
              <a:ext uri="{FF2B5EF4-FFF2-40B4-BE49-F238E27FC236}">
                <a16:creationId xmlns:a16="http://schemas.microsoft.com/office/drawing/2014/main" id="{41E574E8-78D2-4404-A13C-77630414C4EA}"/>
              </a:ext>
            </a:extLst>
          </p:cNvPr>
          <p:cNvGrpSpPr/>
          <p:nvPr/>
        </p:nvGrpSpPr>
        <p:grpSpPr>
          <a:xfrm>
            <a:off x="11818116" y="1698254"/>
            <a:ext cx="3822854" cy="3673846"/>
            <a:chOff x="11871456" y="1606752"/>
            <a:chExt cx="3822854" cy="3673846"/>
          </a:xfrm>
        </p:grpSpPr>
        <p:pic>
          <p:nvPicPr>
            <p:cNvPr id="23" name="Picture 22">
              <a:extLst>
                <a:ext uri="{FF2B5EF4-FFF2-40B4-BE49-F238E27FC236}">
                  <a16:creationId xmlns:a16="http://schemas.microsoft.com/office/drawing/2014/main" id="{4940274E-DF6A-442D-AB54-EFCE6EAA273D}"/>
                </a:ext>
              </a:extLst>
            </p:cNvPr>
            <p:cNvPicPr>
              <a:picLocks noChangeAspect="1"/>
            </p:cNvPicPr>
            <p:nvPr/>
          </p:nvPicPr>
          <p:blipFill rotWithShape="1">
            <a:blip r:embed="rId9"/>
            <a:srcRect b="23083"/>
            <a:stretch/>
          </p:blipFill>
          <p:spPr>
            <a:xfrm>
              <a:off x="11871456" y="1606752"/>
              <a:ext cx="3822854" cy="3673846"/>
            </a:xfrm>
            <a:prstGeom prst="rect">
              <a:avLst/>
            </a:prstGeom>
            <a:ln>
              <a:noFill/>
            </a:ln>
            <a:effectLst>
              <a:outerShdw blurRad="292100" dist="139700" dir="2700000" algn="tl" rotWithShape="0">
                <a:srgbClr val="333333">
                  <a:alpha val="65000"/>
                </a:srgbClr>
              </a:outerShdw>
            </a:effectLst>
          </p:spPr>
        </p:pic>
        <p:sp>
          <p:nvSpPr>
            <p:cNvPr id="44" name="Oval 43">
              <a:extLst>
                <a:ext uri="{FF2B5EF4-FFF2-40B4-BE49-F238E27FC236}">
                  <a16:creationId xmlns:a16="http://schemas.microsoft.com/office/drawing/2014/main" id="{1D90721A-CE7E-47D6-A162-59CB90B72360}"/>
                </a:ext>
              </a:extLst>
            </p:cNvPr>
            <p:cNvSpPr/>
            <p:nvPr/>
          </p:nvSpPr>
          <p:spPr>
            <a:xfrm>
              <a:off x="13696538" y="2510574"/>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grpSp>
      <p:grpSp>
        <p:nvGrpSpPr>
          <p:cNvPr id="57" name="Group 56">
            <a:extLst>
              <a:ext uri="{FF2B5EF4-FFF2-40B4-BE49-F238E27FC236}">
                <a16:creationId xmlns:a16="http://schemas.microsoft.com/office/drawing/2014/main" id="{E00B125C-0EFD-47D7-842F-023EE8F65E47}"/>
              </a:ext>
            </a:extLst>
          </p:cNvPr>
          <p:cNvGrpSpPr/>
          <p:nvPr/>
        </p:nvGrpSpPr>
        <p:grpSpPr>
          <a:xfrm>
            <a:off x="12649723" y="7185661"/>
            <a:ext cx="3233315" cy="1843018"/>
            <a:chOff x="12649723" y="7185661"/>
            <a:chExt cx="3233315" cy="1843018"/>
          </a:xfrm>
        </p:grpSpPr>
        <p:pic>
          <p:nvPicPr>
            <p:cNvPr id="55" name="Picture 54">
              <a:extLst>
                <a:ext uri="{FF2B5EF4-FFF2-40B4-BE49-F238E27FC236}">
                  <a16:creationId xmlns:a16="http://schemas.microsoft.com/office/drawing/2014/main" id="{B3DA399D-EDC0-4F23-9CD9-1068895CF4CF}"/>
                </a:ext>
              </a:extLst>
            </p:cNvPr>
            <p:cNvPicPr>
              <a:picLocks noChangeAspect="1"/>
            </p:cNvPicPr>
            <p:nvPr/>
          </p:nvPicPr>
          <p:blipFill>
            <a:blip r:embed="rId10"/>
            <a:stretch>
              <a:fillRect/>
            </a:stretch>
          </p:blipFill>
          <p:spPr>
            <a:xfrm>
              <a:off x="12649723" y="7185661"/>
              <a:ext cx="3233315" cy="1843018"/>
            </a:xfrm>
            <a:prstGeom prst="rect">
              <a:avLst/>
            </a:prstGeom>
          </p:spPr>
        </p:pic>
        <p:sp>
          <p:nvSpPr>
            <p:cNvPr id="56" name="Oval 55">
              <a:extLst>
                <a:ext uri="{FF2B5EF4-FFF2-40B4-BE49-F238E27FC236}">
                  <a16:creationId xmlns:a16="http://schemas.microsoft.com/office/drawing/2014/main" id="{3C2D6857-4947-46FD-9803-223BCC20885F}"/>
                </a:ext>
              </a:extLst>
            </p:cNvPr>
            <p:cNvSpPr/>
            <p:nvPr/>
          </p:nvSpPr>
          <p:spPr>
            <a:xfrm>
              <a:off x="14266380" y="7641049"/>
              <a:ext cx="623183" cy="655320"/>
            </a:xfrm>
            <a:prstGeom prst="ellipse">
              <a:avLst/>
            </a:prstGeom>
            <a:solidFill>
              <a:srgbClr val="65B9D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304256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1A988-88BB-407B-AB9A-67389EBF354A}"/>
              </a:ext>
            </a:extLst>
          </p:cNvPr>
          <p:cNvPicPr>
            <a:picLocks noChangeAspect="1"/>
          </p:cNvPicPr>
          <p:nvPr/>
        </p:nvPicPr>
        <p:blipFill>
          <a:blip r:embed="rId3"/>
          <a:stretch>
            <a:fillRect/>
          </a:stretch>
        </p:blipFill>
        <p:spPr>
          <a:xfrm>
            <a:off x="713047" y="1907413"/>
            <a:ext cx="7414953" cy="401920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F0FDB3C7-889F-4BFE-BB1F-76CBCFFADE22}"/>
              </a:ext>
            </a:extLst>
          </p:cNvPr>
          <p:cNvPicPr>
            <a:picLocks noChangeAspect="1"/>
          </p:cNvPicPr>
          <p:nvPr/>
        </p:nvPicPr>
        <p:blipFill>
          <a:blip r:embed="rId4"/>
          <a:stretch>
            <a:fillRect/>
          </a:stretch>
        </p:blipFill>
        <p:spPr>
          <a:xfrm>
            <a:off x="3585556" y="4010977"/>
            <a:ext cx="9783164" cy="474514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8DF32C9-0C73-4E43-8975-32C9FCD70533}"/>
              </a:ext>
            </a:extLst>
          </p:cNvPr>
          <p:cNvPicPr>
            <a:picLocks noChangeAspect="1"/>
          </p:cNvPicPr>
          <p:nvPr/>
        </p:nvPicPr>
        <p:blipFill>
          <a:blip r:embed="rId5"/>
          <a:stretch>
            <a:fillRect/>
          </a:stretch>
        </p:blipFill>
        <p:spPr>
          <a:xfrm>
            <a:off x="9621761" y="1907413"/>
            <a:ext cx="6161579" cy="377126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29965D7-202D-41FF-A2B6-F14FD24D0A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16" name="Text Placeholder 3">
            <a:extLst>
              <a:ext uri="{FF2B5EF4-FFF2-40B4-BE49-F238E27FC236}">
                <a16:creationId xmlns:a16="http://schemas.microsoft.com/office/drawing/2014/main" id="{F84C8D7A-1E7F-4325-8C45-D8D2E41E5A7F}"/>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STREAMLINED PLAYER SETUP &amp; ADMIN FUNCTIONS</a:t>
            </a:r>
          </a:p>
        </p:txBody>
      </p:sp>
    </p:spTree>
    <p:extLst>
      <p:ext uri="{BB962C8B-B14F-4D97-AF65-F5344CB8AC3E}">
        <p14:creationId xmlns:p14="http://schemas.microsoft.com/office/powerpoint/2010/main" val="317336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D2DBC7-C534-4C68-868D-27ACBC5D2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651" y="289409"/>
            <a:ext cx="2977920" cy="1317343"/>
          </a:xfrm>
          <a:prstGeom prst="rect">
            <a:avLst/>
          </a:prstGeom>
        </p:spPr>
      </p:pic>
      <p:sp>
        <p:nvSpPr>
          <p:cNvPr id="4" name="Text Placeholder 3">
            <a:extLst>
              <a:ext uri="{FF2B5EF4-FFF2-40B4-BE49-F238E27FC236}">
                <a16:creationId xmlns:a16="http://schemas.microsoft.com/office/drawing/2014/main" id="{AE8F4F61-3E25-4F2C-93FC-9366E1AD46BD}"/>
              </a:ext>
            </a:extLst>
          </p:cNvPr>
          <p:cNvSpPr>
            <a:spLocks noGrp="1"/>
          </p:cNvSpPr>
          <p:nvPr>
            <p:ph type="body" sz="quarter" idx="10"/>
          </p:nvPr>
        </p:nvSpPr>
        <p:spPr>
          <a:xfrm>
            <a:off x="1913469" y="1754193"/>
            <a:ext cx="13682131" cy="659491"/>
          </a:xfrm>
        </p:spPr>
        <p:txBody>
          <a:bodyPr/>
          <a:lstStyle/>
          <a:p>
            <a:r>
              <a:rPr lang="en-US" sz="2900" dirty="0">
                <a:solidFill>
                  <a:srgbClr val="65B9DD"/>
                </a:solidFill>
                <a:latin typeface="Arial" panose="020B0604020202020204" pitchFamily="34" charset="0"/>
                <a:cs typeface="Arial" panose="020B0604020202020204" pitchFamily="34" charset="0"/>
              </a:rPr>
              <a:t>Monitor real time player health &amp; control your player from anywhere, anytime</a:t>
            </a:r>
            <a:endParaRPr lang="en-US" sz="2900" dirty="0">
              <a:solidFill>
                <a:srgbClr val="65B9DD"/>
              </a:solidFill>
              <a:highlight>
                <a:srgbClr val="FFFF00"/>
              </a:highlight>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77C729FA-5B08-47BA-9111-AB1643D26058}"/>
              </a:ext>
            </a:extLst>
          </p:cNvPr>
          <p:cNvSpPr>
            <a:spLocks noGrp="1"/>
          </p:cNvSpPr>
          <p:nvPr>
            <p:ph idx="14"/>
          </p:nvPr>
        </p:nvSpPr>
        <p:spPr>
          <a:xfrm>
            <a:off x="1913468" y="2580169"/>
            <a:ext cx="13940252" cy="5740091"/>
          </a:xfrm>
        </p:spPr>
        <p:txBody>
          <a:bodyPr/>
          <a:lstStyle/>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View and monitor real time player health from any location using the BSN.cloud Web UI</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Access the remote diagnostic web server to view real time player data &amp; log files &amp; run diagnostics</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Control players remotely by performing remote reboots, applying BrightSign OS updates, etc.</a:t>
            </a:r>
          </a:p>
          <a:p>
            <a:pPr marL="285750" indent="-285750">
              <a:lnSpc>
                <a:spcPct val="108000"/>
              </a:lnSpc>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rPr>
              <a:t>Initiate remote snapshots on demand to see what’s playing on-screen at that moment in time</a:t>
            </a:r>
          </a:p>
          <a:p>
            <a:endParaRPr lang="en-US" sz="2200" dirty="0"/>
          </a:p>
        </p:txBody>
      </p:sp>
      <p:sp>
        <p:nvSpPr>
          <p:cNvPr id="26" name="Text Placeholder 3">
            <a:extLst>
              <a:ext uri="{FF2B5EF4-FFF2-40B4-BE49-F238E27FC236}">
                <a16:creationId xmlns:a16="http://schemas.microsoft.com/office/drawing/2014/main" id="{B0CBAA2F-B91E-4BC6-BE0B-349219B7280F}"/>
              </a:ext>
            </a:extLst>
          </p:cNvPr>
          <p:cNvSpPr txBox="1">
            <a:spLocks/>
          </p:cNvSpPr>
          <p:nvPr/>
        </p:nvSpPr>
        <p:spPr>
          <a:xfrm>
            <a:off x="5168629" y="876040"/>
            <a:ext cx="10685091" cy="659491"/>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cap="all" dirty="0">
                <a:solidFill>
                  <a:srgbClr val="35236A"/>
                </a:solidFill>
                <a:latin typeface="Arial" panose="020B0604020202020204" pitchFamily="34" charset="0"/>
                <a:cs typeface="Arial" panose="020B0604020202020204" pitchFamily="34" charset="0"/>
              </a:rPr>
              <a:t>Real time Player access features</a:t>
            </a:r>
            <a:endParaRPr lang="en-US" sz="3000" cap="all" dirty="0">
              <a:solidFill>
                <a:srgbClr val="35236A"/>
              </a:solidFill>
              <a:highlight>
                <a:srgbClr val="FFFF00"/>
              </a:highlight>
              <a:latin typeface="Arial" panose="020B0604020202020204" pitchFamily="34" charset="0"/>
              <a:cs typeface="Arial" panose="020B060402020202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A3B2B4E-63D4-4022-AC1D-C18D69CDE09C}"/>
              </a:ext>
            </a:extLst>
          </p:cNvPr>
          <p:cNvPicPr>
            <a:picLocks noChangeAspect="1"/>
          </p:cNvPicPr>
          <p:nvPr/>
        </p:nvPicPr>
        <p:blipFill>
          <a:blip r:embed="rId4"/>
          <a:stretch>
            <a:fillRect/>
          </a:stretch>
        </p:blipFill>
        <p:spPr>
          <a:xfrm>
            <a:off x="3674225" y="4630190"/>
            <a:ext cx="9847716" cy="4093738"/>
          </a:xfrm>
          <a:prstGeom prst="rect">
            <a:avLst/>
          </a:prstGeom>
        </p:spPr>
      </p:pic>
    </p:spTree>
    <p:extLst>
      <p:ext uri="{BB962C8B-B14F-4D97-AF65-F5344CB8AC3E}">
        <p14:creationId xmlns:p14="http://schemas.microsoft.com/office/powerpoint/2010/main" val="2406640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ghtSign-Template-2016-potx" id="{C3C66A06-E188-44CE-9605-51EA23E8C718}" vid="{571D97AE-D296-46F7-B979-D3875082A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58988</TotalTime>
  <Words>4342</Words>
  <Application>Microsoft Office PowerPoint</Application>
  <PresentationFormat>Custom</PresentationFormat>
  <Paragraphs>193</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Garamond</vt:lpstr>
      <vt:lpstr>Helvetica Neue Bold Condensed</vt:lpstr>
      <vt:lpstr>Helvetica Neue Condensed Bold</vt:lpstr>
      <vt:lpstr>Myraid pro</vt:lpstr>
      <vt:lpstr>Verdana</vt:lpstr>
      <vt:lpstr>Wingdings</vt:lpstr>
      <vt:lpstr>Office Theme</vt:lpstr>
      <vt:lpstr>PowerPoint Presentation</vt:lpstr>
      <vt:lpstr>Cloud-Based Players Put you in Control</vt:lpstr>
      <vt:lpstr>Cloud-based digital signage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Cloud: Network Management</vt:lpstr>
      <vt:lpstr>PowerPoint Presentation</vt:lpstr>
      <vt:lpstr>PowerPoint Presentation</vt:lpstr>
      <vt:lpstr>PowerPoint Presentation</vt:lpstr>
      <vt:lpstr>PowerPoint Presentation</vt:lpstr>
      <vt:lpstr>PowerPoint Presentation</vt:lpstr>
      <vt:lpstr>PowerPoint Presentation</vt:lpstr>
    </vt:vector>
  </TitlesOfParts>
  <Company>B'stro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1260</cp:revision>
  <cp:lastPrinted>2017-10-26T17:42:36Z</cp:lastPrinted>
  <dcterms:created xsi:type="dcterms:W3CDTF">2011-12-22T18:30:04Z</dcterms:created>
  <dcterms:modified xsi:type="dcterms:W3CDTF">2020-04-06T21:16:22Z</dcterms:modified>
</cp:coreProperties>
</file>