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56" r:id="rId2"/>
    <p:sldId id="1022" r:id="rId3"/>
    <p:sldId id="1023" r:id="rId4"/>
    <p:sldId id="1045" r:id="rId5"/>
    <p:sldId id="1027" r:id="rId6"/>
    <p:sldId id="1025" r:id="rId7"/>
    <p:sldId id="1035" r:id="rId8"/>
    <p:sldId id="1041" r:id="rId9"/>
    <p:sldId id="1028" r:id="rId10"/>
    <p:sldId id="258" r:id="rId11"/>
    <p:sldId id="1005" r:id="rId12"/>
    <p:sldId id="1034" r:id="rId13"/>
    <p:sldId id="1032" r:id="rId14"/>
    <p:sldId id="1047" r:id="rId15"/>
    <p:sldId id="1048" r:id="rId16"/>
    <p:sldId id="1033" r:id="rId17"/>
    <p:sldId id="1007" r:id="rId18"/>
    <p:sldId id="1040" r:id="rId19"/>
    <p:sldId id="1011" r:id="rId20"/>
    <p:sldId id="1019" r:id="rId21"/>
    <p:sldId id="1044" r:id="rId22"/>
    <p:sldId id="1029" r:id="rId23"/>
    <p:sldId id="1021" r:id="rId24"/>
    <p:sldId id="259" r:id="rId25"/>
    <p:sldId id="1039" r:id="rId26"/>
    <p:sldId id="1050" r:id="rId27"/>
    <p:sldId id="1049" r:id="rId28"/>
    <p:sldId id="1030" r:id="rId29"/>
    <p:sldId id="257" r:id="rId30"/>
    <p:sldId id="260" r:id="rId31"/>
    <p:sldId id="261" r:id="rId32"/>
    <p:sldId id="262" r:id="rId33"/>
    <p:sldId id="1015" r:id="rId34"/>
    <p:sldId id="1042" r:id="rId35"/>
  </p:sldIdLst>
  <p:sldSz cx="16256000" cy="9144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04B762-54EB-8C43-92ED-D7DABFF26E5C}">
          <p14:sldIdLst>
            <p14:sldId id="256"/>
            <p14:sldId id="1022"/>
            <p14:sldId id="1023"/>
            <p14:sldId id="1045"/>
            <p14:sldId id="1027"/>
            <p14:sldId id="1025"/>
            <p14:sldId id="1035"/>
            <p14:sldId id="1041"/>
            <p14:sldId id="1028"/>
            <p14:sldId id="258"/>
            <p14:sldId id="1005"/>
            <p14:sldId id="1034"/>
            <p14:sldId id="1032"/>
            <p14:sldId id="1047"/>
            <p14:sldId id="1048"/>
            <p14:sldId id="1033"/>
            <p14:sldId id="1007"/>
            <p14:sldId id="1040"/>
            <p14:sldId id="1011"/>
            <p14:sldId id="1019"/>
            <p14:sldId id="1044"/>
            <p14:sldId id="1029"/>
            <p14:sldId id="1021"/>
            <p14:sldId id="259"/>
            <p14:sldId id="1039"/>
            <p14:sldId id="1050"/>
            <p14:sldId id="1049"/>
            <p14:sldId id="1030"/>
            <p14:sldId id="257"/>
            <p14:sldId id="260"/>
            <p14:sldId id="261"/>
            <p14:sldId id="262"/>
            <p14:sldId id="1015"/>
            <p14:sldId id="1042"/>
          </p14:sldIdLst>
        </p14:section>
      </p14:sectionLst>
    </p:ext>
    <p:ext uri="{EFAFB233-063F-42B5-8137-9DF3F51BA10A}">
      <p15:sldGuideLst xmlns:p15="http://schemas.microsoft.com/office/powerpoint/2012/main">
        <p15:guide id="1" orient="horz" pos="2880">
          <p15:clr>
            <a:srgbClr val="A4A3A4"/>
          </p15:clr>
        </p15:guide>
        <p15:guide id="2" pos="512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 Gardner" initials="RG" lastIdx="13" clrIdx="0"/>
  <p:cmAuthor id="1" name="Karen Fore" initials="KF"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125"/>
    <a:srgbClr val="FF7A12"/>
    <a:srgbClr val="F96302"/>
    <a:srgbClr val="FF6313"/>
    <a:srgbClr val="FE570A"/>
    <a:srgbClr val="FFFF00"/>
    <a:srgbClr val="595959"/>
    <a:srgbClr val="35236A"/>
    <a:srgbClr val="37236A"/>
    <a:srgbClr val="E52B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3" autoAdjust="0"/>
    <p:restoredTop sz="87985" autoAdjust="0"/>
  </p:normalViewPr>
  <p:slideViewPr>
    <p:cSldViewPr snapToGrid="0" snapToObjects="1">
      <p:cViewPr>
        <p:scale>
          <a:sx n="50" d="100"/>
          <a:sy n="50" d="100"/>
        </p:scale>
        <p:origin x="1454" y="187"/>
      </p:cViewPr>
      <p:guideLst>
        <p:guide orient="horz" pos="2880"/>
        <p:guide pos="5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9" d="100"/>
          <a:sy n="89" d="100"/>
        </p:scale>
        <p:origin x="220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8" tIns="46584" rIns="93168" bIns="46584" rtlCol="0"/>
          <a:lstStyle>
            <a:lvl1pPr algn="r">
              <a:defRPr sz="1200"/>
            </a:lvl1pPr>
          </a:lstStyle>
          <a:p>
            <a:fld id="{44F001AE-1434-4A48-B0D3-739F7CA19528}" type="datetimeFigureOut">
              <a:rPr lang="en-US" smtClean="0"/>
              <a:pPr/>
              <a:t>6/18/2020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8" tIns="46584" rIns="93168" bIns="46584" rtlCol="0" anchor="b"/>
          <a:lstStyle>
            <a:lvl1pPr algn="r">
              <a:defRPr sz="1200"/>
            </a:lvl1pPr>
          </a:lstStyle>
          <a:p>
            <a:fld id="{726A5037-DEC1-164D-AD1E-930808B37C12}" type="slidenum">
              <a:rPr lang="en-US" smtClean="0"/>
              <a:pPr/>
              <a:t>‹#›</a:t>
            </a:fld>
            <a:endParaRPr lang="en-US" dirty="0"/>
          </a:p>
        </p:txBody>
      </p:sp>
    </p:spTree>
    <p:extLst>
      <p:ext uri="{BB962C8B-B14F-4D97-AF65-F5344CB8AC3E}">
        <p14:creationId xmlns:p14="http://schemas.microsoft.com/office/powerpoint/2010/main" val="2075286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8" tIns="46584" rIns="93168" bIns="46584" rtlCol="0"/>
          <a:lstStyle>
            <a:lvl1pPr algn="r">
              <a:defRPr sz="1200"/>
            </a:lvl1pPr>
          </a:lstStyle>
          <a:p>
            <a:fld id="{23282753-D6FB-8E47-B9FD-687232927873}" type="datetimeFigureOut">
              <a:rPr lang="en-US" smtClean="0"/>
              <a:pPr/>
              <a:t>6/18/2020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8" tIns="46584" rIns="93168" bIns="46584" rtlCol="0" anchor="b"/>
          <a:lstStyle>
            <a:lvl1pPr algn="r">
              <a:defRPr sz="1200"/>
            </a:lvl1pPr>
          </a:lstStyle>
          <a:p>
            <a:fld id="{30945C19-B7FF-8548-82DA-D7A3AF6512B8}" type="slidenum">
              <a:rPr lang="en-US" smtClean="0"/>
              <a:pPr/>
              <a:t>‹#›</a:t>
            </a:fld>
            <a:endParaRPr lang="en-US" dirty="0"/>
          </a:p>
        </p:txBody>
      </p:sp>
    </p:spTree>
    <p:extLst>
      <p:ext uri="{BB962C8B-B14F-4D97-AF65-F5344CB8AC3E}">
        <p14:creationId xmlns:p14="http://schemas.microsoft.com/office/powerpoint/2010/main" val="22628002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a:t>
            </a:fld>
            <a:endParaRPr lang="en-US" dirty="0"/>
          </a:p>
        </p:txBody>
      </p:sp>
    </p:spTree>
    <p:extLst>
      <p:ext uri="{BB962C8B-B14F-4D97-AF65-F5344CB8AC3E}">
        <p14:creationId xmlns:p14="http://schemas.microsoft.com/office/powerpoint/2010/main" val="101218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Configurable wireless module power allows range to be set for your application</a:t>
            </a:r>
          </a:p>
        </p:txBody>
      </p:sp>
      <p:sp>
        <p:nvSpPr>
          <p:cNvPr id="4" name="Slide Number Placeholder 3"/>
          <p:cNvSpPr>
            <a:spLocks noGrp="1"/>
          </p:cNvSpPr>
          <p:nvPr>
            <p:ph type="sldNum" sz="quarter" idx="5"/>
          </p:nvPr>
        </p:nvSpPr>
        <p:spPr/>
        <p:txBody>
          <a:bodyPr/>
          <a:lstStyle/>
          <a:p>
            <a:fld id="{30945C19-B7FF-8548-82DA-D7A3AF6512B8}" type="slidenum">
              <a:rPr lang="en-US" smtClean="0"/>
              <a:pPr/>
              <a:t>14</a:t>
            </a:fld>
            <a:endParaRPr lang="en-US" dirty="0"/>
          </a:p>
        </p:txBody>
      </p:sp>
    </p:spTree>
    <p:extLst>
      <p:ext uri="{BB962C8B-B14F-4D97-AF65-F5344CB8AC3E}">
        <p14:creationId xmlns:p14="http://schemas.microsoft.com/office/powerpoint/2010/main" val="1609320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15</a:t>
            </a:fld>
            <a:endParaRPr lang="en-US" dirty="0"/>
          </a:p>
        </p:txBody>
      </p:sp>
    </p:spTree>
    <p:extLst>
      <p:ext uri="{BB962C8B-B14F-4D97-AF65-F5344CB8AC3E}">
        <p14:creationId xmlns:p14="http://schemas.microsoft.com/office/powerpoint/2010/main" val="461688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17</a:t>
            </a:fld>
            <a:endParaRPr lang="en-US" dirty="0"/>
          </a:p>
        </p:txBody>
      </p:sp>
    </p:spTree>
    <p:extLst>
      <p:ext uri="{BB962C8B-B14F-4D97-AF65-F5344CB8AC3E}">
        <p14:creationId xmlns:p14="http://schemas.microsoft.com/office/powerpoint/2010/main" val="3319480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18</a:t>
            </a:fld>
            <a:endParaRPr lang="en-US" dirty="0"/>
          </a:p>
        </p:txBody>
      </p:sp>
    </p:spTree>
    <p:extLst>
      <p:ext uri="{BB962C8B-B14F-4D97-AF65-F5344CB8AC3E}">
        <p14:creationId xmlns:p14="http://schemas.microsoft.com/office/powerpoint/2010/main" val="2636350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Configurable wireless module power allows range to be set for your application</a:t>
            </a:r>
          </a:p>
        </p:txBody>
      </p:sp>
      <p:sp>
        <p:nvSpPr>
          <p:cNvPr id="4" name="Slide Number Placeholder 3"/>
          <p:cNvSpPr>
            <a:spLocks noGrp="1"/>
          </p:cNvSpPr>
          <p:nvPr>
            <p:ph type="sldNum" sz="quarter" idx="5"/>
          </p:nvPr>
        </p:nvSpPr>
        <p:spPr/>
        <p:txBody>
          <a:bodyPr/>
          <a:lstStyle/>
          <a:p>
            <a:fld id="{30945C19-B7FF-8548-82DA-D7A3AF6512B8}" type="slidenum">
              <a:rPr lang="en-US" smtClean="0"/>
              <a:pPr/>
              <a:t>19</a:t>
            </a:fld>
            <a:endParaRPr lang="en-US" dirty="0"/>
          </a:p>
        </p:txBody>
      </p:sp>
    </p:spTree>
    <p:extLst>
      <p:ext uri="{BB962C8B-B14F-4D97-AF65-F5344CB8AC3E}">
        <p14:creationId xmlns:p14="http://schemas.microsoft.com/office/powerpoint/2010/main" val="349326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Specific details on creating a BrightAuthor presentation are available upon request to enable and customize the BrightLink experience. Basically a plugin, zip file are also needed to support enabling BrightLink in your presentation  </a:t>
            </a:r>
            <a:endParaRPr lang="en-US" sz="1400" dirty="0"/>
          </a:p>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21</a:t>
            </a:fld>
            <a:endParaRPr lang="en-US" dirty="0"/>
          </a:p>
        </p:txBody>
      </p:sp>
    </p:spTree>
    <p:extLst>
      <p:ext uri="{BB962C8B-B14F-4D97-AF65-F5344CB8AC3E}">
        <p14:creationId xmlns:p14="http://schemas.microsoft.com/office/powerpoint/2010/main" val="3341952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23</a:t>
            </a:fld>
            <a:endParaRPr lang="en-US" dirty="0"/>
          </a:p>
        </p:txBody>
      </p:sp>
    </p:spTree>
    <p:extLst>
      <p:ext uri="{BB962C8B-B14F-4D97-AF65-F5344CB8AC3E}">
        <p14:creationId xmlns:p14="http://schemas.microsoft.com/office/powerpoint/2010/main" val="1137707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Options to bundle with a content provider to create the custom device web page – Red Dot Digital Media, etc.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Optional ability to connect to online offers, loyalty programs, etc. using the customer’s cell service – requires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is no limit on number of phone connections as the connection is 1-way</a:t>
            </a:r>
          </a:p>
        </p:txBody>
      </p:sp>
      <p:sp>
        <p:nvSpPr>
          <p:cNvPr id="4" name="Slide Number Placeholder 3"/>
          <p:cNvSpPr>
            <a:spLocks noGrp="1"/>
          </p:cNvSpPr>
          <p:nvPr>
            <p:ph type="sldNum" sz="quarter" idx="5"/>
          </p:nvPr>
        </p:nvSpPr>
        <p:spPr/>
        <p:txBody>
          <a:bodyPr/>
          <a:lstStyle/>
          <a:p>
            <a:fld id="{30945C19-B7FF-8548-82DA-D7A3AF6512B8}" type="slidenum">
              <a:rPr lang="en-US" smtClean="0"/>
              <a:pPr/>
              <a:t>24</a:t>
            </a:fld>
            <a:endParaRPr lang="en-US" dirty="0"/>
          </a:p>
        </p:txBody>
      </p:sp>
    </p:spTree>
    <p:extLst>
      <p:ext uri="{BB962C8B-B14F-4D97-AF65-F5344CB8AC3E}">
        <p14:creationId xmlns:p14="http://schemas.microsoft.com/office/powerpoint/2010/main" val="2183289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Specific details on creating a BrightAuthor presentation are available upon request to enable and customize the BrightLink experience. Basically a plugin, zip file are also needed to support enabling BrightLink in your presentation  </a:t>
            </a:r>
            <a:endParaRPr lang="en-US" sz="1400" dirty="0"/>
          </a:p>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27</a:t>
            </a:fld>
            <a:endParaRPr lang="en-US" dirty="0"/>
          </a:p>
        </p:txBody>
      </p:sp>
    </p:spTree>
    <p:extLst>
      <p:ext uri="{BB962C8B-B14F-4D97-AF65-F5344CB8AC3E}">
        <p14:creationId xmlns:p14="http://schemas.microsoft.com/office/powerpoint/2010/main" val="260103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new normal is different but achievable with BrightSign’s new touchless control solutions the engage customers in a safe, hygienic way.</a:t>
            </a:r>
          </a:p>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2</a:t>
            </a:fld>
            <a:endParaRPr lang="en-US" dirty="0"/>
          </a:p>
        </p:txBody>
      </p:sp>
    </p:spTree>
    <p:extLst>
      <p:ext uri="{BB962C8B-B14F-4D97-AF65-F5344CB8AC3E}">
        <p14:creationId xmlns:p14="http://schemas.microsoft.com/office/powerpoint/2010/main" val="2336078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new normal is different but achievable with BrightSign’s new touchless control solutions the engage customers in a safe, hygienic way.</a:t>
            </a:r>
          </a:p>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3</a:t>
            </a:fld>
            <a:endParaRPr lang="en-US" dirty="0"/>
          </a:p>
        </p:txBody>
      </p:sp>
    </p:spTree>
    <p:extLst>
      <p:ext uri="{BB962C8B-B14F-4D97-AF65-F5344CB8AC3E}">
        <p14:creationId xmlns:p14="http://schemas.microsoft.com/office/powerpoint/2010/main" val="372467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4</a:t>
            </a:fld>
            <a:endParaRPr lang="en-US" dirty="0"/>
          </a:p>
        </p:txBody>
      </p:sp>
    </p:spTree>
    <p:extLst>
      <p:ext uri="{BB962C8B-B14F-4D97-AF65-F5344CB8AC3E}">
        <p14:creationId xmlns:p14="http://schemas.microsoft.com/office/powerpoint/2010/main" val="289989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5</a:t>
            </a:fld>
            <a:endParaRPr lang="en-US" dirty="0"/>
          </a:p>
        </p:txBody>
      </p:sp>
    </p:spTree>
    <p:extLst>
      <p:ext uri="{BB962C8B-B14F-4D97-AF65-F5344CB8AC3E}">
        <p14:creationId xmlns:p14="http://schemas.microsoft.com/office/powerpoint/2010/main" val="346814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10</a:t>
            </a:fld>
            <a:endParaRPr lang="en-US" dirty="0"/>
          </a:p>
        </p:txBody>
      </p:sp>
    </p:spTree>
    <p:extLst>
      <p:ext uri="{BB962C8B-B14F-4D97-AF65-F5344CB8AC3E}">
        <p14:creationId xmlns:p14="http://schemas.microsoft.com/office/powerpoint/2010/main" val="289989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BrightSign player is acting as a web server using the installed wireless module and is hosting a custom device web page. NO internet connection is needed. When the user scans the QR code with their phone it connects to the BrightSign player via a captive portal and displays the BrightSign player’s custom device web page in a browser on the connected phone.  </a:t>
            </a:r>
          </a:p>
          <a:p>
            <a:pPr marL="171450" indent="-171450">
              <a:buFont typeface="Arial" panose="020B0604020202020204" pitchFamily="34" charset="0"/>
              <a:buChar char="•"/>
            </a:pPr>
            <a:r>
              <a:rPr lang="en-US" dirty="0"/>
              <a:t>When the BrightSign player’s custom device web page and digital sign presentation have been created for 2-way communication between the phone and the display, there will be interactive “buttons” the user can touch on their phone to control the playback of a connected display.  In this implementation, only 1 phone can be connected at any one time in order for it to control the playback on the screen.  </a:t>
            </a:r>
          </a:p>
          <a:p>
            <a:pPr marL="171450" indent="-171450">
              <a:buFont typeface="Arial" panose="020B0604020202020204" pitchFamily="34" charset="0"/>
              <a:buChar char="•"/>
            </a:pPr>
            <a:r>
              <a:rPr lang="en-US" dirty="0"/>
              <a:t>When the BrightSign player is not connected to a display and is only hosting a custom device web page without playing a digital sign presentation is has been created for 1-way communication between the phone and BrightSign player.  In this instance an unlimited number of phones may connect to the BrightSign player and the custom device web page is viewable to all who have connected.  In this case the custom device web page can be used to affordable communicate messaging or information such as menus, instructions, etc. quickly and easily without the need to install a screen or have an internet connection.</a:t>
            </a:r>
          </a:p>
        </p:txBody>
      </p:sp>
      <p:sp>
        <p:nvSpPr>
          <p:cNvPr id="4" name="Slide Number Placeholder 3"/>
          <p:cNvSpPr>
            <a:spLocks noGrp="1"/>
          </p:cNvSpPr>
          <p:nvPr>
            <p:ph type="sldNum" sz="quarter" idx="5"/>
          </p:nvPr>
        </p:nvSpPr>
        <p:spPr/>
        <p:txBody>
          <a:bodyPr/>
          <a:lstStyle/>
          <a:p>
            <a:fld id="{30945C19-B7FF-8548-82DA-D7A3AF6512B8}" type="slidenum">
              <a:rPr lang="en-US" smtClean="0"/>
              <a:pPr/>
              <a:t>11</a:t>
            </a:fld>
            <a:endParaRPr lang="en-US" dirty="0"/>
          </a:p>
        </p:txBody>
      </p:sp>
    </p:spTree>
    <p:extLst>
      <p:ext uri="{BB962C8B-B14F-4D97-AF65-F5344CB8AC3E}">
        <p14:creationId xmlns:p14="http://schemas.microsoft.com/office/powerpoint/2010/main" val="115319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945C19-B7FF-8548-82DA-D7A3AF6512B8}" type="slidenum">
              <a:rPr lang="en-US" smtClean="0"/>
              <a:pPr/>
              <a:t>12</a:t>
            </a:fld>
            <a:endParaRPr lang="en-US" dirty="0"/>
          </a:p>
        </p:txBody>
      </p:sp>
    </p:spTree>
    <p:extLst>
      <p:ext uri="{BB962C8B-B14F-4D97-AF65-F5344CB8AC3E}">
        <p14:creationId xmlns:p14="http://schemas.microsoft.com/office/powerpoint/2010/main" val="779391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Options to bundle with a content provider to create the custom device web page – Red Dot Digital Media, etc.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is no limit on number of phone connections as the connection is 1-way</a:t>
            </a:r>
          </a:p>
        </p:txBody>
      </p:sp>
      <p:sp>
        <p:nvSpPr>
          <p:cNvPr id="4" name="Slide Number Placeholder 3"/>
          <p:cNvSpPr>
            <a:spLocks noGrp="1"/>
          </p:cNvSpPr>
          <p:nvPr>
            <p:ph type="sldNum" sz="quarter" idx="5"/>
          </p:nvPr>
        </p:nvSpPr>
        <p:spPr/>
        <p:txBody>
          <a:bodyPr/>
          <a:lstStyle/>
          <a:p>
            <a:fld id="{30945C19-B7FF-8548-82DA-D7A3AF6512B8}" type="slidenum">
              <a:rPr lang="en-US" smtClean="0"/>
              <a:pPr/>
              <a:t>13</a:t>
            </a:fld>
            <a:endParaRPr lang="en-US" dirty="0"/>
          </a:p>
        </p:txBody>
      </p:sp>
    </p:spTree>
    <p:extLst>
      <p:ext uri="{BB962C8B-B14F-4D97-AF65-F5344CB8AC3E}">
        <p14:creationId xmlns:p14="http://schemas.microsoft.com/office/powerpoint/2010/main" val="1064405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ct val="100000"/>
              </a:lnSpc>
              <a:defRPr sz="4000" b="1" i="0" cap="all">
                <a:solidFill>
                  <a:srgbClr val="3D3D3D"/>
                </a:solidFill>
                <a:latin typeface="Arial"/>
                <a:cs typeface="Arial"/>
              </a:defRPr>
            </a:lvl1pPr>
          </a:lstStyle>
          <a:p>
            <a:r>
              <a:rPr lang="en-US" dirty="0"/>
              <a:t>CLICK TO EDIT MASTER TITLE STYLE</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
        <p:nvSpPr>
          <p:cNvPr id="8"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Content Placeholder 2"/>
          <p:cNvSpPr>
            <a:spLocks noGrp="1"/>
          </p:cNvSpPr>
          <p:nvPr>
            <p:ph idx="14"/>
          </p:nvPr>
        </p:nvSpPr>
        <p:spPr>
          <a:xfrm>
            <a:off x="1913468" y="2580169"/>
            <a:ext cx="13529733" cy="5740091"/>
          </a:xfrm>
          <a:prstGeom prst="rect">
            <a:avLst/>
          </a:prstGeom>
        </p:spPr>
        <p:txBody>
          <a:bodyPr/>
          <a:lstStyle>
            <a:lvl1pPr marL="342900" indent="-342900">
              <a:spcBef>
                <a:spcPts val="1200"/>
              </a:spcBef>
              <a:buClr>
                <a:srgbClr val="FF5F00"/>
              </a:buClr>
              <a:buFont typeface="Wingdings" charset="2"/>
              <a:buChar char="§"/>
              <a:defRPr sz="2800" i="0" spc="-50">
                <a:solidFill>
                  <a:schemeClr val="tx1">
                    <a:lumMod val="65000"/>
                    <a:lumOff val="35000"/>
                  </a:schemeClr>
                </a:solidFill>
                <a:latin typeface="Verdana"/>
              </a:defRPr>
            </a:lvl1pPr>
            <a:lvl2pPr marL="804863" indent="-347663">
              <a:spcBef>
                <a:spcPts val="1200"/>
              </a:spcBef>
              <a:buClr>
                <a:srgbClr val="FF5F00"/>
              </a:buClr>
              <a:buFont typeface="Wingdings" charset="2"/>
              <a:buChar char=""/>
              <a:defRPr sz="2400" spc="-50">
                <a:solidFill>
                  <a:schemeClr val="tx1">
                    <a:lumMod val="65000"/>
                    <a:lumOff val="35000"/>
                  </a:schemeClr>
                </a:solidFill>
                <a:latin typeface="Verdana"/>
              </a:defRPr>
            </a:lvl2pPr>
            <a:lvl3pPr>
              <a:spcBef>
                <a:spcPts val="1200"/>
              </a:spcBef>
              <a:buClr>
                <a:srgbClr val="FF5F00"/>
              </a:buClr>
              <a:defRPr sz="2000" spc="-50">
                <a:solidFill>
                  <a:schemeClr val="tx1">
                    <a:lumMod val="65000"/>
                    <a:lumOff val="35000"/>
                  </a:schemeClr>
                </a:solidFill>
                <a:latin typeface="Verdana"/>
              </a:defRPr>
            </a:lvl3pPr>
            <a:lvl4pPr>
              <a:spcBef>
                <a:spcPts val="1200"/>
              </a:spcBef>
              <a:buClr>
                <a:srgbClr val="FF5F00"/>
              </a:buClr>
              <a:defRPr sz="2000" spc="-50">
                <a:solidFill>
                  <a:schemeClr val="tx1">
                    <a:lumMod val="65000"/>
                    <a:lumOff val="35000"/>
                  </a:schemeClr>
                </a:solidFill>
                <a:latin typeface="Verdana"/>
              </a:defRPr>
            </a:lvl4pPr>
            <a:lvl5pPr>
              <a:spcBef>
                <a:spcPts val="1200"/>
              </a:spcBef>
              <a:buClr>
                <a:srgbClr val="FF5F00"/>
              </a:buClr>
              <a:defRPr sz="2000" spc="-50">
                <a:solidFill>
                  <a:schemeClr val="tx1">
                    <a:lumMod val="65000"/>
                    <a:lumOff val="35000"/>
                  </a:schemeClr>
                </a:solidFill>
                <a:latin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133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C monitor">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4" name="Picture Placeholder 3"/>
          <p:cNvSpPr>
            <a:spLocks noGrp="1"/>
          </p:cNvSpPr>
          <p:nvPr>
            <p:ph type="pic" sz="quarter" idx="11" hasCustomPrompt="1"/>
          </p:nvPr>
        </p:nvSpPr>
        <p:spPr>
          <a:xfrm>
            <a:off x="1558598" y="1125249"/>
            <a:ext cx="13386437" cy="5822883"/>
          </a:xfrm>
          <a:prstGeom prst="rect">
            <a:avLst/>
          </a:prstGeom>
          <a:effectLst>
            <a:innerShdw blurRad="63500" dist="50800" dir="13500000">
              <a:srgbClr val="000000">
                <a:alpha val="50000"/>
              </a:srgbClr>
            </a:innerShdw>
          </a:effectLst>
        </p:spPr>
        <p:txBody>
          <a:bodyPr vert="horz"/>
          <a:lstStyle>
            <a:lvl1pPr marL="0" indent="0">
              <a:buNone/>
              <a:defRPr sz="1800" baseline="0">
                <a:ln>
                  <a:noFill/>
                </a:ln>
                <a:solidFill>
                  <a:schemeClr val="tx1">
                    <a:lumMod val="65000"/>
                    <a:lumOff val="35000"/>
                  </a:schemeClr>
                </a:solidFill>
                <a:latin typeface="Verdana"/>
                <a:cs typeface="Verdana"/>
              </a:defRPr>
            </a:lvl1pPr>
          </a:lstStyle>
          <a:p>
            <a:r>
              <a:rPr lang="en-US" dirty="0"/>
              <a:t>Insert Photo</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422929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3 wall monitors (smaller cop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4287121"/>
            <a:ext cx="4066208" cy="2287241"/>
          </a:xfrm>
          <a:prstGeom prst="rect">
            <a:avLst/>
          </a:prstGeom>
        </p:spPr>
      </p:pic>
      <p:sp>
        <p:nvSpPr>
          <p:cNvPr id="4" name="Picture Placeholder 3"/>
          <p:cNvSpPr>
            <a:spLocks noGrp="1"/>
          </p:cNvSpPr>
          <p:nvPr>
            <p:ph type="pic" sz="quarter" idx="11" hasCustomPrompt="1"/>
          </p:nvPr>
        </p:nvSpPr>
        <p:spPr>
          <a:xfrm>
            <a:off x="2215550" y="4807144"/>
            <a:ext cx="2921817" cy="120093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11" name="Picture 10" descr="stripes.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16" name="Text Placeholder 4"/>
          <p:cNvSpPr>
            <a:spLocks noGrp="1"/>
          </p:cNvSpPr>
          <p:nvPr>
            <p:ph type="body" sz="quarter" idx="15" hasCustomPrompt="1"/>
          </p:nvPr>
        </p:nvSpPr>
        <p:spPr>
          <a:xfrm>
            <a:off x="6455475" y="6659426"/>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6283687"/>
            <a:ext cx="4066208" cy="2287241"/>
          </a:xfrm>
          <a:prstGeom prst="rect">
            <a:avLst/>
          </a:prstGeom>
        </p:spPr>
      </p:pic>
      <p:sp>
        <p:nvSpPr>
          <p:cNvPr id="14" name="Picture Placeholder 3"/>
          <p:cNvSpPr>
            <a:spLocks noGrp="1"/>
          </p:cNvSpPr>
          <p:nvPr>
            <p:ph type="pic" sz="quarter" idx="17" hasCustomPrompt="1"/>
          </p:nvPr>
        </p:nvSpPr>
        <p:spPr>
          <a:xfrm>
            <a:off x="2215550" y="6788289"/>
            <a:ext cx="2921817" cy="1231761"/>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sp>
        <p:nvSpPr>
          <p:cNvPr id="19" name="Text Placeholder 4"/>
          <p:cNvSpPr>
            <a:spLocks noGrp="1"/>
          </p:cNvSpPr>
          <p:nvPr>
            <p:ph type="body" sz="quarter" idx="19" hasCustomPrompt="1"/>
          </p:nvPr>
        </p:nvSpPr>
        <p:spPr>
          <a:xfrm>
            <a:off x="6455475" y="4611952"/>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2251461"/>
            <a:ext cx="4066208" cy="2287241"/>
          </a:xfrm>
          <a:prstGeom prst="rect">
            <a:avLst/>
          </a:prstGeom>
        </p:spPr>
      </p:pic>
      <p:sp>
        <p:nvSpPr>
          <p:cNvPr id="21" name="Picture Placeholder 3"/>
          <p:cNvSpPr>
            <a:spLocks noGrp="1"/>
          </p:cNvSpPr>
          <p:nvPr>
            <p:ph type="pic" sz="quarter" idx="21" hasCustomPrompt="1"/>
          </p:nvPr>
        </p:nvSpPr>
        <p:spPr>
          <a:xfrm>
            <a:off x="2215550" y="2762250"/>
            <a:ext cx="2921817" cy="1185245"/>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sp>
        <p:nvSpPr>
          <p:cNvPr id="23" name="Text Placeholder 4"/>
          <p:cNvSpPr>
            <a:spLocks noGrp="1"/>
          </p:cNvSpPr>
          <p:nvPr>
            <p:ph type="body" sz="quarter" idx="22" hasCustomPrompt="1"/>
          </p:nvPr>
        </p:nvSpPr>
        <p:spPr>
          <a:xfrm>
            <a:off x="6455475" y="2576292"/>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7"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20"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37942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A picture containing sky, table, water&#10;&#10;Description generated with very high confidence">
            <a:extLst>
              <a:ext uri="{FF2B5EF4-FFF2-40B4-BE49-F238E27FC236}">
                <a16:creationId xmlns:a16="http://schemas.microsoft.com/office/drawing/2014/main" id="{C5BB6018-DF54-43B5-9D78-D31649783C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1107" y="532848"/>
            <a:ext cx="8385741" cy="5574522"/>
          </a:xfrm>
          <a:prstGeom prst="rect">
            <a:avLst/>
          </a:prstGeom>
        </p:spPr>
      </p:pic>
      <p:sp>
        <p:nvSpPr>
          <p:cNvPr id="3" name="Subtitle 2"/>
          <p:cNvSpPr>
            <a:spLocks noGrp="1"/>
          </p:cNvSpPr>
          <p:nvPr>
            <p:ph type="subTitle" idx="1"/>
          </p:nvPr>
        </p:nvSpPr>
        <p:spPr>
          <a:xfrm>
            <a:off x="795456" y="7453232"/>
            <a:ext cx="10335000" cy="1044377"/>
          </a:xfrm>
          <a:prstGeom prst="rect">
            <a:avLst/>
          </a:prstGeom>
        </p:spPr>
        <p:txBody>
          <a:bodyPr>
            <a:normAutofit/>
          </a:bodyPr>
          <a:lstStyle>
            <a:lvl1pPr marL="0" indent="0" algn="l">
              <a:buNone/>
              <a:defRPr sz="3200" b="1" i="0" spc="0">
                <a:solidFill>
                  <a:srgbClr val="3720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15767" y="8793238"/>
            <a:ext cx="16303299" cy="471715"/>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rgbClr val="000000"/>
              </a:solidFill>
              <a:effectLst/>
            </a:endParaRPr>
          </a:p>
        </p:txBody>
      </p:sp>
      <p:sp>
        <p:nvSpPr>
          <p:cNvPr id="11" name="Text Placeholder 10"/>
          <p:cNvSpPr>
            <a:spLocks noGrp="1"/>
          </p:cNvSpPr>
          <p:nvPr>
            <p:ph type="body" sz="quarter" idx="10" hasCustomPrompt="1"/>
          </p:nvPr>
        </p:nvSpPr>
        <p:spPr>
          <a:xfrm>
            <a:off x="795868" y="6248325"/>
            <a:ext cx="10334588" cy="1204383"/>
          </a:xfrm>
          <a:prstGeom prst="rect">
            <a:avLst/>
          </a:prstGeom>
        </p:spPr>
        <p:txBody>
          <a:bodyPr vert="horz" anchor="b" anchorCtr="0"/>
          <a:lstStyle>
            <a:lvl1pPr marL="0" indent="0">
              <a:lnSpc>
                <a:spcPts val="3600"/>
              </a:lnSpc>
              <a:spcBef>
                <a:spcPts val="0"/>
              </a:spcBef>
              <a:buNone/>
              <a:defRPr sz="4400" b="1" i="0" cap="all">
                <a:solidFill>
                  <a:srgbClr val="414042"/>
                </a:solidFill>
                <a:latin typeface="Arial"/>
                <a:cs typeface="Arial"/>
              </a:defRPr>
            </a:lvl1pPr>
            <a:lvl2pPr marL="4572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4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6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8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95868" y="532848"/>
            <a:ext cx="4272953" cy="918685"/>
          </a:xfrm>
          <a:prstGeom prst="rect">
            <a:avLst/>
          </a:prstGeom>
        </p:spPr>
      </p:pic>
    </p:spTree>
    <p:extLst>
      <p:ext uri="{BB962C8B-B14F-4D97-AF65-F5344CB8AC3E}">
        <p14:creationId xmlns:p14="http://schemas.microsoft.com/office/powerpoint/2010/main" val="74522661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456" y="4876283"/>
            <a:ext cx="14799398" cy="1044377"/>
          </a:xfrm>
          <a:prstGeom prst="rect">
            <a:avLst/>
          </a:prstGeom>
        </p:spPr>
        <p:txBody>
          <a:bodyPr>
            <a:normAutofit/>
          </a:bodyPr>
          <a:lstStyle>
            <a:lvl1pPr marL="0" indent="0" algn="ctr">
              <a:buNone/>
              <a:defRPr sz="3200" b="1" i="0" spc="0">
                <a:solidFill>
                  <a:srgbClr val="3720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15767" y="8793238"/>
            <a:ext cx="16303299" cy="471715"/>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rgbClr val="000000"/>
              </a:solidFill>
              <a:effectLst/>
            </a:endParaRPr>
          </a:p>
        </p:txBody>
      </p:sp>
      <p:sp>
        <p:nvSpPr>
          <p:cNvPr id="11" name="Text Placeholder 10"/>
          <p:cNvSpPr>
            <a:spLocks noGrp="1"/>
          </p:cNvSpPr>
          <p:nvPr>
            <p:ph type="body" sz="quarter" idx="10" hasCustomPrompt="1"/>
          </p:nvPr>
        </p:nvSpPr>
        <p:spPr>
          <a:xfrm>
            <a:off x="795868" y="3671376"/>
            <a:ext cx="14798808" cy="1204383"/>
          </a:xfrm>
          <a:prstGeom prst="rect">
            <a:avLst/>
          </a:prstGeom>
        </p:spPr>
        <p:txBody>
          <a:bodyPr vert="horz" anchor="b" anchorCtr="0"/>
          <a:lstStyle>
            <a:lvl1pPr marL="0" indent="0" algn="ctr">
              <a:lnSpc>
                <a:spcPts val="3600"/>
              </a:lnSpc>
              <a:spcBef>
                <a:spcPts val="0"/>
              </a:spcBef>
              <a:buNone/>
              <a:defRPr sz="4400" b="1" i="0" cap="all">
                <a:solidFill>
                  <a:srgbClr val="414042"/>
                </a:solidFill>
                <a:latin typeface="Arial"/>
                <a:cs typeface="Arial"/>
              </a:defRPr>
            </a:lvl1pPr>
            <a:lvl2pPr marL="4572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4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6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8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5868" y="532848"/>
            <a:ext cx="3048000" cy="655320"/>
          </a:xfrm>
          <a:prstGeom prst="rect">
            <a:avLst/>
          </a:prstGeom>
        </p:spPr>
      </p:pic>
    </p:spTree>
    <p:extLst>
      <p:ext uri="{BB962C8B-B14F-4D97-AF65-F5344CB8AC3E}">
        <p14:creationId xmlns:p14="http://schemas.microsoft.com/office/powerpoint/2010/main" val="21838020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ct val="100000"/>
              </a:lnSpc>
              <a:defRPr sz="40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spcBef>
                <a:spcPts val="0"/>
              </a:spcBef>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Content Placeholder 2"/>
          <p:cNvSpPr>
            <a:spLocks noGrp="1"/>
          </p:cNvSpPr>
          <p:nvPr>
            <p:ph idx="14" hasCustomPrompt="1"/>
          </p:nvPr>
        </p:nvSpPr>
        <p:spPr>
          <a:xfrm>
            <a:off x="1913468" y="2580169"/>
            <a:ext cx="13529733" cy="5740091"/>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2000" spc="-50">
                <a:solidFill>
                  <a:srgbClr val="414042"/>
                </a:solidFill>
                <a:latin typeface="Verdana"/>
              </a:defRPr>
            </a:lvl4pPr>
            <a:lvl5pPr>
              <a:spcBef>
                <a:spcPts val="1200"/>
              </a:spcBef>
              <a:buClr>
                <a:srgbClr val="FF5F00"/>
              </a:buClr>
              <a:defRPr sz="20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309491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Bullet Column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5"/>
            <a:ext cx="13529733" cy="982456"/>
          </a:xfrm>
          <a:prstGeom prst="rect">
            <a:avLst/>
          </a:prstGeom>
        </p:spPr>
        <p:txBody>
          <a:bodyPr anchor="t" anchorCtr="0">
            <a:normAutofit/>
          </a:bodyPr>
          <a:lstStyle>
            <a:lvl1pPr algn="l">
              <a:lnSpc>
                <a:spcPct val="100000"/>
              </a:lnSpc>
              <a:defRPr sz="40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1913468" y="2013356"/>
            <a:ext cx="6418462" cy="659491"/>
          </a:xfrm>
          <a:prstGeom prst="rect">
            <a:avLst/>
          </a:prstGeom>
        </p:spPr>
        <p:txBody>
          <a:bodyPr anchor="t"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Text Placeholder 4"/>
          <p:cNvSpPr>
            <a:spLocks noGrp="1"/>
          </p:cNvSpPr>
          <p:nvPr>
            <p:ph type="body" sz="quarter" idx="12" hasCustomPrompt="1"/>
          </p:nvPr>
        </p:nvSpPr>
        <p:spPr>
          <a:xfrm>
            <a:off x="9024739" y="2008974"/>
            <a:ext cx="6418462" cy="659491"/>
          </a:xfrm>
          <a:prstGeom prst="rect">
            <a:avLst/>
          </a:prstGeom>
        </p:spPr>
        <p:txBody>
          <a:bodyPr anchor="t"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10" name="Content Placeholder 2"/>
          <p:cNvSpPr>
            <a:spLocks noGrp="1"/>
          </p:cNvSpPr>
          <p:nvPr>
            <p:ph idx="13"/>
          </p:nvPr>
        </p:nvSpPr>
        <p:spPr>
          <a:xfrm>
            <a:off x="9024740" y="2770498"/>
            <a:ext cx="6418460" cy="5543220"/>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1800" spc="-50">
                <a:solidFill>
                  <a:srgbClr val="414042"/>
                </a:solidFill>
                <a:latin typeface="Verdana"/>
              </a:defRPr>
            </a:lvl4pPr>
            <a:lvl5pPr>
              <a:spcBef>
                <a:spcPts val="1200"/>
              </a:spcBef>
              <a:buClr>
                <a:srgbClr val="FF5F00"/>
              </a:buClr>
              <a:defRPr sz="1800" spc="-50">
                <a:solidFill>
                  <a:srgbClr val="414042"/>
                </a:solidFill>
                <a:latin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1913467" y="2777038"/>
            <a:ext cx="6418460" cy="5543220"/>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1800" spc="-50">
                <a:solidFill>
                  <a:srgbClr val="414042"/>
                </a:solidFill>
                <a:latin typeface="Verdana"/>
              </a:defRPr>
            </a:lvl4pPr>
            <a:lvl5pPr>
              <a:spcBef>
                <a:spcPts val="1200"/>
              </a:spcBef>
              <a:buClr>
                <a:srgbClr val="FF5F00"/>
              </a:buClr>
              <a:defRPr sz="1800" spc="-50">
                <a:solidFill>
                  <a:srgbClr val="414042"/>
                </a:solidFill>
                <a:latin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352655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 and Paragraph">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3" name="Content Placeholder 2"/>
          <p:cNvSpPr>
            <a:spLocks noGrp="1"/>
          </p:cNvSpPr>
          <p:nvPr>
            <p:ph idx="1" hasCustomPrompt="1"/>
          </p:nvPr>
        </p:nvSpPr>
        <p:spPr>
          <a:xfrm>
            <a:off x="1913471" y="2696752"/>
            <a:ext cx="11400137" cy="5563965"/>
          </a:xfrm>
          <a:prstGeom prst="rect">
            <a:avLst/>
          </a:prstGeom>
        </p:spPr>
        <p:txBody>
          <a:bodyPr>
            <a:normAutofit/>
          </a:bodyPr>
          <a:lstStyle>
            <a:lvl1pPr marL="0" indent="0">
              <a:lnSpc>
                <a:spcPts val="2200"/>
              </a:lnSpc>
              <a:spcBef>
                <a:spcPts val="1200"/>
              </a:spcBef>
              <a:buClr>
                <a:srgbClr val="28A6BA"/>
              </a:buClr>
              <a:buFontTx/>
              <a:buNone/>
              <a:defRPr sz="2800" i="0" spc="-50">
                <a:solidFill>
                  <a:srgbClr val="414042"/>
                </a:solidFill>
                <a:latin typeface="Verdana"/>
              </a:defRPr>
            </a:lvl1pPr>
            <a:lvl2pPr marL="457200" indent="0">
              <a:spcBef>
                <a:spcPts val="1200"/>
              </a:spcBef>
              <a:buClr>
                <a:srgbClr val="28A6BA"/>
              </a:buClr>
              <a:buFontTx/>
              <a:buNone/>
              <a:defRPr sz="1800" spc="-50">
                <a:solidFill>
                  <a:schemeClr val="tx1">
                    <a:lumMod val="65000"/>
                    <a:lumOff val="35000"/>
                  </a:schemeClr>
                </a:solidFill>
                <a:latin typeface="Verdana"/>
              </a:defRPr>
            </a:lvl2pPr>
            <a:lvl3pPr marL="914400" indent="0">
              <a:spcBef>
                <a:spcPts val="1200"/>
              </a:spcBef>
              <a:buClr>
                <a:srgbClr val="28A6BA"/>
              </a:buClr>
              <a:buFontTx/>
              <a:buNone/>
              <a:defRPr sz="1800" spc="-50">
                <a:solidFill>
                  <a:schemeClr val="tx1">
                    <a:lumMod val="65000"/>
                    <a:lumOff val="35000"/>
                  </a:schemeClr>
                </a:solidFill>
                <a:latin typeface="Verdana"/>
              </a:defRPr>
            </a:lvl3pPr>
            <a:lvl4pPr marL="1371600" indent="0">
              <a:spcBef>
                <a:spcPts val="1200"/>
              </a:spcBef>
              <a:buClr>
                <a:srgbClr val="28A6BA"/>
              </a:buClr>
              <a:buFontTx/>
              <a:buNone/>
              <a:defRPr sz="1800" spc="-50">
                <a:solidFill>
                  <a:schemeClr val="tx1">
                    <a:lumMod val="65000"/>
                    <a:lumOff val="35000"/>
                  </a:schemeClr>
                </a:solidFill>
                <a:latin typeface="Verdana"/>
              </a:defRPr>
            </a:lvl4pPr>
            <a:lvl5pPr marL="1828800" indent="0">
              <a:spcBef>
                <a:spcPts val="1200"/>
              </a:spcBef>
              <a:buClr>
                <a:srgbClr val="28A6BA"/>
              </a:buClr>
              <a:buFontTx/>
              <a:buNone/>
              <a:defRPr sz="1800" spc="-50">
                <a:solidFill>
                  <a:schemeClr val="tx1">
                    <a:lumMod val="65000"/>
                    <a:lumOff val="35000"/>
                  </a:schemeClr>
                </a:solidFill>
                <a:latin typeface="Verdana"/>
              </a:defRPr>
            </a:lvl5pPr>
          </a:lstStyle>
          <a:p>
            <a:pPr lvl="0"/>
            <a:r>
              <a:rPr lang="en-US" dirty="0"/>
              <a:t>Click to edit Paragraph text</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
        <p:nvSpPr>
          <p:cNvPr id="8"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9"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3720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Tree>
    <p:extLst>
      <p:ext uri="{BB962C8B-B14F-4D97-AF65-F5344CB8AC3E}">
        <p14:creationId xmlns:p14="http://schemas.microsoft.com/office/powerpoint/2010/main" val="361075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14" name="Content Placeholder 2"/>
          <p:cNvSpPr>
            <a:spLocks noGrp="1"/>
          </p:cNvSpPr>
          <p:nvPr>
            <p:ph idx="1" hasCustomPrompt="1"/>
          </p:nvPr>
        </p:nvSpPr>
        <p:spPr>
          <a:xfrm>
            <a:off x="1913468" y="568087"/>
            <a:ext cx="13529732" cy="7090151"/>
          </a:xfrm>
          <a:prstGeom prst="rect">
            <a:avLst/>
          </a:prstGeom>
        </p:spPr>
        <p:txBody>
          <a:bodyPr>
            <a:normAutofit/>
          </a:bodyPr>
          <a:lstStyle>
            <a:lvl1pPr marL="0" indent="0">
              <a:lnSpc>
                <a:spcPts val="2200"/>
              </a:lnSpc>
              <a:spcBef>
                <a:spcPts val="1200"/>
              </a:spcBef>
              <a:buClr>
                <a:srgbClr val="28A6BA"/>
              </a:buClr>
              <a:buFontTx/>
              <a:buNone/>
              <a:defRPr sz="1600" i="0" spc="-50">
                <a:solidFill>
                  <a:schemeClr val="tx1">
                    <a:lumMod val="65000"/>
                    <a:lumOff val="35000"/>
                  </a:schemeClr>
                </a:solidFill>
                <a:latin typeface="Verdana"/>
              </a:defRPr>
            </a:lvl1pPr>
            <a:lvl2pPr marL="457200" indent="0">
              <a:spcBef>
                <a:spcPts val="1200"/>
              </a:spcBef>
              <a:buClr>
                <a:srgbClr val="28A6BA"/>
              </a:buClr>
              <a:buFontTx/>
              <a:buNone/>
              <a:defRPr sz="1800" spc="-50">
                <a:solidFill>
                  <a:schemeClr val="tx1">
                    <a:lumMod val="65000"/>
                    <a:lumOff val="35000"/>
                  </a:schemeClr>
                </a:solidFill>
                <a:latin typeface="Verdana"/>
              </a:defRPr>
            </a:lvl2pPr>
            <a:lvl3pPr marL="914400" indent="0">
              <a:spcBef>
                <a:spcPts val="1200"/>
              </a:spcBef>
              <a:buClr>
                <a:srgbClr val="28A6BA"/>
              </a:buClr>
              <a:buFontTx/>
              <a:buNone/>
              <a:defRPr sz="1800" spc="-50">
                <a:solidFill>
                  <a:schemeClr val="tx1">
                    <a:lumMod val="65000"/>
                    <a:lumOff val="35000"/>
                  </a:schemeClr>
                </a:solidFill>
                <a:latin typeface="Verdana"/>
              </a:defRPr>
            </a:lvl3pPr>
            <a:lvl4pPr marL="1371600" indent="0">
              <a:spcBef>
                <a:spcPts val="1200"/>
              </a:spcBef>
              <a:buClr>
                <a:srgbClr val="28A6BA"/>
              </a:buClr>
              <a:buFontTx/>
              <a:buNone/>
              <a:defRPr sz="1800" spc="-50">
                <a:solidFill>
                  <a:schemeClr val="tx1">
                    <a:lumMod val="65000"/>
                    <a:lumOff val="35000"/>
                  </a:schemeClr>
                </a:solidFill>
                <a:latin typeface="Verdana"/>
              </a:defRPr>
            </a:lvl4pPr>
            <a:lvl5pPr marL="1828800" indent="0">
              <a:spcBef>
                <a:spcPts val="1200"/>
              </a:spcBef>
              <a:buClr>
                <a:srgbClr val="28A6BA"/>
              </a:buClr>
              <a:buFontTx/>
              <a:buNone/>
              <a:defRPr sz="1800" spc="-50">
                <a:solidFill>
                  <a:schemeClr val="tx1">
                    <a:lumMod val="65000"/>
                    <a:lumOff val="35000"/>
                  </a:schemeClr>
                </a:solidFill>
                <a:latin typeface="Verdana"/>
              </a:defRPr>
            </a:lvl5pPr>
          </a:lstStyle>
          <a:p>
            <a:pPr lvl="0"/>
            <a:r>
              <a:rPr lang="en-US" dirty="0"/>
              <a:t>Insert media</a:t>
            </a:r>
          </a:p>
        </p:txBody>
      </p:sp>
      <p:sp>
        <p:nvSpPr>
          <p:cNvPr id="17" name="Text Placeholder 16"/>
          <p:cNvSpPr>
            <a:spLocks noGrp="1"/>
          </p:cNvSpPr>
          <p:nvPr>
            <p:ph type="body" sz="quarter" idx="10" hasCustomPrompt="1"/>
          </p:nvPr>
        </p:nvSpPr>
        <p:spPr>
          <a:xfrm>
            <a:off x="1913469" y="7811184"/>
            <a:ext cx="13529733" cy="644901"/>
          </a:xfrm>
          <a:prstGeom prst="rect">
            <a:avLst/>
          </a:prstGeom>
        </p:spPr>
        <p:txBody>
          <a:bodyPr>
            <a:noAutofit/>
          </a:bodyPr>
          <a:lstStyle>
            <a:lvl1pPr marL="0" indent="0">
              <a:lnSpc>
                <a:spcPts val="1800"/>
              </a:lnSpc>
              <a:buFontTx/>
              <a:buNone/>
              <a:defRPr sz="1200" baseline="0">
                <a:solidFill>
                  <a:srgbClr val="414042"/>
                </a:solidFill>
                <a:latin typeface="Verdana"/>
              </a:defRPr>
            </a:lvl1pPr>
            <a:lvl2pPr marL="457200" indent="0">
              <a:buFontTx/>
              <a:buNone/>
              <a:defRPr sz="1600" baseline="0">
                <a:latin typeface="Verdana"/>
              </a:defRPr>
            </a:lvl2pPr>
            <a:lvl3pPr marL="914400" indent="0">
              <a:buFontTx/>
              <a:buNone/>
              <a:defRPr sz="1600" baseline="0">
                <a:latin typeface="Verdana"/>
              </a:defRPr>
            </a:lvl3pPr>
            <a:lvl4pPr marL="1371600" indent="0">
              <a:buFontTx/>
              <a:buNone/>
              <a:defRPr sz="1600" baseline="0">
                <a:latin typeface="Verdana"/>
              </a:defRPr>
            </a:lvl4pPr>
            <a:lvl5pPr marL="1828800" indent="0">
              <a:buFontTx/>
              <a:buNone/>
              <a:defRPr sz="1600" baseline="0">
                <a:latin typeface="Verdana"/>
              </a:defRPr>
            </a:lvl5pPr>
          </a:lstStyle>
          <a:p>
            <a:pPr lvl="0"/>
            <a:r>
              <a:rPr lang="en-US" dirty="0"/>
              <a:t>Click to edit Caption</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247153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ll monitor">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4" name="Picture Placeholder 3"/>
          <p:cNvSpPr>
            <a:spLocks noGrp="1"/>
          </p:cNvSpPr>
          <p:nvPr>
            <p:ph type="pic" sz="quarter" idx="11" hasCustomPrompt="1"/>
          </p:nvPr>
        </p:nvSpPr>
        <p:spPr>
          <a:xfrm>
            <a:off x="1690056" y="1386759"/>
            <a:ext cx="12905385" cy="6085756"/>
          </a:xfrm>
          <a:prstGeom prst="rect">
            <a:avLst/>
          </a:prstGeom>
          <a:effectLst>
            <a:innerShdw blurRad="63500" dist="50800" dir="13500000">
              <a:srgbClr val="000000">
                <a:alpha val="50000"/>
              </a:srgbClr>
            </a:innerShdw>
          </a:effectLst>
        </p:spPr>
        <p:txBody>
          <a:bodyPr vert="horz"/>
          <a:lstStyle>
            <a:lvl1pPr marL="0" indent="0">
              <a:buNone/>
              <a:defRPr sz="1800" baseline="0">
                <a:ln>
                  <a:noFill/>
                </a:ln>
                <a:solidFill>
                  <a:schemeClr val="tx1">
                    <a:lumMod val="65000"/>
                    <a:lumOff val="35000"/>
                  </a:schemeClr>
                </a:solidFill>
                <a:latin typeface="Verdana"/>
                <a:cs typeface="Verdana"/>
              </a:defRPr>
            </a:lvl1pPr>
          </a:lstStyle>
          <a:p>
            <a:r>
              <a:rPr lang="en-US" dirty="0"/>
              <a:t>Insert Photo</a:t>
            </a:r>
          </a:p>
        </p:txBody>
      </p:sp>
      <p:sp>
        <p:nvSpPr>
          <p:cNvPr id="17" name="Text Placeholder 16"/>
          <p:cNvSpPr>
            <a:spLocks noGrp="1"/>
          </p:cNvSpPr>
          <p:nvPr>
            <p:ph type="body" sz="quarter" idx="10" hasCustomPrompt="1"/>
          </p:nvPr>
        </p:nvSpPr>
        <p:spPr>
          <a:xfrm>
            <a:off x="961555" y="8007829"/>
            <a:ext cx="13529733" cy="644901"/>
          </a:xfrm>
          <a:prstGeom prst="rect">
            <a:avLst/>
          </a:prstGeom>
        </p:spPr>
        <p:txBody>
          <a:bodyPr>
            <a:noAutofit/>
          </a:bodyPr>
          <a:lstStyle>
            <a:lvl1pPr marL="0" indent="0">
              <a:lnSpc>
                <a:spcPts val="1800"/>
              </a:lnSpc>
              <a:buFontTx/>
              <a:buNone/>
              <a:defRPr sz="1200" baseline="0">
                <a:solidFill>
                  <a:srgbClr val="414042"/>
                </a:solidFill>
                <a:latin typeface="Verdana"/>
              </a:defRPr>
            </a:lvl1pPr>
            <a:lvl2pPr marL="457200" indent="0">
              <a:buFontTx/>
              <a:buNone/>
              <a:defRPr sz="1600" baseline="0">
                <a:latin typeface="Verdana"/>
              </a:defRPr>
            </a:lvl2pPr>
            <a:lvl3pPr marL="914400" indent="0">
              <a:buFontTx/>
              <a:buNone/>
              <a:defRPr sz="1600" baseline="0">
                <a:latin typeface="Verdana"/>
              </a:defRPr>
            </a:lvl3pPr>
            <a:lvl4pPr marL="1371600" indent="0">
              <a:buFontTx/>
              <a:buNone/>
              <a:defRPr sz="1600" baseline="0">
                <a:latin typeface="Verdana"/>
              </a:defRPr>
            </a:lvl4pPr>
            <a:lvl5pPr marL="1828800" indent="0">
              <a:buFontTx/>
              <a:buNone/>
              <a:defRPr sz="1600" baseline="0">
                <a:latin typeface="Verdana"/>
              </a:defRPr>
            </a:lvl5pPr>
          </a:lstStyle>
          <a:p>
            <a:pPr lvl="0"/>
            <a:r>
              <a:rPr lang="en-US" dirty="0"/>
              <a:t>Click to edit Caption</a:t>
            </a: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59718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wall monitors (smaller cop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207564"/>
            <a:ext cx="5896516" cy="3316789"/>
          </a:xfrm>
          <a:prstGeom prst="rect">
            <a:avLst/>
          </a:prstGeom>
        </p:spPr>
      </p:pic>
      <p:sp>
        <p:nvSpPr>
          <p:cNvPr id="4" name="Picture Placeholder 3"/>
          <p:cNvSpPr>
            <a:spLocks noGrp="1"/>
          </p:cNvSpPr>
          <p:nvPr>
            <p:ph type="pic" sz="quarter" idx="11" hasCustomPrompt="1"/>
          </p:nvPr>
        </p:nvSpPr>
        <p:spPr>
          <a:xfrm>
            <a:off x="2336924" y="687569"/>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2895048"/>
            <a:ext cx="5896516" cy="3316789"/>
          </a:xfrm>
          <a:prstGeom prst="rect">
            <a:avLst/>
          </a:prstGeom>
        </p:spPr>
      </p:pic>
      <p:sp>
        <p:nvSpPr>
          <p:cNvPr id="8" name="Picture Placeholder 3"/>
          <p:cNvSpPr>
            <a:spLocks noGrp="1"/>
          </p:cNvSpPr>
          <p:nvPr>
            <p:ph type="pic" sz="quarter" idx="12" hasCustomPrompt="1"/>
          </p:nvPr>
        </p:nvSpPr>
        <p:spPr>
          <a:xfrm>
            <a:off x="2336924" y="3375052"/>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5562696"/>
            <a:ext cx="5896516" cy="3316789"/>
          </a:xfrm>
          <a:prstGeom prst="rect">
            <a:avLst/>
          </a:prstGeom>
        </p:spPr>
      </p:pic>
      <p:sp>
        <p:nvSpPr>
          <p:cNvPr id="10" name="Picture Placeholder 3"/>
          <p:cNvSpPr>
            <a:spLocks noGrp="1"/>
          </p:cNvSpPr>
          <p:nvPr>
            <p:ph type="pic" sz="quarter" idx="13" hasCustomPrompt="1"/>
          </p:nvPr>
        </p:nvSpPr>
        <p:spPr>
          <a:xfrm>
            <a:off x="2336924" y="6042700"/>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11" name="Picture 10" descr="stripes.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5" name="Text Placeholder 4"/>
          <p:cNvSpPr>
            <a:spLocks noGrp="1"/>
          </p:cNvSpPr>
          <p:nvPr>
            <p:ph type="body" sz="quarter" idx="14" hasCustomPrompt="1"/>
          </p:nvPr>
        </p:nvSpPr>
        <p:spPr>
          <a:xfrm>
            <a:off x="7778047" y="534837"/>
            <a:ext cx="7662242" cy="2360212"/>
          </a:xfrm>
          <a:prstGeom prst="rect">
            <a:avLst/>
          </a:prstGeom>
        </p:spPr>
        <p:txBody>
          <a:bodyPr vert="horz" lIns="0" tIns="91440" rIns="0" bIns="0"/>
          <a:lstStyle>
            <a:lvl1pPr marL="0" indent="0">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6" name="Text Placeholder 4"/>
          <p:cNvSpPr>
            <a:spLocks noGrp="1"/>
          </p:cNvSpPr>
          <p:nvPr>
            <p:ph type="body" sz="quarter" idx="15" hasCustomPrompt="1"/>
          </p:nvPr>
        </p:nvSpPr>
        <p:spPr>
          <a:xfrm>
            <a:off x="7778047" y="3244162"/>
            <a:ext cx="7662242" cy="2338367"/>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8" name="Text Placeholder 4"/>
          <p:cNvSpPr>
            <a:spLocks noGrp="1"/>
          </p:cNvSpPr>
          <p:nvPr>
            <p:ph type="body" sz="quarter" idx="16" hasCustomPrompt="1"/>
          </p:nvPr>
        </p:nvSpPr>
        <p:spPr>
          <a:xfrm>
            <a:off x="7778047" y="5921204"/>
            <a:ext cx="7662242" cy="2328974"/>
          </a:xfrm>
          <a:prstGeom prst="rect">
            <a:avLst/>
          </a:prstGeom>
        </p:spPr>
        <p:txBody>
          <a:bodyPr vert="horz" lIns="0" tIns="91440" rIns="0" bIns="0"/>
          <a:lstStyle>
            <a:lvl1pPr marL="0" indent="0">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93350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66956"/>
      </p:ext>
    </p:extLst>
  </p:cSld>
  <p:clrMap bg1="lt1" tx1="dk1" bg2="lt2" tx2="dk2" accent1="accent1" accent2="accent2" accent3="accent3" accent4="accent4" accent5="accent5" accent6="accent6" hlink="hlink" folHlink="folHlink"/>
  <p:sldLayoutIdLst>
    <p:sldLayoutId id="2147483676" r:id="rId1"/>
    <p:sldLayoutId id="2147483649" r:id="rId2"/>
    <p:sldLayoutId id="2147483678" r:id="rId3"/>
    <p:sldLayoutId id="2147483661" r:id="rId4"/>
    <p:sldLayoutId id="2147483664" r:id="rId5"/>
    <p:sldLayoutId id="2147483662" r:id="rId6"/>
    <p:sldLayoutId id="2147483665" r:id="rId7"/>
    <p:sldLayoutId id="2147483666" r:id="rId8"/>
    <p:sldLayoutId id="2147483669" r:id="rId9"/>
    <p:sldLayoutId id="2147483667" r:id="rId10"/>
    <p:sldLayoutId id="2147483675" r:id="rId11"/>
  </p:sldLayoutIdLst>
  <p:hf hdr="0" ftr="0" dt="0"/>
  <p:txStyles>
    <p:titleStyle>
      <a:lvl1pPr algn="l" defTabSz="457200" rtl="0" eaLnBrk="1" latinLnBrk="0" hangingPunct="1">
        <a:lnSpc>
          <a:spcPts val="3400"/>
        </a:lnSpc>
        <a:spcBef>
          <a:spcPct val="0"/>
        </a:spcBef>
        <a:buNone/>
        <a:defRPr sz="3600" kern="1200" cap="all">
          <a:solidFill>
            <a:schemeClr val="tx1"/>
          </a:solidFill>
          <a:latin typeface="Helvetica Neue Condensed Bol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1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notesSlide" Target="../notesSlides/notesSlide11.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90.png"/><Relationship Id="rId10" Type="http://schemas.openxmlformats.org/officeDocument/2006/relationships/image" Target="../media/image86.jpeg"/><Relationship Id="rId4" Type="http://schemas.openxmlformats.org/officeDocument/2006/relationships/image" Target="../media/image81.png"/><Relationship Id="rId9" Type="http://schemas.openxmlformats.org/officeDocument/2006/relationships/image" Target="../media/image29.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1.png"/><Relationship Id="rId7"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93.png"/><Relationship Id="rId4" Type="http://schemas.openxmlformats.org/officeDocument/2006/relationships/image" Target="../media/image92.jpe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vimeo.com/417890916" TargetMode="External"/><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98.png"/><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jpeg"/><Relationship Id="rId7"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www.brightsign.biz/digital-signage-products/covid-19-solutions/brightlink-video" TargetMode="External"/><Relationship Id="rId4" Type="http://schemas.openxmlformats.org/officeDocument/2006/relationships/image" Target="../media/image100.png"/><Relationship Id="rId9" Type="http://schemas.openxmlformats.org/officeDocument/2006/relationships/image" Target="../media/image103.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hyperlink" Target="https://www.brightsign.biz/digital-signage-products/covid-19-solution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mailto:sales@brightsign.biz" TargetMode="External"/><Relationship Id="rId5" Type="http://schemas.openxmlformats.org/officeDocument/2006/relationships/image" Target="../media/image106.pn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slide" Target="slide3.xml"/><Relationship Id="rId4" Type="http://schemas.openxmlformats.org/officeDocument/2006/relationships/hyperlink" Target="https://www.brightsign.biz/digital-signage-products/covid-19-solutions/brightmenu"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9.png"/><Relationship Id="rId7" Type="http://schemas.openxmlformats.org/officeDocument/2006/relationships/image" Target="../media/image112.jpeg"/><Relationship Id="rId12"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png"/><Relationship Id="rId4" Type="http://schemas.microsoft.com/office/2007/relationships/hdphoto" Target="../media/hdphoto3.wdp"/><Relationship Id="rId9"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3.png"/><Relationship Id="rId2"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22.jpe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www.brightsign.biz/brightmenu" TargetMode="External"/><Relationship Id="rId7" Type="http://schemas.openxmlformats.org/officeDocument/2006/relationships/slide" Target="slide9.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22.xml"/><Relationship Id="rId4" Type="http://schemas.openxmlformats.org/officeDocument/2006/relationships/hyperlink" Target="mailto:sales@brightsign.biz" TargetMode="External"/><Relationship Id="rId9" Type="http://schemas.openxmlformats.org/officeDocument/2006/relationships/image" Target="../media/image124.png"/></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25.png"/><Relationship Id="rId7" Type="http://schemas.openxmlformats.org/officeDocument/2006/relationships/slide" Target="slide3.xml"/><Relationship Id="rId2" Type="http://schemas.openxmlformats.org/officeDocument/2006/relationships/slide" Target="slide29.xml"/><Relationship Id="rId1" Type="http://schemas.openxmlformats.org/officeDocument/2006/relationships/slideLayout" Target="../slideLayouts/slideLayout3.xml"/><Relationship Id="rId6" Type="http://schemas.openxmlformats.org/officeDocument/2006/relationships/hyperlink" Target="https://www.brightsign.biz/digital-signage-products/covid-19-solutions/brightvoice-video" TargetMode="External"/><Relationship Id="rId5" Type="http://schemas.openxmlformats.org/officeDocument/2006/relationships/hyperlink" Target="https://www.brightsign.biz/digital-signage-products/covid-19-solutions/brightvoice" TargetMode="External"/><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25.png"/><Relationship Id="rId4" Type="http://schemas.openxmlformats.org/officeDocument/2006/relationships/image" Target="../media/image42.jpeg"/><Relationship Id="rId9" Type="http://schemas.openxmlformats.org/officeDocument/2006/relationships/hyperlink" Target="https://www.brightsign.biz/digital-signage-products/covid-19-solutions/brightvoice-video"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4.png"/><Relationship Id="rId3" Type="http://schemas.openxmlformats.org/officeDocument/2006/relationships/slide" Target="slide9.xml"/><Relationship Id="rId7" Type="http://schemas.openxmlformats.org/officeDocument/2006/relationships/image" Target="../media/image17.png"/><Relationship Id="rId12" Type="http://schemas.openxmlformats.org/officeDocument/2006/relationships/hyperlink" Target="https://www.brightsign.biz/digital-signage-products/covid-19-solutions/" TargetMode="External"/><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28.xml"/><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slide" Target="slide22.xml"/><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image" Target="../media/image127.jpeg"/><Relationship Id="rId1" Type="http://schemas.openxmlformats.org/officeDocument/2006/relationships/slideLayout" Target="../slideLayouts/slideLayout1.xml"/><Relationship Id="rId6" Type="http://schemas.openxmlformats.org/officeDocument/2006/relationships/image" Target="../media/image130.jpeg"/><Relationship Id="rId5" Type="http://schemas.microsoft.com/office/2007/relationships/hdphoto" Target="../media/hdphoto4.wdp"/><Relationship Id="rId4" Type="http://schemas.openxmlformats.org/officeDocument/2006/relationships/image" Target="../media/image129.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5.wdp"/><Relationship Id="rId7" Type="http://schemas.openxmlformats.org/officeDocument/2006/relationships/image" Target="../media/image136.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jpeg"/></Relationships>
</file>

<file path=ppt/slides/_rels/slide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40.png"/><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1.xml"/><Relationship Id="rId4" Type="http://schemas.openxmlformats.org/officeDocument/2006/relationships/image" Target="../media/image14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brightsign.biz/digital-signage-products/covid-19-solutions/" TargetMode="Externa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hyperlink" Target="https://www.brightsign.biz/digital-signage-products/covid-19-solutions/brightlink-video" TargetMode="External"/><Relationship Id="rId11" Type="http://schemas.openxmlformats.org/officeDocument/2006/relationships/image" Target="../media/image29.png"/><Relationship Id="rId5" Type="http://schemas.openxmlformats.org/officeDocument/2006/relationships/image" Target="../media/image24.jpe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25.png"/><Relationship Id="rId4" Type="http://schemas.openxmlformats.org/officeDocument/2006/relationships/image" Target="../media/image42.jpeg"/><Relationship Id="rId9" Type="http://schemas.openxmlformats.org/officeDocument/2006/relationships/hyperlink" Target="https://www.brightsign.biz/digital-signage-products/covid-19-solutions/brightvoice-video" TargetMode="Externa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4.jpeg"/><Relationship Id="rId3" Type="http://schemas.openxmlformats.org/officeDocument/2006/relationships/image" Target="../media/image25.png"/><Relationship Id="rId7" Type="http://schemas.openxmlformats.org/officeDocument/2006/relationships/image" Target="../media/image50.png"/><Relationship Id="rId12" Type="http://schemas.openxmlformats.org/officeDocument/2006/relationships/slide" Target="slide3.xml"/><Relationship Id="rId2" Type="http://schemas.openxmlformats.org/officeDocument/2006/relationships/hyperlink" Target="https://www.brightsign.biz/digital-signage-products/covid-19-solutions/bluefox-brightsign-video" TargetMode="External"/><Relationship Id="rId1" Type="http://schemas.openxmlformats.org/officeDocument/2006/relationships/slideLayout" Target="../slideLayouts/slideLayout1.xml"/><Relationship Id="rId6" Type="http://schemas.openxmlformats.org/officeDocument/2006/relationships/hyperlink" Target="https://www.brightsign.biz/digital-signage-products/covid-19-solutions/brightsign-bluefox" TargetMode="External"/><Relationship Id="rId11" Type="http://schemas.openxmlformats.org/officeDocument/2006/relationships/image" Target="../media/image53.png"/><Relationship Id="rId5" Type="http://schemas.openxmlformats.org/officeDocument/2006/relationships/image" Target="../media/image49.jp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brightsign.biz/digital-signage-products/covid-19-solutions/" TargetMode="Externa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hyperlink" Target="https://www.brightsign.biz/digital-signage-products/covid-19-solutions/brightlink-video" TargetMode="External"/><Relationship Id="rId4" Type="http://schemas.openxmlformats.org/officeDocument/2006/relationships/hyperlink" Target="https://www.brightsign.biz/digital-signage-products/covid-19-solutions/brightli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455" y="7453232"/>
            <a:ext cx="15135107" cy="1044377"/>
          </a:xfrm>
        </p:spPr>
        <p:txBody>
          <a:bodyPr>
            <a:normAutofit/>
          </a:bodyPr>
          <a:lstStyle/>
          <a:p>
            <a:r>
              <a:rPr lang="en-US" dirty="0"/>
              <a:t>BrightSign solutions for touchless interactivity and social distancing</a:t>
            </a:r>
            <a:endParaRPr lang="en-US" sz="2800" dirty="0"/>
          </a:p>
        </p:txBody>
      </p:sp>
      <p:sp>
        <p:nvSpPr>
          <p:cNvPr id="6" name="Text Placeholder 5"/>
          <p:cNvSpPr>
            <a:spLocks noGrp="1"/>
          </p:cNvSpPr>
          <p:nvPr>
            <p:ph type="body" sz="quarter" idx="10"/>
          </p:nvPr>
        </p:nvSpPr>
        <p:spPr>
          <a:xfrm>
            <a:off x="795868" y="6248326"/>
            <a:ext cx="14856508" cy="1080322"/>
          </a:xfrm>
        </p:spPr>
        <p:txBody>
          <a:bodyPr/>
          <a:lstStyle/>
          <a:p>
            <a:pPr>
              <a:lnSpc>
                <a:spcPts val="5400"/>
              </a:lnSpc>
            </a:pPr>
            <a:r>
              <a:rPr lang="en-US" sz="4000" dirty="0"/>
              <a:t>Covid-19 solutions</a:t>
            </a:r>
          </a:p>
        </p:txBody>
      </p:sp>
      <p:sp>
        <p:nvSpPr>
          <p:cNvPr id="4" name="TextBox 3">
            <a:extLst>
              <a:ext uri="{FF2B5EF4-FFF2-40B4-BE49-F238E27FC236}">
                <a16:creationId xmlns:a16="http://schemas.microsoft.com/office/drawing/2014/main" id="{19030C97-A45D-4C6C-BCAA-202ECD4AD9BB}"/>
              </a:ext>
            </a:extLst>
          </p:cNvPr>
          <p:cNvSpPr txBox="1"/>
          <p:nvPr/>
        </p:nvSpPr>
        <p:spPr>
          <a:xfrm>
            <a:off x="795868" y="8312943"/>
            <a:ext cx="1646605" cy="369332"/>
          </a:xfrm>
          <a:prstGeom prst="rect">
            <a:avLst/>
          </a:prstGeom>
          <a:noFill/>
        </p:spPr>
        <p:txBody>
          <a:bodyPr wrap="none" rtlCol="0">
            <a:spAutoFit/>
          </a:bodyPr>
          <a:lstStyle/>
          <a:p>
            <a:r>
              <a:rPr lang="en-US" dirty="0">
                <a:solidFill>
                  <a:srgbClr val="66B9DD"/>
                </a:solidFill>
                <a:latin typeface="Arial" panose="020B0604020202020204" pitchFamily="34" charset="0"/>
                <a:cs typeface="Arial" panose="020B0604020202020204" pitchFamily="34" charset="0"/>
              </a:rPr>
              <a:t>June 15, 2020</a:t>
            </a:r>
          </a:p>
        </p:txBody>
      </p:sp>
    </p:spTree>
    <p:extLst>
      <p:ext uri="{BB962C8B-B14F-4D97-AF65-F5344CB8AC3E}">
        <p14:creationId xmlns:p14="http://schemas.microsoft.com/office/powerpoint/2010/main" val="3607433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C0ACB44-7430-4827-B1F3-5B87034D3440}"/>
              </a:ext>
            </a:extLst>
          </p:cNvPr>
          <p:cNvSpPr>
            <a:spLocks noGrp="1"/>
          </p:cNvSpPr>
          <p:nvPr>
            <p:ph idx="14"/>
          </p:nvPr>
        </p:nvSpPr>
        <p:spPr>
          <a:xfrm>
            <a:off x="1913467" y="2190076"/>
            <a:ext cx="10271606" cy="5538303"/>
          </a:xfrm>
        </p:spPr>
        <p:txBody>
          <a:bodyPr/>
          <a:lstStyle/>
          <a:p>
            <a:r>
              <a:rPr lang="en-US" sz="2400" dirty="0"/>
              <a:t>With a BrightSign player, wireless module and a phone customers can safely engage with signage</a:t>
            </a:r>
          </a:p>
          <a:p>
            <a:endParaRPr lang="en-US" sz="2400" dirty="0"/>
          </a:p>
          <a:p>
            <a:pPr>
              <a:spcBef>
                <a:spcPts val="0"/>
              </a:spcBef>
            </a:pPr>
            <a:endParaRPr lang="en-US" sz="2400" dirty="0"/>
          </a:p>
          <a:p>
            <a:endParaRPr lang="en-US" sz="2400" dirty="0"/>
          </a:p>
          <a:p>
            <a:pPr>
              <a:spcBef>
                <a:spcPts val="0"/>
              </a:spcBef>
            </a:pPr>
            <a:endParaRPr lang="en-US" sz="2400" dirty="0"/>
          </a:p>
          <a:p>
            <a:r>
              <a:rPr lang="en-US" sz="2400" dirty="0"/>
              <a:t>Enables users to actively engage with signage using a mobile phone</a:t>
            </a:r>
          </a:p>
          <a:p>
            <a:r>
              <a:rPr lang="en-US" sz="2400" dirty="0"/>
              <a:t>Displays your content in a linked phone’s browser, making it a viewable digital sign &amp; sign controller – no internet or app needed</a:t>
            </a:r>
          </a:p>
          <a:p>
            <a:pPr lvl="1"/>
            <a:r>
              <a:rPr lang="en-US" sz="2000" b="1" dirty="0"/>
              <a:t>1-way engagement</a:t>
            </a:r>
            <a:r>
              <a:rPr lang="en-US" sz="2000" dirty="0"/>
              <a:t>: plays your content on a personal phone making it the digital sign for users to view product info or pricing, a building directory, transportation schedules, museum exhibit info, etc. </a:t>
            </a:r>
          </a:p>
          <a:p>
            <a:pPr lvl="1"/>
            <a:r>
              <a:rPr lang="en-US" sz="2000" b="1" dirty="0"/>
              <a:t>2-way engagement</a:t>
            </a:r>
            <a:r>
              <a:rPr lang="en-US" sz="2000" dirty="0"/>
              <a:t>: allows users to actively control a display like they would a touch screen using their own phone as a remote control</a:t>
            </a:r>
          </a:p>
          <a:p>
            <a:endParaRPr lang="en-US" sz="2400" dirty="0"/>
          </a:p>
        </p:txBody>
      </p:sp>
      <p:pic>
        <p:nvPicPr>
          <p:cNvPr id="14" name="Picture 4" descr="Related image">
            <a:extLst>
              <a:ext uri="{FF2B5EF4-FFF2-40B4-BE49-F238E27FC236}">
                <a16:creationId xmlns:a16="http://schemas.microsoft.com/office/drawing/2014/main" id="{1C1A2120-FDD7-4B5B-9E8E-69CF2ABE1E1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873088" y="3348458"/>
            <a:ext cx="2931774" cy="26631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849DB55-CAA6-480A-BE39-622F49A68D16}"/>
              </a:ext>
            </a:extLst>
          </p:cNvPr>
          <p:cNvPicPr>
            <a:picLocks noChangeAspect="1"/>
          </p:cNvPicPr>
          <p:nvPr/>
        </p:nvPicPr>
        <p:blipFill>
          <a:blip r:embed="rId4"/>
          <a:stretch>
            <a:fillRect/>
          </a:stretch>
        </p:blipFill>
        <p:spPr>
          <a:xfrm>
            <a:off x="12881376" y="6261906"/>
            <a:ext cx="2915198" cy="2389041"/>
          </a:xfrm>
          <a:prstGeom prst="rect">
            <a:avLst/>
          </a:prstGeom>
          <a:ln>
            <a:noFill/>
          </a:ln>
          <a:effectLst>
            <a:softEdge rad="112500"/>
          </a:effectLst>
        </p:spPr>
      </p:pic>
      <p:sp>
        <p:nvSpPr>
          <p:cNvPr id="4" name="Title 3">
            <a:extLst>
              <a:ext uri="{FF2B5EF4-FFF2-40B4-BE49-F238E27FC236}">
                <a16:creationId xmlns:a16="http://schemas.microsoft.com/office/drawing/2014/main" id="{DA3E357B-31A1-4654-8F5B-65BAC32E40CD}"/>
              </a:ext>
            </a:extLst>
          </p:cNvPr>
          <p:cNvSpPr>
            <a:spLocks noGrp="1"/>
          </p:cNvSpPr>
          <p:nvPr>
            <p:ph type="title"/>
          </p:nvPr>
        </p:nvSpPr>
        <p:spPr>
          <a:xfrm>
            <a:off x="1913469" y="493052"/>
            <a:ext cx="13529733" cy="624495"/>
          </a:xfrm>
        </p:spPr>
        <p:txBody>
          <a:bodyPr>
            <a:normAutofit fontScale="90000"/>
          </a:bodyPr>
          <a:lstStyle/>
          <a:p>
            <a:r>
              <a:rPr lang="en-US" dirty="0"/>
              <a:t>BrightLink</a:t>
            </a:r>
          </a:p>
        </p:txBody>
      </p:sp>
      <p:sp>
        <p:nvSpPr>
          <p:cNvPr id="5" name="Text Placeholder 4">
            <a:extLst>
              <a:ext uri="{FF2B5EF4-FFF2-40B4-BE49-F238E27FC236}">
                <a16:creationId xmlns:a16="http://schemas.microsoft.com/office/drawing/2014/main" id="{2C781653-B7E0-4217-86CD-8DD90E85318E}"/>
              </a:ext>
            </a:extLst>
          </p:cNvPr>
          <p:cNvSpPr>
            <a:spLocks noGrp="1"/>
          </p:cNvSpPr>
          <p:nvPr>
            <p:ph type="body" sz="quarter" idx="10"/>
          </p:nvPr>
        </p:nvSpPr>
        <p:spPr>
          <a:xfrm>
            <a:off x="1913468" y="1256204"/>
            <a:ext cx="10332077" cy="624495"/>
          </a:xfrm>
        </p:spPr>
        <p:txBody>
          <a:bodyPr/>
          <a:lstStyle/>
          <a:p>
            <a:pPr>
              <a:spcBef>
                <a:spcPts val="0"/>
              </a:spcBef>
            </a:pPr>
            <a:r>
              <a:rPr lang="en-US" sz="2600" dirty="0"/>
              <a:t>Phone assisted interactivity for touchless engagement</a:t>
            </a:r>
          </a:p>
        </p:txBody>
      </p:sp>
      <p:grpSp>
        <p:nvGrpSpPr>
          <p:cNvPr id="20" name="Group 19">
            <a:extLst>
              <a:ext uri="{FF2B5EF4-FFF2-40B4-BE49-F238E27FC236}">
                <a16:creationId xmlns:a16="http://schemas.microsoft.com/office/drawing/2014/main" id="{833B4F3B-5BA3-48E3-B7DF-AECA868CD0F8}"/>
              </a:ext>
            </a:extLst>
          </p:cNvPr>
          <p:cNvGrpSpPr/>
          <p:nvPr/>
        </p:nvGrpSpPr>
        <p:grpSpPr>
          <a:xfrm>
            <a:off x="2267825" y="3098203"/>
            <a:ext cx="7897141" cy="1421302"/>
            <a:chOff x="4694554" y="7349282"/>
            <a:chExt cx="7897141" cy="1421302"/>
          </a:xfrm>
        </p:grpSpPr>
        <p:pic>
          <p:nvPicPr>
            <p:cNvPr id="1026" name="Picture 2">
              <a:extLst>
                <a:ext uri="{FF2B5EF4-FFF2-40B4-BE49-F238E27FC236}">
                  <a16:creationId xmlns:a16="http://schemas.microsoft.com/office/drawing/2014/main" id="{4F7E4419-8D83-4351-88E1-6337EC990961}"/>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86524" y="7568807"/>
              <a:ext cx="1780154" cy="1013153"/>
            </a:xfrm>
            <a:prstGeom prst="rect">
              <a:avLst/>
            </a:prstGeom>
            <a:noFill/>
            <a:extLst>
              <a:ext uri="{909E8E84-426E-40DD-AFC4-6F175D3DCCD1}">
                <a14:hiddenFill xmlns:a14="http://schemas.microsoft.com/office/drawing/2010/main">
                  <a:solidFill>
                    <a:srgbClr val="FFFFFF"/>
                  </a:solidFill>
                </a14:hiddenFill>
              </a:ext>
            </a:extLst>
          </p:spPr>
        </p:pic>
        <p:sp>
          <p:nvSpPr>
            <p:cNvPr id="9" name="Cross 8">
              <a:extLst>
                <a:ext uri="{FF2B5EF4-FFF2-40B4-BE49-F238E27FC236}">
                  <a16:creationId xmlns:a16="http://schemas.microsoft.com/office/drawing/2014/main" id="{BC0130E1-9834-4BF0-8249-3321C891F907}"/>
                </a:ext>
              </a:extLst>
            </p:cNvPr>
            <p:cNvSpPr/>
            <p:nvPr/>
          </p:nvSpPr>
          <p:spPr>
            <a:xfrm>
              <a:off x="7263880" y="7813638"/>
              <a:ext cx="522028" cy="523491"/>
            </a:xfrm>
            <a:prstGeom prst="plus">
              <a:avLst>
                <a:gd name="adj" fmla="val 45696"/>
              </a:avLst>
            </a:prstGeom>
            <a:gradFill>
              <a:gsLst>
                <a:gs pos="36000">
                  <a:srgbClr val="372059"/>
                </a:gs>
                <a:gs pos="100000">
                  <a:schemeClr val="accent4">
                    <a:tint val="50000"/>
                    <a:shade val="100000"/>
                    <a:satMod val="350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028" name="Picture 4" descr="Cell Phone Hand Png, Cliparts &amp; Cartoons - Jing.fm">
              <a:extLst>
                <a:ext uri="{FF2B5EF4-FFF2-40B4-BE49-F238E27FC236}">
                  <a16:creationId xmlns:a16="http://schemas.microsoft.com/office/drawing/2014/main" id="{A8B2D780-1DCB-4F67-B89F-D849F4D76AA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989939" y="7349282"/>
              <a:ext cx="1601756" cy="1421302"/>
            </a:xfrm>
            <a:prstGeom prst="rect">
              <a:avLst/>
            </a:prstGeom>
            <a:noFill/>
            <a:extLst>
              <a:ext uri="{909E8E84-426E-40DD-AFC4-6F175D3DCCD1}">
                <a14:hiddenFill xmlns:a14="http://schemas.microsoft.com/office/drawing/2010/main">
                  <a:solidFill>
                    <a:srgbClr val="FFFFFF"/>
                  </a:solidFill>
                </a14:hiddenFill>
              </a:ext>
            </a:extLst>
          </p:spPr>
        </p:pic>
        <p:sp>
          <p:nvSpPr>
            <p:cNvPr id="12" name="Cross 11">
              <a:extLst>
                <a:ext uri="{FF2B5EF4-FFF2-40B4-BE49-F238E27FC236}">
                  <a16:creationId xmlns:a16="http://schemas.microsoft.com/office/drawing/2014/main" id="{D0E84E73-F396-4ADB-8E63-6906AB938DF9}"/>
                </a:ext>
              </a:extLst>
            </p:cNvPr>
            <p:cNvSpPr/>
            <p:nvPr/>
          </p:nvSpPr>
          <p:spPr>
            <a:xfrm>
              <a:off x="10167294" y="7813638"/>
              <a:ext cx="522028" cy="523491"/>
            </a:xfrm>
            <a:prstGeom prst="plus">
              <a:avLst>
                <a:gd name="adj" fmla="val 45696"/>
              </a:avLst>
            </a:prstGeom>
            <a:gradFill>
              <a:gsLst>
                <a:gs pos="36000">
                  <a:srgbClr val="372059"/>
                </a:gs>
                <a:gs pos="100000">
                  <a:schemeClr val="accent4">
                    <a:tint val="50000"/>
                    <a:shade val="100000"/>
                    <a:satMod val="350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19" name="Picture 18" descr="A computer&#10;&#10;Description automatically generated">
              <a:extLst>
                <a:ext uri="{FF2B5EF4-FFF2-40B4-BE49-F238E27FC236}">
                  <a16:creationId xmlns:a16="http://schemas.microsoft.com/office/drawing/2014/main" id="{44B10BFB-BAC5-40E1-90F9-5949D6EF40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4554" y="7479039"/>
              <a:ext cx="2268710" cy="1192689"/>
            </a:xfrm>
            <a:prstGeom prst="rect">
              <a:avLst/>
            </a:prstGeom>
          </p:spPr>
        </p:pic>
      </p:grpSp>
      <p:pic>
        <p:nvPicPr>
          <p:cNvPr id="15" name="Picture 14" descr="A picture containing table, monitor, screen, computer&#10;&#10;Description automatically generated">
            <a:extLst>
              <a:ext uri="{FF2B5EF4-FFF2-40B4-BE49-F238E27FC236}">
                <a16:creationId xmlns:a16="http://schemas.microsoft.com/office/drawing/2014/main" id="{3DEC7F3B-8E0D-46BD-B79C-DE73AAF1380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2873089" y="1435300"/>
            <a:ext cx="2931773" cy="1662903"/>
          </a:xfrm>
          <a:prstGeom prst="rect">
            <a:avLst/>
          </a:prstGeom>
          <a:ln>
            <a:noFill/>
          </a:ln>
          <a:effectLst>
            <a:softEdge rad="112500"/>
          </a:effectLst>
        </p:spPr>
      </p:pic>
    </p:spTree>
    <p:extLst>
      <p:ext uri="{BB962C8B-B14F-4D97-AF65-F5344CB8AC3E}">
        <p14:creationId xmlns:p14="http://schemas.microsoft.com/office/powerpoint/2010/main" val="4172241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762266-D821-4293-AB21-74DB669AA091}"/>
              </a:ext>
            </a:extLst>
          </p:cNvPr>
          <p:cNvSpPr>
            <a:spLocks noGrp="1"/>
          </p:cNvSpPr>
          <p:nvPr>
            <p:ph type="title"/>
          </p:nvPr>
        </p:nvSpPr>
        <p:spPr>
          <a:xfrm>
            <a:off x="2101755" y="554244"/>
            <a:ext cx="13341446" cy="624495"/>
          </a:xfrm>
        </p:spPr>
        <p:txBody>
          <a:bodyPr>
            <a:normAutofit fontScale="90000"/>
          </a:bodyPr>
          <a:lstStyle/>
          <a:p>
            <a:r>
              <a:rPr lang="en-US" dirty="0"/>
              <a:t>How BrightLink works</a:t>
            </a:r>
          </a:p>
        </p:txBody>
      </p:sp>
      <p:sp>
        <p:nvSpPr>
          <p:cNvPr id="6" name="Content Placeholder 5">
            <a:extLst>
              <a:ext uri="{FF2B5EF4-FFF2-40B4-BE49-F238E27FC236}">
                <a16:creationId xmlns:a16="http://schemas.microsoft.com/office/drawing/2014/main" id="{7DB51263-F64D-479F-8F76-2EF1E0D9C8CE}"/>
              </a:ext>
            </a:extLst>
          </p:cNvPr>
          <p:cNvSpPr>
            <a:spLocks noGrp="1"/>
          </p:cNvSpPr>
          <p:nvPr>
            <p:ph idx="14"/>
          </p:nvPr>
        </p:nvSpPr>
        <p:spPr>
          <a:xfrm>
            <a:off x="6676052" y="1682751"/>
            <a:ext cx="8906847" cy="7042150"/>
          </a:xfrm>
        </p:spPr>
        <p:txBody>
          <a:bodyPr/>
          <a:lstStyle/>
          <a:p>
            <a:pPr>
              <a:spcBef>
                <a:spcPts val="9600"/>
              </a:spcBef>
            </a:pPr>
            <a:r>
              <a:rPr lang="en-US" dirty="0"/>
              <a:t>BrightSign player with a wireless module that acts as an access point for a phone to connect to &amp; engage with – no internet required!</a:t>
            </a:r>
          </a:p>
          <a:p>
            <a:pPr>
              <a:spcBef>
                <a:spcPts val="7200"/>
              </a:spcBef>
            </a:pPr>
            <a:r>
              <a:rPr lang="en-US" dirty="0"/>
              <a:t>Users first connect to the Wi-Fi network access point running on BrightSign </a:t>
            </a:r>
          </a:p>
          <a:p>
            <a:pPr>
              <a:spcBef>
                <a:spcPts val="7200"/>
              </a:spcBef>
              <a:spcAft>
                <a:spcPts val="1200"/>
              </a:spcAft>
            </a:pPr>
            <a:r>
              <a:rPr lang="en-US" dirty="0"/>
              <a:t>Then a quick QR code scan allows a user to view &amp; control the experience – no app needed!</a:t>
            </a:r>
          </a:p>
          <a:p>
            <a:pPr lvl="1">
              <a:spcBef>
                <a:spcPts val="600"/>
              </a:spcBef>
              <a:spcAft>
                <a:spcPts val="600"/>
              </a:spcAft>
            </a:pPr>
            <a:r>
              <a:rPr lang="en-US" sz="2000" dirty="0" err="1"/>
              <a:t>BrightLink’s</a:t>
            </a:r>
            <a:r>
              <a:rPr lang="en-US" sz="2000" dirty="0"/>
              <a:t> 1-way engagement: Simply view custom content and messaging</a:t>
            </a:r>
          </a:p>
          <a:p>
            <a:pPr lvl="1">
              <a:spcBef>
                <a:spcPts val="600"/>
              </a:spcBef>
              <a:spcAft>
                <a:spcPts val="600"/>
              </a:spcAft>
            </a:pPr>
            <a:r>
              <a:rPr lang="en-US" sz="2000" dirty="0" err="1"/>
              <a:t>BrightLink’s</a:t>
            </a:r>
            <a:r>
              <a:rPr lang="en-US" sz="2000" dirty="0"/>
              <a:t> 2-way engagement: Control the experience &amp;  choose what content to play on the digital sign using the phone as a remote control</a:t>
            </a:r>
          </a:p>
        </p:txBody>
      </p:sp>
      <p:pic>
        <p:nvPicPr>
          <p:cNvPr id="11" name="Picture 10">
            <a:extLst>
              <a:ext uri="{FF2B5EF4-FFF2-40B4-BE49-F238E27FC236}">
                <a16:creationId xmlns:a16="http://schemas.microsoft.com/office/drawing/2014/main" id="{DB3983B7-317A-4549-AAB6-D124033FEEFB}"/>
              </a:ext>
            </a:extLst>
          </p:cNvPr>
          <p:cNvPicPr>
            <a:picLocks noChangeAspect="1"/>
          </p:cNvPicPr>
          <p:nvPr/>
        </p:nvPicPr>
        <p:blipFill>
          <a:blip r:embed="rId3"/>
          <a:stretch>
            <a:fillRect/>
          </a:stretch>
        </p:blipFill>
        <p:spPr>
          <a:xfrm>
            <a:off x="3533116" y="3769934"/>
            <a:ext cx="2460257" cy="1728452"/>
          </a:xfrm>
          <a:prstGeom prst="rect">
            <a:avLst/>
          </a:prstGeom>
          <a:effectLst>
            <a:softEdge rad="63500"/>
          </a:effectLst>
        </p:spPr>
      </p:pic>
      <p:pic>
        <p:nvPicPr>
          <p:cNvPr id="10" name="Picture 9">
            <a:extLst>
              <a:ext uri="{FF2B5EF4-FFF2-40B4-BE49-F238E27FC236}">
                <a16:creationId xmlns:a16="http://schemas.microsoft.com/office/drawing/2014/main" id="{58A71E30-D5A2-4A45-85B6-503132A5F8C1}"/>
              </a:ext>
            </a:extLst>
          </p:cNvPr>
          <p:cNvPicPr>
            <a:picLocks noChangeAspect="1"/>
          </p:cNvPicPr>
          <p:nvPr/>
        </p:nvPicPr>
        <p:blipFill>
          <a:blip r:embed="rId4"/>
          <a:stretch>
            <a:fillRect/>
          </a:stretch>
        </p:blipFill>
        <p:spPr>
          <a:xfrm>
            <a:off x="2430437" y="3484130"/>
            <a:ext cx="1202909" cy="2175739"/>
          </a:xfrm>
          <a:prstGeom prst="rect">
            <a:avLst/>
          </a:prstGeom>
        </p:spPr>
      </p:pic>
      <p:sp>
        <p:nvSpPr>
          <p:cNvPr id="22" name="Speech Bubble: Oval 21">
            <a:extLst>
              <a:ext uri="{FF2B5EF4-FFF2-40B4-BE49-F238E27FC236}">
                <a16:creationId xmlns:a16="http://schemas.microsoft.com/office/drawing/2014/main" id="{E9E94C8B-B38C-4F8B-ADFD-BBEA007C7D10}"/>
              </a:ext>
            </a:extLst>
          </p:cNvPr>
          <p:cNvSpPr/>
          <p:nvPr/>
        </p:nvSpPr>
        <p:spPr>
          <a:xfrm>
            <a:off x="3552009" y="4867276"/>
            <a:ext cx="1759305" cy="673100"/>
          </a:xfrm>
          <a:prstGeom prst="wedgeEllipseCallout">
            <a:avLst>
              <a:gd name="adj1" fmla="val -59961"/>
              <a:gd name="adj2" fmla="val -129355"/>
            </a:avLst>
          </a:prstGeom>
          <a:solidFill>
            <a:srgbClr val="9966FF">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How to read QR Code in Android By Integrating Zxing Library in ...">
            <a:extLst>
              <a:ext uri="{FF2B5EF4-FFF2-40B4-BE49-F238E27FC236}">
                <a16:creationId xmlns:a16="http://schemas.microsoft.com/office/drawing/2014/main" id="{E259BA35-1159-44C0-9708-C72799A1616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301949" y="6080381"/>
            <a:ext cx="2040306" cy="2156729"/>
          </a:xfrm>
          <a:prstGeom prst="rect">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57D66960-498E-4E9F-BC79-2F306134534A}"/>
              </a:ext>
            </a:extLst>
          </p:cNvPr>
          <p:cNvGrpSpPr>
            <a:grpSpLocks noChangeAspect="1"/>
          </p:cNvGrpSpPr>
          <p:nvPr/>
        </p:nvGrpSpPr>
        <p:grpSpPr>
          <a:xfrm>
            <a:off x="3727998" y="1663318"/>
            <a:ext cx="2678449" cy="2032822"/>
            <a:chOff x="2883744" y="6291984"/>
            <a:chExt cx="3287173" cy="2494816"/>
          </a:xfrm>
        </p:grpSpPr>
        <p:pic>
          <p:nvPicPr>
            <p:cNvPr id="30" name="Picture 29">
              <a:extLst>
                <a:ext uri="{FF2B5EF4-FFF2-40B4-BE49-F238E27FC236}">
                  <a16:creationId xmlns:a16="http://schemas.microsoft.com/office/drawing/2014/main" id="{5BF6908C-39F8-49F8-AFC3-ED924027CE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3744" y="6291984"/>
              <a:ext cx="3156653" cy="1800373"/>
            </a:xfrm>
            <a:prstGeom prst="rect">
              <a:avLst/>
            </a:prstGeom>
          </p:spPr>
        </p:pic>
        <p:pic>
          <p:nvPicPr>
            <p:cNvPr id="31" name="Picture 30">
              <a:extLst>
                <a:ext uri="{FF2B5EF4-FFF2-40B4-BE49-F238E27FC236}">
                  <a16:creationId xmlns:a16="http://schemas.microsoft.com/office/drawing/2014/main" id="{477008A6-BFEB-4056-9AAD-DDAAE449E6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0377" y="6692983"/>
              <a:ext cx="1200540" cy="2093817"/>
            </a:xfrm>
            <a:prstGeom prst="rect">
              <a:avLst/>
            </a:prstGeom>
          </p:spPr>
        </p:pic>
      </p:grpSp>
      <p:grpSp>
        <p:nvGrpSpPr>
          <p:cNvPr id="28" name="Group 27">
            <a:extLst>
              <a:ext uri="{FF2B5EF4-FFF2-40B4-BE49-F238E27FC236}">
                <a16:creationId xmlns:a16="http://schemas.microsoft.com/office/drawing/2014/main" id="{5A0C7CC6-3A81-45E2-B4C2-EF6D12020EA8}"/>
              </a:ext>
            </a:extLst>
          </p:cNvPr>
          <p:cNvGrpSpPr>
            <a:grpSpLocks noChangeAspect="1"/>
          </p:cNvGrpSpPr>
          <p:nvPr/>
        </p:nvGrpSpPr>
        <p:grpSpPr>
          <a:xfrm>
            <a:off x="2035555" y="1470108"/>
            <a:ext cx="1992672" cy="1505188"/>
            <a:chOff x="2932417" y="1373381"/>
            <a:chExt cx="2402237" cy="1814558"/>
          </a:xfrm>
        </p:grpSpPr>
        <p:grpSp>
          <p:nvGrpSpPr>
            <p:cNvPr id="2" name="Group 1">
              <a:extLst>
                <a:ext uri="{FF2B5EF4-FFF2-40B4-BE49-F238E27FC236}">
                  <a16:creationId xmlns:a16="http://schemas.microsoft.com/office/drawing/2014/main" id="{624596DD-5EA9-4596-AAF6-67FB7FE53708}"/>
                </a:ext>
              </a:extLst>
            </p:cNvPr>
            <p:cNvGrpSpPr>
              <a:grpSpLocks noChangeAspect="1"/>
            </p:cNvGrpSpPr>
            <p:nvPr/>
          </p:nvGrpSpPr>
          <p:grpSpPr>
            <a:xfrm>
              <a:off x="2932417" y="1395253"/>
              <a:ext cx="2402237" cy="1792686"/>
              <a:chOff x="2932417" y="1395253"/>
              <a:chExt cx="2402237" cy="1792686"/>
            </a:xfrm>
          </p:grpSpPr>
          <p:pic>
            <p:nvPicPr>
              <p:cNvPr id="15" name="Picture 2">
                <a:extLst>
                  <a:ext uri="{FF2B5EF4-FFF2-40B4-BE49-F238E27FC236}">
                    <a16:creationId xmlns:a16="http://schemas.microsoft.com/office/drawing/2014/main" id="{404A9AB3-8F46-4723-8B50-8673B4A2D883}"/>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6200000">
                <a:off x="3157764" y="1789498"/>
                <a:ext cx="933432" cy="144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omputer&#10;&#10;Description automatically generated">
                <a:extLst>
                  <a:ext uri="{FF2B5EF4-FFF2-40B4-BE49-F238E27FC236}">
                    <a16:creationId xmlns:a16="http://schemas.microsoft.com/office/drawing/2014/main" id="{6230BE0F-E101-4353-91DA-68AF114B60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32417" y="1925053"/>
                <a:ext cx="2402237" cy="1262886"/>
              </a:xfrm>
              <a:prstGeom prst="rect">
                <a:avLst/>
              </a:prstGeom>
            </p:spPr>
          </p:pic>
        </p:grpSp>
        <p:pic>
          <p:nvPicPr>
            <p:cNvPr id="9" name="Picture 8" descr="A close up of a sign&#10;&#10;Description automatically generated">
              <a:extLst>
                <a:ext uri="{FF2B5EF4-FFF2-40B4-BE49-F238E27FC236}">
                  <a16:creationId xmlns:a16="http://schemas.microsoft.com/office/drawing/2014/main" id="{AFD32073-E8B2-49D9-A2D0-29F112FDB8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17748" y="1373381"/>
              <a:ext cx="1102471" cy="988422"/>
            </a:xfrm>
            <a:prstGeom prst="rect">
              <a:avLst/>
            </a:prstGeom>
          </p:spPr>
        </p:pic>
      </p:grpSp>
    </p:spTree>
    <p:extLst>
      <p:ext uri="{BB962C8B-B14F-4D97-AF65-F5344CB8AC3E}">
        <p14:creationId xmlns:p14="http://schemas.microsoft.com/office/powerpoint/2010/main" val="2038146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E357B-31A1-4654-8F5B-65BAC32E40CD}"/>
              </a:ext>
            </a:extLst>
          </p:cNvPr>
          <p:cNvSpPr>
            <a:spLocks noGrp="1"/>
          </p:cNvSpPr>
          <p:nvPr>
            <p:ph type="title"/>
          </p:nvPr>
        </p:nvSpPr>
        <p:spPr>
          <a:xfrm>
            <a:off x="1913469" y="397727"/>
            <a:ext cx="13529733" cy="624495"/>
          </a:xfrm>
        </p:spPr>
        <p:txBody>
          <a:bodyPr>
            <a:normAutofit fontScale="90000"/>
          </a:bodyPr>
          <a:lstStyle/>
          <a:p>
            <a:r>
              <a:rPr lang="en-US" dirty="0"/>
              <a:t>1-Way BrightLink Applications</a:t>
            </a:r>
          </a:p>
        </p:txBody>
      </p:sp>
      <p:sp>
        <p:nvSpPr>
          <p:cNvPr id="5" name="Text Placeholder 4">
            <a:extLst>
              <a:ext uri="{FF2B5EF4-FFF2-40B4-BE49-F238E27FC236}">
                <a16:creationId xmlns:a16="http://schemas.microsoft.com/office/drawing/2014/main" id="{2C781653-B7E0-4217-86CD-8DD90E85318E}"/>
              </a:ext>
            </a:extLst>
          </p:cNvPr>
          <p:cNvSpPr>
            <a:spLocks noGrp="1"/>
          </p:cNvSpPr>
          <p:nvPr>
            <p:ph type="body" sz="quarter" idx="10"/>
          </p:nvPr>
        </p:nvSpPr>
        <p:spPr>
          <a:xfrm>
            <a:off x="1913469" y="1188788"/>
            <a:ext cx="13966182" cy="503240"/>
          </a:xfrm>
        </p:spPr>
        <p:txBody>
          <a:bodyPr/>
          <a:lstStyle/>
          <a:p>
            <a:r>
              <a:rPr lang="en-US" sz="2700" dirty="0"/>
              <a:t>Affordable touchless communication solution – no display required! </a:t>
            </a:r>
          </a:p>
        </p:txBody>
      </p:sp>
      <p:sp>
        <p:nvSpPr>
          <p:cNvPr id="6" name="Content Placeholder 5">
            <a:extLst>
              <a:ext uri="{FF2B5EF4-FFF2-40B4-BE49-F238E27FC236}">
                <a16:creationId xmlns:a16="http://schemas.microsoft.com/office/drawing/2014/main" id="{6C0ACB44-7430-4827-B1F3-5B87034D3440}"/>
              </a:ext>
            </a:extLst>
          </p:cNvPr>
          <p:cNvSpPr>
            <a:spLocks noGrp="1"/>
          </p:cNvSpPr>
          <p:nvPr>
            <p:ph idx="14"/>
          </p:nvPr>
        </p:nvSpPr>
        <p:spPr>
          <a:xfrm>
            <a:off x="1913469" y="2092227"/>
            <a:ext cx="8874608" cy="3899462"/>
          </a:xfrm>
        </p:spPr>
        <p:txBody>
          <a:bodyPr/>
          <a:lstStyle/>
          <a:p>
            <a:r>
              <a:rPr lang="en-US" dirty="0">
                <a:solidFill>
                  <a:srgbClr val="333333"/>
                </a:solidFill>
                <a:latin typeface="Montserrat"/>
              </a:rPr>
              <a:t>Provide visitors with a location map of your space from museums to malls, public buildings &amp; beyond</a:t>
            </a:r>
          </a:p>
          <a:p>
            <a:r>
              <a:rPr lang="en-US" dirty="0">
                <a:solidFill>
                  <a:srgbClr val="333333"/>
                </a:solidFill>
                <a:latin typeface="Montserrat"/>
              </a:rPr>
              <a:t>Communicate contact directories to office visitors</a:t>
            </a:r>
          </a:p>
          <a:p>
            <a:r>
              <a:rPr lang="en-US" dirty="0">
                <a:solidFill>
                  <a:srgbClr val="333333"/>
                </a:solidFill>
                <a:latin typeface="Montserrat"/>
              </a:rPr>
              <a:t>Convey information on products &amp; services </a:t>
            </a:r>
          </a:p>
          <a:p>
            <a:r>
              <a:rPr lang="en-US" dirty="0">
                <a:solidFill>
                  <a:srgbClr val="333333"/>
                </a:solidFill>
                <a:latin typeface="Montserrat"/>
              </a:rPr>
              <a:t>Distribute coupons, offers &amp; discounts</a:t>
            </a:r>
          </a:p>
          <a:p>
            <a:r>
              <a:rPr lang="en-US" dirty="0">
                <a:solidFill>
                  <a:srgbClr val="333333"/>
                </a:solidFill>
                <a:latin typeface="Montserrat"/>
              </a:rPr>
              <a:t>Optional ability to link to loyalty programs, website &amp; opt in offers using the phone's cell service</a:t>
            </a:r>
          </a:p>
          <a:p>
            <a:endParaRPr lang="en-US" dirty="0"/>
          </a:p>
        </p:txBody>
      </p:sp>
      <p:pic>
        <p:nvPicPr>
          <p:cNvPr id="22" name="Picture 21" descr="A picture containing person, indoor, electronics, table&#10;&#10;Description automatically generated">
            <a:extLst>
              <a:ext uri="{FF2B5EF4-FFF2-40B4-BE49-F238E27FC236}">
                <a16:creationId xmlns:a16="http://schemas.microsoft.com/office/drawing/2014/main" id="{6DFCBD83-38BE-498C-A79A-25EED200B2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39893" y="1821913"/>
            <a:ext cx="3971178" cy="3466367"/>
          </a:xfrm>
          <a:prstGeom prst="rect">
            <a:avLst/>
          </a:prstGeom>
        </p:spPr>
      </p:pic>
      <p:pic>
        <p:nvPicPr>
          <p:cNvPr id="59" name="Picture 4" descr="The Changing Face of Food Shopping…Are You Ready For It? | RTi ...">
            <a:extLst>
              <a:ext uri="{FF2B5EF4-FFF2-40B4-BE49-F238E27FC236}">
                <a16:creationId xmlns:a16="http://schemas.microsoft.com/office/drawing/2014/main" id="{C635B6CD-6A9B-4086-A353-944DA312C50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77292" y="6057072"/>
            <a:ext cx="3169924" cy="2444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7C89B77-F99F-4B21-81BE-F952C79F114C}"/>
              </a:ext>
            </a:extLst>
          </p:cNvPr>
          <p:cNvGrpSpPr>
            <a:grpSpLocks noChangeAspect="1"/>
          </p:cNvGrpSpPr>
          <p:nvPr/>
        </p:nvGrpSpPr>
        <p:grpSpPr>
          <a:xfrm>
            <a:off x="6822901" y="5880984"/>
            <a:ext cx="3970998" cy="2796856"/>
            <a:chOff x="10204267" y="598408"/>
            <a:chExt cx="5387629" cy="3794619"/>
          </a:xfrm>
        </p:grpSpPr>
        <p:pic>
          <p:nvPicPr>
            <p:cNvPr id="21" name="Picture 20">
              <a:extLst>
                <a:ext uri="{FF2B5EF4-FFF2-40B4-BE49-F238E27FC236}">
                  <a16:creationId xmlns:a16="http://schemas.microsoft.com/office/drawing/2014/main" id="{A44E3A32-1598-498A-9F1E-B7203C11CD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31504" y="598408"/>
              <a:ext cx="3860392" cy="3794619"/>
            </a:xfrm>
            <a:prstGeom prst="rect">
              <a:avLst/>
            </a:prstGeom>
          </p:spPr>
        </p:pic>
        <p:pic>
          <p:nvPicPr>
            <p:cNvPr id="23" name="Picture 22">
              <a:extLst>
                <a:ext uri="{FF2B5EF4-FFF2-40B4-BE49-F238E27FC236}">
                  <a16:creationId xmlns:a16="http://schemas.microsoft.com/office/drawing/2014/main" id="{F4CB4490-4598-471C-B39F-18F4D43A69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4267" y="749375"/>
              <a:ext cx="1927714" cy="3492685"/>
            </a:xfrm>
            <a:prstGeom prst="rect">
              <a:avLst/>
            </a:prstGeom>
          </p:spPr>
        </p:pic>
      </p:grpSp>
      <p:pic>
        <p:nvPicPr>
          <p:cNvPr id="8" name="Picture 7">
            <a:extLst>
              <a:ext uri="{FF2B5EF4-FFF2-40B4-BE49-F238E27FC236}">
                <a16:creationId xmlns:a16="http://schemas.microsoft.com/office/drawing/2014/main" id="{EFB58258-6007-4845-9E37-A2A416B0B136}"/>
              </a:ext>
            </a:extLst>
          </p:cNvPr>
          <p:cNvPicPr>
            <a:picLocks noChangeAspect="1"/>
          </p:cNvPicPr>
          <p:nvPr/>
        </p:nvPicPr>
        <p:blipFill>
          <a:blip r:embed="rId7"/>
          <a:stretch>
            <a:fillRect/>
          </a:stretch>
        </p:blipFill>
        <p:spPr>
          <a:xfrm>
            <a:off x="12044879" y="5439926"/>
            <a:ext cx="3248310" cy="3389413"/>
          </a:xfrm>
          <a:prstGeom prst="rect">
            <a:avLst/>
          </a:prstGeom>
        </p:spPr>
      </p:pic>
    </p:spTree>
    <p:extLst>
      <p:ext uri="{BB962C8B-B14F-4D97-AF65-F5344CB8AC3E}">
        <p14:creationId xmlns:p14="http://schemas.microsoft.com/office/powerpoint/2010/main" val="24844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8D465-0982-4EEC-ABAC-700A8CAFD434}"/>
              </a:ext>
            </a:extLst>
          </p:cNvPr>
          <p:cNvSpPr>
            <a:spLocks noGrp="1"/>
          </p:cNvSpPr>
          <p:nvPr>
            <p:ph type="title"/>
          </p:nvPr>
        </p:nvSpPr>
        <p:spPr>
          <a:xfrm>
            <a:off x="1913469" y="598408"/>
            <a:ext cx="13885331" cy="624495"/>
          </a:xfrm>
        </p:spPr>
        <p:txBody>
          <a:bodyPr>
            <a:normAutofit fontScale="90000"/>
          </a:bodyPr>
          <a:lstStyle/>
          <a:p>
            <a:r>
              <a:rPr lang="en-US" dirty="0"/>
              <a:t>1-way BrightLink Features</a:t>
            </a:r>
          </a:p>
        </p:txBody>
      </p:sp>
      <p:sp>
        <p:nvSpPr>
          <p:cNvPr id="5" name="Text Placeholder 4">
            <a:extLst>
              <a:ext uri="{FF2B5EF4-FFF2-40B4-BE49-F238E27FC236}">
                <a16:creationId xmlns:a16="http://schemas.microsoft.com/office/drawing/2014/main" id="{1FDD3773-FC96-488D-9705-D21CE51D7464}"/>
              </a:ext>
            </a:extLst>
          </p:cNvPr>
          <p:cNvSpPr>
            <a:spLocks noGrp="1"/>
          </p:cNvSpPr>
          <p:nvPr>
            <p:ph type="body" sz="quarter" idx="10"/>
          </p:nvPr>
        </p:nvSpPr>
        <p:spPr>
          <a:xfrm>
            <a:off x="1913469" y="1492501"/>
            <a:ext cx="13529733" cy="521270"/>
          </a:xfrm>
        </p:spPr>
        <p:txBody>
          <a:bodyPr/>
          <a:lstStyle/>
          <a:p>
            <a:r>
              <a:rPr lang="en-US" dirty="0"/>
              <a:t>Make a phone the digital sign</a:t>
            </a:r>
          </a:p>
        </p:txBody>
      </p:sp>
      <p:sp>
        <p:nvSpPr>
          <p:cNvPr id="6" name="Content Placeholder 5">
            <a:extLst>
              <a:ext uri="{FF2B5EF4-FFF2-40B4-BE49-F238E27FC236}">
                <a16:creationId xmlns:a16="http://schemas.microsoft.com/office/drawing/2014/main" id="{4CF08E5C-0CCB-47AD-B14B-06FCA95329F5}"/>
              </a:ext>
            </a:extLst>
          </p:cNvPr>
          <p:cNvSpPr>
            <a:spLocks noGrp="1"/>
          </p:cNvSpPr>
          <p:nvPr>
            <p:ph idx="14"/>
          </p:nvPr>
        </p:nvSpPr>
        <p:spPr>
          <a:xfrm>
            <a:off x="1913470" y="2389113"/>
            <a:ext cx="7123850" cy="6170271"/>
          </a:xfrm>
        </p:spPr>
        <p:txBody>
          <a:bodyPr/>
          <a:lstStyle/>
          <a:p>
            <a:pPr>
              <a:spcBef>
                <a:spcPts val="2400"/>
              </a:spcBef>
            </a:pPr>
            <a:r>
              <a:rPr lang="en-US" dirty="0">
                <a:solidFill>
                  <a:srgbClr val="595959"/>
                </a:solidFill>
                <a:latin typeface="Montserrat"/>
              </a:rPr>
              <a:t>Easily displays your image or HTML content on a personal phone’s browser with a quick QR code scan</a:t>
            </a:r>
          </a:p>
          <a:p>
            <a:pPr>
              <a:spcBef>
                <a:spcPts val="2400"/>
              </a:spcBef>
            </a:pPr>
            <a:r>
              <a:rPr lang="en-US" dirty="0">
                <a:solidFill>
                  <a:srgbClr val="595959"/>
                </a:solidFill>
                <a:latin typeface="Montserrat"/>
              </a:rPr>
              <a:t>Supports a multitude of users linked to a single BrightSign player to distribute your content</a:t>
            </a:r>
          </a:p>
          <a:p>
            <a:pPr>
              <a:spcBef>
                <a:spcPts val="2400"/>
              </a:spcBef>
            </a:pPr>
            <a:r>
              <a:rPr lang="en-US" sz="2400" dirty="0"/>
              <a:t>Offers an Admin Portal to easily update image content displayed on a user's phone</a:t>
            </a:r>
          </a:p>
          <a:p>
            <a:pPr>
              <a:spcBef>
                <a:spcPts val="2400"/>
              </a:spcBef>
            </a:pPr>
            <a:r>
              <a:rPr lang="en-US" sz="2600" dirty="0">
                <a:solidFill>
                  <a:srgbClr val="595959"/>
                </a:solidFill>
              </a:rPr>
              <a:t>Does NOT require:</a:t>
            </a:r>
          </a:p>
          <a:p>
            <a:pPr lvl="1">
              <a:spcBef>
                <a:spcPts val="600"/>
              </a:spcBef>
            </a:pPr>
            <a:r>
              <a:rPr lang="en-US" dirty="0">
                <a:solidFill>
                  <a:srgbClr val="595959"/>
                </a:solidFill>
              </a:rPr>
              <a:t>An internet connection</a:t>
            </a:r>
          </a:p>
          <a:p>
            <a:pPr lvl="1">
              <a:spcBef>
                <a:spcPts val="600"/>
              </a:spcBef>
            </a:pPr>
            <a:r>
              <a:rPr lang="en-US" dirty="0">
                <a:solidFill>
                  <a:srgbClr val="595959"/>
                </a:solidFill>
              </a:rPr>
              <a:t>An app</a:t>
            </a:r>
          </a:p>
          <a:p>
            <a:pPr lvl="1">
              <a:spcBef>
                <a:spcPts val="600"/>
              </a:spcBef>
            </a:pPr>
            <a:r>
              <a:rPr lang="en-US" dirty="0">
                <a:solidFill>
                  <a:srgbClr val="595959"/>
                </a:solidFill>
              </a:rPr>
              <a:t>Or even a display </a:t>
            </a:r>
            <a:r>
              <a:rPr lang="en-US" sz="2000" i="1" dirty="0">
                <a:solidFill>
                  <a:srgbClr val="595959"/>
                </a:solidFill>
              </a:rPr>
              <a:t>(optional)</a:t>
            </a:r>
            <a:endParaRPr lang="en-US" i="1" dirty="0">
              <a:solidFill>
                <a:srgbClr val="595959"/>
              </a:solidFill>
            </a:endParaRPr>
          </a:p>
        </p:txBody>
      </p:sp>
      <p:pic>
        <p:nvPicPr>
          <p:cNvPr id="16" name="Picture 15" descr="A picture containing indoor, table, front, sitting&#10;&#10;Description automatically generated">
            <a:extLst>
              <a:ext uri="{FF2B5EF4-FFF2-40B4-BE49-F238E27FC236}">
                <a16:creationId xmlns:a16="http://schemas.microsoft.com/office/drawing/2014/main" id="{E05B73B3-9B0C-4135-8054-B8E575D5812B}"/>
              </a:ext>
            </a:extLst>
          </p:cNvPr>
          <p:cNvPicPr>
            <a:picLocks noChangeAspect="1"/>
          </p:cNvPicPr>
          <p:nvPr/>
        </p:nvPicPr>
        <p:blipFill rotWithShape="1">
          <a:blip r:embed="rId3"/>
          <a:srcRect l="7142" t="23626" r="23801" b="9897"/>
          <a:stretch/>
        </p:blipFill>
        <p:spPr>
          <a:xfrm>
            <a:off x="10880371" y="5843754"/>
            <a:ext cx="4993982" cy="2701838"/>
          </a:xfrm>
          <a:prstGeom prst="rect">
            <a:avLst/>
          </a:prstGeom>
          <a:ln>
            <a:noFill/>
          </a:ln>
          <a:effectLst>
            <a:softEdge rad="112500"/>
          </a:effectLst>
        </p:spPr>
      </p:pic>
      <p:pic>
        <p:nvPicPr>
          <p:cNvPr id="11" name="Picture 10" descr="A screenshot of a cell phone&#10;&#10;Description automatically generated">
            <a:extLst>
              <a:ext uri="{FF2B5EF4-FFF2-40B4-BE49-F238E27FC236}">
                <a16:creationId xmlns:a16="http://schemas.microsoft.com/office/drawing/2014/main" id="{5ABDFFE7-033D-485E-89E8-9128C0A32350}"/>
              </a:ext>
            </a:extLst>
          </p:cNvPr>
          <p:cNvPicPr>
            <a:picLocks noChangeAspect="1"/>
          </p:cNvPicPr>
          <p:nvPr/>
        </p:nvPicPr>
        <p:blipFill>
          <a:blip r:embed="rId4"/>
          <a:stretch>
            <a:fillRect/>
          </a:stretch>
        </p:blipFill>
        <p:spPr>
          <a:xfrm>
            <a:off x="8750502" y="4841598"/>
            <a:ext cx="2234793" cy="4044254"/>
          </a:xfrm>
          <a:prstGeom prst="rect">
            <a:avLst/>
          </a:prstGeom>
        </p:spPr>
      </p:pic>
      <p:pic>
        <p:nvPicPr>
          <p:cNvPr id="18" name="Picture 17" descr="A picture containing table, sitting, monitor, black&#10;&#10;Description automatically generated">
            <a:extLst>
              <a:ext uri="{FF2B5EF4-FFF2-40B4-BE49-F238E27FC236}">
                <a16:creationId xmlns:a16="http://schemas.microsoft.com/office/drawing/2014/main" id="{B95282EF-E70D-411D-9A62-AC4A811E10B2}"/>
              </a:ext>
            </a:extLst>
          </p:cNvPr>
          <p:cNvPicPr>
            <a:picLocks noChangeAspect="1"/>
          </p:cNvPicPr>
          <p:nvPr/>
        </p:nvPicPr>
        <p:blipFill>
          <a:blip r:embed="rId5"/>
          <a:stretch>
            <a:fillRect/>
          </a:stretch>
        </p:blipFill>
        <p:spPr>
          <a:xfrm>
            <a:off x="9867899" y="373380"/>
            <a:ext cx="6248045" cy="4198620"/>
          </a:xfrm>
          <a:prstGeom prst="rect">
            <a:avLst/>
          </a:prstGeom>
        </p:spPr>
      </p:pic>
    </p:spTree>
    <p:extLst>
      <p:ext uri="{BB962C8B-B14F-4D97-AF65-F5344CB8AC3E}">
        <p14:creationId xmlns:p14="http://schemas.microsoft.com/office/powerpoint/2010/main" val="138709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E357B-31A1-4654-8F5B-65BAC32E40CD}"/>
              </a:ext>
            </a:extLst>
          </p:cNvPr>
          <p:cNvSpPr>
            <a:spLocks noGrp="1"/>
          </p:cNvSpPr>
          <p:nvPr>
            <p:ph type="title"/>
          </p:nvPr>
        </p:nvSpPr>
        <p:spPr>
          <a:xfrm>
            <a:off x="1913469" y="530482"/>
            <a:ext cx="13529733" cy="624495"/>
          </a:xfrm>
        </p:spPr>
        <p:txBody>
          <a:bodyPr>
            <a:normAutofit fontScale="90000"/>
          </a:bodyPr>
          <a:lstStyle/>
          <a:p>
            <a:r>
              <a:rPr lang="en-US" dirty="0"/>
              <a:t>1-way BrightLink Application: Retail Shelf </a:t>
            </a:r>
          </a:p>
        </p:txBody>
      </p:sp>
      <p:sp>
        <p:nvSpPr>
          <p:cNvPr id="5" name="Text Placeholder 4">
            <a:extLst>
              <a:ext uri="{FF2B5EF4-FFF2-40B4-BE49-F238E27FC236}">
                <a16:creationId xmlns:a16="http://schemas.microsoft.com/office/drawing/2014/main" id="{2C781653-B7E0-4217-86CD-8DD90E85318E}"/>
              </a:ext>
            </a:extLst>
          </p:cNvPr>
          <p:cNvSpPr>
            <a:spLocks noGrp="1"/>
          </p:cNvSpPr>
          <p:nvPr>
            <p:ph type="body" sz="quarter" idx="10"/>
          </p:nvPr>
        </p:nvSpPr>
        <p:spPr>
          <a:xfrm>
            <a:off x="1913469" y="1424574"/>
            <a:ext cx="13807255" cy="465615"/>
          </a:xfrm>
        </p:spPr>
        <p:txBody>
          <a:bodyPr/>
          <a:lstStyle/>
          <a:p>
            <a:r>
              <a:rPr lang="en-US" dirty="0"/>
              <a:t>Touchless product shelf engagement for info, discounts and more</a:t>
            </a:r>
          </a:p>
        </p:txBody>
      </p:sp>
      <p:sp>
        <p:nvSpPr>
          <p:cNvPr id="6" name="Content Placeholder 5">
            <a:extLst>
              <a:ext uri="{FF2B5EF4-FFF2-40B4-BE49-F238E27FC236}">
                <a16:creationId xmlns:a16="http://schemas.microsoft.com/office/drawing/2014/main" id="{6C0ACB44-7430-4827-B1F3-5B87034D3440}"/>
              </a:ext>
            </a:extLst>
          </p:cNvPr>
          <p:cNvSpPr>
            <a:spLocks noGrp="1"/>
          </p:cNvSpPr>
          <p:nvPr>
            <p:ph idx="14"/>
          </p:nvPr>
        </p:nvSpPr>
        <p:spPr>
          <a:xfrm>
            <a:off x="1913466" y="2216207"/>
            <a:ext cx="5870965" cy="6366648"/>
          </a:xfrm>
        </p:spPr>
        <p:txBody>
          <a:bodyPr/>
          <a:lstStyle/>
          <a:p>
            <a:pPr>
              <a:spcBef>
                <a:spcPts val="600"/>
              </a:spcBef>
              <a:spcAft>
                <a:spcPts val="600"/>
              </a:spcAft>
            </a:pPr>
            <a:r>
              <a:rPr lang="en-US" sz="2000" dirty="0"/>
              <a:t>Delivers instant product information with touchless engagement</a:t>
            </a:r>
          </a:p>
          <a:p>
            <a:pPr>
              <a:spcBef>
                <a:spcPts val="600"/>
              </a:spcBef>
              <a:spcAft>
                <a:spcPts val="600"/>
              </a:spcAft>
            </a:pPr>
            <a:r>
              <a:rPr lang="en-US" sz="2000" dirty="0"/>
              <a:t>A quick QR code scan from the product shelf provides additional product info </a:t>
            </a:r>
          </a:p>
          <a:p>
            <a:pPr lvl="1"/>
            <a:r>
              <a:rPr lang="en-US" sz="1800" dirty="0"/>
              <a:t>Custom interface on phone matches the product providing a seamless experience</a:t>
            </a:r>
          </a:p>
          <a:p>
            <a:pPr lvl="1"/>
            <a:r>
              <a:rPr lang="en-US" sz="1800" dirty="0">
                <a:solidFill>
                  <a:srgbClr val="595959"/>
                </a:solidFill>
                <a:latin typeface="Verdana" panose="020B0604030504040204" pitchFamily="34" charset="0"/>
                <a:ea typeface="Verdana" panose="020B0604030504040204" pitchFamily="34" charset="0"/>
              </a:rPr>
              <a:t>Supports a hundreds of users at once</a:t>
            </a:r>
            <a:endParaRPr lang="en-US" sz="1800" dirty="0">
              <a:latin typeface="Verdana" panose="020B0604030504040204" pitchFamily="34" charset="0"/>
              <a:ea typeface="Verdana" panose="020B0604030504040204" pitchFamily="34" charset="0"/>
            </a:endParaRPr>
          </a:p>
          <a:p>
            <a:pPr lvl="1"/>
            <a:r>
              <a:rPr lang="en-US" sz="1800" dirty="0">
                <a:latin typeface="Verdana" panose="020B0604030504040204" pitchFamily="34" charset="0"/>
                <a:ea typeface="Verdana" panose="020B0604030504040204" pitchFamily="34" charset="0"/>
              </a:rPr>
              <a:t>Supports a multitude of products tags &amp; their content on a single BrightSign player</a:t>
            </a:r>
          </a:p>
          <a:p>
            <a:r>
              <a:rPr lang="en-US" sz="2000" dirty="0"/>
              <a:t>Offers a wide variety of content to display on a customer’s phone:</a:t>
            </a:r>
          </a:p>
          <a:p>
            <a:pPr lvl="1"/>
            <a:r>
              <a:rPr lang="en-US" sz="1800" dirty="0"/>
              <a:t>Product fact tag, features, specs, etc.</a:t>
            </a:r>
          </a:p>
          <a:p>
            <a:pPr lvl="1"/>
            <a:r>
              <a:rPr lang="en-US" sz="1800" dirty="0"/>
              <a:t>Product discounts, coupons &amp; promos</a:t>
            </a:r>
          </a:p>
          <a:p>
            <a:pPr lvl="1"/>
            <a:r>
              <a:rPr lang="en-US" sz="1800" dirty="0"/>
              <a:t>Recommend accessories or complementary products </a:t>
            </a:r>
          </a:p>
        </p:txBody>
      </p:sp>
      <p:pic>
        <p:nvPicPr>
          <p:cNvPr id="7" name="Picture 6" descr="A picture containing person, man, holding, food&#10;&#10;Description automatically generated">
            <a:extLst>
              <a:ext uri="{FF2B5EF4-FFF2-40B4-BE49-F238E27FC236}">
                <a16:creationId xmlns:a16="http://schemas.microsoft.com/office/drawing/2014/main" id="{03C976C2-EFC0-49CB-B72C-DFF4E4404582}"/>
              </a:ext>
            </a:extLst>
          </p:cNvPr>
          <p:cNvPicPr>
            <a:picLocks noChangeAspect="1"/>
          </p:cNvPicPr>
          <p:nvPr/>
        </p:nvPicPr>
        <p:blipFill>
          <a:blip r:embed="rId3"/>
          <a:stretch>
            <a:fillRect/>
          </a:stretch>
        </p:blipFill>
        <p:spPr>
          <a:xfrm>
            <a:off x="7894176" y="2622884"/>
            <a:ext cx="7963377" cy="5304834"/>
          </a:xfrm>
          <a:prstGeom prst="rect">
            <a:avLst/>
          </a:prstGeom>
          <a:ln>
            <a:noFill/>
          </a:ln>
          <a:effectLst>
            <a:softEdge rad="112500"/>
          </a:effectLst>
        </p:spPr>
      </p:pic>
    </p:spTree>
    <p:extLst>
      <p:ext uri="{BB962C8B-B14F-4D97-AF65-F5344CB8AC3E}">
        <p14:creationId xmlns:p14="http://schemas.microsoft.com/office/powerpoint/2010/main" val="3953249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431724D-B371-4FCC-AB2B-DE5579E4204A}"/>
              </a:ext>
            </a:extLst>
          </p:cNvPr>
          <p:cNvGrpSpPr/>
          <p:nvPr/>
        </p:nvGrpSpPr>
        <p:grpSpPr>
          <a:xfrm>
            <a:off x="12347368" y="4163437"/>
            <a:ext cx="2107949" cy="3545377"/>
            <a:chOff x="12354742" y="4160717"/>
            <a:chExt cx="1848606" cy="3214355"/>
          </a:xfrm>
        </p:grpSpPr>
        <p:sp>
          <p:nvSpPr>
            <p:cNvPr id="19" name="Rectangle 18">
              <a:extLst>
                <a:ext uri="{FF2B5EF4-FFF2-40B4-BE49-F238E27FC236}">
                  <a16:creationId xmlns:a16="http://schemas.microsoft.com/office/drawing/2014/main" id="{5A9A8163-421F-4FE9-BCA0-F789145A4D4E}"/>
                </a:ext>
              </a:extLst>
            </p:cNvPr>
            <p:cNvSpPr/>
            <p:nvPr/>
          </p:nvSpPr>
          <p:spPr>
            <a:xfrm>
              <a:off x="12354742" y="4160717"/>
              <a:ext cx="1809220" cy="32143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78D97C9-116D-4695-B1B4-79EB2E9BF784}"/>
                </a:ext>
              </a:extLst>
            </p:cNvPr>
            <p:cNvGrpSpPr/>
            <p:nvPr/>
          </p:nvGrpSpPr>
          <p:grpSpPr>
            <a:xfrm>
              <a:off x="12379243" y="4267574"/>
              <a:ext cx="1824105" cy="2935313"/>
              <a:chOff x="12350204" y="4239810"/>
              <a:chExt cx="1824105" cy="2935313"/>
            </a:xfrm>
          </p:grpSpPr>
          <p:sp>
            <p:nvSpPr>
              <p:cNvPr id="25" name="TextBox 24">
                <a:extLst>
                  <a:ext uri="{FF2B5EF4-FFF2-40B4-BE49-F238E27FC236}">
                    <a16:creationId xmlns:a16="http://schemas.microsoft.com/office/drawing/2014/main" id="{E6A838E0-616C-4B73-98DB-A4047A7C4141}"/>
                  </a:ext>
                </a:extLst>
              </p:cNvPr>
              <p:cNvSpPr txBox="1"/>
              <p:nvPr/>
            </p:nvSpPr>
            <p:spPr>
              <a:xfrm>
                <a:off x="12373201" y="4733855"/>
                <a:ext cx="1801108" cy="1077218"/>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Did you know filters should be replaced </a:t>
                </a:r>
                <a:r>
                  <a:rPr lang="en-US" sz="1600" b="1" dirty="0">
                    <a:solidFill>
                      <a:srgbClr val="EF3125"/>
                    </a:solidFill>
                    <a:latin typeface="Arial" panose="020B0604020202020204" pitchFamily="34" charset="0"/>
                    <a:cs typeface="Arial" panose="020B0604020202020204" pitchFamily="34" charset="0"/>
                  </a:rPr>
                  <a:t>every 3 months</a:t>
                </a:r>
                <a:r>
                  <a:rPr lang="en-US" sz="1600" b="1" dirty="0">
                    <a:latin typeface="Arial" panose="020B0604020202020204" pitchFamily="34" charset="0"/>
                    <a:cs typeface="Arial" panose="020B0604020202020204" pitchFamily="34" charset="0"/>
                  </a:rPr>
                  <a:t>?</a:t>
                </a:r>
              </a:p>
            </p:txBody>
          </p:sp>
          <p:pic>
            <p:nvPicPr>
              <p:cNvPr id="1026" name="Picture 2" descr="Investor Urges Honeywell to Spin Off Aerospace Unit | IndustryWeek">
                <a:extLst>
                  <a:ext uri="{FF2B5EF4-FFF2-40B4-BE49-F238E27FC236}">
                    <a16:creationId xmlns:a16="http://schemas.microsoft.com/office/drawing/2014/main" id="{F5D7A844-62EE-4168-9A8A-E86DA3EF5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92" b="26626"/>
              <a:stretch/>
            </p:blipFill>
            <p:spPr bwMode="auto">
              <a:xfrm>
                <a:off x="12350204" y="4239810"/>
                <a:ext cx="1756279" cy="4992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0A9E3B9-D7A7-4B17-BFE4-158D5E7505A4}"/>
                  </a:ext>
                </a:extLst>
              </p:cNvPr>
              <p:cNvPicPr>
                <a:picLocks noChangeAspect="1"/>
              </p:cNvPicPr>
              <p:nvPr/>
            </p:nvPicPr>
            <p:blipFill>
              <a:blip r:embed="rId4"/>
              <a:stretch>
                <a:fillRect/>
              </a:stretch>
            </p:blipFill>
            <p:spPr>
              <a:xfrm>
                <a:off x="12378644" y="6727963"/>
                <a:ext cx="1756279" cy="447160"/>
              </a:xfrm>
              <a:prstGeom prst="rect">
                <a:avLst/>
              </a:prstGeom>
            </p:spPr>
          </p:pic>
          <p:pic>
            <p:nvPicPr>
              <p:cNvPr id="14" name="Picture 13">
                <a:extLst>
                  <a:ext uri="{FF2B5EF4-FFF2-40B4-BE49-F238E27FC236}">
                    <a16:creationId xmlns:a16="http://schemas.microsoft.com/office/drawing/2014/main" id="{191437DA-F770-4F20-B406-BB6C89E5903E}"/>
                  </a:ext>
                </a:extLst>
              </p:cNvPr>
              <p:cNvPicPr>
                <a:picLocks noChangeAspect="1"/>
              </p:cNvPicPr>
              <p:nvPr/>
            </p:nvPicPr>
            <p:blipFill>
              <a:blip r:embed="rId5"/>
              <a:stretch>
                <a:fillRect/>
              </a:stretch>
            </p:blipFill>
            <p:spPr>
              <a:xfrm>
                <a:off x="12578284" y="5831624"/>
                <a:ext cx="1386776" cy="831022"/>
              </a:xfrm>
              <a:prstGeom prst="rect">
                <a:avLst/>
              </a:prstGeom>
            </p:spPr>
          </p:pic>
        </p:grpSp>
      </p:grpSp>
      <p:pic>
        <p:nvPicPr>
          <p:cNvPr id="20" name="Picture 19" descr="A close up of electronics&#10;&#10;Description automatically generated">
            <a:extLst>
              <a:ext uri="{FF2B5EF4-FFF2-40B4-BE49-F238E27FC236}">
                <a16:creationId xmlns:a16="http://schemas.microsoft.com/office/drawing/2014/main" id="{A9F9C4CE-8C25-4ACD-97CE-D9737E44B0F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037095" y="3528075"/>
            <a:ext cx="2819011" cy="5103191"/>
          </a:xfrm>
          <a:prstGeom prst="rect">
            <a:avLst/>
          </a:prstGeom>
        </p:spPr>
      </p:pic>
      <p:pic>
        <p:nvPicPr>
          <p:cNvPr id="17" name="Picture 16">
            <a:extLst>
              <a:ext uri="{FF2B5EF4-FFF2-40B4-BE49-F238E27FC236}">
                <a16:creationId xmlns:a16="http://schemas.microsoft.com/office/drawing/2014/main" id="{F16FEF1E-B33A-41A7-B10F-F8B6FEEBDCE2}"/>
              </a:ext>
            </a:extLst>
          </p:cNvPr>
          <p:cNvPicPr>
            <a:picLocks noChangeAspect="1"/>
          </p:cNvPicPr>
          <p:nvPr/>
        </p:nvPicPr>
        <p:blipFill>
          <a:blip r:embed="rId7"/>
          <a:stretch>
            <a:fillRect/>
          </a:stretch>
        </p:blipFill>
        <p:spPr>
          <a:xfrm>
            <a:off x="12313391" y="4144388"/>
            <a:ext cx="2232930" cy="3713297"/>
          </a:xfrm>
          <a:prstGeom prst="rect">
            <a:avLst/>
          </a:prstGeom>
        </p:spPr>
      </p:pic>
      <p:sp>
        <p:nvSpPr>
          <p:cNvPr id="4" name="Title 3">
            <a:extLst>
              <a:ext uri="{FF2B5EF4-FFF2-40B4-BE49-F238E27FC236}">
                <a16:creationId xmlns:a16="http://schemas.microsoft.com/office/drawing/2014/main" id="{80A2237D-AD1B-4FEE-A909-33CF473E1DEA}"/>
              </a:ext>
            </a:extLst>
          </p:cNvPr>
          <p:cNvSpPr>
            <a:spLocks noGrp="1"/>
          </p:cNvSpPr>
          <p:nvPr>
            <p:ph type="title"/>
          </p:nvPr>
        </p:nvSpPr>
        <p:spPr>
          <a:xfrm>
            <a:off x="1913469" y="693944"/>
            <a:ext cx="14160720" cy="624495"/>
          </a:xfrm>
        </p:spPr>
        <p:txBody>
          <a:bodyPr>
            <a:normAutofit fontScale="90000"/>
          </a:bodyPr>
          <a:lstStyle/>
          <a:p>
            <a:r>
              <a:rPr lang="en-US" dirty="0"/>
              <a:t>1-way BrightLink Application: Retail Product Shelf</a:t>
            </a:r>
          </a:p>
        </p:txBody>
      </p:sp>
      <p:sp>
        <p:nvSpPr>
          <p:cNvPr id="5" name="Text Placeholder 4">
            <a:extLst>
              <a:ext uri="{FF2B5EF4-FFF2-40B4-BE49-F238E27FC236}">
                <a16:creationId xmlns:a16="http://schemas.microsoft.com/office/drawing/2014/main" id="{4CC30F7B-32B5-43DC-BB3E-5A432ABD3560}"/>
              </a:ext>
            </a:extLst>
          </p:cNvPr>
          <p:cNvSpPr>
            <a:spLocks noGrp="1"/>
          </p:cNvSpPr>
          <p:nvPr>
            <p:ph type="body" sz="quarter" idx="10"/>
          </p:nvPr>
        </p:nvSpPr>
        <p:spPr>
          <a:xfrm>
            <a:off x="1913469" y="1507827"/>
            <a:ext cx="13529733" cy="594388"/>
          </a:xfrm>
        </p:spPr>
        <p:txBody>
          <a:bodyPr/>
          <a:lstStyle/>
          <a:p>
            <a:r>
              <a:rPr lang="en-US" dirty="0"/>
              <a:t>How it works</a:t>
            </a:r>
          </a:p>
        </p:txBody>
      </p:sp>
      <p:sp>
        <p:nvSpPr>
          <p:cNvPr id="6" name="Content Placeholder 5">
            <a:extLst>
              <a:ext uri="{FF2B5EF4-FFF2-40B4-BE49-F238E27FC236}">
                <a16:creationId xmlns:a16="http://schemas.microsoft.com/office/drawing/2014/main" id="{80E96A9F-E712-4CCF-8A15-FC838A9DF42E}"/>
              </a:ext>
            </a:extLst>
          </p:cNvPr>
          <p:cNvSpPr>
            <a:spLocks noGrp="1"/>
          </p:cNvSpPr>
          <p:nvPr>
            <p:ph idx="14"/>
          </p:nvPr>
        </p:nvSpPr>
        <p:spPr>
          <a:xfrm>
            <a:off x="1992261" y="2270654"/>
            <a:ext cx="4429803" cy="1444070"/>
          </a:xfrm>
        </p:spPr>
        <p:txBody>
          <a:bodyPr/>
          <a:lstStyle/>
          <a:p>
            <a:pPr marL="514350" indent="-514350">
              <a:buFont typeface="+mj-lt"/>
              <a:buAutoNum type="arabicPeriod"/>
            </a:pPr>
            <a:r>
              <a:rPr lang="en-US" sz="2200" dirty="0"/>
              <a:t>Join ‘Honeywell’ Wi-Fi Network</a:t>
            </a:r>
          </a:p>
          <a:p>
            <a:pPr lvl="1" indent="-342900"/>
            <a:r>
              <a:rPr lang="en-US" sz="1500" dirty="0"/>
              <a:t>SSID name is configurable to match your product, store name, etc.</a:t>
            </a:r>
          </a:p>
        </p:txBody>
      </p:sp>
      <p:sp>
        <p:nvSpPr>
          <p:cNvPr id="55" name="Content Placeholder 5">
            <a:extLst>
              <a:ext uri="{FF2B5EF4-FFF2-40B4-BE49-F238E27FC236}">
                <a16:creationId xmlns:a16="http://schemas.microsoft.com/office/drawing/2014/main" id="{01A7751F-787F-40C2-AA07-D585EAC15817}"/>
              </a:ext>
            </a:extLst>
          </p:cNvPr>
          <p:cNvSpPr txBox="1">
            <a:spLocks/>
          </p:cNvSpPr>
          <p:nvPr/>
        </p:nvSpPr>
        <p:spPr>
          <a:xfrm>
            <a:off x="11132287" y="2268944"/>
            <a:ext cx="4742121" cy="725766"/>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startAt="2"/>
            </a:pPr>
            <a:r>
              <a:rPr lang="en-US" sz="2200" dirty="0"/>
              <a:t>Scan QR code to get coupon or product info</a:t>
            </a:r>
          </a:p>
        </p:txBody>
      </p:sp>
      <p:grpSp>
        <p:nvGrpSpPr>
          <p:cNvPr id="8" name="Group 7">
            <a:extLst>
              <a:ext uri="{FF2B5EF4-FFF2-40B4-BE49-F238E27FC236}">
                <a16:creationId xmlns:a16="http://schemas.microsoft.com/office/drawing/2014/main" id="{C7D18411-744B-4CAD-B0ED-7242D29DA1E2}"/>
              </a:ext>
            </a:extLst>
          </p:cNvPr>
          <p:cNvGrpSpPr/>
          <p:nvPr/>
        </p:nvGrpSpPr>
        <p:grpSpPr>
          <a:xfrm>
            <a:off x="7795478" y="2067037"/>
            <a:ext cx="1662464" cy="1334857"/>
            <a:chOff x="7795478" y="2067037"/>
            <a:chExt cx="1662464" cy="1334857"/>
          </a:xfrm>
        </p:grpSpPr>
        <p:pic>
          <p:nvPicPr>
            <p:cNvPr id="10" name="Picture 9" descr="A computer sitting on top of a table&#10;&#10;Description automatically generated">
              <a:extLst>
                <a:ext uri="{FF2B5EF4-FFF2-40B4-BE49-F238E27FC236}">
                  <a16:creationId xmlns:a16="http://schemas.microsoft.com/office/drawing/2014/main" id="{CE75A6AF-7ADF-4108-A67A-5B74CC4F41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5918" y="2067037"/>
              <a:ext cx="1572024" cy="1334857"/>
            </a:xfrm>
            <a:prstGeom prst="rect">
              <a:avLst/>
            </a:prstGeom>
            <a:effectLst>
              <a:glow rad="165100">
                <a:schemeClr val="bg1">
                  <a:alpha val="28000"/>
                </a:schemeClr>
              </a:glow>
            </a:effectLst>
          </p:spPr>
        </p:pic>
        <p:pic>
          <p:nvPicPr>
            <p:cNvPr id="11" name="Picture 8">
              <a:extLst>
                <a:ext uri="{FF2B5EF4-FFF2-40B4-BE49-F238E27FC236}">
                  <a16:creationId xmlns:a16="http://schemas.microsoft.com/office/drawing/2014/main" id="{6C5DED52-E7ED-4E67-ABAA-BCDCAC159F4B}"/>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90210" flipH="1">
              <a:off x="7795478" y="2116571"/>
              <a:ext cx="469433" cy="469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4B026222-6220-46F2-8E7D-6E43FD050F61}"/>
              </a:ext>
            </a:extLst>
          </p:cNvPr>
          <p:cNvGrpSpPr/>
          <p:nvPr/>
        </p:nvGrpSpPr>
        <p:grpSpPr>
          <a:xfrm>
            <a:off x="6530565" y="3448236"/>
            <a:ext cx="4282729" cy="4211053"/>
            <a:chOff x="4213952" y="4271461"/>
            <a:chExt cx="4282729" cy="4211053"/>
          </a:xfrm>
        </p:grpSpPr>
        <p:pic>
          <p:nvPicPr>
            <p:cNvPr id="15" name="Picture 2" descr="Miami Florida The Home Depot inside hardware big box store do it ...">
              <a:extLst>
                <a:ext uri="{FF2B5EF4-FFF2-40B4-BE49-F238E27FC236}">
                  <a16:creationId xmlns:a16="http://schemas.microsoft.com/office/drawing/2014/main" id="{54ECD313-12DF-4C19-9E84-92E42C1368CC}"/>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213952" y="4271461"/>
              <a:ext cx="4282729" cy="421105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E6AB667-57D6-4EEB-B1C9-509E785D914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12859" y="6688247"/>
              <a:ext cx="1818015" cy="1592047"/>
            </a:xfrm>
            <a:prstGeom prst="rect">
              <a:avLst/>
            </a:prstGeom>
            <a:scene3d>
              <a:camera prst="orthographicFront">
                <a:rot lat="1200000" lon="0" rev="21420000"/>
              </a:camera>
              <a:lightRig rig="threePt" dir="t"/>
            </a:scene3d>
          </p:spPr>
        </p:pic>
      </p:grpSp>
      <p:sp>
        <p:nvSpPr>
          <p:cNvPr id="29" name="Rectangle 28">
            <a:extLst>
              <a:ext uri="{FF2B5EF4-FFF2-40B4-BE49-F238E27FC236}">
                <a16:creationId xmlns:a16="http://schemas.microsoft.com/office/drawing/2014/main" id="{F0E87F4A-DE27-4252-A57B-0859953BE6DE}"/>
              </a:ext>
            </a:extLst>
          </p:cNvPr>
          <p:cNvSpPr/>
          <p:nvPr/>
        </p:nvSpPr>
        <p:spPr>
          <a:xfrm rot="164392">
            <a:off x="8790771" y="5961096"/>
            <a:ext cx="1903699" cy="1283093"/>
          </a:xfrm>
          <a:prstGeom prst="rect">
            <a:avLst/>
          </a:prstGeom>
          <a:solidFill>
            <a:srgbClr val="FF7A12"/>
          </a:solidFill>
          <a:ln>
            <a:solidFill>
              <a:schemeClr val="bg1">
                <a:lumMod val="85000"/>
              </a:schemeClr>
            </a:solidFill>
          </a:ln>
          <a:scene3d>
            <a:camera prst="perspectiveLeft" fov="0">
              <a:rot lat="0" lon="1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E99ACDA-A2D5-44D7-A327-A6FD22732005}"/>
              </a:ext>
            </a:extLst>
          </p:cNvPr>
          <p:cNvSpPr/>
          <p:nvPr/>
        </p:nvSpPr>
        <p:spPr>
          <a:xfrm rot="221600">
            <a:off x="6485136" y="5842817"/>
            <a:ext cx="2494889" cy="523078"/>
          </a:xfrm>
          <a:prstGeom prst="rect">
            <a:avLst/>
          </a:prstGeom>
          <a:solidFill>
            <a:srgbClr val="FF7A12"/>
          </a:solidFill>
          <a:ln>
            <a:solidFill>
              <a:schemeClr val="bg1">
                <a:lumMod val="85000"/>
              </a:schemeClr>
            </a:solidFill>
          </a:ln>
          <a:scene3d>
            <a:camera prst="perspective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BE3A88F-37F6-4AE9-94CE-5018DD27CC56}"/>
              </a:ext>
            </a:extLst>
          </p:cNvPr>
          <p:cNvSpPr txBox="1"/>
          <p:nvPr/>
        </p:nvSpPr>
        <p:spPr>
          <a:xfrm>
            <a:off x="6564219" y="5971185"/>
            <a:ext cx="2336721" cy="303929"/>
          </a:xfrm>
          <a:prstGeom prst="rect">
            <a:avLst/>
          </a:prstGeom>
          <a:noFill/>
          <a:scene3d>
            <a:camera prst="perspectiveLeft" fov="4800000">
              <a:rot lat="0" lon="1200000" rev="21420000"/>
            </a:camera>
            <a:lightRig rig="threePt" dir="t"/>
          </a:scene3d>
        </p:spPr>
        <p:txBody>
          <a:bodyPr wrap="square" rtlCol="0">
            <a:spAutoFit/>
          </a:bodyPr>
          <a:lstStyle/>
          <a:p>
            <a:pPr>
              <a:lnSpc>
                <a:spcPts val="1400"/>
              </a:lnSpc>
            </a:pPr>
            <a:r>
              <a:rPr lang="en-US" sz="20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Want a discount?</a:t>
            </a:r>
          </a:p>
        </p:txBody>
      </p:sp>
      <p:sp>
        <p:nvSpPr>
          <p:cNvPr id="28" name="TextBox 27">
            <a:extLst>
              <a:ext uri="{FF2B5EF4-FFF2-40B4-BE49-F238E27FC236}">
                <a16:creationId xmlns:a16="http://schemas.microsoft.com/office/drawing/2014/main" id="{4ABB1B75-3A36-44E5-93EE-636A897C782F}"/>
              </a:ext>
            </a:extLst>
          </p:cNvPr>
          <p:cNvSpPr txBox="1"/>
          <p:nvPr/>
        </p:nvSpPr>
        <p:spPr>
          <a:xfrm>
            <a:off x="8841242" y="6023438"/>
            <a:ext cx="1818015" cy="792525"/>
          </a:xfrm>
          <a:prstGeom prst="rect">
            <a:avLst/>
          </a:prstGeom>
          <a:noFill/>
          <a:scene3d>
            <a:camera prst="perspectiveLeft" fov="4800000">
              <a:rot lat="0" lon="1320000" rev="21420000"/>
            </a:camera>
            <a:lightRig rig="threePt" dir="t"/>
          </a:scene3d>
        </p:spPr>
        <p:txBody>
          <a:bodyPr wrap="square" rtlCol="0">
            <a:spAutoFit/>
          </a:bodyPr>
          <a:lstStyle/>
          <a:p>
            <a:pPr>
              <a:lnSpc>
                <a:spcPts val="1800"/>
              </a:lnSpc>
            </a:pPr>
            <a:r>
              <a:rPr lang="en-US" sz="17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1. Join Wi-Fi </a:t>
            </a:r>
            <a:br>
              <a:rPr lang="en-US" sz="17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en-US" sz="17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“Honeywell”</a:t>
            </a:r>
          </a:p>
          <a:p>
            <a:pPr>
              <a:lnSpc>
                <a:spcPts val="1800"/>
              </a:lnSpc>
            </a:pPr>
            <a:r>
              <a:rPr lang="en-US" sz="17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2. Scan QR code</a:t>
            </a:r>
          </a:p>
        </p:txBody>
      </p:sp>
      <p:pic>
        <p:nvPicPr>
          <p:cNvPr id="7" name="Picture 6">
            <a:extLst>
              <a:ext uri="{FF2B5EF4-FFF2-40B4-BE49-F238E27FC236}">
                <a16:creationId xmlns:a16="http://schemas.microsoft.com/office/drawing/2014/main" id="{8CA5C1D6-6320-4030-A159-EF71347FB0B6}"/>
              </a:ext>
            </a:extLst>
          </p:cNvPr>
          <p:cNvPicPr>
            <a:picLocks noChangeAspect="1"/>
          </p:cNvPicPr>
          <p:nvPr/>
        </p:nvPicPr>
        <p:blipFill>
          <a:blip r:embed="rId12">
            <a:clrChange>
              <a:clrFrom>
                <a:srgbClr val="A4A4A4"/>
              </a:clrFrom>
              <a:clrTo>
                <a:srgbClr val="A4A4A4">
                  <a:alpha val="0"/>
                </a:srgbClr>
              </a:clrTo>
            </a:clrChange>
          </a:blip>
          <a:stretch>
            <a:fillRect/>
          </a:stretch>
        </p:blipFill>
        <p:spPr>
          <a:xfrm rot="292443">
            <a:off x="9450696" y="6716094"/>
            <a:ext cx="440622" cy="506387"/>
          </a:xfrm>
          <a:prstGeom prst="rect">
            <a:avLst/>
          </a:prstGeom>
          <a:scene3d>
            <a:camera prst="perspectiveLeft" fov="2700000">
              <a:rot lat="0" lon="1200000" rev="0"/>
            </a:camera>
            <a:lightRig rig="threePt" dir="t"/>
          </a:scene3d>
        </p:spPr>
      </p:pic>
      <p:grpSp>
        <p:nvGrpSpPr>
          <p:cNvPr id="34" name="Group 33">
            <a:extLst>
              <a:ext uri="{FF2B5EF4-FFF2-40B4-BE49-F238E27FC236}">
                <a16:creationId xmlns:a16="http://schemas.microsoft.com/office/drawing/2014/main" id="{633B59E7-FB5E-4C93-A800-C0FE71A9842C}"/>
              </a:ext>
            </a:extLst>
          </p:cNvPr>
          <p:cNvGrpSpPr/>
          <p:nvPr/>
        </p:nvGrpSpPr>
        <p:grpSpPr>
          <a:xfrm>
            <a:off x="2725118" y="3642377"/>
            <a:ext cx="2746641" cy="4988890"/>
            <a:chOff x="-463756" y="610308"/>
            <a:chExt cx="2931937" cy="5307617"/>
          </a:xfrm>
        </p:grpSpPr>
        <p:pic>
          <p:nvPicPr>
            <p:cNvPr id="36" name="Picture 35" descr="A screenshot of a cell phone&#10;&#10;Description automatically generated">
              <a:extLst>
                <a:ext uri="{FF2B5EF4-FFF2-40B4-BE49-F238E27FC236}">
                  <a16:creationId xmlns:a16="http://schemas.microsoft.com/office/drawing/2014/main" id="{20CE916F-5F76-4713-904F-CAC1F5BFC291}"/>
                </a:ext>
              </a:extLst>
            </p:cNvPr>
            <p:cNvPicPr>
              <a:picLocks noChangeAspect="1"/>
            </p:cNvPicPr>
            <p:nvPr/>
          </p:nvPicPr>
          <p:blipFill rotWithShape="1">
            <a:blip r:embed="rId13">
              <a:extLst>
                <a:ext uri="{28A0092B-C50C-407E-A947-70E740481C1C}">
                  <a14:useLocalDpi xmlns:a14="http://schemas.microsoft.com/office/drawing/2010/main" val="0"/>
                </a:ext>
              </a:extLst>
            </a:blip>
            <a:srcRect t="27905"/>
            <a:stretch/>
          </p:blipFill>
          <p:spPr>
            <a:xfrm>
              <a:off x="-88068" y="2843967"/>
              <a:ext cx="2153050" cy="2755231"/>
            </a:xfrm>
            <a:prstGeom prst="rect">
              <a:avLst/>
            </a:prstGeom>
          </p:spPr>
        </p:pic>
        <p:pic>
          <p:nvPicPr>
            <p:cNvPr id="37" name="Picture 36" descr="A close up of electronics&#10;&#10;Description automatically generated">
              <a:extLst>
                <a:ext uri="{FF2B5EF4-FFF2-40B4-BE49-F238E27FC236}">
                  <a16:creationId xmlns:a16="http://schemas.microsoft.com/office/drawing/2014/main" id="{56A66492-83B3-45BE-BEEA-7C2721E424BC}"/>
                </a:ext>
              </a:extLst>
            </p:cNvPr>
            <p:cNvPicPr>
              <a:picLocks noChangeAspect="1"/>
            </p:cNvPicPr>
            <p:nvPr/>
          </p:nvPicPr>
          <p:blipFill rotWithShape="1">
            <a:blip r:embed="rId14">
              <a:extLst>
                <a:ext uri="{28A0092B-C50C-407E-A947-70E740481C1C}">
                  <a14:useLocalDpi xmlns:a14="http://schemas.microsoft.com/office/drawing/2010/main" val="0"/>
                </a:ext>
              </a:extLst>
            </a:blip>
            <a:srcRect l="31412" t="8039" r="31363" b="2157"/>
            <a:stretch/>
          </p:blipFill>
          <p:spPr>
            <a:xfrm>
              <a:off x="-463756" y="610308"/>
              <a:ext cx="2931937" cy="5307617"/>
            </a:xfrm>
            <a:prstGeom prst="rect">
              <a:avLst/>
            </a:prstGeom>
          </p:spPr>
        </p:pic>
        <p:pic>
          <p:nvPicPr>
            <p:cNvPr id="38" name="Picture 37" descr="A screenshot of a cell phone&#10;&#10;Description automatically generated">
              <a:extLst>
                <a:ext uri="{FF2B5EF4-FFF2-40B4-BE49-F238E27FC236}">
                  <a16:creationId xmlns:a16="http://schemas.microsoft.com/office/drawing/2014/main" id="{776ED4B8-1F8C-4009-924C-EBBB71CBEA21}"/>
                </a:ext>
              </a:extLst>
            </p:cNvPr>
            <p:cNvPicPr>
              <a:picLocks noChangeAspect="1"/>
            </p:cNvPicPr>
            <p:nvPr/>
          </p:nvPicPr>
          <p:blipFill rotWithShape="1">
            <a:blip r:embed="rId15">
              <a:extLst>
                <a:ext uri="{28A0092B-C50C-407E-A947-70E740481C1C}">
                  <a14:useLocalDpi xmlns:a14="http://schemas.microsoft.com/office/drawing/2010/main" val="0"/>
                </a:ext>
              </a:extLst>
            </a:blip>
            <a:srcRect b="60440"/>
            <a:stretch/>
          </p:blipFill>
          <p:spPr>
            <a:xfrm>
              <a:off x="-88065" y="1354400"/>
              <a:ext cx="2153050" cy="1511867"/>
            </a:xfrm>
            <a:prstGeom prst="rect">
              <a:avLst/>
            </a:prstGeom>
          </p:spPr>
        </p:pic>
        <p:sp>
          <p:nvSpPr>
            <p:cNvPr id="39" name="Rectangle 38">
              <a:extLst>
                <a:ext uri="{FF2B5EF4-FFF2-40B4-BE49-F238E27FC236}">
                  <a16:creationId xmlns:a16="http://schemas.microsoft.com/office/drawing/2014/main" id="{4D2C5C04-1A85-4436-B904-4B71FD738EF0}"/>
                </a:ext>
              </a:extLst>
            </p:cNvPr>
            <p:cNvSpPr/>
            <p:nvPr/>
          </p:nvSpPr>
          <p:spPr>
            <a:xfrm>
              <a:off x="184242" y="2457450"/>
              <a:ext cx="1215933"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0FADA76-1134-46BB-9BDA-68145916EA81}"/>
                </a:ext>
              </a:extLst>
            </p:cNvPr>
            <p:cNvSpPr txBox="1"/>
            <p:nvPr/>
          </p:nvSpPr>
          <p:spPr>
            <a:xfrm>
              <a:off x="85725" y="2428874"/>
              <a:ext cx="1009919" cy="294696"/>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Honeywell</a:t>
              </a:r>
            </a:p>
          </p:txBody>
        </p:sp>
        <p:sp>
          <p:nvSpPr>
            <p:cNvPr id="41" name="Rectangle 40">
              <a:extLst>
                <a:ext uri="{FF2B5EF4-FFF2-40B4-BE49-F238E27FC236}">
                  <a16:creationId xmlns:a16="http://schemas.microsoft.com/office/drawing/2014/main" id="{B75BC565-4603-4C59-8673-DD3DFB28DD9F}"/>
                </a:ext>
              </a:extLst>
            </p:cNvPr>
            <p:cNvSpPr/>
            <p:nvPr/>
          </p:nvSpPr>
          <p:spPr>
            <a:xfrm>
              <a:off x="-20271" y="2457451"/>
              <a:ext cx="1766915" cy="379418"/>
            </a:xfrm>
            <a:prstGeom prst="rect">
              <a:avLst/>
            </a:prstGeom>
            <a:solidFill>
              <a:srgbClr val="FFFF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pic>
        <p:nvPicPr>
          <p:cNvPr id="49" name="Picture 48" descr="A close up of a logo&#10;&#10;Description automatically generated">
            <a:extLst>
              <a:ext uri="{FF2B5EF4-FFF2-40B4-BE49-F238E27FC236}">
                <a16:creationId xmlns:a16="http://schemas.microsoft.com/office/drawing/2014/main" id="{F2ED4CA3-3082-43DC-9A75-D5B1B8135E0D}"/>
              </a:ext>
            </a:extLst>
          </p:cNvPr>
          <p:cNvPicPr>
            <a:picLocks noChangeAspect="1"/>
          </p:cNvPicPr>
          <p:nvPr/>
        </p:nvPicPr>
        <p:blipFill>
          <a:blip r:embed="rId16">
            <a:duotone>
              <a:prstClr val="black"/>
              <a:srgbClr val="D9C3A5">
                <a:tint val="50000"/>
                <a:satMod val="180000"/>
              </a:srgbClr>
            </a:duotone>
          </a:blip>
          <a:stretch>
            <a:fillRect/>
          </a:stretch>
        </p:blipFill>
        <p:spPr>
          <a:xfrm>
            <a:off x="13981351" y="4144388"/>
            <a:ext cx="1182386" cy="1182386"/>
          </a:xfrm>
          <a:prstGeom prst="rect">
            <a:avLst/>
          </a:prstGeom>
        </p:spPr>
      </p:pic>
    </p:spTree>
    <p:extLst>
      <p:ext uri="{BB962C8B-B14F-4D97-AF65-F5344CB8AC3E}">
        <p14:creationId xmlns:p14="http://schemas.microsoft.com/office/powerpoint/2010/main" val="4918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49"/>
                                        </p:tgtEl>
                                      </p:cBhvr>
                                      <p:by x="50000" y="50000"/>
                                    </p:animScale>
                                  </p:child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49"/>
                                        </p:tgtEl>
                                      </p:cBhvr>
                                      <p:by x="150000" y="150000"/>
                                    </p:animScale>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par>
                          <p:cTn id="17" fill="hold">
                            <p:stCondLst>
                              <p:cond delay="1500"/>
                            </p:stCondLst>
                            <p:childTnLst>
                              <p:par>
                                <p:cTn id="18" presetID="6" presetClass="entr" presetSubtype="3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out)">
                                      <p:cBhvr>
                                        <p:cTn id="20"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34D84204-6A7D-4652-8019-8C2370D07B11}"/>
              </a:ext>
            </a:extLst>
          </p:cNvPr>
          <p:cNvPicPr>
            <a:picLocks noChangeAspect="1"/>
          </p:cNvPicPr>
          <p:nvPr/>
        </p:nvPicPr>
        <p:blipFill>
          <a:blip r:embed="rId2"/>
          <a:stretch>
            <a:fillRect/>
          </a:stretch>
        </p:blipFill>
        <p:spPr>
          <a:xfrm>
            <a:off x="12290794" y="4150784"/>
            <a:ext cx="2135379" cy="3723095"/>
          </a:xfrm>
          <a:prstGeom prst="rect">
            <a:avLst/>
          </a:prstGeom>
        </p:spPr>
      </p:pic>
      <p:pic>
        <p:nvPicPr>
          <p:cNvPr id="44" name="Picture 43" descr="A close up of electronics&#10;&#10;Description automatically generated">
            <a:extLst>
              <a:ext uri="{FF2B5EF4-FFF2-40B4-BE49-F238E27FC236}">
                <a16:creationId xmlns:a16="http://schemas.microsoft.com/office/drawing/2014/main" id="{23716798-BC61-4A04-BBFD-2BB04AC114B8}"/>
              </a:ext>
            </a:extLst>
          </p:cNvPr>
          <p:cNvPicPr>
            <a:picLocks noChangeAspect="1"/>
          </p:cNvPicPr>
          <p:nvPr/>
        </p:nvPicPr>
        <p:blipFill rotWithShape="1">
          <a:blip r:embed="rId3">
            <a:extLst>
              <a:ext uri="{28A0092B-C50C-407E-A947-70E740481C1C}">
                <a14:useLocalDpi xmlns:a14="http://schemas.microsoft.com/office/drawing/2010/main" val="0"/>
              </a:ext>
            </a:extLst>
          </a:blip>
          <a:srcRect l="31412" t="8039" r="31363" b="2157"/>
          <a:stretch/>
        </p:blipFill>
        <p:spPr>
          <a:xfrm>
            <a:off x="11953770" y="3511550"/>
            <a:ext cx="2762872" cy="5001564"/>
          </a:xfrm>
          <a:prstGeom prst="rect">
            <a:avLst/>
          </a:prstGeom>
        </p:spPr>
      </p:pic>
      <p:pic>
        <p:nvPicPr>
          <p:cNvPr id="24" name="Picture 2">
            <a:extLst>
              <a:ext uri="{FF2B5EF4-FFF2-40B4-BE49-F238E27FC236}">
                <a16:creationId xmlns:a16="http://schemas.microsoft.com/office/drawing/2014/main" id="{29275C46-E302-4914-91E1-6A1579E81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0794" y="4161034"/>
            <a:ext cx="2085305" cy="370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80A2237D-AD1B-4FEE-A909-33CF473E1DEA}"/>
              </a:ext>
            </a:extLst>
          </p:cNvPr>
          <p:cNvSpPr>
            <a:spLocks noGrp="1"/>
          </p:cNvSpPr>
          <p:nvPr>
            <p:ph type="title"/>
          </p:nvPr>
        </p:nvSpPr>
        <p:spPr>
          <a:xfrm>
            <a:off x="1913469" y="693944"/>
            <a:ext cx="13720231" cy="624495"/>
          </a:xfrm>
        </p:spPr>
        <p:txBody>
          <a:bodyPr>
            <a:normAutofit fontScale="90000"/>
          </a:bodyPr>
          <a:lstStyle/>
          <a:p>
            <a:r>
              <a:rPr lang="en-US" dirty="0"/>
              <a:t>1-way BrightLink Application: Museum Engagement</a:t>
            </a:r>
          </a:p>
        </p:txBody>
      </p:sp>
      <p:sp>
        <p:nvSpPr>
          <p:cNvPr id="5" name="Text Placeholder 4">
            <a:extLst>
              <a:ext uri="{FF2B5EF4-FFF2-40B4-BE49-F238E27FC236}">
                <a16:creationId xmlns:a16="http://schemas.microsoft.com/office/drawing/2014/main" id="{4CC30F7B-32B5-43DC-BB3E-5A432ABD3560}"/>
              </a:ext>
            </a:extLst>
          </p:cNvPr>
          <p:cNvSpPr>
            <a:spLocks noGrp="1"/>
          </p:cNvSpPr>
          <p:nvPr>
            <p:ph type="body" sz="quarter" idx="10"/>
          </p:nvPr>
        </p:nvSpPr>
        <p:spPr>
          <a:xfrm>
            <a:off x="1913469" y="1507827"/>
            <a:ext cx="13529733" cy="594388"/>
          </a:xfrm>
        </p:spPr>
        <p:txBody>
          <a:bodyPr/>
          <a:lstStyle/>
          <a:p>
            <a:r>
              <a:rPr lang="en-US" dirty="0"/>
              <a:t>How it works</a:t>
            </a:r>
          </a:p>
        </p:txBody>
      </p:sp>
      <p:sp>
        <p:nvSpPr>
          <p:cNvPr id="6" name="Content Placeholder 5">
            <a:extLst>
              <a:ext uri="{FF2B5EF4-FFF2-40B4-BE49-F238E27FC236}">
                <a16:creationId xmlns:a16="http://schemas.microsoft.com/office/drawing/2014/main" id="{80E96A9F-E712-4CCF-8A15-FC838A9DF42E}"/>
              </a:ext>
            </a:extLst>
          </p:cNvPr>
          <p:cNvSpPr>
            <a:spLocks noGrp="1"/>
          </p:cNvSpPr>
          <p:nvPr>
            <p:ph idx="14"/>
          </p:nvPr>
        </p:nvSpPr>
        <p:spPr>
          <a:xfrm>
            <a:off x="1992262" y="2268944"/>
            <a:ext cx="4643488" cy="517215"/>
          </a:xfrm>
        </p:spPr>
        <p:txBody>
          <a:bodyPr/>
          <a:lstStyle/>
          <a:p>
            <a:pPr marL="514350" indent="-514350">
              <a:buFont typeface="+mj-lt"/>
              <a:buAutoNum type="arabicPeriod"/>
            </a:pPr>
            <a:r>
              <a:rPr lang="en-US" sz="2200" dirty="0"/>
              <a:t>Join the “Seahorse Exhibit” Wi-Fi Network</a:t>
            </a:r>
          </a:p>
          <a:p>
            <a:pPr marL="914400" lvl="1" indent="-452438">
              <a:buFont typeface="Wingdings" panose="05000000000000000000" pitchFamily="2" charset="2"/>
              <a:buChar char="§"/>
            </a:pPr>
            <a:r>
              <a:rPr lang="en-US" sz="1600" dirty="0"/>
              <a:t>SSID name is configurable</a:t>
            </a:r>
            <a:endParaRPr lang="en-US" sz="2200" dirty="0"/>
          </a:p>
        </p:txBody>
      </p:sp>
      <p:sp>
        <p:nvSpPr>
          <p:cNvPr id="55" name="Content Placeholder 5">
            <a:extLst>
              <a:ext uri="{FF2B5EF4-FFF2-40B4-BE49-F238E27FC236}">
                <a16:creationId xmlns:a16="http://schemas.microsoft.com/office/drawing/2014/main" id="{01A7751F-787F-40C2-AA07-D585EAC15817}"/>
              </a:ext>
            </a:extLst>
          </p:cNvPr>
          <p:cNvSpPr txBox="1">
            <a:spLocks/>
          </p:cNvSpPr>
          <p:nvPr/>
        </p:nvSpPr>
        <p:spPr>
          <a:xfrm>
            <a:off x="10845800" y="2268944"/>
            <a:ext cx="4991100" cy="944156"/>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startAt="2"/>
            </a:pPr>
            <a:r>
              <a:rPr lang="en-US" sz="2200" dirty="0"/>
              <a:t>Scan the QR code &amp; learn more</a:t>
            </a:r>
          </a:p>
          <a:p>
            <a:pPr marL="976313" lvl="1" indent="-514350">
              <a:buFont typeface="Wingdings" panose="05000000000000000000" pitchFamily="2" charset="2"/>
              <a:buChar char="§"/>
            </a:pPr>
            <a:r>
              <a:rPr lang="en-US" sz="1600" dirty="0"/>
              <a:t>all visitors can view at once! </a:t>
            </a:r>
          </a:p>
        </p:txBody>
      </p:sp>
      <p:pic>
        <p:nvPicPr>
          <p:cNvPr id="7" name="Picture 6">
            <a:extLst>
              <a:ext uri="{FF2B5EF4-FFF2-40B4-BE49-F238E27FC236}">
                <a16:creationId xmlns:a16="http://schemas.microsoft.com/office/drawing/2014/main" id="{DBAB0FBA-022A-49E1-A575-65137C4924C1}"/>
              </a:ext>
            </a:extLst>
          </p:cNvPr>
          <p:cNvPicPr>
            <a:picLocks noChangeAspect="1"/>
          </p:cNvPicPr>
          <p:nvPr/>
        </p:nvPicPr>
        <p:blipFill>
          <a:blip r:embed="rId5"/>
          <a:stretch>
            <a:fillRect/>
          </a:stretch>
        </p:blipFill>
        <p:spPr>
          <a:xfrm>
            <a:off x="2661285" y="3511550"/>
            <a:ext cx="2762058" cy="5001564"/>
          </a:xfrm>
          <a:prstGeom prst="rect">
            <a:avLst/>
          </a:prstGeom>
        </p:spPr>
      </p:pic>
      <p:pic>
        <p:nvPicPr>
          <p:cNvPr id="31" name="Picture 30" descr="A close up of a logo&#10;&#10;Description automatically generated">
            <a:extLst>
              <a:ext uri="{FF2B5EF4-FFF2-40B4-BE49-F238E27FC236}">
                <a16:creationId xmlns:a16="http://schemas.microsoft.com/office/drawing/2014/main" id="{7551BFD4-A040-4553-9A62-33C79DA77A06}"/>
              </a:ext>
            </a:extLst>
          </p:cNvPr>
          <p:cNvPicPr>
            <a:picLocks noChangeAspect="1"/>
          </p:cNvPicPr>
          <p:nvPr/>
        </p:nvPicPr>
        <p:blipFill>
          <a:blip r:embed="rId6">
            <a:duotone>
              <a:prstClr val="black"/>
              <a:srgbClr val="D9C3A5">
                <a:tint val="50000"/>
                <a:satMod val="180000"/>
              </a:srgbClr>
            </a:duotone>
          </a:blip>
          <a:stretch>
            <a:fillRect/>
          </a:stretch>
        </p:blipFill>
        <p:spPr>
          <a:xfrm>
            <a:off x="13851356" y="4268492"/>
            <a:ext cx="1035645" cy="1035645"/>
          </a:xfrm>
          <a:prstGeom prst="rect">
            <a:avLst/>
          </a:prstGeom>
        </p:spPr>
      </p:pic>
      <p:pic>
        <p:nvPicPr>
          <p:cNvPr id="10" name="Picture 9" descr="A close up of a sign&#10;&#10;Description automatically generated">
            <a:extLst>
              <a:ext uri="{FF2B5EF4-FFF2-40B4-BE49-F238E27FC236}">
                <a16:creationId xmlns:a16="http://schemas.microsoft.com/office/drawing/2014/main" id="{4698341A-5602-448E-A1F1-9E3AFC49C2AD}"/>
              </a:ext>
            </a:extLst>
          </p:cNvPr>
          <p:cNvPicPr>
            <a:picLocks noChangeAspect="1"/>
          </p:cNvPicPr>
          <p:nvPr/>
        </p:nvPicPr>
        <p:blipFill>
          <a:blip r:embed="rId7"/>
          <a:stretch>
            <a:fillRect/>
          </a:stretch>
        </p:blipFill>
        <p:spPr>
          <a:xfrm>
            <a:off x="6098133" y="2952888"/>
            <a:ext cx="4938137" cy="5560226"/>
          </a:xfrm>
          <a:prstGeom prst="rect">
            <a:avLst/>
          </a:prstGeom>
        </p:spPr>
      </p:pic>
      <p:grpSp>
        <p:nvGrpSpPr>
          <p:cNvPr id="21" name="Group 20">
            <a:extLst>
              <a:ext uri="{FF2B5EF4-FFF2-40B4-BE49-F238E27FC236}">
                <a16:creationId xmlns:a16="http://schemas.microsoft.com/office/drawing/2014/main" id="{BCA01B71-B272-4287-AA31-FE75EE09ED7D}"/>
              </a:ext>
            </a:extLst>
          </p:cNvPr>
          <p:cNvGrpSpPr>
            <a:grpSpLocks noChangeAspect="1"/>
          </p:cNvGrpSpPr>
          <p:nvPr/>
        </p:nvGrpSpPr>
        <p:grpSpPr>
          <a:xfrm>
            <a:off x="8018623" y="2169112"/>
            <a:ext cx="1097155" cy="880948"/>
            <a:chOff x="7795478" y="2067037"/>
            <a:chExt cx="1662464" cy="1334857"/>
          </a:xfrm>
        </p:grpSpPr>
        <p:pic>
          <p:nvPicPr>
            <p:cNvPr id="22" name="Picture 21" descr="A computer sitting on top of a table&#10;&#10;Description automatically generated">
              <a:extLst>
                <a:ext uri="{FF2B5EF4-FFF2-40B4-BE49-F238E27FC236}">
                  <a16:creationId xmlns:a16="http://schemas.microsoft.com/office/drawing/2014/main" id="{5A48E237-40BC-48C8-BEB3-E75C95BE27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5918" y="2067037"/>
              <a:ext cx="1572024" cy="1334857"/>
            </a:xfrm>
            <a:prstGeom prst="rect">
              <a:avLst/>
            </a:prstGeom>
            <a:effectLst>
              <a:glow rad="165100">
                <a:schemeClr val="bg1">
                  <a:alpha val="28000"/>
                </a:schemeClr>
              </a:glow>
            </a:effectLst>
          </p:spPr>
        </p:pic>
        <p:pic>
          <p:nvPicPr>
            <p:cNvPr id="23" name="Picture 8">
              <a:extLst>
                <a:ext uri="{FF2B5EF4-FFF2-40B4-BE49-F238E27FC236}">
                  <a16:creationId xmlns:a16="http://schemas.microsoft.com/office/drawing/2014/main" id="{033A9297-85B6-4702-AAD2-6D4E1BA9D827}"/>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90210" flipH="1">
              <a:off x="7795478" y="2116571"/>
              <a:ext cx="469433" cy="469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841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1"/>
                                        </p:tgtEl>
                                      </p:cBhvr>
                                      <p:by x="50000" y="50000"/>
                                    </p:animScale>
                                  </p:child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31"/>
                                        </p:tgtEl>
                                      </p:cBhvr>
                                      <p:by x="150000" y="150000"/>
                                    </p:animScale>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6" presetClass="entr" presetSubtype="32"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circle(out)">
                                      <p:cBhvr>
                                        <p:cTn id="1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E357B-31A1-4654-8F5B-65BAC32E40CD}"/>
              </a:ext>
            </a:extLst>
          </p:cNvPr>
          <p:cNvSpPr>
            <a:spLocks noGrp="1"/>
          </p:cNvSpPr>
          <p:nvPr>
            <p:ph type="title"/>
          </p:nvPr>
        </p:nvSpPr>
        <p:spPr>
          <a:xfrm>
            <a:off x="1913469" y="452644"/>
            <a:ext cx="13529733" cy="624495"/>
          </a:xfrm>
        </p:spPr>
        <p:txBody>
          <a:bodyPr>
            <a:normAutofit fontScale="90000"/>
          </a:bodyPr>
          <a:lstStyle/>
          <a:p>
            <a:r>
              <a:rPr lang="en-US" dirty="0"/>
              <a:t>2-way Engagement applications </a:t>
            </a:r>
          </a:p>
        </p:txBody>
      </p:sp>
      <p:sp>
        <p:nvSpPr>
          <p:cNvPr id="5" name="Text Placeholder 4">
            <a:extLst>
              <a:ext uri="{FF2B5EF4-FFF2-40B4-BE49-F238E27FC236}">
                <a16:creationId xmlns:a16="http://schemas.microsoft.com/office/drawing/2014/main" id="{2C781653-B7E0-4217-86CD-8DD90E85318E}"/>
              </a:ext>
            </a:extLst>
          </p:cNvPr>
          <p:cNvSpPr>
            <a:spLocks noGrp="1"/>
          </p:cNvSpPr>
          <p:nvPr>
            <p:ph type="body" sz="quarter" idx="10"/>
          </p:nvPr>
        </p:nvSpPr>
        <p:spPr>
          <a:xfrm>
            <a:off x="1913469" y="1130836"/>
            <a:ext cx="13640035" cy="581283"/>
          </a:xfrm>
        </p:spPr>
        <p:txBody>
          <a:bodyPr/>
          <a:lstStyle/>
          <a:p>
            <a:r>
              <a:rPr lang="en-US" sz="2400" dirty="0"/>
              <a:t>Makes a phone the remote control for your signage – no app needed!</a:t>
            </a:r>
          </a:p>
        </p:txBody>
      </p:sp>
      <p:sp>
        <p:nvSpPr>
          <p:cNvPr id="6" name="Content Placeholder 5">
            <a:extLst>
              <a:ext uri="{FF2B5EF4-FFF2-40B4-BE49-F238E27FC236}">
                <a16:creationId xmlns:a16="http://schemas.microsoft.com/office/drawing/2014/main" id="{6C0ACB44-7430-4827-B1F3-5B87034D3440}"/>
              </a:ext>
            </a:extLst>
          </p:cNvPr>
          <p:cNvSpPr>
            <a:spLocks noGrp="1"/>
          </p:cNvSpPr>
          <p:nvPr>
            <p:ph idx="14"/>
          </p:nvPr>
        </p:nvSpPr>
        <p:spPr>
          <a:xfrm>
            <a:off x="1913466" y="2222694"/>
            <a:ext cx="8462434" cy="6411639"/>
          </a:xfrm>
        </p:spPr>
        <p:txBody>
          <a:bodyPr/>
          <a:lstStyle/>
          <a:p>
            <a:pPr marL="0" indent="0">
              <a:buNone/>
            </a:pPr>
            <a:r>
              <a:rPr lang="en-US" sz="2600" dirty="0"/>
              <a:t>Ideal to avoid high-touch surfaces for remote control applications such as:</a:t>
            </a:r>
          </a:p>
          <a:p>
            <a:pPr>
              <a:spcBef>
                <a:spcPts val="2400"/>
              </a:spcBef>
            </a:pPr>
            <a:r>
              <a:rPr lang="en-US" sz="2400" dirty="0"/>
              <a:t>Touchless retail interactive product selectors &amp; demos</a:t>
            </a:r>
          </a:p>
          <a:p>
            <a:pPr>
              <a:spcBef>
                <a:spcPts val="2400"/>
              </a:spcBef>
            </a:pPr>
            <a:r>
              <a:rPr lang="en-US" sz="2400" dirty="0"/>
              <a:t>Responsive retail inventory signage to instantly update content to let customers know what’s in stock</a:t>
            </a:r>
          </a:p>
          <a:p>
            <a:pPr>
              <a:spcBef>
                <a:spcPts val="2400"/>
              </a:spcBef>
            </a:pPr>
            <a:r>
              <a:rPr lang="en-US" sz="2400" dirty="0"/>
              <a:t>Hands-free interactive corporate directory &amp; wayfinders</a:t>
            </a:r>
          </a:p>
          <a:p>
            <a:pPr>
              <a:spcBef>
                <a:spcPts val="2400"/>
              </a:spcBef>
            </a:pPr>
            <a:r>
              <a:rPr lang="en-US" sz="2400" dirty="0"/>
              <a:t>Contact-less engagement for museum exhibits and kiosks for transportation, hotels, healthcare &amp; more</a:t>
            </a:r>
          </a:p>
        </p:txBody>
      </p:sp>
      <p:pic>
        <p:nvPicPr>
          <p:cNvPr id="15" name="Picture 14">
            <a:extLst>
              <a:ext uri="{FF2B5EF4-FFF2-40B4-BE49-F238E27FC236}">
                <a16:creationId xmlns:a16="http://schemas.microsoft.com/office/drawing/2014/main" id="{1242E0ED-4154-45D4-ABE5-1A2F79AA714C}"/>
              </a:ext>
            </a:extLst>
          </p:cNvPr>
          <p:cNvPicPr>
            <a:picLocks noChangeAspect="1"/>
          </p:cNvPicPr>
          <p:nvPr/>
        </p:nvPicPr>
        <p:blipFill>
          <a:blip r:embed="rId3"/>
          <a:stretch>
            <a:fillRect/>
          </a:stretch>
        </p:blipFill>
        <p:spPr>
          <a:xfrm>
            <a:off x="11294969" y="2100235"/>
            <a:ext cx="3424095" cy="2806088"/>
          </a:xfrm>
          <a:prstGeom prst="rect">
            <a:avLst/>
          </a:prstGeom>
          <a:ln>
            <a:noFill/>
          </a:ln>
          <a:effectLst>
            <a:softEdge rad="112500"/>
          </a:effectLst>
        </p:spPr>
      </p:pic>
      <p:pic>
        <p:nvPicPr>
          <p:cNvPr id="17" name="Picture 16" descr="A screenshot of a cell phone&#10;&#10;Description automatically generated">
            <a:extLst>
              <a:ext uri="{FF2B5EF4-FFF2-40B4-BE49-F238E27FC236}">
                <a16:creationId xmlns:a16="http://schemas.microsoft.com/office/drawing/2014/main" id="{18BA1CFE-5906-4D33-9AE4-EFB7FD213B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5396" y="5383753"/>
            <a:ext cx="3515802" cy="3250581"/>
          </a:xfrm>
          <a:prstGeom prst="rect">
            <a:avLst/>
          </a:prstGeom>
        </p:spPr>
      </p:pic>
      <p:grpSp>
        <p:nvGrpSpPr>
          <p:cNvPr id="9" name="Group 8">
            <a:extLst>
              <a:ext uri="{FF2B5EF4-FFF2-40B4-BE49-F238E27FC236}">
                <a16:creationId xmlns:a16="http://schemas.microsoft.com/office/drawing/2014/main" id="{4386248F-6B54-4837-A986-928D36D877ED}"/>
              </a:ext>
            </a:extLst>
          </p:cNvPr>
          <p:cNvGrpSpPr/>
          <p:nvPr/>
        </p:nvGrpSpPr>
        <p:grpSpPr>
          <a:xfrm>
            <a:off x="9755986" y="7050944"/>
            <a:ext cx="1239827" cy="1640412"/>
            <a:chOff x="230752" y="6719582"/>
            <a:chExt cx="1239827" cy="1640412"/>
          </a:xfrm>
        </p:grpSpPr>
        <p:pic>
          <p:nvPicPr>
            <p:cNvPr id="10" name="Picture 6" descr="Download Free Right Arrow Vectors - VectorFreak.com">
              <a:hlinkClick r:id="rId5"/>
              <a:extLst>
                <a:ext uri="{FF2B5EF4-FFF2-40B4-BE49-F238E27FC236}">
                  <a16:creationId xmlns:a16="http://schemas.microsoft.com/office/drawing/2014/main" id="{6F7B3FF2-05EF-48D0-9F93-429B180926F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2171" y="6719582"/>
              <a:ext cx="994081" cy="9940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B259900-9AC0-4B1C-A27B-8688CED84617}"/>
                </a:ext>
              </a:extLst>
            </p:cNvPr>
            <p:cNvSpPr txBox="1"/>
            <p:nvPr/>
          </p:nvSpPr>
          <p:spPr>
            <a:xfrm>
              <a:off x="230752" y="7713663"/>
              <a:ext cx="1239827" cy="646331"/>
            </a:xfrm>
            <a:prstGeom prst="rect">
              <a:avLst/>
            </a:prstGeom>
            <a:noFill/>
          </p:spPr>
          <p:txBody>
            <a:bodyPr wrap="none" rtlCol="0">
              <a:spAutoFit/>
            </a:bodyPr>
            <a:lstStyle/>
            <a:p>
              <a:pPr algn="ctr"/>
              <a:r>
                <a:rPr lang="en-US" dirty="0">
                  <a:solidFill>
                    <a:srgbClr val="595959"/>
                  </a:solidFill>
                  <a:latin typeface="Arial Rounded MT Bold" panose="020F0704030504030204" pitchFamily="34" charset="0"/>
                  <a:ea typeface="Verdana" panose="020B0604030504040204" pitchFamily="34" charset="0"/>
                </a:rPr>
                <a:t>Inventory</a:t>
              </a:r>
            </a:p>
            <a:p>
              <a:pPr algn="ctr"/>
              <a:r>
                <a:rPr lang="en-US" dirty="0">
                  <a:solidFill>
                    <a:srgbClr val="595959"/>
                  </a:solidFill>
                  <a:latin typeface="Arial Rounded MT Bold" panose="020F0704030504030204" pitchFamily="34" charset="0"/>
                  <a:ea typeface="Verdana" panose="020B0604030504040204" pitchFamily="34" charset="0"/>
                </a:rPr>
                <a:t>Demo</a:t>
              </a:r>
            </a:p>
          </p:txBody>
        </p:sp>
      </p:grpSp>
    </p:spTree>
    <p:extLst>
      <p:ext uri="{BB962C8B-B14F-4D97-AF65-F5344CB8AC3E}">
        <p14:creationId xmlns:p14="http://schemas.microsoft.com/office/powerpoint/2010/main" val="2797651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E357B-31A1-4654-8F5B-65BAC32E40CD}"/>
              </a:ext>
            </a:extLst>
          </p:cNvPr>
          <p:cNvSpPr>
            <a:spLocks noGrp="1"/>
          </p:cNvSpPr>
          <p:nvPr>
            <p:ph type="title"/>
          </p:nvPr>
        </p:nvSpPr>
        <p:spPr>
          <a:xfrm>
            <a:off x="1913469" y="452644"/>
            <a:ext cx="13529733" cy="624495"/>
          </a:xfrm>
        </p:spPr>
        <p:txBody>
          <a:bodyPr>
            <a:normAutofit fontScale="90000"/>
          </a:bodyPr>
          <a:lstStyle/>
          <a:p>
            <a:r>
              <a:rPr lang="en-US" dirty="0"/>
              <a:t>2-way Engagement Features</a:t>
            </a:r>
          </a:p>
        </p:txBody>
      </p:sp>
      <p:sp>
        <p:nvSpPr>
          <p:cNvPr id="5" name="Text Placeholder 4">
            <a:extLst>
              <a:ext uri="{FF2B5EF4-FFF2-40B4-BE49-F238E27FC236}">
                <a16:creationId xmlns:a16="http://schemas.microsoft.com/office/drawing/2014/main" id="{2C781653-B7E0-4217-86CD-8DD90E85318E}"/>
              </a:ext>
            </a:extLst>
          </p:cNvPr>
          <p:cNvSpPr>
            <a:spLocks noGrp="1"/>
          </p:cNvSpPr>
          <p:nvPr>
            <p:ph type="body" sz="quarter" idx="10"/>
          </p:nvPr>
        </p:nvSpPr>
        <p:spPr>
          <a:xfrm>
            <a:off x="1913469" y="1130836"/>
            <a:ext cx="13640035" cy="581283"/>
          </a:xfrm>
        </p:spPr>
        <p:txBody>
          <a:bodyPr/>
          <a:lstStyle/>
          <a:p>
            <a:r>
              <a:rPr lang="en-US" sz="2400" dirty="0"/>
              <a:t>Uses a phone as the touch screen to control the playback – no app needed!</a:t>
            </a:r>
          </a:p>
        </p:txBody>
      </p:sp>
      <p:sp>
        <p:nvSpPr>
          <p:cNvPr id="6" name="Content Placeholder 5">
            <a:extLst>
              <a:ext uri="{FF2B5EF4-FFF2-40B4-BE49-F238E27FC236}">
                <a16:creationId xmlns:a16="http://schemas.microsoft.com/office/drawing/2014/main" id="{6C0ACB44-7430-4827-B1F3-5B87034D3440}"/>
              </a:ext>
            </a:extLst>
          </p:cNvPr>
          <p:cNvSpPr>
            <a:spLocks noGrp="1"/>
          </p:cNvSpPr>
          <p:nvPr>
            <p:ph idx="14"/>
          </p:nvPr>
        </p:nvSpPr>
        <p:spPr>
          <a:xfrm>
            <a:off x="1913466" y="2032000"/>
            <a:ext cx="8630540" cy="6602334"/>
          </a:xfrm>
        </p:spPr>
        <p:txBody>
          <a:bodyPr/>
          <a:lstStyle/>
          <a:p>
            <a:r>
              <a:rPr lang="en-US" sz="2400" dirty="0"/>
              <a:t>Turns a personal phone into a remote control to actively control the playback of a display or kiosk</a:t>
            </a:r>
          </a:p>
          <a:p>
            <a:r>
              <a:rPr lang="en-US" sz="2400" dirty="0"/>
              <a:t>Gives a linked phone the controls with a quick scan of a QR code – no app or internet needed</a:t>
            </a:r>
          </a:p>
          <a:p>
            <a:r>
              <a:rPr lang="en-US" sz="2400" dirty="0"/>
              <a:t>Plays custom HTML content in a phone’s browser with an interactive interface to remotely control the display</a:t>
            </a:r>
          </a:p>
          <a:p>
            <a:r>
              <a:rPr lang="en-US" sz="2400" dirty="0"/>
              <a:t>Optionally provides the ability to visit online opt-in programs and buy now sites using the phone’s cell service</a:t>
            </a:r>
          </a:p>
          <a:p>
            <a:r>
              <a:rPr lang="en-US" sz="2400" dirty="0"/>
              <a:t>Links to a single phone at any one time with configurable &amp; automatic disconnection options</a:t>
            </a:r>
          </a:p>
          <a:p>
            <a:r>
              <a:rPr lang="en-US" sz="2400" dirty="0"/>
              <a:t>Ideal to avoid high-touch surfaces for remote control applications </a:t>
            </a:r>
          </a:p>
          <a:p>
            <a:pPr marL="0" indent="0">
              <a:spcBef>
                <a:spcPts val="900"/>
              </a:spcBef>
              <a:buNone/>
            </a:pPr>
            <a:endParaRPr lang="en-US" sz="2000" dirty="0"/>
          </a:p>
          <a:p>
            <a:pPr>
              <a:spcBef>
                <a:spcPts val="900"/>
              </a:spcBef>
            </a:pPr>
            <a:endParaRPr lang="en-US" sz="2600" dirty="0"/>
          </a:p>
        </p:txBody>
      </p:sp>
      <p:grpSp>
        <p:nvGrpSpPr>
          <p:cNvPr id="34" name="Group 33">
            <a:extLst>
              <a:ext uri="{FF2B5EF4-FFF2-40B4-BE49-F238E27FC236}">
                <a16:creationId xmlns:a16="http://schemas.microsoft.com/office/drawing/2014/main" id="{D96BB4C9-9910-433C-AAAB-F6CFF3B0BC57}"/>
              </a:ext>
            </a:extLst>
          </p:cNvPr>
          <p:cNvGrpSpPr>
            <a:grpSpLocks noChangeAspect="1"/>
          </p:cNvGrpSpPr>
          <p:nvPr/>
        </p:nvGrpSpPr>
        <p:grpSpPr>
          <a:xfrm>
            <a:off x="12222255" y="5333167"/>
            <a:ext cx="3091083" cy="3610896"/>
            <a:chOff x="9453834" y="4354835"/>
            <a:chExt cx="4191000" cy="4895782"/>
          </a:xfrm>
        </p:grpSpPr>
        <p:pic>
          <p:nvPicPr>
            <p:cNvPr id="35" name="Picture 2" descr="Acrylic Museum Case Base for GoPro – Fixtures Close Up">
              <a:extLst>
                <a:ext uri="{FF2B5EF4-FFF2-40B4-BE49-F238E27FC236}">
                  <a16:creationId xmlns:a16="http://schemas.microsoft.com/office/drawing/2014/main" id="{92DC5904-6B14-40C9-BECA-2B830FBE7E4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
            <a:stretch/>
          </p:blipFill>
          <p:spPr bwMode="auto">
            <a:xfrm>
              <a:off x="9453834" y="4354835"/>
              <a:ext cx="4191000" cy="3457191"/>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8F9298B3-59F4-4A51-9C1C-E37F1CEA7BDA}"/>
                </a:ext>
              </a:extLst>
            </p:cNvPr>
            <p:cNvGrpSpPr/>
            <p:nvPr/>
          </p:nvGrpSpPr>
          <p:grpSpPr>
            <a:xfrm>
              <a:off x="9568247" y="5862708"/>
              <a:ext cx="2334640" cy="3387909"/>
              <a:chOff x="10719918" y="6756532"/>
              <a:chExt cx="2334640" cy="3387909"/>
            </a:xfrm>
          </p:grpSpPr>
          <p:pic>
            <p:nvPicPr>
              <p:cNvPr id="37" name="Picture 36" descr="A close up of a phone&#10;&#10;Description automatically generated">
                <a:extLst>
                  <a:ext uri="{FF2B5EF4-FFF2-40B4-BE49-F238E27FC236}">
                    <a16:creationId xmlns:a16="http://schemas.microsoft.com/office/drawing/2014/main" id="{300B6427-FC85-48BB-8E2B-7FC619ACF1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20329" y="6756532"/>
                <a:ext cx="1489937" cy="2694179"/>
              </a:xfrm>
              <a:prstGeom prst="rect">
                <a:avLst/>
              </a:prstGeom>
            </p:spPr>
          </p:pic>
          <p:pic>
            <p:nvPicPr>
              <p:cNvPr id="38" name="Picture 37" descr="A picture containing holding&#10;&#10;Description automatically generated">
                <a:extLst>
                  <a:ext uri="{FF2B5EF4-FFF2-40B4-BE49-F238E27FC236}">
                    <a16:creationId xmlns:a16="http://schemas.microsoft.com/office/drawing/2014/main" id="{0C3675B1-6904-4723-9EE4-5DF4CC1B6C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19918" y="7541640"/>
                <a:ext cx="2334640" cy="2602801"/>
              </a:xfrm>
              <a:prstGeom prst="rect">
                <a:avLst/>
              </a:prstGeom>
            </p:spPr>
          </p:pic>
        </p:grpSp>
      </p:grpSp>
      <p:pic>
        <p:nvPicPr>
          <p:cNvPr id="9" name="Picture 8" descr="A person holding a sign&#10;&#10;Description automatically generated">
            <a:extLst>
              <a:ext uri="{FF2B5EF4-FFF2-40B4-BE49-F238E27FC236}">
                <a16:creationId xmlns:a16="http://schemas.microsoft.com/office/drawing/2014/main" id="{93824D0F-A2E8-47F6-9D08-88FA38900177}"/>
              </a:ext>
            </a:extLst>
          </p:cNvPr>
          <p:cNvPicPr>
            <a:picLocks noChangeAspect="1"/>
          </p:cNvPicPr>
          <p:nvPr/>
        </p:nvPicPr>
        <p:blipFill>
          <a:blip r:embed="rId6"/>
          <a:stretch>
            <a:fillRect/>
          </a:stretch>
        </p:blipFill>
        <p:spPr>
          <a:xfrm>
            <a:off x="10603551" y="1937061"/>
            <a:ext cx="5128100" cy="3952173"/>
          </a:xfrm>
          <a:prstGeom prst="rect">
            <a:avLst/>
          </a:prstGeom>
        </p:spPr>
      </p:pic>
    </p:spTree>
    <p:extLst>
      <p:ext uri="{BB962C8B-B14F-4D97-AF65-F5344CB8AC3E}">
        <p14:creationId xmlns:p14="http://schemas.microsoft.com/office/powerpoint/2010/main" val="2934217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E357B-31A1-4654-8F5B-65BAC32E40CD}"/>
              </a:ext>
            </a:extLst>
          </p:cNvPr>
          <p:cNvSpPr>
            <a:spLocks noGrp="1"/>
          </p:cNvSpPr>
          <p:nvPr>
            <p:ph type="title"/>
          </p:nvPr>
        </p:nvSpPr>
        <p:spPr>
          <a:xfrm>
            <a:off x="1913469" y="530482"/>
            <a:ext cx="13529733" cy="624495"/>
          </a:xfrm>
        </p:spPr>
        <p:txBody>
          <a:bodyPr>
            <a:normAutofit fontScale="90000"/>
          </a:bodyPr>
          <a:lstStyle/>
          <a:p>
            <a:r>
              <a:rPr lang="en-US" dirty="0"/>
              <a:t>2-way BrightLink Application: Retail Kiosk </a:t>
            </a:r>
          </a:p>
        </p:txBody>
      </p:sp>
      <p:sp>
        <p:nvSpPr>
          <p:cNvPr id="5" name="Text Placeholder 4">
            <a:extLst>
              <a:ext uri="{FF2B5EF4-FFF2-40B4-BE49-F238E27FC236}">
                <a16:creationId xmlns:a16="http://schemas.microsoft.com/office/drawing/2014/main" id="{2C781653-B7E0-4217-86CD-8DD90E85318E}"/>
              </a:ext>
            </a:extLst>
          </p:cNvPr>
          <p:cNvSpPr>
            <a:spLocks noGrp="1"/>
          </p:cNvSpPr>
          <p:nvPr>
            <p:ph type="body" sz="quarter" idx="10"/>
          </p:nvPr>
        </p:nvSpPr>
        <p:spPr>
          <a:xfrm>
            <a:off x="1913469" y="1424574"/>
            <a:ext cx="13807255" cy="465615"/>
          </a:xfrm>
        </p:spPr>
        <p:txBody>
          <a:bodyPr/>
          <a:lstStyle/>
          <a:p>
            <a:r>
              <a:rPr lang="en-US" dirty="0"/>
              <a:t>Using a phone as the touch screen</a:t>
            </a:r>
          </a:p>
        </p:txBody>
      </p:sp>
      <p:sp>
        <p:nvSpPr>
          <p:cNvPr id="6" name="Content Placeholder 5">
            <a:extLst>
              <a:ext uri="{FF2B5EF4-FFF2-40B4-BE49-F238E27FC236}">
                <a16:creationId xmlns:a16="http://schemas.microsoft.com/office/drawing/2014/main" id="{6C0ACB44-7430-4827-B1F3-5B87034D3440}"/>
              </a:ext>
            </a:extLst>
          </p:cNvPr>
          <p:cNvSpPr>
            <a:spLocks noGrp="1"/>
          </p:cNvSpPr>
          <p:nvPr>
            <p:ph idx="14"/>
          </p:nvPr>
        </p:nvSpPr>
        <p:spPr>
          <a:xfrm>
            <a:off x="1913466" y="2216207"/>
            <a:ext cx="8481281" cy="6366648"/>
          </a:xfrm>
        </p:spPr>
        <p:txBody>
          <a:bodyPr/>
          <a:lstStyle/>
          <a:p>
            <a:pPr>
              <a:spcBef>
                <a:spcPts val="600"/>
              </a:spcBef>
              <a:spcAft>
                <a:spcPts val="600"/>
              </a:spcAft>
            </a:pPr>
            <a:r>
              <a:rPr lang="en-US" sz="2200" dirty="0"/>
              <a:t>Delivers a touchless solution to engage with digital signage </a:t>
            </a:r>
          </a:p>
          <a:p>
            <a:pPr>
              <a:spcBef>
                <a:spcPts val="600"/>
              </a:spcBef>
              <a:spcAft>
                <a:spcPts val="600"/>
              </a:spcAft>
            </a:pPr>
            <a:r>
              <a:rPr lang="en-US" sz="2200" dirty="0"/>
              <a:t>On screen QR code &amp; instructions invites users to connect &amp; control the display </a:t>
            </a:r>
          </a:p>
          <a:p>
            <a:pPr>
              <a:spcBef>
                <a:spcPts val="600"/>
              </a:spcBef>
              <a:spcAft>
                <a:spcPts val="600"/>
              </a:spcAft>
            </a:pPr>
            <a:r>
              <a:rPr lang="en-US" sz="2200" dirty="0"/>
              <a:t>Custom interface on phone matches signage &amp; allows the user to remotely control the display</a:t>
            </a:r>
          </a:p>
          <a:p>
            <a:pPr lvl="1">
              <a:spcBef>
                <a:spcPts val="600"/>
              </a:spcBef>
              <a:spcAft>
                <a:spcPts val="600"/>
              </a:spcAft>
            </a:pPr>
            <a:r>
              <a:rPr lang="en-US" sz="1800" dirty="0"/>
              <a:t>Allows users to engage in a product demo much like they would using a touchscreen</a:t>
            </a:r>
          </a:p>
          <a:p>
            <a:pPr lvl="1">
              <a:spcBef>
                <a:spcPts val="600"/>
              </a:spcBef>
              <a:spcAft>
                <a:spcPts val="600"/>
              </a:spcAft>
            </a:pPr>
            <a:r>
              <a:rPr lang="en-US" sz="1800" dirty="0"/>
              <a:t>Provides a way to select products to learn more about them</a:t>
            </a:r>
          </a:p>
          <a:p>
            <a:pPr lvl="1">
              <a:spcBef>
                <a:spcPts val="600"/>
              </a:spcBef>
              <a:spcAft>
                <a:spcPts val="600"/>
              </a:spcAft>
            </a:pPr>
            <a:r>
              <a:rPr lang="en-US" sz="1800" dirty="0"/>
              <a:t>Offers simple way to deliver product specs, specials and more</a:t>
            </a:r>
          </a:p>
          <a:p>
            <a:pPr lvl="1">
              <a:spcBef>
                <a:spcPts val="600"/>
              </a:spcBef>
              <a:spcAft>
                <a:spcPts val="600"/>
              </a:spcAft>
            </a:pPr>
            <a:r>
              <a:rPr lang="en-US" sz="1800" dirty="0"/>
              <a:t>Optional ability to access to online links for opt in services, coupons, loyalty clubs &amp; buy now sites using the phone’s cell service</a:t>
            </a:r>
          </a:p>
          <a:p>
            <a:pPr>
              <a:spcBef>
                <a:spcPts val="600"/>
              </a:spcBef>
              <a:spcAft>
                <a:spcPts val="600"/>
              </a:spcAft>
            </a:pPr>
            <a:r>
              <a:rPr lang="en-US" sz="2200" dirty="0"/>
              <a:t>Supports a single phone connection with configurable &amp; automatic disconnections</a:t>
            </a:r>
          </a:p>
          <a:p>
            <a:pPr lvl="1">
              <a:spcBef>
                <a:spcPts val="600"/>
              </a:spcBef>
              <a:spcAft>
                <a:spcPts val="600"/>
              </a:spcAft>
            </a:pPr>
            <a:r>
              <a:rPr lang="en-US" sz="1800" dirty="0"/>
              <a:t>Disconnect when phone is inactive, a time limit is reached, an end session button is pressed or simply when phone is out of range of the display</a:t>
            </a:r>
          </a:p>
        </p:txBody>
      </p:sp>
      <p:sp>
        <p:nvSpPr>
          <p:cNvPr id="14" name="TextBox 13">
            <a:extLst>
              <a:ext uri="{FF2B5EF4-FFF2-40B4-BE49-F238E27FC236}">
                <a16:creationId xmlns:a16="http://schemas.microsoft.com/office/drawing/2014/main" id="{2503ACD4-0E08-4566-9968-58C4CE99C72D}"/>
              </a:ext>
            </a:extLst>
          </p:cNvPr>
          <p:cNvSpPr txBox="1"/>
          <p:nvPr/>
        </p:nvSpPr>
        <p:spPr>
          <a:xfrm>
            <a:off x="11921913" y="4506613"/>
            <a:ext cx="1423788" cy="369332"/>
          </a:xfrm>
          <a:prstGeom prst="rect">
            <a:avLst/>
          </a:prstGeom>
          <a:noFill/>
        </p:spPr>
        <p:txBody>
          <a:bodyPr wrap="none" rtlCol="0">
            <a:spAutoFit/>
          </a:bodyPr>
          <a:lstStyle/>
          <a:p>
            <a:r>
              <a:rPr lang="en-US" b="1" cap="small" dirty="0">
                <a:solidFill>
                  <a:schemeClr val="tx1">
                    <a:lumMod val="75000"/>
                    <a:lumOff val="25000"/>
                  </a:schemeClr>
                </a:solidFill>
                <a:latin typeface="Verdana" panose="020B0604030504040204" pitchFamily="34" charset="0"/>
                <a:ea typeface="Verdana" panose="020B0604030504040204" pitchFamily="34" charset="0"/>
              </a:rPr>
              <a:t>Link mode</a:t>
            </a:r>
          </a:p>
        </p:txBody>
      </p:sp>
      <p:sp>
        <p:nvSpPr>
          <p:cNvPr id="17" name="TextBox 16">
            <a:extLst>
              <a:ext uri="{FF2B5EF4-FFF2-40B4-BE49-F238E27FC236}">
                <a16:creationId xmlns:a16="http://schemas.microsoft.com/office/drawing/2014/main" id="{A4BA37D6-DC6B-4366-ADF5-73F806AC6030}"/>
              </a:ext>
            </a:extLst>
          </p:cNvPr>
          <p:cNvSpPr txBox="1"/>
          <p:nvPr/>
        </p:nvSpPr>
        <p:spPr>
          <a:xfrm>
            <a:off x="11145272" y="8180237"/>
            <a:ext cx="3281668" cy="369332"/>
          </a:xfrm>
          <a:prstGeom prst="rect">
            <a:avLst/>
          </a:prstGeom>
          <a:noFill/>
        </p:spPr>
        <p:txBody>
          <a:bodyPr wrap="none" rtlCol="0">
            <a:spAutoFit/>
          </a:bodyPr>
          <a:lstStyle/>
          <a:p>
            <a:r>
              <a:rPr lang="en-US" b="1" cap="small" dirty="0">
                <a:solidFill>
                  <a:schemeClr val="tx1">
                    <a:lumMod val="75000"/>
                    <a:lumOff val="25000"/>
                  </a:schemeClr>
                </a:solidFill>
                <a:latin typeface="Verdana" panose="020B0604030504040204" pitchFamily="34" charset="0"/>
                <a:ea typeface="Verdana" panose="020B0604030504040204" pitchFamily="34" charset="0"/>
              </a:rPr>
              <a:t>Touchless Control Mode</a:t>
            </a:r>
          </a:p>
        </p:txBody>
      </p:sp>
      <p:pic>
        <p:nvPicPr>
          <p:cNvPr id="9" name="Picture 8" descr="A picture containing motorcycle&#10;&#10;Description automatically generated">
            <a:extLst>
              <a:ext uri="{FF2B5EF4-FFF2-40B4-BE49-F238E27FC236}">
                <a16:creationId xmlns:a16="http://schemas.microsoft.com/office/drawing/2014/main" id="{28A2F3B5-256F-43AB-B600-9B28475797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0494" y="5651431"/>
            <a:ext cx="4154311" cy="233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B53861B8-8136-42F6-A0DC-FE99DDF591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96144" y="5843437"/>
            <a:ext cx="1356777" cy="2336800"/>
          </a:xfrm>
          <a:prstGeom prst="rect">
            <a:avLst/>
          </a:prstGeom>
        </p:spPr>
      </p:pic>
      <p:sp>
        <p:nvSpPr>
          <p:cNvPr id="22" name="TextBox 21">
            <a:extLst>
              <a:ext uri="{FF2B5EF4-FFF2-40B4-BE49-F238E27FC236}">
                <a16:creationId xmlns:a16="http://schemas.microsoft.com/office/drawing/2014/main" id="{08148CF3-7364-4B60-B7CD-A3480E1235D7}"/>
              </a:ext>
            </a:extLst>
          </p:cNvPr>
          <p:cNvSpPr txBox="1"/>
          <p:nvPr/>
        </p:nvSpPr>
        <p:spPr>
          <a:xfrm>
            <a:off x="104912" y="1411527"/>
            <a:ext cx="1571391" cy="369332"/>
          </a:xfrm>
          <a:prstGeom prst="rect">
            <a:avLst/>
          </a:prstGeom>
          <a:noFill/>
        </p:spPr>
        <p:txBody>
          <a:bodyPr wrap="square" rtlCol="0">
            <a:spAutoFit/>
          </a:bodyPr>
          <a:lstStyle/>
          <a:p>
            <a:r>
              <a:rPr lang="en-US" dirty="0">
                <a:solidFill>
                  <a:srgbClr val="595959"/>
                </a:solidFill>
                <a:latin typeface="Arial Rounded MT Bold" panose="020F0704030504030204" pitchFamily="34" charset="0"/>
                <a:ea typeface="Verdana" panose="020B0604030504040204" pitchFamily="34" charset="0"/>
              </a:rPr>
              <a:t>Kiosk Demo</a:t>
            </a:r>
          </a:p>
        </p:txBody>
      </p:sp>
      <p:pic>
        <p:nvPicPr>
          <p:cNvPr id="24" name="Picture 6" descr="Download Free Right Arrow Vectors - VectorFreak.com">
            <a:hlinkClick r:id="rId5"/>
            <a:extLst>
              <a:ext uri="{FF2B5EF4-FFF2-40B4-BE49-F238E27FC236}">
                <a16:creationId xmlns:a16="http://schemas.microsoft.com/office/drawing/2014/main" id="{8FB4346C-83A6-48A4-B67A-917FAAEEF1D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3566" y="417446"/>
            <a:ext cx="994081" cy="9940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AAB8681-AF16-427B-8812-5562A2665514}"/>
              </a:ext>
            </a:extLst>
          </p:cNvPr>
          <p:cNvPicPr>
            <a:picLocks noChangeAspect="1"/>
          </p:cNvPicPr>
          <p:nvPr/>
        </p:nvPicPr>
        <p:blipFill>
          <a:blip r:embed="rId7"/>
          <a:stretch>
            <a:fillRect/>
          </a:stretch>
        </p:blipFill>
        <p:spPr>
          <a:xfrm>
            <a:off x="10556652" y="2082195"/>
            <a:ext cx="4154311" cy="2324337"/>
          </a:xfrm>
          <a:prstGeom prst="rect">
            <a:avLst/>
          </a:prstGeom>
          <a:ln w="38100" cap="sq">
            <a:solidFill>
              <a:srgbClr val="000000"/>
            </a:solidFill>
            <a:miter lim="800000"/>
          </a:ln>
          <a:effectLst>
            <a:outerShdw blurRad="57150" dist="50800" dir="2700000" algn="tl" rotWithShape="0">
              <a:srgbClr val="000000">
                <a:alpha val="40000"/>
              </a:srgbClr>
            </a:outerShdw>
          </a:effectLst>
        </p:spPr>
      </p:pic>
      <p:grpSp>
        <p:nvGrpSpPr>
          <p:cNvPr id="20" name="Group 19">
            <a:extLst>
              <a:ext uri="{FF2B5EF4-FFF2-40B4-BE49-F238E27FC236}">
                <a16:creationId xmlns:a16="http://schemas.microsoft.com/office/drawing/2014/main" id="{7C4CDE6A-5ABE-4588-8E49-0F99944364D9}"/>
              </a:ext>
            </a:extLst>
          </p:cNvPr>
          <p:cNvGrpSpPr>
            <a:grpSpLocks noChangeAspect="1"/>
          </p:cNvGrpSpPr>
          <p:nvPr/>
        </p:nvGrpSpPr>
        <p:grpSpPr>
          <a:xfrm>
            <a:off x="14829105" y="2216207"/>
            <a:ext cx="1290853" cy="2336800"/>
            <a:chOff x="3968637" y="3560899"/>
            <a:chExt cx="1663929" cy="3012172"/>
          </a:xfrm>
        </p:grpSpPr>
        <p:pic>
          <p:nvPicPr>
            <p:cNvPr id="23" name="Picture 22" descr="A close up of electronics&#10;&#10;Description automatically generated">
              <a:extLst>
                <a:ext uri="{FF2B5EF4-FFF2-40B4-BE49-F238E27FC236}">
                  <a16:creationId xmlns:a16="http://schemas.microsoft.com/office/drawing/2014/main" id="{5C2EEDA9-004B-4412-A263-DAF05CDD6DC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68637" y="3560899"/>
              <a:ext cx="1663929" cy="3012172"/>
            </a:xfrm>
            <a:prstGeom prst="rect">
              <a:avLst/>
            </a:prstGeom>
          </p:spPr>
        </p:pic>
        <p:pic>
          <p:nvPicPr>
            <p:cNvPr id="25" name="Picture 24">
              <a:extLst>
                <a:ext uri="{FF2B5EF4-FFF2-40B4-BE49-F238E27FC236}">
                  <a16:creationId xmlns:a16="http://schemas.microsoft.com/office/drawing/2014/main" id="{671BE68F-2381-453A-95AD-DA7164EFB4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7335" y="3980055"/>
              <a:ext cx="1222750" cy="2182814"/>
            </a:xfrm>
            <a:prstGeom prst="rect">
              <a:avLst/>
            </a:prstGeom>
            <a:ln>
              <a:solidFill>
                <a:schemeClr val="bg1"/>
              </a:solidFill>
            </a:ln>
          </p:spPr>
        </p:pic>
      </p:grpSp>
    </p:spTree>
    <p:extLst>
      <p:ext uri="{BB962C8B-B14F-4D97-AF65-F5344CB8AC3E}">
        <p14:creationId xmlns:p14="http://schemas.microsoft.com/office/powerpoint/2010/main" val="2709526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B62F5-89F1-457F-B438-54185A32E1F2}"/>
              </a:ext>
            </a:extLst>
          </p:cNvPr>
          <p:cNvSpPr>
            <a:spLocks noGrp="1"/>
          </p:cNvSpPr>
          <p:nvPr>
            <p:ph type="title"/>
          </p:nvPr>
        </p:nvSpPr>
        <p:spPr/>
        <p:txBody>
          <a:bodyPr>
            <a:normAutofit fontScale="90000"/>
          </a:bodyPr>
          <a:lstStyle/>
          <a:p>
            <a:r>
              <a:rPr lang="en-US" dirty="0"/>
              <a:t>Out-of-home Engagement is changing</a:t>
            </a:r>
          </a:p>
        </p:txBody>
      </p:sp>
      <p:sp>
        <p:nvSpPr>
          <p:cNvPr id="5" name="Text Placeholder 4">
            <a:extLst>
              <a:ext uri="{FF2B5EF4-FFF2-40B4-BE49-F238E27FC236}">
                <a16:creationId xmlns:a16="http://schemas.microsoft.com/office/drawing/2014/main" id="{5FED034B-1E65-475C-B0FB-02644B9296F6}"/>
              </a:ext>
            </a:extLst>
          </p:cNvPr>
          <p:cNvSpPr>
            <a:spLocks noGrp="1"/>
          </p:cNvSpPr>
          <p:nvPr>
            <p:ph type="body" sz="quarter" idx="10"/>
          </p:nvPr>
        </p:nvSpPr>
        <p:spPr>
          <a:xfrm>
            <a:off x="1913468" y="1449622"/>
            <a:ext cx="14109003" cy="624495"/>
          </a:xfrm>
        </p:spPr>
        <p:txBody>
          <a:bodyPr/>
          <a:lstStyle/>
          <a:p>
            <a:r>
              <a:rPr lang="en-US" sz="2550" dirty="0"/>
              <a:t>BrightSign’s solutions help businesses operate safely</a:t>
            </a:r>
          </a:p>
        </p:txBody>
      </p:sp>
      <p:sp>
        <p:nvSpPr>
          <p:cNvPr id="2" name="Content Placeholder 1">
            <a:extLst>
              <a:ext uri="{FF2B5EF4-FFF2-40B4-BE49-F238E27FC236}">
                <a16:creationId xmlns:a16="http://schemas.microsoft.com/office/drawing/2014/main" id="{E5F2F6BD-C890-48EE-9AE4-D8FF61F1C649}"/>
              </a:ext>
            </a:extLst>
          </p:cNvPr>
          <p:cNvSpPr>
            <a:spLocks noGrp="1"/>
          </p:cNvSpPr>
          <p:nvPr>
            <p:ph idx="14"/>
          </p:nvPr>
        </p:nvSpPr>
        <p:spPr>
          <a:xfrm>
            <a:off x="1913468" y="2429302"/>
            <a:ext cx="13529733" cy="2310661"/>
          </a:xfrm>
        </p:spPr>
        <p:txBody>
          <a:bodyPr/>
          <a:lstStyle/>
          <a:p>
            <a:r>
              <a:rPr lang="en-US" dirty="0"/>
              <a:t>Our new normal includes contact free interactions which changes how people interact with displays </a:t>
            </a:r>
          </a:p>
          <a:p>
            <a:r>
              <a:rPr lang="en-US" dirty="0"/>
              <a:t>BrightSign offers several social distancing &amp; touchless engagement solutions to create a safe environments for customers &amp; employees alike</a:t>
            </a:r>
          </a:p>
        </p:txBody>
      </p:sp>
      <p:pic>
        <p:nvPicPr>
          <p:cNvPr id="4106" name="Picture 10" descr="Social Distancing Images, Stock Photos &amp; Vectors | Shutterstock">
            <a:extLst>
              <a:ext uri="{FF2B5EF4-FFF2-40B4-BE49-F238E27FC236}">
                <a16:creationId xmlns:a16="http://schemas.microsoft.com/office/drawing/2014/main" id="{A7867280-CB3C-4146-9E27-FE04A538C92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52023" y="5451080"/>
            <a:ext cx="2168942" cy="21025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BA4FE1A-31BF-4024-9E2F-ED9EEE284975}"/>
              </a:ext>
            </a:extLst>
          </p:cNvPr>
          <p:cNvPicPr>
            <a:picLocks noChangeAspect="1"/>
          </p:cNvPicPr>
          <p:nvPr/>
        </p:nvPicPr>
        <p:blipFill>
          <a:blip r:embed="rId4"/>
          <a:stretch>
            <a:fillRect/>
          </a:stretch>
        </p:blipFill>
        <p:spPr>
          <a:xfrm>
            <a:off x="3990361" y="4859173"/>
            <a:ext cx="9375945" cy="3092067"/>
          </a:xfrm>
          <a:prstGeom prst="rect">
            <a:avLst/>
          </a:prstGeom>
          <a:ln>
            <a:noFill/>
          </a:ln>
          <a:effectLst>
            <a:outerShdw blurRad="292100" dist="139700" dir="2700000" algn="tl" rotWithShape="0">
              <a:srgbClr val="333333">
                <a:alpha val="65000"/>
              </a:srgbClr>
            </a:outerShdw>
          </a:effectLst>
        </p:spPr>
      </p:pic>
      <p:pic>
        <p:nvPicPr>
          <p:cNvPr id="12" name="Picture 11" descr="A close up of a computer&#10;&#10;Description automatically generated">
            <a:extLst>
              <a:ext uri="{FF2B5EF4-FFF2-40B4-BE49-F238E27FC236}">
                <a16:creationId xmlns:a16="http://schemas.microsoft.com/office/drawing/2014/main" id="{A0FD9DC5-696D-4D61-80B1-63B2E61B77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1263" y="7553598"/>
            <a:ext cx="6592700" cy="1033704"/>
          </a:xfrm>
          <a:prstGeom prst="rect">
            <a:avLst/>
          </a:prstGeom>
        </p:spPr>
      </p:pic>
      <p:pic>
        <p:nvPicPr>
          <p:cNvPr id="1030" name="Picture 6" descr="Do Not Touch Icon Download, Forbidden Touch, Forbidden Icon, Flat ...">
            <a:extLst>
              <a:ext uri="{FF2B5EF4-FFF2-40B4-BE49-F238E27FC236}">
                <a16:creationId xmlns:a16="http://schemas.microsoft.com/office/drawing/2014/main" id="{914037CD-89F3-4D1F-B17B-C32AE0FC4285}"/>
              </a:ext>
            </a:extLst>
          </p:cNvPr>
          <p:cNvPicPr>
            <a:picLocks noChangeAspect="1" noChangeArrowheads="1"/>
          </p:cNvPicPr>
          <p:nvPr/>
        </p:nvPicPr>
        <p:blipFill rotWithShape="1">
          <a:blip r:embed="rId6" cstate="screen">
            <a:clrChange>
              <a:clrFrom>
                <a:srgbClr val="F5F5F5"/>
              </a:clrFrom>
              <a:clrTo>
                <a:srgbClr val="F5F5F5">
                  <a:alpha val="0"/>
                </a:srgbClr>
              </a:clrTo>
            </a:clrChange>
            <a:extLst>
              <a:ext uri="{28A0092B-C50C-407E-A947-70E740481C1C}">
                <a14:useLocalDpi xmlns:a14="http://schemas.microsoft.com/office/drawing/2010/main"/>
              </a:ext>
            </a:extLst>
          </a:blip>
          <a:srcRect/>
          <a:stretch/>
        </p:blipFill>
        <p:spPr bwMode="auto">
          <a:xfrm>
            <a:off x="13366306" y="5574890"/>
            <a:ext cx="2241048" cy="21932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hlinkClick r:id="rId7"/>
            <a:extLst>
              <a:ext uri="{FF2B5EF4-FFF2-40B4-BE49-F238E27FC236}">
                <a16:creationId xmlns:a16="http://schemas.microsoft.com/office/drawing/2014/main" id="{E2DE036A-3D94-45D9-8F82-C56976A9E9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14280946" y="0"/>
            <a:ext cx="1975054" cy="1975054"/>
          </a:xfrm>
          <a:prstGeom prst="rect">
            <a:avLst/>
          </a:prstGeom>
        </p:spPr>
      </p:pic>
    </p:spTree>
    <p:extLst>
      <p:ext uri="{BB962C8B-B14F-4D97-AF65-F5344CB8AC3E}">
        <p14:creationId xmlns:p14="http://schemas.microsoft.com/office/powerpoint/2010/main" val="4234503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 sitting, table, dark&#10;&#10;Description automatically generated">
            <a:extLst>
              <a:ext uri="{FF2B5EF4-FFF2-40B4-BE49-F238E27FC236}">
                <a16:creationId xmlns:a16="http://schemas.microsoft.com/office/drawing/2014/main" id="{273BC888-7B59-41F9-A974-78977D392619}"/>
              </a:ext>
            </a:extLst>
          </p:cNvPr>
          <p:cNvPicPr>
            <a:picLocks noChangeAspect="1"/>
          </p:cNvPicPr>
          <p:nvPr/>
        </p:nvPicPr>
        <p:blipFill rotWithShape="1">
          <a:blip r:embed="rId2"/>
          <a:srcRect t="-1" b="-4046"/>
          <a:stretch/>
        </p:blipFill>
        <p:spPr>
          <a:xfrm>
            <a:off x="9615974" y="2964389"/>
            <a:ext cx="4387573" cy="5045319"/>
          </a:xfrm>
          <a:prstGeom prst="rect">
            <a:avLst/>
          </a:prstGeom>
        </p:spPr>
      </p:pic>
      <p:pic>
        <p:nvPicPr>
          <p:cNvPr id="17" name="Picture 16" descr="A screen shot of a television&#10;&#10;Description automatically generated">
            <a:extLst>
              <a:ext uri="{FF2B5EF4-FFF2-40B4-BE49-F238E27FC236}">
                <a16:creationId xmlns:a16="http://schemas.microsoft.com/office/drawing/2014/main" id="{14D4D021-FD62-4E4F-AC6C-DDDF803967E8}"/>
              </a:ext>
            </a:extLst>
          </p:cNvPr>
          <p:cNvPicPr>
            <a:picLocks noChangeAspect="1"/>
          </p:cNvPicPr>
          <p:nvPr/>
        </p:nvPicPr>
        <p:blipFill rotWithShape="1">
          <a:blip r:embed="rId3"/>
          <a:srcRect t="-2" b="-2232"/>
          <a:stretch/>
        </p:blipFill>
        <p:spPr>
          <a:xfrm>
            <a:off x="9615975" y="2998727"/>
            <a:ext cx="4387573" cy="4957380"/>
          </a:xfrm>
          <a:prstGeom prst="rect">
            <a:avLst/>
          </a:prstGeom>
        </p:spPr>
      </p:pic>
      <p:pic>
        <p:nvPicPr>
          <p:cNvPr id="18" name="Picture 17" descr="A flat screen tv&#10;&#10;Description automatically generated">
            <a:extLst>
              <a:ext uri="{FF2B5EF4-FFF2-40B4-BE49-F238E27FC236}">
                <a16:creationId xmlns:a16="http://schemas.microsoft.com/office/drawing/2014/main" id="{357564A0-C8F9-4059-A591-C80D254F458C}"/>
              </a:ext>
            </a:extLst>
          </p:cNvPr>
          <p:cNvPicPr>
            <a:picLocks noChangeAspect="1"/>
          </p:cNvPicPr>
          <p:nvPr/>
        </p:nvPicPr>
        <p:blipFill rotWithShape="1">
          <a:blip r:embed="rId4">
            <a:extLst>
              <a:ext uri="{28A0092B-C50C-407E-A947-70E740481C1C}">
                <a14:useLocalDpi xmlns:a14="http://schemas.microsoft.com/office/drawing/2010/main" val="0"/>
              </a:ext>
            </a:extLst>
          </a:blip>
          <a:srcRect t="1" b="-4573"/>
          <a:stretch/>
        </p:blipFill>
        <p:spPr>
          <a:xfrm>
            <a:off x="9633515" y="2971865"/>
            <a:ext cx="4392077" cy="5076025"/>
          </a:xfrm>
          <a:prstGeom prst="rect">
            <a:avLst/>
          </a:prstGeom>
        </p:spPr>
      </p:pic>
      <p:sp>
        <p:nvSpPr>
          <p:cNvPr id="4" name="Title 3">
            <a:extLst>
              <a:ext uri="{FF2B5EF4-FFF2-40B4-BE49-F238E27FC236}">
                <a16:creationId xmlns:a16="http://schemas.microsoft.com/office/drawing/2014/main" id="{80A2237D-AD1B-4FEE-A909-33CF473E1DEA}"/>
              </a:ext>
            </a:extLst>
          </p:cNvPr>
          <p:cNvSpPr>
            <a:spLocks noGrp="1"/>
          </p:cNvSpPr>
          <p:nvPr>
            <p:ph type="title"/>
          </p:nvPr>
        </p:nvSpPr>
        <p:spPr/>
        <p:txBody>
          <a:bodyPr>
            <a:normAutofit fontScale="90000"/>
          </a:bodyPr>
          <a:lstStyle/>
          <a:p>
            <a:r>
              <a:rPr lang="en-US" dirty="0"/>
              <a:t>2-way BrightLink Application: Retail Kiosk </a:t>
            </a:r>
          </a:p>
        </p:txBody>
      </p:sp>
      <p:sp>
        <p:nvSpPr>
          <p:cNvPr id="5" name="Text Placeholder 4">
            <a:extLst>
              <a:ext uri="{FF2B5EF4-FFF2-40B4-BE49-F238E27FC236}">
                <a16:creationId xmlns:a16="http://schemas.microsoft.com/office/drawing/2014/main" id="{4CC30F7B-32B5-43DC-BB3E-5A432ABD3560}"/>
              </a:ext>
            </a:extLst>
          </p:cNvPr>
          <p:cNvSpPr>
            <a:spLocks noGrp="1"/>
          </p:cNvSpPr>
          <p:nvPr>
            <p:ph type="body" sz="quarter" idx="10"/>
          </p:nvPr>
        </p:nvSpPr>
        <p:spPr>
          <a:xfrm>
            <a:off x="1913469" y="1588037"/>
            <a:ext cx="13529733" cy="517215"/>
          </a:xfrm>
        </p:spPr>
        <p:txBody>
          <a:bodyPr/>
          <a:lstStyle/>
          <a:p>
            <a:r>
              <a:rPr lang="en-US" dirty="0"/>
              <a:t>How it works</a:t>
            </a:r>
          </a:p>
        </p:txBody>
      </p:sp>
      <p:sp>
        <p:nvSpPr>
          <p:cNvPr id="6" name="Content Placeholder 5">
            <a:extLst>
              <a:ext uri="{FF2B5EF4-FFF2-40B4-BE49-F238E27FC236}">
                <a16:creationId xmlns:a16="http://schemas.microsoft.com/office/drawing/2014/main" id="{80E96A9F-E712-4CCF-8A15-FC838A9DF42E}"/>
              </a:ext>
            </a:extLst>
          </p:cNvPr>
          <p:cNvSpPr>
            <a:spLocks noGrp="1"/>
          </p:cNvSpPr>
          <p:nvPr>
            <p:ph idx="14"/>
          </p:nvPr>
        </p:nvSpPr>
        <p:spPr>
          <a:xfrm>
            <a:off x="1992261" y="2318780"/>
            <a:ext cx="5937111" cy="517215"/>
          </a:xfrm>
        </p:spPr>
        <p:txBody>
          <a:bodyPr/>
          <a:lstStyle/>
          <a:p>
            <a:pPr marL="514350" indent="-514350">
              <a:buFont typeface="+mj-lt"/>
              <a:buAutoNum type="arabicPeriod"/>
            </a:pPr>
            <a:r>
              <a:rPr lang="en-US" sz="2200" dirty="0"/>
              <a:t>Join the Wi-Fi Network ‘Big Box Media’</a:t>
            </a:r>
          </a:p>
        </p:txBody>
      </p:sp>
      <p:sp>
        <p:nvSpPr>
          <p:cNvPr id="55" name="Content Placeholder 5">
            <a:extLst>
              <a:ext uri="{FF2B5EF4-FFF2-40B4-BE49-F238E27FC236}">
                <a16:creationId xmlns:a16="http://schemas.microsoft.com/office/drawing/2014/main" id="{01A7751F-787F-40C2-AA07-D585EAC15817}"/>
              </a:ext>
            </a:extLst>
          </p:cNvPr>
          <p:cNvSpPr txBox="1">
            <a:spLocks/>
          </p:cNvSpPr>
          <p:nvPr/>
        </p:nvSpPr>
        <p:spPr>
          <a:xfrm>
            <a:off x="9506090" y="2317070"/>
            <a:ext cx="5937112" cy="452609"/>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startAt="2"/>
            </a:pPr>
            <a:r>
              <a:rPr lang="en-US" sz="2200" dirty="0"/>
              <a:t>Scan to QR code &amp; control the kiosk</a:t>
            </a:r>
          </a:p>
        </p:txBody>
      </p:sp>
      <p:grpSp>
        <p:nvGrpSpPr>
          <p:cNvPr id="2" name="Group 1">
            <a:extLst>
              <a:ext uri="{FF2B5EF4-FFF2-40B4-BE49-F238E27FC236}">
                <a16:creationId xmlns:a16="http://schemas.microsoft.com/office/drawing/2014/main" id="{262D4A93-861E-4CF2-AC0B-95B35B40708C}"/>
              </a:ext>
            </a:extLst>
          </p:cNvPr>
          <p:cNvGrpSpPr/>
          <p:nvPr/>
        </p:nvGrpSpPr>
        <p:grpSpPr>
          <a:xfrm>
            <a:off x="9705987" y="5056820"/>
            <a:ext cx="1044294" cy="1007638"/>
            <a:chOff x="9980265" y="5092895"/>
            <a:chExt cx="1044294" cy="1007638"/>
          </a:xfrm>
        </p:grpSpPr>
        <p:pic>
          <p:nvPicPr>
            <p:cNvPr id="19" name="Picture 18" descr="A computer sitting on top of a table&#10;&#10;Description automatically generated">
              <a:extLst>
                <a:ext uri="{FF2B5EF4-FFF2-40B4-BE49-F238E27FC236}">
                  <a16:creationId xmlns:a16="http://schemas.microsoft.com/office/drawing/2014/main" id="{36D1CB21-FC0F-4791-A64E-12560C217C71}"/>
                </a:ext>
              </a:extLst>
            </p:cNvPr>
            <p:cNvPicPr>
              <a:picLocks noChangeAspect="1"/>
            </p:cNvPicPr>
            <p:nvPr/>
          </p:nvPicPr>
          <p:blipFill>
            <a:blip r:embed="rId5"/>
            <a:stretch>
              <a:fillRect/>
            </a:stretch>
          </p:blipFill>
          <p:spPr>
            <a:xfrm>
              <a:off x="9980265" y="5213789"/>
              <a:ext cx="1044294" cy="886744"/>
            </a:xfrm>
            <a:prstGeom prst="rect">
              <a:avLst/>
            </a:prstGeom>
          </p:spPr>
        </p:pic>
        <p:pic>
          <p:nvPicPr>
            <p:cNvPr id="20" name="Picture 8">
              <a:extLst>
                <a:ext uri="{FF2B5EF4-FFF2-40B4-BE49-F238E27FC236}">
                  <a16:creationId xmlns:a16="http://schemas.microsoft.com/office/drawing/2014/main" id="{52F7A423-E1A9-4160-B53D-4E282353F97E}"/>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602542">
              <a:off x="10450732" y="5092895"/>
              <a:ext cx="413196" cy="413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7F706D82-887F-4908-8BAE-A4E3ECE052CC}"/>
              </a:ext>
            </a:extLst>
          </p:cNvPr>
          <p:cNvGrpSpPr>
            <a:grpSpLocks noChangeAspect="1"/>
          </p:cNvGrpSpPr>
          <p:nvPr/>
        </p:nvGrpSpPr>
        <p:grpSpPr>
          <a:xfrm>
            <a:off x="13304201" y="4164608"/>
            <a:ext cx="2504151" cy="4533204"/>
            <a:chOff x="3270396" y="4474802"/>
            <a:chExt cx="2021984" cy="3660349"/>
          </a:xfrm>
        </p:grpSpPr>
        <p:pic>
          <p:nvPicPr>
            <p:cNvPr id="22" name="Picture 21" descr="A screen shot of a computer&#10;&#10;Description automatically generated">
              <a:extLst>
                <a:ext uri="{FF2B5EF4-FFF2-40B4-BE49-F238E27FC236}">
                  <a16:creationId xmlns:a16="http://schemas.microsoft.com/office/drawing/2014/main" id="{052BF4E4-483B-42B2-8AA4-D4EAA1C25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5139" y="4970636"/>
              <a:ext cx="1506377" cy="2678196"/>
            </a:xfrm>
            <a:prstGeom prst="rect">
              <a:avLst/>
            </a:prstGeom>
          </p:spPr>
        </p:pic>
        <p:pic>
          <p:nvPicPr>
            <p:cNvPr id="23" name="Picture 22" descr="A close up of electronics&#10;&#10;Description automatically generated">
              <a:extLst>
                <a:ext uri="{FF2B5EF4-FFF2-40B4-BE49-F238E27FC236}">
                  <a16:creationId xmlns:a16="http://schemas.microsoft.com/office/drawing/2014/main" id="{97BAD5E2-7AAC-4575-8E02-19EEEB8BAB3F}"/>
                </a:ext>
              </a:extLst>
            </p:cNvPr>
            <p:cNvPicPr>
              <a:picLocks noChangeAspect="1"/>
            </p:cNvPicPr>
            <p:nvPr/>
          </p:nvPicPr>
          <p:blipFill rotWithShape="1">
            <a:blip r:embed="rId8">
              <a:extLst>
                <a:ext uri="{28A0092B-C50C-407E-A947-70E740481C1C}">
                  <a14:useLocalDpi xmlns:a14="http://schemas.microsoft.com/office/drawing/2010/main" val="0"/>
                </a:ext>
              </a:extLst>
            </a:blip>
            <a:srcRect l="31412" t="8039" r="31363" b="2157"/>
            <a:stretch/>
          </p:blipFill>
          <p:spPr>
            <a:xfrm>
              <a:off x="3270396" y="4474802"/>
              <a:ext cx="2021984" cy="3660349"/>
            </a:xfrm>
            <a:prstGeom prst="rect">
              <a:avLst/>
            </a:prstGeom>
          </p:spPr>
        </p:pic>
      </p:grpSp>
      <p:pic>
        <p:nvPicPr>
          <p:cNvPr id="24" name="Picture 23" descr="A close up of a logo&#10;&#10;Description automatically generated">
            <a:extLst>
              <a:ext uri="{FF2B5EF4-FFF2-40B4-BE49-F238E27FC236}">
                <a16:creationId xmlns:a16="http://schemas.microsoft.com/office/drawing/2014/main" id="{C501A0EF-23DC-4AB1-9288-2FD5A9123DA7}"/>
              </a:ext>
            </a:extLst>
          </p:cNvPr>
          <p:cNvPicPr>
            <a:picLocks noChangeAspect="1"/>
          </p:cNvPicPr>
          <p:nvPr/>
        </p:nvPicPr>
        <p:blipFill>
          <a:blip r:embed="rId9">
            <a:duotone>
              <a:prstClr val="black"/>
              <a:srgbClr val="D9C3A5">
                <a:tint val="50000"/>
                <a:satMod val="180000"/>
              </a:srgbClr>
            </a:duotone>
          </a:blip>
          <a:stretch>
            <a:fillRect/>
          </a:stretch>
        </p:blipFill>
        <p:spPr>
          <a:xfrm>
            <a:off x="14801898" y="4561495"/>
            <a:ext cx="1282607" cy="1282607"/>
          </a:xfrm>
          <a:prstGeom prst="rect">
            <a:avLst/>
          </a:prstGeom>
        </p:spPr>
      </p:pic>
      <p:pic>
        <p:nvPicPr>
          <p:cNvPr id="25" name="Picture 24" descr="A picture containing photo, different, many, woman&#10;&#10;Description automatically generated">
            <a:extLst>
              <a:ext uri="{FF2B5EF4-FFF2-40B4-BE49-F238E27FC236}">
                <a16:creationId xmlns:a16="http://schemas.microsoft.com/office/drawing/2014/main" id="{8590C464-D617-403B-B749-AB3CB3B059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07580" y="4809993"/>
            <a:ext cx="1855935" cy="3294284"/>
          </a:xfrm>
          <a:prstGeom prst="rect">
            <a:avLst/>
          </a:prstGeom>
        </p:spPr>
      </p:pic>
      <p:pic>
        <p:nvPicPr>
          <p:cNvPr id="26" name="Picture 25" descr="A close up of a logo&#10;&#10;Description automatically generated">
            <a:extLst>
              <a:ext uri="{FF2B5EF4-FFF2-40B4-BE49-F238E27FC236}">
                <a16:creationId xmlns:a16="http://schemas.microsoft.com/office/drawing/2014/main" id="{4B3FCA21-1952-4D65-A77C-51832F30E099}"/>
              </a:ext>
            </a:extLst>
          </p:cNvPr>
          <p:cNvPicPr>
            <a:picLocks noChangeAspect="1"/>
          </p:cNvPicPr>
          <p:nvPr/>
        </p:nvPicPr>
        <p:blipFill>
          <a:blip r:embed="rId9">
            <a:duotone>
              <a:prstClr val="black"/>
              <a:srgbClr val="D9C3A5">
                <a:tint val="50000"/>
                <a:satMod val="180000"/>
              </a:srgbClr>
            </a:duotone>
          </a:blip>
          <a:stretch>
            <a:fillRect/>
          </a:stretch>
        </p:blipFill>
        <p:spPr>
          <a:xfrm flipH="1">
            <a:off x="12910712" y="5704040"/>
            <a:ext cx="1282607" cy="1282607"/>
          </a:xfrm>
          <a:prstGeom prst="rect">
            <a:avLst/>
          </a:prstGeom>
        </p:spPr>
      </p:pic>
      <p:pic>
        <p:nvPicPr>
          <p:cNvPr id="28" name="Picture 27" descr="A picture containing screen, sitting, table, dark&#10;&#10;Description automatically generated">
            <a:extLst>
              <a:ext uri="{FF2B5EF4-FFF2-40B4-BE49-F238E27FC236}">
                <a16:creationId xmlns:a16="http://schemas.microsoft.com/office/drawing/2014/main" id="{177CD3A7-7190-44CA-8B08-A2EEC0D0F3EB}"/>
              </a:ext>
            </a:extLst>
          </p:cNvPr>
          <p:cNvPicPr>
            <a:picLocks noChangeAspect="1"/>
          </p:cNvPicPr>
          <p:nvPr/>
        </p:nvPicPr>
        <p:blipFill rotWithShape="1">
          <a:blip r:embed="rId2"/>
          <a:srcRect t="1" b="-3367"/>
          <a:stretch/>
        </p:blipFill>
        <p:spPr>
          <a:xfrm>
            <a:off x="2155776" y="3049523"/>
            <a:ext cx="4387573" cy="5012333"/>
          </a:xfrm>
          <a:prstGeom prst="rect">
            <a:avLst/>
          </a:prstGeom>
        </p:spPr>
      </p:pic>
      <p:grpSp>
        <p:nvGrpSpPr>
          <p:cNvPr id="29" name="Group 28">
            <a:extLst>
              <a:ext uri="{FF2B5EF4-FFF2-40B4-BE49-F238E27FC236}">
                <a16:creationId xmlns:a16="http://schemas.microsoft.com/office/drawing/2014/main" id="{6D4D1D12-4856-4320-ABF0-59A00616FBA5}"/>
              </a:ext>
            </a:extLst>
          </p:cNvPr>
          <p:cNvGrpSpPr/>
          <p:nvPr/>
        </p:nvGrpSpPr>
        <p:grpSpPr>
          <a:xfrm>
            <a:off x="2176346" y="5139774"/>
            <a:ext cx="1044294" cy="1007638"/>
            <a:chOff x="1654490" y="4042439"/>
            <a:chExt cx="1044294" cy="1007638"/>
          </a:xfrm>
        </p:grpSpPr>
        <p:pic>
          <p:nvPicPr>
            <p:cNvPr id="31" name="Picture 30" descr="A computer sitting on top of a table&#10;&#10;Description automatically generated">
              <a:extLst>
                <a:ext uri="{FF2B5EF4-FFF2-40B4-BE49-F238E27FC236}">
                  <a16:creationId xmlns:a16="http://schemas.microsoft.com/office/drawing/2014/main" id="{C8B02A8D-70B2-4525-ABFE-FC6B0A9B8EFB}"/>
                </a:ext>
              </a:extLst>
            </p:cNvPr>
            <p:cNvPicPr>
              <a:picLocks noChangeAspect="1"/>
            </p:cNvPicPr>
            <p:nvPr/>
          </p:nvPicPr>
          <p:blipFill>
            <a:blip r:embed="rId5"/>
            <a:stretch>
              <a:fillRect/>
            </a:stretch>
          </p:blipFill>
          <p:spPr>
            <a:xfrm>
              <a:off x="1654490" y="4163333"/>
              <a:ext cx="1044294" cy="886744"/>
            </a:xfrm>
            <a:prstGeom prst="rect">
              <a:avLst/>
            </a:prstGeom>
          </p:spPr>
        </p:pic>
        <p:pic>
          <p:nvPicPr>
            <p:cNvPr id="32" name="Picture 8">
              <a:extLst>
                <a:ext uri="{FF2B5EF4-FFF2-40B4-BE49-F238E27FC236}">
                  <a16:creationId xmlns:a16="http://schemas.microsoft.com/office/drawing/2014/main" id="{BC695F5E-AE6F-469D-B201-D8DD8682931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602542">
              <a:off x="2124957" y="4042439"/>
              <a:ext cx="413196" cy="4131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F244B76D-5E8E-4D48-BC83-B3A27926CEB0}"/>
              </a:ext>
            </a:extLst>
          </p:cNvPr>
          <p:cNvGrpSpPr/>
          <p:nvPr/>
        </p:nvGrpSpPr>
        <p:grpSpPr>
          <a:xfrm>
            <a:off x="6126218" y="4096138"/>
            <a:ext cx="2504151" cy="4533204"/>
            <a:chOff x="6126218" y="4096138"/>
            <a:chExt cx="2504151" cy="4533204"/>
          </a:xfrm>
        </p:grpSpPr>
        <p:pic>
          <p:nvPicPr>
            <p:cNvPr id="33" name="Picture 32">
              <a:extLst>
                <a:ext uri="{FF2B5EF4-FFF2-40B4-BE49-F238E27FC236}">
                  <a16:creationId xmlns:a16="http://schemas.microsoft.com/office/drawing/2014/main" id="{0BF576F4-4260-49FC-8FF2-751D9C7D07E5}"/>
                </a:ext>
              </a:extLst>
            </p:cNvPr>
            <p:cNvPicPr>
              <a:picLocks noChangeAspect="1"/>
            </p:cNvPicPr>
            <p:nvPr/>
          </p:nvPicPr>
          <p:blipFill>
            <a:blip r:embed="rId11"/>
            <a:stretch>
              <a:fillRect/>
            </a:stretch>
          </p:blipFill>
          <p:spPr>
            <a:xfrm>
              <a:off x="6428666" y="4716598"/>
              <a:ext cx="1865051" cy="3305121"/>
            </a:xfrm>
            <a:prstGeom prst="rect">
              <a:avLst/>
            </a:prstGeom>
          </p:spPr>
        </p:pic>
        <p:pic>
          <p:nvPicPr>
            <p:cNvPr id="30" name="Picture 29" descr="A close up of electronics&#10;&#10;Description automatically generated">
              <a:extLst>
                <a:ext uri="{FF2B5EF4-FFF2-40B4-BE49-F238E27FC236}">
                  <a16:creationId xmlns:a16="http://schemas.microsoft.com/office/drawing/2014/main" id="{EE55A438-4B73-4492-BCFC-E91B54841697}"/>
                </a:ext>
              </a:extLst>
            </p:cNvPr>
            <p:cNvPicPr>
              <a:picLocks noChangeAspect="1"/>
            </p:cNvPicPr>
            <p:nvPr/>
          </p:nvPicPr>
          <p:blipFill rotWithShape="1">
            <a:blip r:embed="rId8">
              <a:extLst>
                <a:ext uri="{28A0092B-C50C-407E-A947-70E740481C1C}">
                  <a14:useLocalDpi xmlns:a14="http://schemas.microsoft.com/office/drawing/2010/main" val="0"/>
                </a:ext>
              </a:extLst>
            </a:blip>
            <a:srcRect l="31412" t="8039" r="31363" b="2157"/>
            <a:stretch/>
          </p:blipFill>
          <p:spPr>
            <a:xfrm>
              <a:off x="6126218" y="4096138"/>
              <a:ext cx="2504151" cy="4533204"/>
            </a:xfrm>
            <a:prstGeom prst="rect">
              <a:avLst/>
            </a:prstGeom>
          </p:spPr>
        </p:pic>
        <p:sp>
          <p:nvSpPr>
            <p:cNvPr id="35" name="Rectangle 34">
              <a:extLst>
                <a:ext uri="{FF2B5EF4-FFF2-40B4-BE49-F238E27FC236}">
                  <a16:creationId xmlns:a16="http://schemas.microsoft.com/office/drawing/2014/main" id="{B2368189-9B99-483E-B0CF-DF490D563121}"/>
                </a:ext>
              </a:extLst>
            </p:cNvPr>
            <p:cNvSpPr>
              <a:spLocks noChangeAspect="1"/>
            </p:cNvSpPr>
            <p:nvPr/>
          </p:nvSpPr>
          <p:spPr>
            <a:xfrm>
              <a:off x="6473977" y="5600062"/>
              <a:ext cx="1354043" cy="377483"/>
            </a:xfrm>
            <a:prstGeom prst="rect">
              <a:avLst/>
            </a:prstGeom>
            <a:solidFill>
              <a:srgbClr val="FFFF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descr="A close up of a logo&#10;&#10;Description automatically generated">
            <a:extLst>
              <a:ext uri="{FF2B5EF4-FFF2-40B4-BE49-F238E27FC236}">
                <a16:creationId xmlns:a16="http://schemas.microsoft.com/office/drawing/2014/main" id="{D118168E-EEDD-4876-BF9D-19CEC66DA46C}"/>
              </a:ext>
            </a:extLst>
          </p:cNvPr>
          <p:cNvPicPr>
            <a:picLocks noChangeAspect="1"/>
          </p:cNvPicPr>
          <p:nvPr/>
        </p:nvPicPr>
        <p:blipFill>
          <a:blip r:embed="rId9">
            <a:duotone>
              <a:prstClr val="black"/>
              <a:srgbClr val="D9C3A5">
                <a:tint val="50000"/>
                <a:satMod val="180000"/>
              </a:srgbClr>
            </a:duotone>
          </a:blip>
          <a:stretch>
            <a:fillRect/>
          </a:stretch>
        </p:blipFill>
        <p:spPr>
          <a:xfrm flipH="1">
            <a:off x="5440258" y="5316348"/>
            <a:ext cx="1282607" cy="1282607"/>
          </a:xfrm>
          <a:prstGeom prst="rect">
            <a:avLst/>
          </a:prstGeom>
        </p:spPr>
      </p:pic>
    </p:spTree>
    <p:extLst>
      <p:ext uri="{BB962C8B-B14F-4D97-AF65-F5344CB8AC3E}">
        <p14:creationId xmlns:p14="http://schemas.microsoft.com/office/powerpoint/2010/main" val="3579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4"/>
                                        </p:tgtEl>
                                      </p:cBhvr>
                                      <p:by x="50000" y="50000"/>
                                    </p:animScale>
                                  </p:child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24"/>
                                        </p:tgtEl>
                                      </p:cBhvr>
                                      <p:by x="150000" y="150000"/>
                                    </p:animScale>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6" presetClass="entr" presetSubtype="32"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out)">
                                      <p:cBhvr>
                                        <p:cTn id="16" dur="2000"/>
                                        <p:tgtEl>
                                          <p:spTgt spid="25"/>
                                        </p:tgtEl>
                                      </p:cBhvr>
                                    </p:animEffect>
                                  </p:childTnLst>
                                </p:cTn>
                              </p:par>
                              <p:par>
                                <p:cTn id="17" presetID="6" presetClass="entr" presetSubtype="32"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circle(out)">
                                      <p:cBhvr>
                                        <p:cTn id="19" dur="2000"/>
                                        <p:tgtEl>
                                          <p:spTgt spid="17"/>
                                        </p:tgtEl>
                                      </p:cBhvr>
                                    </p:animEffect>
                                  </p:childTnLst>
                                </p:cTn>
                              </p:par>
                            </p:childTnLst>
                          </p:cTn>
                        </p:par>
                        <p:par>
                          <p:cTn id="20" fill="hold">
                            <p:stCondLst>
                              <p:cond delay="3500"/>
                            </p:stCondLst>
                            <p:childTnLst>
                              <p:par>
                                <p:cTn id="21" presetID="42" presetClass="entr" presetSubtype="0" fill="hold" nodeType="afterEffect">
                                  <p:stCondLst>
                                    <p:cond delay="5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6" presetClass="emph" presetSubtype="0" fill="hold" nodeType="afterEffect">
                                  <p:stCondLst>
                                    <p:cond delay="500"/>
                                  </p:stCondLst>
                                  <p:childTnLst>
                                    <p:animScale>
                                      <p:cBhvr>
                                        <p:cTn id="28" dur="500" fill="hold"/>
                                        <p:tgtEl>
                                          <p:spTgt spid="26"/>
                                        </p:tgtEl>
                                      </p:cBhvr>
                                      <p:by x="50000" y="50000"/>
                                    </p:animScale>
                                  </p:childTnLst>
                                </p:cTn>
                              </p:par>
                            </p:childTnLst>
                          </p:cTn>
                        </p:par>
                        <p:par>
                          <p:cTn id="29" fill="hold">
                            <p:stCondLst>
                              <p:cond delay="6000"/>
                            </p:stCondLst>
                            <p:childTnLst>
                              <p:par>
                                <p:cTn id="30" presetID="6" presetClass="emph" presetSubtype="0" fill="hold" nodeType="afterEffect">
                                  <p:stCondLst>
                                    <p:cond delay="500"/>
                                  </p:stCondLst>
                                  <p:childTnLst>
                                    <p:animScale>
                                      <p:cBhvr>
                                        <p:cTn id="31" dur="500" fill="hold"/>
                                        <p:tgtEl>
                                          <p:spTgt spid="26"/>
                                        </p:tgtEl>
                                      </p:cBhvr>
                                      <p:by x="150000" y="150000"/>
                                    </p:animScale>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1FF5FB-4F1A-4C8D-9367-E68FB81FE6BE}"/>
              </a:ext>
            </a:extLst>
          </p:cNvPr>
          <p:cNvSpPr>
            <a:spLocks noGrp="1"/>
          </p:cNvSpPr>
          <p:nvPr>
            <p:ph type="title"/>
          </p:nvPr>
        </p:nvSpPr>
        <p:spPr/>
        <p:txBody>
          <a:bodyPr>
            <a:normAutofit fontScale="90000"/>
          </a:bodyPr>
          <a:lstStyle/>
          <a:p>
            <a:r>
              <a:rPr lang="en-US" dirty="0"/>
              <a:t>BrightLink Implementation</a:t>
            </a:r>
          </a:p>
        </p:txBody>
      </p:sp>
      <p:sp>
        <p:nvSpPr>
          <p:cNvPr id="5" name="Text Placeholder 4">
            <a:extLst>
              <a:ext uri="{FF2B5EF4-FFF2-40B4-BE49-F238E27FC236}">
                <a16:creationId xmlns:a16="http://schemas.microsoft.com/office/drawing/2014/main" id="{41E8C8FA-DD82-4563-BE7F-408C532B080A}"/>
              </a:ext>
            </a:extLst>
          </p:cNvPr>
          <p:cNvSpPr>
            <a:spLocks noGrp="1"/>
          </p:cNvSpPr>
          <p:nvPr>
            <p:ph type="body" sz="quarter" idx="10"/>
          </p:nvPr>
        </p:nvSpPr>
        <p:spPr>
          <a:xfrm>
            <a:off x="1913469" y="1403886"/>
            <a:ext cx="13529733" cy="659491"/>
          </a:xfrm>
        </p:spPr>
        <p:txBody>
          <a:bodyPr/>
          <a:lstStyle/>
          <a:p>
            <a:r>
              <a:rPr lang="en-US" dirty="0"/>
              <a:t>What’s needed</a:t>
            </a:r>
          </a:p>
        </p:txBody>
      </p:sp>
      <p:sp>
        <p:nvSpPr>
          <p:cNvPr id="6" name="Content Placeholder 5">
            <a:extLst>
              <a:ext uri="{FF2B5EF4-FFF2-40B4-BE49-F238E27FC236}">
                <a16:creationId xmlns:a16="http://schemas.microsoft.com/office/drawing/2014/main" id="{2B774301-AD4C-4BB3-84CE-797BFB6E8F7C}"/>
              </a:ext>
            </a:extLst>
          </p:cNvPr>
          <p:cNvSpPr>
            <a:spLocks noGrp="1"/>
          </p:cNvSpPr>
          <p:nvPr>
            <p:ph idx="14"/>
          </p:nvPr>
        </p:nvSpPr>
        <p:spPr>
          <a:xfrm>
            <a:off x="1913469" y="2332974"/>
            <a:ext cx="7885882" cy="5803136"/>
          </a:xfrm>
        </p:spPr>
        <p:txBody>
          <a:bodyPr/>
          <a:lstStyle/>
          <a:p>
            <a:pPr marL="457200" lvl="0" indent="-457200">
              <a:spcAft>
                <a:spcPts val="1200"/>
              </a:spcAft>
              <a:buFont typeface="+mj-lt"/>
              <a:buAutoNum type="arabicPeriod"/>
            </a:pPr>
            <a:r>
              <a:rPr lang="en-US" sz="2400" dirty="0"/>
              <a:t>Obtain any Series 3 or 4 BrightSign player with an installed wireless module (WS103) running OS v8.1.69+ </a:t>
            </a:r>
          </a:p>
          <a:p>
            <a:pPr marL="457200" lvl="0" indent="-457200">
              <a:buFont typeface="+mj-lt"/>
              <a:buAutoNum type="arabicPeriod"/>
            </a:pPr>
            <a:r>
              <a:rPr lang="en-US" sz="2400" dirty="0"/>
              <a:t>Create a BrightAuthor presentation using our example demo as a basis: </a:t>
            </a:r>
          </a:p>
          <a:p>
            <a:pPr lvl="1">
              <a:spcBef>
                <a:spcPts val="600"/>
              </a:spcBef>
              <a:spcAft>
                <a:spcPts val="600"/>
              </a:spcAft>
            </a:pPr>
            <a:r>
              <a:rPr lang="en-US" sz="2000" dirty="0"/>
              <a:t>Include a custom device webpage whose content is optimized to run on a smartphone</a:t>
            </a:r>
          </a:p>
          <a:p>
            <a:pPr lvl="1">
              <a:spcBef>
                <a:spcPts val="600"/>
              </a:spcBef>
              <a:spcAft>
                <a:spcPts val="600"/>
              </a:spcAft>
            </a:pPr>
            <a:r>
              <a:rPr lang="en-US" sz="2000" dirty="0"/>
              <a:t>Enable the 2 plugins required for BrightLink</a:t>
            </a:r>
          </a:p>
          <a:p>
            <a:pPr lvl="1">
              <a:spcBef>
                <a:spcPts val="600"/>
              </a:spcBef>
              <a:spcAft>
                <a:spcPts val="600"/>
              </a:spcAft>
            </a:pPr>
            <a:r>
              <a:rPr lang="en-US" sz="2000" dirty="0"/>
              <a:t>Assign values to the BrightLink user variables to match your needs for the SSID, Hostname, etc. </a:t>
            </a:r>
          </a:p>
          <a:p>
            <a:pPr lvl="1">
              <a:spcBef>
                <a:spcPts val="600"/>
              </a:spcBef>
              <a:spcAft>
                <a:spcPts val="600"/>
              </a:spcAft>
            </a:pPr>
            <a:r>
              <a:rPr lang="en-US" sz="2000" dirty="0"/>
              <a:t>Utilize the free, included HTML code to auto generate a QR code that matches your hostname</a:t>
            </a:r>
          </a:p>
          <a:p>
            <a:pPr lvl="1">
              <a:spcBef>
                <a:spcPts val="600"/>
              </a:spcBef>
              <a:spcAft>
                <a:spcPts val="600"/>
              </a:spcAft>
            </a:pPr>
            <a:r>
              <a:rPr lang="en-US" sz="2000" dirty="0"/>
              <a:t>Build out the interactive BrightAuthor presentation to run on screen and link to your custom device webpage</a:t>
            </a:r>
          </a:p>
        </p:txBody>
      </p:sp>
      <p:grpSp>
        <p:nvGrpSpPr>
          <p:cNvPr id="19" name="Group 18">
            <a:extLst>
              <a:ext uri="{FF2B5EF4-FFF2-40B4-BE49-F238E27FC236}">
                <a16:creationId xmlns:a16="http://schemas.microsoft.com/office/drawing/2014/main" id="{D27DB276-B5AE-49BE-86BB-0682395B57F3}"/>
              </a:ext>
            </a:extLst>
          </p:cNvPr>
          <p:cNvGrpSpPr/>
          <p:nvPr/>
        </p:nvGrpSpPr>
        <p:grpSpPr>
          <a:xfrm>
            <a:off x="9799351" y="2063377"/>
            <a:ext cx="5792763" cy="5304318"/>
            <a:chOff x="2287203" y="2711433"/>
            <a:chExt cx="5792763" cy="5304318"/>
          </a:xfrm>
        </p:grpSpPr>
        <p:sp>
          <p:nvSpPr>
            <p:cNvPr id="20" name="Text Placeholder 4">
              <a:extLst>
                <a:ext uri="{FF2B5EF4-FFF2-40B4-BE49-F238E27FC236}">
                  <a16:creationId xmlns:a16="http://schemas.microsoft.com/office/drawing/2014/main" id="{6B66E03D-E899-4C8C-8AAD-9116703DCAE7}"/>
                </a:ext>
              </a:extLst>
            </p:cNvPr>
            <p:cNvSpPr txBox="1">
              <a:spLocks/>
            </p:cNvSpPr>
            <p:nvPr/>
          </p:nvSpPr>
          <p:spPr>
            <a:xfrm>
              <a:off x="2287203" y="7356260"/>
              <a:ext cx="5792763" cy="659491"/>
            </a:xfrm>
            <a:prstGeom prst="rect">
              <a:avLst/>
            </a:prstGeom>
          </p:spPr>
          <p:txBody>
            <a:bodyPr anchor="t"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rgbClr val="28A6BA"/>
                  </a:solidFill>
                </a:rPr>
                <a:t>Phone assisted touchless engagement</a:t>
              </a:r>
            </a:p>
          </p:txBody>
        </p:sp>
        <p:grpSp>
          <p:nvGrpSpPr>
            <p:cNvPr id="21" name="Group 20">
              <a:extLst>
                <a:ext uri="{FF2B5EF4-FFF2-40B4-BE49-F238E27FC236}">
                  <a16:creationId xmlns:a16="http://schemas.microsoft.com/office/drawing/2014/main" id="{8A58F1C1-7061-44F8-84E4-09D9AB4BF424}"/>
                </a:ext>
              </a:extLst>
            </p:cNvPr>
            <p:cNvGrpSpPr/>
            <p:nvPr/>
          </p:nvGrpSpPr>
          <p:grpSpPr>
            <a:xfrm>
              <a:off x="2872775" y="2711433"/>
              <a:ext cx="4683099" cy="4536663"/>
              <a:chOff x="2872775" y="2711433"/>
              <a:chExt cx="4683099" cy="4536663"/>
            </a:xfrm>
          </p:grpSpPr>
          <p:grpSp>
            <p:nvGrpSpPr>
              <p:cNvPr id="22" name="Group 21">
                <a:extLst>
                  <a:ext uri="{FF2B5EF4-FFF2-40B4-BE49-F238E27FC236}">
                    <a16:creationId xmlns:a16="http://schemas.microsoft.com/office/drawing/2014/main" id="{52F7F3A7-C830-4B4C-A758-296352FF63C5}"/>
                  </a:ext>
                </a:extLst>
              </p:cNvPr>
              <p:cNvGrpSpPr/>
              <p:nvPr/>
            </p:nvGrpSpPr>
            <p:grpSpPr>
              <a:xfrm>
                <a:off x="2872775" y="2711433"/>
                <a:ext cx="4683099" cy="4536663"/>
                <a:chOff x="9261213" y="4038668"/>
                <a:chExt cx="4683099" cy="4536663"/>
              </a:xfrm>
            </p:grpSpPr>
            <p:grpSp>
              <p:nvGrpSpPr>
                <p:cNvPr id="24" name="Group 23">
                  <a:extLst>
                    <a:ext uri="{FF2B5EF4-FFF2-40B4-BE49-F238E27FC236}">
                      <a16:creationId xmlns:a16="http://schemas.microsoft.com/office/drawing/2014/main" id="{172C983B-DA09-4EE6-A26D-59F22AAE4040}"/>
                    </a:ext>
                  </a:extLst>
                </p:cNvPr>
                <p:cNvGrpSpPr/>
                <p:nvPr/>
              </p:nvGrpSpPr>
              <p:grpSpPr>
                <a:xfrm>
                  <a:off x="9623043" y="4038668"/>
                  <a:ext cx="4321269" cy="1015663"/>
                  <a:chOff x="9629127" y="4038668"/>
                  <a:chExt cx="4321269" cy="1015663"/>
                </a:xfrm>
              </p:grpSpPr>
              <p:pic>
                <p:nvPicPr>
                  <p:cNvPr id="26" name="Picture 25" descr="A picture containing object, clock&#10;&#10;Description automatically generated">
                    <a:extLst>
                      <a:ext uri="{FF2B5EF4-FFF2-40B4-BE49-F238E27FC236}">
                        <a16:creationId xmlns:a16="http://schemas.microsoft.com/office/drawing/2014/main" id="{0C1D75B5-8749-47F3-B930-9B3DBBC08E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29127" y="4253567"/>
                    <a:ext cx="2131861" cy="777192"/>
                  </a:xfrm>
                  <a:prstGeom prst="rect">
                    <a:avLst/>
                  </a:prstGeom>
                </p:spPr>
              </p:pic>
              <p:sp>
                <p:nvSpPr>
                  <p:cNvPr id="27" name="TextBox 26">
                    <a:extLst>
                      <a:ext uri="{FF2B5EF4-FFF2-40B4-BE49-F238E27FC236}">
                        <a16:creationId xmlns:a16="http://schemas.microsoft.com/office/drawing/2014/main" id="{B10162C1-8BF0-4A16-86F9-FE562B910445}"/>
                      </a:ext>
                    </a:extLst>
                  </p:cNvPr>
                  <p:cNvSpPr txBox="1"/>
                  <p:nvPr/>
                </p:nvSpPr>
                <p:spPr>
                  <a:xfrm>
                    <a:off x="11655723" y="4038668"/>
                    <a:ext cx="2294673" cy="1015663"/>
                  </a:xfrm>
                  <a:prstGeom prst="rect">
                    <a:avLst/>
                  </a:prstGeom>
                  <a:noFill/>
                </p:spPr>
                <p:txBody>
                  <a:bodyPr wrap="square" rIns="0" rtlCol="0">
                    <a:spAutoFit/>
                  </a:bodyPr>
                  <a:lstStyle/>
                  <a:p>
                    <a:r>
                      <a:rPr lang="en-US" sz="6000" dirty="0">
                        <a:solidFill>
                          <a:srgbClr val="35236A"/>
                        </a:solidFill>
                        <a:latin typeface="Verdana" panose="020B0604030504040204" pitchFamily="34" charset="0"/>
                        <a:ea typeface="Verdana" panose="020B0604030504040204" pitchFamily="34" charset="0"/>
                      </a:rPr>
                      <a:t>Link</a:t>
                    </a:r>
                  </a:p>
                </p:txBody>
              </p:sp>
            </p:grpSp>
            <p:pic>
              <p:nvPicPr>
                <p:cNvPr id="25" name="Picture 24" descr="A close up of a computer&#10;&#10;Description automatically generated">
                  <a:extLst>
                    <a:ext uri="{FF2B5EF4-FFF2-40B4-BE49-F238E27FC236}">
                      <a16:creationId xmlns:a16="http://schemas.microsoft.com/office/drawing/2014/main" id="{4CA51543-B9D2-4AD2-A99F-081772F1FD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1213" y="7841660"/>
                  <a:ext cx="4679166" cy="733671"/>
                </a:xfrm>
                <a:prstGeom prst="rect">
                  <a:avLst/>
                </a:prstGeom>
              </p:spPr>
            </p:pic>
          </p:grpSp>
          <p:pic>
            <p:nvPicPr>
              <p:cNvPr id="23" name="Picture 22" descr="A close up of a logo&#10;&#10;Description automatically generated">
                <a:extLst>
                  <a:ext uri="{FF2B5EF4-FFF2-40B4-BE49-F238E27FC236}">
                    <a16:creationId xmlns:a16="http://schemas.microsoft.com/office/drawing/2014/main" id="{3D74D96A-76A4-46DB-A432-15F570B22B65}"/>
                  </a:ext>
                </a:extLst>
              </p:cNvPr>
              <p:cNvPicPr>
                <a:picLocks noChangeAspect="1"/>
              </p:cNvPicPr>
              <p:nvPr/>
            </p:nvPicPr>
            <p:blipFill>
              <a:blip r:embed="rId5"/>
              <a:stretch>
                <a:fillRect/>
              </a:stretch>
            </p:blipFill>
            <p:spPr>
              <a:xfrm>
                <a:off x="3649370" y="3772705"/>
                <a:ext cx="2857899" cy="2857899"/>
              </a:xfrm>
              <a:prstGeom prst="rect">
                <a:avLst/>
              </a:prstGeom>
            </p:spPr>
          </p:pic>
        </p:grpSp>
      </p:grpSp>
      <p:sp>
        <p:nvSpPr>
          <p:cNvPr id="2" name="Rectangle 1">
            <a:extLst>
              <a:ext uri="{FF2B5EF4-FFF2-40B4-BE49-F238E27FC236}">
                <a16:creationId xmlns:a16="http://schemas.microsoft.com/office/drawing/2014/main" id="{01403F98-2596-45BD-900E-D431640BB879}"/>
              </a:ext>
            </a:extLst>
          </p:cNvPr>
          <p:cNvSpPr/>
          <p:nvPr/>
        </p:nvSpPr>
        <p:spPr>
          <a:xfrm>
            <a:off x="1913469" y="8212686"/>
            <a:ext cx="12204944" cy="400110"/>
          </a:xfrm>
          <a:prstGeom prst="rect">
            <a:avLst/>
          </a:prstGeom>
        </p:spPr>
        <p:txBody>
          <a:bodyPr wrap="none">
            <a:spAutoFit/>
          </a:bodyPr>
          <a:lstStyle/>
          <a:p>
            <a:pPr indent="-4763">
              <a:spcBef>
                <a:spcPts val="2400"/>
              </a:spcBef>
            </a:pPr>
            <a:r>
              <a:rPr lang="en-US" sz="2000" dirty="0">
                <a:solidFill>
                  <a:srgbClr val="595959"/>
                </a:solidFill>
                <a:latin typeface="Verdana" panose="020B0604030504040204" pitchFamily="34" charset="0"/>
                <a:ea typeface="Verdana" panose="020B0604030504040204" pitchFamily="34" charset="0"/>
                <a:cs typeface="Arial" panose="020B0604020202020204" pitchFamily="34" charset="0"/>
              </a:rPr>
              <a:t>Please contact your sales rep or </a:t>
            </a:r>
            <a:r>
              <a:rPr lang="en-US" sz="2000" dirty="0">
                <a:latin typeface="Verdana" panose="020B0604030504040204" pitchFamily="34" charset="0"/>
                <a:ea typeface="Verdana" panose="020B0604030504040204" pitchFamily="34" charset="0"/>
                <a:cs typeface="Arial" panose="020B0604020202020204" pitchFamily="34" charset="0"/>
                <a:hlinkClick r:id="rId6"/>
              </a:rPr>
              <a:t>sales@brightsign.biz</a:t>
            </a:r>
            <a:r>
              <a:rPr lang="en-US" sz="2000" dirty="0">
                <a:latin typeface="Verdana" panose="020B0604030504040204" pitchFamily="34" charset="0"/>
                <a:ea typeface="Verdana" panose="020B0604030504040204" pitchFamily="34" charset="0"/>
                <a:cs typeface="Arial" panose="020B0604020202020204" pitchFamily="34" charset="0"/>
              </a:rPr>
              <a:t> </a:t>
            </a:r>
            <a:r>
              <a:rPr lang="en-US" sz="2000" dirty="0">
                <a:solidFill>
                  <a:srgbClr val="595959"/>
                </a:solidFill>
                <a:latin typeface="Verdana" panose="020B0604030504040204" pitchFamily="34" charset="0"/>
                <a:ea typeface="Verdana" panose="020B0604030504040204" pitchFamily="34" charset="0"/>
                <a:cs typeface="Arial" panose="020B0604020202020204" pitchFamily="34" charset="0"/>
              </a:rPr>
              <a:t>for details, example demo &amp; user guide</a:t>
            </a:r>
          </a:p>
        </p:txBody>
      </p:sp>
    </p:spTree>
    <p:extLst>
      <p:ext uri="{BB962C8B-B14F-4D97-AF65-F5344CB8AC3E}">
        <p14:creationId xmlns:p14="http://schemas.microsoft.com/office/powerpoint/2010/main" val="2497852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3A126D-F425-490E-ACB6-3EAA3427C94E}"/>
              </a:ext>
            </a:extLst>
          </p:cNvPr>
          <p:cNvGrpSpPr/>
          <p:nvPr/>
        </p:nvGrpSpPr>
        <p:grpSpPr>
          <a:xfrm>
            <a:off x="5658568" y="1516562"/>
            <a:ext cx="5610550" cy="5444046"/>
            <a:chOff x="5658568" y="2329362"/>
            <a:chExt cx="5610550" cy="5444046"/>
          </a:xfrm>
        </p:grpSpPr>
        <p:pic>
          <p:nvPicPr>
            <p:cNvPr id="19" name="Picture 18" descr="A picture containing object, clock, sitting, computer&#10;&#10;Description automatically generated">
              <a:extLst>
                <a:ext uri="{FF2B5EF4-FFF2-40B4-BE49-F238E27FC236}">
                  <a16:creationId xmlns:a16="http://schemas.microsoft.com/office/drawing/2014/main" id="{5304A5B1-84FF-40F1-B8C8-F7CC8C789B59}"/>
                </a:ext>
              </a:extLst>
            </p:cNvPr>
            <p:cNvPicPr>
              <a:picLocks noChangeAspect="1"/>
            </p:cNvPicPr>
            <p:nvPr/>
          </p:nvPicPr>
          <p:blipFill>
            <a:blip r:embed="rId2"/>
            <a:stretch>
              <a:fillRect/>
            </a:stretch>
          </p:blipFill>
          <p:spPr>
            <a:xfrm>
              <a:off x="6002588" y="2329362"/>
              <a:ext cx="4922510" cy="1129079"/>
            </a:xfrm>
            <a:prstGeom prst="rect">
              <a:avLst/>
            </a:prstGeom>
          </p:spPr>
        </p:pic>
        <p:sp>
          <p:nvSpPr>
            <p:cNvPr id="20" name="Text Placeholder 4">
              <a:extLst>
                <a:ext uri="{FF2B5EF4-FFF2-40B4-BE49-F238E27FC236}">
                  <a16:creationId xmlns:a16="http://schemas.microsoft.com/office/drawing/2014/main" id="{6E469F28-AF81-4AA7-B949-76F7AA8C3A25}"/>
                </a:ext>
              </a:extLst>
            </p:cNvPr>
            <p:cNvSpPr txBox="1">
              <a:spLocks noChangeAspect="1"/>
            </p:cNvSpPr>
            <p:nvPr/>
          </p:nvSpPr>
          <p:spPr>
            <a:xfrm>
              <a:off x="5658568" y="3547032"/>
              <a:ext cx="5610550" cy="1186361"/>
            </a:xfrm>
            <a:prstGeom prst="rect">
              <a:avLst/>
            </a:prstGeom>
          </p:spPr>
          <p:txBody>
            <a:bodyPr anchor="t"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rgbClr val="28A6BA"/>
                  </a:solidFill>
                </a:rPr>
                <a:t>Affordable touchless</a:t>
              </a:r>
            </a:p>
            <a:p>
              <a:pPr algn="ctr"/>
              <a:r>
                <a:rPr lang="en-US" sz="2000" dirty="0">
                  <a:solidFill>
                    <a:srgbClr val="28A6BA"/>
                  </a:solidFill>
                </a:rPr>
                <a:t>menu solution</a:t>
              </a:r>
            </a:p>
          </p:txBody>
        </p:sp>
        <p:pic>
          <p:nvPicPr>
            <p:cNvPr id="3" name="Picture 2" descr="A picture containing table, holding, food, sitting&#10;&#10;Description automatically generated">
              <a:extLst>
                <a:ext uri="{FF2B5EF4-FFF2-40B4-BE49-F238E27FC236}">
                  <a16:creationId xmlns:a16="http://schemas.microsoft.com/office/drawing/2014/main" id="{ED0E1F62-0E5D-4720-94BC-57521BB53C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7120" y="4356162"/>
              <a:ext cx="5053446" cy="3417246"/>
            </a:xfrm>
            <a:prstGeom prst="rect">
              <a:avLst/>
            </a:prstGeom>
          </p:spPr>
        </p:pic>
      </p:grpSp>
      <p:sp>
        <p:nvSpPr>
          <p:cNvPr id="6" name="Rectangle: Rounded Corners 5">
            <a:hlinkClick r:id="rId4"/>
            <a:extLst>
              <a:ext uri="{FF2B5EF4-FFF2-40B4-BE49-F238E27FC236}">
                <a16:creationId xmlns:a16="http://schemas.microsoft.com/office/drawing/2014/main" id="{A5FF6E0A-4D70-478D-A08C-8BFCFC747D39}"/>
              </a:ext>
            </a:extLst>
          </p:cNvPr>
          <p:cNvSpPr/>
          <p:nvPr/>
        </p:nvSpPr>
        <p:spPr>
          <a:xfrm>
            <a:off x="6991521" y="7300181"/>
            <a:ext cx="2977979" cy="939113"/>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cap="all" dirty="0">
                <a:latin typeface="Arial" panose="020B0604020202020204" pitchFamily="34" charset="0"/>
                <a:ea typeface="Verdana" panose="020B0604030504040204" pitchFamily="34" charset="0"/>
                <a:cs typeface="Arial" panose="020B0604020202020204" pitchFamily="34" charset="0"/>
              </a:rPr>
              <a:t>BrightMenu webpage</a:t>
            </a:r>
          </a:p>
        </p:txBody>
      </p:sp>
      <p:pic>
        <p:nvPicPr>
          <p:cNvPr id="8" name="Picture 2" descr="Home button Royalty Free Vector Image - VectorStock">
            <a:hlinkClick r:id="rId5" action="ppaction://hlinksldjump"/>
            <a:extLst>
              <a:ext uri="{FF2B5EF4-FFF2-40B4-BE49-F238E27FC236}">
                <a16:creationId xmlns:a16="http://schemas.microsoft.com/office/drawing/2014/main" id="{B4F2CF78-AE54-497D-8AB5-4486D544FC71}"/>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5868" y="7684653"/>
            <a:ext cx="922957" cy="97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25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E357B-31A1-4654-8F5B-65BAC32E40CD}"/>
              </a:ext>
            </a:extLst>
          </p:cNvPr>
          <p:cNvSpPr>
            <a:spLocks noGrp="1"/>
          </p:cNvSpPr>
          <p:nvPr>
            <p:ph type="title"/>
          </p:nvPr>
        </p:nvSpPr>
        <p:spPr>
          <a:xfrm>
            <a:off x="1913469" y="397727"/>
            <a:ext cx="13529733" cy="624495"/>
          </a:xfrm>
        </p:spPr>
        <p:txBody>
          <a:bodyPr>
            <a:normAutofit fontScale="90000"/>
          </a:bodyPr>
          <a:lstStyle/>
          <a:p>
            <a:r>
              <a:rPr lang="en-US" dirty="0"/>
              <a:t>BrightMenu Applications</a:t>
            </a:r>
          </a:p>
        </p:txBody>
      </p:sp>
      <p:sp>
        <p:nvSpPr>
          <p:cNvPr id="5" name="Text Placeholder 4">
            <a:extLst>
              <a:ext uri="{FF2B5EF4-FFF2-40B4-BE49-F238E27FC236}">
                <a16:creationId xmlns:a16="http://schemas.microsoft.com/office/drawing/2014/main" id="{2C781653-B7E0-4217-86CD-8DD90E85318E}"/>
              </a:ext>
            </a:extLst>
          </p:cNvPr>
          <p:cNvSpPr>
            <a:spLocks noGrp="1"/>
          </p:cNvSpPr>
          <p:nvPr>
            <p:ph type="body" sz="quarter" idx="10"/>
          </p:nvPr>
        </p:nvSpPr>
        <p:spPr>
          <a:xfrm>
            <a:off x="1913469" y="1188788"/>
            <a:ext cx="13966182" cy="503240"/>
          </a:xfrm>
        </p:spPr>
        <p:txBody>
          <a:bodyPr/>
          <a:lstStyle/>
          <a:p>
            <a:r>
              <a:rPr lang="en-US" sz="2700" dirty="0"/>
              <a:t>Affordable touchless menu solution – no display required! </a:t>
            </a:r>
          </a:p>
        </p:txBody>
      </p:sp>
      <p:sp>
        <p:nvSpPr>
          <p:cNvPr id="6" name="Content Placeholder 5">
            <a:extLst>
              <a:ext uri="{FF2B5EF4-FFF2-40B4-BE49-F238E27FC236}">
                <a16:creationId xmlns:a16="http://schemas.microsoft.com/office/drawing/2014/main" id="{6C0ACB44-7430-4827-B1F3-5B87034D3440}"/>
              </a:ext>
            </a:extLst>
          </p:cNvPr>
          <p:cNvSpPr>
            <a:spLocks noGrp="1"/>
          </p:cNvSpPr>
          <p:nvPr>
            <p:ph idx="14"/>
          </p:nvPr>
        </p:nvSpPr>
        <p:spPr>
          <a:xfrm>
            <a:off x="1913469" y="2092227"/>
            <a:ext cx="8945556" cy="3059823"/>
          </a:xfrm>
        </p:spPr>
        <p:txBody>
          <a:bodyPr/>
          <a:lstStyle/>
          <a:p>
            <a:pPr>
              <a:spcBef>
                <a:spcPts val="1800"/>
              </a:spcBef>
            </a:pPr>
            <a:r>
              <a:rPr lang="en-US" dirty="0"/>
              <a:t>Replace printed menus with digital menus displayed on customer’s phones</a:t>
            </a:r>
          </a:p>
          <a:p>
            <a:pPr>
              <a:spcBef>
                <a:spcPts val="1800"/>
              </a:spcBef>
            </a:pPr>
            <a:r>
              <a:rPr lang="en-US" dirty="0"/>
              <a:t>Communicate specials to your visitors</a:t>
            </a:r>
          </a:p>
          <a:p>
            <a:pPr>
              <a:spcBef>
                <a:spcPts val="1800"/>
              </a:spcBef>
            </a:pPr>
            <a:r>
              <a:rPr lang="en-US" dirty="0"/>
              <a:t>Provide discounts &amp; coupons</a:t>
            </a:r>
          </a:p>
          <a:p>
            <a:pPr>
              <a:spcBef>
                <a:spcPts val="1800"/>
              </a:spcBef>
            </a:pPr>
            <a:endParaRPr lang="en-US" dirty="0"/>
          </a:p>
        </p:txBody>
      </p:sp>
      <p:grpSp>
        <p:nvGrpSpPr>
          <p:cNvPr id="15" name="Group 14">
            <a:extLst>
              <a:ext uri="{FF2B5EF4-FFF2-40B4-BE49-F238E27FC236}">
                <a16:creationId xmlns:a16="http://schemas.microsoft.com/office/drawing/2014/main" id="{F3C62805-A424-47D7-AA70-02DF841B8B34}"/>
              </a:ext>
            </a:extLst>
          </p:cNvPr>
          <p:cNvGrpSpPr>
            <a:grpSpLocks noChangeAspect="1"/>
          </p:cNvGrpSpPr>
          <p:nvPr/>
        </p:nvGrpSpPr>
        <p:grpSpPr>
          <a:xfrm>
            <a:off x="11261651" y="5446225"/>
            <a:ext cx="4161363" cy="3046334"/>
            <a:chOff x="10722390" y="5347956"/>
            <a:chExt cx="4720811" cy="3125697"/>
          </a:xfrm>
        </p:grpSpPr>
        <p:pic>
          <p:nvPicPr>
            <p:cNvPr id="3076" name="Picture 4" descr="Down in the Land of Milk &amp; Honey - In Good Taste Denver">
              <a:extLst>
                <a:ext uri="{FF2B5EF4-FFF2-40B4-BE49-F238E27FC236}">
                  <a16:creationId xmlns:a16="http://schemas.microsoft.com/office/drawing/2014/main" id="{A811E061-6486-4C17-A038-1B3454B42B0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10722390" y="5347956"/>
              <a:ext cx="4720811" cy="31256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4" name="Picture 43" descr="A picture containing table, indoor, cup, sitting&#10;&#10;Description automatically generated">
              <a:extLst>
                <a:ext uri="{FF2B5EF4-FFF2-40B4-BE49-F238E27FC236}">
                  <a16:creationId xmlns:a16="http://schemas.microsoft.com/office/drawing/2014/main" id="{B687AEF2-4286-4F05-BD13-A026CED2FE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326432" y="6773110"/>
              <a:ext cx="515082" cy="821617"/>
            </a:xfrm>
            <a:prstGeom prst="rect">
              <a:avLst/>
            </a:prstGeom>
            <a:scene3d>
              <a:camera prst="perspectiveHeroicExtremeRightFacing"/>
              <a:lightRig rig="threePt" dir="t"/>
            </a:scene3d>
          </p:spPr>
        </p:pic>
        <p:pic>
          <p:nvPicPr>
            <p:cNvPr id="53" name="Picture 52" descr="A picture containing table, indoor, cup, sitting&#10;&#10;Description automatically generated">
              <a:extLst>
                <a:ext uri="{FF2B5EF4-FFF2-40B4-BE49-F238E27FC236}">
                  <a16:creationId xmlns:a16="http://schemas.microsoft.com/office/drawing/2014/main" id="{9BEF0EA6-94A8-4CD2-A918-56E24DA0E3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090822" y="6122960"/>
              <a:ext cx="285839" cy="455947"/>
            </a:xfrm>
            <a:prstGeom prst="rect">
              <a:avLst/>
            </a:prstGeom>
            <a:scene3d>
              <a:camera prst="perspectiveHeroicExtremeRightFacing"/>
              <a:lightRig rig="threePt" dir="t"/>
            </a:scene3d>
          </p:spPr>
        </p:pic>
        <p:pic>
          <p:nvPicPr>
            <p:cNvPr id="54" name="Picture 53" descr="A picture containing table, indoor, cup, sitting&#10;&#10;Description automatically generated">
              <a:extLst>
                <a:ext uri="{FF2B5EF4-FFF2-40B4-BE49-F238E27FC236}">
                  <a16:creationId xmlns:a16="http://schemas.microsoft.com/office/drawing/2014/main" id="{2A2C0270-620E-4B6B-B50C-D1677F7638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201415" y="5887743"/>
              <a:ext cx="171581" cy="273692"/>
            </a:xfrm>
            <a:prstGeom prst="rect">
              <a:avLst/>
            </a:prstGeom>
            <a:scene3d>
              <a:camera prst="perspectiveLeft"/>
              <a:lightRig rig="threePt" dir="t"/>
            </a:scene3d>
          </p:spPr>
        </p:pic>
      </p:grpSp>
      <p:grpSp>
        <p:nvGrpSpPr>
          <p:cNvPr id="2067" name="Group 2066">
            <a:extLst>
              <a:ext uri="{FF2B5EF4-FFF2-40B4-BE49-F238E27FC236}">
                <a16:creationId xmlns:a16="http://schemas.microsoft.com/office/drawing/2014/main" id="{28CC6591-DE37-41B7-A035-7C3AE23AF617}"/>
              </a:ext>
            </a:extLst>
          </p:cNvPr>
          <p:cNvGrpSpPr>
            <a:grpSpLocks noChangeAspect="1"/>
          </p:cNvGrpSpPr>
          <p:nvPr/>
        </p:nvGrpSpPr>
        <p:grpSpPr>
          <a:xfrm>
            <a:off x="11059560" y="2174608"/>
            <a:ext cx="4363454" cy="2933952"/>
            <a:chOff x="3586003" y="5600626"/>
            <a:chExt cx="4883510" cy="3283633"/>
          </a:xfrm>
        </p:grpSpPr>
        <p:pic>
          <p:nvPicPr>
            <p:cNvPr id="3110" name="Picture 38" descr="Please Wait to Be Seated Images, Stock Photos &amp; Vectors | Shutterstock">
              <a:extLst>
                <a:ext uri="{FF2B5EF4-FFF2-40B4-BE49-F238E27FC236}">
                  <a16:creationId xmlns:a16="http://schemas.microsoft.com/office/drawing/2014/main" id="{82F16021-3903-4094-967A-92D176CC0CC4}"/>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586003" y="5600626"/>
              <a:ext cx="4883510" cy="3247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6" name="Picture 2065" descr="A close up of a sign&#10;&#10;Description automatically generated">
              <a:extLst>
                <a:ext uri="{FF2B5EF4-FFF2-40B4-BE49-F238E27FC236}">
                  <a16:creationId xmlns:a16="http://schemas.microsoft.com/office/drawing/2014/main" id="{6918A25B-98A9-46E3-98A0-7195B6A51D5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53453" y="6458774"/>
              <a:ext cx="1623069" cy="2425485"/>
            </a:xfrm>
            <a:prstGeom prst="rect">
              <a:avLst/>
            </a:prstGeom>
          </p:spPr>
        </p:pic>
      </p:grpSp>
      <p:grpSp>
        <p:nvGrpSpPr>
          <p:cNvPr id="9" name="Group 8">
            <a:extLst>
              <a:ext uri="{FF2B5EF4-FFF2-40B4-BE49-F238E27FC236}">
                <a16:creationId xmlns:a16="http://schemas.microsoft.com/office/drawing/2014/main" id="{4327F7F0-DA6A-429F-A595-B5930F5E9001}"/>
              </a:ext>
            </a:extLst>
          </p:cNvPr>
          <p:cNvGrpSpPr>
            <a:grpSpLocks noChangeAspect="1"/>
          </p:cNvGrpSpPr>
          <p:nvPr/>
        </p:nvGrpSpPr>
        <p:grpSpPr>
          <a:xfrm>
            <a:off x="9871890" y="6161428"/>
            <a:ext cx="1901480" cy="2767081"/>
            <a:chOff x="9077550" y="5185965"/>
            <a:chExt cx="2367247" cy="3444877"/>
          </a:xfrm>
        </p:grpSpPr>
        <p:pic>
          <p:nvPicPr>
            <p:cNvPr id="2069" name="Picture 2068" descr="A picture containing table, sitting, food, man&#10;&#10;Description automatically generated">
              <a:extLst>
                <a:ext uri="{FF2B5EF4-FFF2-40B4-BE49-F238E27FC236}">
                  <a16:creationId xmlns:a16="http://schemas.microsoft.com/office/drawing/2014/main" id="{8922C9B7-3866-4E9F-AF46-0A3FA9FA8B5C}"/>
                </a:ext>
              </a:extLst>
            </p:cNvPr>
            <p:cNvPicPr>
              <a:picLocks noChangeAspect="1"/>
            </p:cNvPicPr>
            <p:nvPr/>
          </p:nvPicPr>
          <p:blipFill>
            <a:blip r:embed="rId10"/>
            <a:stretch>
              <a:fillRect/>
            </a:stretch>
          </p:blipFill>
          <p:spPr>
            <a:xfrm>
              <a:off x="9881697" y="5185965"/>
              <a:ext cx="1309072" cy="2608658"/>
            </a:xfrm>
            <a:prstGeom prst="rect">
              <a:avLst/>
            </a:prstGeom>
          </p:spPr>
        </p:pic>
        <p:pic>
          <p:nvPicPr>
            <p:cNvPr id="8" name="Picture 7" descr="A picture containing holding&#10;&#10;Description automatically generated">
              <a:extLst>
                <a:ext uri="{FF2B5EF4-FFF2-40B4-BE49-F238E27FC236}">
                  <a16:creationId xmlns:a16="http://schemas.microsoft.com/office/drawing/2014/main" id="{24C8F7AB-AF76-4CE9-BCC0-C75BCF53FA2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077550" y="5991689"/>
              <a:ext cx="2367247" cy="2639153"/>
            </a:xfrm>
            <a:prstGeom prst="rect">
              <a:avLst/>
            </a:prstGeom>
          </p:spPr>
        </p:pic>
      </p:grpSp>
      <p:pic>
        <p:nvPicPr>
          <p:cNvPr id="10" name="Picture 9" descr="A picture containing table, holding, food, sitting&#10;&#10;Description automatically generated">
            <a:extLst>
              <a:ext uri="{FF2B5EF4-FFF2-40B4-BE49-F238E27FC236}">
                <a16:creationId xmlns:a16="http://schemas.microsoft.com/office/drawing/2014/main" id="{3A000B41-A2A1-48F5-B4DC-11072F10824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02161" y="5152050"/>
            <a:ext cx="5149625" cy="3482284"/>
          </a:xfrm>
          <a:prstGeom prst="rect">
            <a:avLst/>
          </a:prstGeom>
        </p:spPr>
      </p:pic>
    </p:spTree>
    <p:extLst>
      <p:ext uri="{BB962C8B-B14F-4D97-AF65-F5344CB8AC3E}">
        <p14:creationId xmlns:p14="http://schemas.microsoft.com/office/powerpoint/2010/main" val="1997723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8D465-0982-4EEC-ABAC-700A8CAFD434}"/>
              </a:ext>
            </a:extLst>
          </p:cNvPr>
          <p:cNvSpPr>
            <a:spLocks noGrp="1"/>
          </p:cNvSpPr>
          <p:nvPr>
            <p:ph type="title"/>
          </p:nvPr>
        </p:nvSpPr>
        <p:spPr>
          <a:xfrm>
            <a:off x="1913469" y="598408"/>
            <a:ext cx="13529733" cy="624495"/>
          </a:xfrm>
        </p:spPr>
        <p:txBody>
          <a:bodyPr>
            <a:normAutofit fontScale="90000"/>
          </a:bodyPr>
          <a:lstStyle/>
          <a:p>
            <a:r>
              <a:rPr lang="en-US" dirty="0"/>
              <a:t>BrightMenu Features</a:t>
            </a:r>
          </a:p>
        </p:txBody>
      </p:sp>
      <p:sp>
        <p:nvSpPr>
          <p:cNvPr id="5" name="Text Placeholder 4">
            <a:extLst>
              <a:ext uri="{FF2B5EF4-FFF2-40B4-BE49-F238E27FC236}">
                <a16:creationId xmlns:a16="http://schemas.microsoft.com/office/drawing/2014/main" id="{1FDD3773-FC96-488D-9705-D21CE51D7464}"/>
              </a:ext>
            </a:extLst>
          </p:cNvPr>
          <p:cNvSpPr>
            <a:spLocks noGrp="1"/>
          </p:cNvSpPr>
          <p:nvPr>
            <p:ph type="body" sz="quarter" idx="10"/>
          </p:nvPr>
        </p:nvSpPr>
        <p:spPr>
          <a:xfrm>
            <a:off x="1913469" y="1492501"/>
            <a:ext cx="13529733" cy="521270"/>
          </a:xfrm>
        </p:spPr>
        <p:txBody>
          <a:bodyPr/>
          <a:lstStyle/>
          <a:p>
            <a:r>
              <a:rPr lang="en-US" dirty="0"/>
              <a:t>Touchless menus get businesses up and running quickly </a:t>
            </a:r>
          </a:p>
        </p:txBody>
      </p:sp>
      <p:sp>
        <p:nvSpPr>
          <p:cNvPr id="6" name="Content Placeholder 5">
            <a:extLst>
              <a:ext uri="{FF2B5EF4-FFF2-40B4-BE49-F238E27FC236}">
                <a16:creationId xmlns:a16="http://schemas.microsoft.com/office/drawing/2014/main" id="{4CF08E5C-0CCB-47AD-B14B-06FCA95329F5}"/>
              </a:ext>
            </a:extLst>
          </p:cNvPr>
          <p:cNvSpPr>
            <a:spLocks noGrp="1"/>
          </p:cNvSpPr>
          <p:nvPr>
            <p:ph idx="14"/>
          </p:nvPr>
        </p:nvSpPr>
        <p:spPr>
          <a:xfrm>
            <a:off x="1913470" y="2389113"/>
            <a:ext cx="8428948" cy="6170271"/>
          </a:xfrm>
        </p:spPr>
        <p:txBody>
          <a:bodyPr/>
          <a:lstStyle/>
          <a:p>
            <a:pPr>
              <a:spcBef>
                <a:spcPts val="900"/>
              </a:spcBef>
            </a:pPr>
            <a:r>
              <a:rPr lang="en-US" sz="2200" dirty="0"/>
              <a:t>Eliminates the risk of sharing menus by replacing printed menus with one that easily displays on customer phones</a:t>
            </a:r>
          </a:p>
          <a:p>
            <a:pPr>
              <a:spcBef>
                <a:spcPts val="900"/>
              </a:spcBef>
            </a:pPr>
            <a:r>
              <a:rPr lang="en-US" sz="2200" dirty="0"/>
              <a:t>Delivers touchless menus to connected phones instantly with a simple QR code scan</a:t>
            </a:r>
          </a:p>
          <a:p>
            <a:pPr>
              <a:spcBef>
                <a:spcPts val="900"/>
              </a:spcBef>
            </a:pPr>
            <a:r>
              <a:rPr lang="en-US" sz="2200" dirty="0"/>
              <a:t>Distributes your menu to hundreds of patrons from a single BrightSign player with an installed wireless module</a:t>
            </a:r>
          </a:p>
          <a:p>
            <a:pPr>
              <a:spcBef>
                <a:spcPts val="900"/>
              </a:spcBef>
            </a:pPr>
            <a:r>
              <a:rPr lang="en-US" sz="2200" dirty="0"/>
              <a:t>Supports a variety of menu content from simple JPG &amp; PNG menu images to more engaging menus with interactive HTML​</a:t>
            </a:r>
          </a:p>
          <a:p>
            <a:pPr>
              <a:spcBef>
                <a:spcPts val="900"/>
              </a:spcBef>
            </a:pPr>
            <a:r>
              <a:rPr lang="en-US" sz="2200" dirty="0"/>
              <a:t>Offers an Admin login to easily upload your menu and customize the names of the Wi-Fi network and menu webpage</a:t>
            </a:r>
          </a:p>
          <a:p>
            <a:pPr>
              <a:spcBef>
                <a:spcPts val="900"/>
              </a:spcBef>
            </a:pPr>
            <a:r>
              <a:rPr lang="en-US" sz="2200" dirty="0"/>
              <a:t>Does NOT require an internet connection, an app or even a display</a:t>
            </a:r>
          </a:p>
          <a:p>
            <a:pPr>
              <a:spcBef>
                <a:spcPts val="900"/>
              </a:spcBef>
            </a:pPr>
            <a:r>
              <a:rPr lang="en-US" sz="2200" dirty="0"/>
              <a:t>Deploys easily to new and existing installations to get businesses up and running quickly</a:t>
            </a:r>
          </a:p>
          <a:p>
            <a:pPr marL="457200" lvl="1" indent="0">
              <a:spcBef>
                <a:spcPts val="900"/>
              </a:spcBef>
              <a:buNone/>
            </a:pPr>
            <a:endParaRPr lang="en-US" sz="2200" dirty="0"/>
          </a:p>
        </p:txBody>
      </p:sp>
      <p:pic>
        <p:nvPicPr>
          <p:cNvPr id="29" name="Picture 28" descr="A person wearing a suit and tie&#10;&#10;Description automatically generated">
            <a:extLst>
              <a:ext uri="{FF2B5EF4-FFF2-40B4-BE49-F238E27FC236}">
                <a16:creationId xmlns:a16="http://schemas.microsoft.com/office/drawing/2014/main" id="{3A22DC33-74A7-4C69-BA7A-95FF15AE76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45914" y="2283369"/>
            <a:ext cx="5084042" cy="2859774"/>
          </a:xfrm>
          <a:prstGeom prst="rect">
            <a:avLst/>
          </a:prstGeom>
          <a:ln>
            <a:noFill/>
          </a:ln>
          <a:effectLst>
            <a:softEdge rad="112500"/>
          </a:effectLst>
        </p:spPr>
      </p:pic>
      <p:pic>
        <p:nvPicPr>
          <p:cNvPr id="8" name="Picture 7" descr="A picture containing person, table, holding, sitting&#10;&#10;Description automatically generated">
            <a:extLst>
              <a:ext uri="{FF2B5EF4-FFF2-40B4-BE49-F238E27FC236}">
                <a16:creationId xmlns:a16="http://schemas.microsoft.com/office/drawing/2014/main" id="{B602A8D4-8031-41E9-8695-A12E2833E6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5662" y="5523326"/>
            <a:ext cx="5189168" cy="3497698"/>
          </a:xfrm>
          <a:prstGeom prst="rect">
            <a:avLst/>
          </a:prstGeom>
        </p:spPr>
      </p:pic>
    </p:spTree>
    <p:extLst>
      <p:ext uri="{BB962C8B-B14F-4D97-AF65-F5344CB8AC3E}">
        <p14:creationId xmlns:p14="http://schemas.microsoft.com/office/powerpoint/2010/main" val="422637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2237D-AD1B-4FEE-A909-33CF473E1DEA}"/>
              </a:ext>
            </a:extLst>
          </p:cNvPr>
          <p:cNvSpPr>
            <a:spLocks noGrp="1"/>
          </p:cNvSpPr>
          <p:nvPr>
            <p:ph type="title"/>
          </p:nvPr>
        </p:nvSpPr>
        <p:spPr/>
        <p:txBody>
          <a:bodyPr>
            <a:normAutofit fontScale="90000"/>
          </a:bodyPr>
          <a:lstStyle/>
          <a:p>
            <a:r>
              <a:rPr lang="en-US" dirty="0"/>
              <a:t>BrightMenu operation</a:t>
            </a:r>
          </a:p>
        </p:txBody>
      </p:sp>
      <p:sp>
        <p:nvSpPr>
          <p:cNvPr id="5" name="Text Placeholder 4">
            <a:extLst>
              <a:ext uri="{FF2B5EF4-FFF2-40B4-BE49-F238E27FC236}">
                <a16:creationId xmlns:a16="http://schemas.microsoft.com/office/drawing/2014/main" id="{4CC30F7B-32B5-43DC-BB3E-5A432ABD3560}"/>
              </a:ext>
            </a:extLst>
          </p:cNvPr>
          <p:cNvSpPr>
            <a:spLocks noGrp="1"/>
          </p:cNvSpPr>
          <p:nvPr>
            <p:ph type="body" sz="quarter" idx="10"/>
          </p:nvPr>
        </p:nvSpPr>
        <p:spPr>
          <a:xfrm>
            <a:off x="1913469" y="1507827"/>
            <a:ext cx="13529733" cy="594388"/>
          </a:xfrm>
        </p:spPr>
        <p:txBody>
          <a:bodyPr/>
          <a:lstStyle/>
          <a:p>
            <a:r>
              <a:rPr lang="en-US" dirty="0"/>
              <a:t>How it works using printed instructions on each dining table</a:t>
            </a:r>
          </a:p>
        </p:txBody>
      </p:sp>
      <p:sp>
        <p:nvSpPr>
          <p:cNvPr id="6" name="Content Placeholder 5">
            <a:extLst>
              <a:ext uri="{FF2B5EF4-FFF2-40B4-BE49-F238E27FC236}">
                <a16:creationId xmlns:a16="http://schemas.microsoft.com/office/drawing/2014/main" id="{80E96A9F-E712-4CCF-8A15-FC838A9DF42E}"/>
              </a:ext>
            </a:extLst>
          </p:cNvPr>
          <p:cNvSpPr>
            <a:spLocks noGrp="1"/>
          </p:cNvSpPr>
          <p:nvPr>
            <p:ph idx="14"/>
          </p:nvPr>
        </p:nvSpPr>
        <p:spPr>
          <a:xfrm>
            <a:off x="1992262" y="2270654"/>
            <a:ext cx="5716638" cy="517215"/>
          </a:xfrm>
        </p:spPr>
        <p:txBody>
          <a:bodyPr/>
          <a:lstStyle/>
          <a:p>
            <a:pPr marL="514350" indent="-514350">
              <a:buFont typeface="+mj-lt"/>
              <a:buAutoNum type="arabicPeriod"/>
            </a:pPr>
            <a:r>
              <a:rPr lang="en-US" sz="2200" dirty="0"/>
              <a:t>Join the Menu’s Wi-Fi network</a:t>
            </a:r>
          </a:p>
          <a:p>
            <a:pPr marL="976313" lvl="1" indent="-514350"/>
            <a:r>
              <a:rPr lang="en-US" sz="1800" dirty="0"/>
              <a:t>The network name (SSID) and website URL (hostname) can be customized to match your establishment</a:t>
            </a:r>
          </a:p>
          <a:p>
            <a:pPr marL="514350" indent="-514350">
              <a:buFont typeface="+mj-lt"/>
              <a:buAutoNum type="arabicPeriod"/>
            </a:pPr>
            <a:endParaRPr lang="en-US" sz="2200" dirty="0"/>
          </a:p>
        </p:txBody>
      </p:sp>
      <p:sp>
        <p:nvSpPr>
          <p:cNvPr id="55" name="Content Placeholder 5">
            <a:extLst>
              <a:ext uri="{FF2B5EF4-FFF2-40B4-BE49-F238E27FC236}">
                <a16:creationId xmlns:a16="http://schemas.microsoft.com/office/drawing/2014/main" id="{01A7751F-787F-40C2-AA07-D585EAC15817}"/>
              </a:ext>
            </a:extLst>
          </p:cNvPr>
          <p:cNvSpPr txBox="1">
            <a:spLocks/>
          </p:cNvSpPr>
          <p:nvPr/>
        </p:nvSpPr>
        <p:spPr>
          <a:xfrm>
            <a:off x="9467990" y="2268944"/>
            <a:ext cx="5937112" cy="842556"/>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startAt="2"/>
            </a:pPr>
            <a:r>
              <a:rPr lang="en-US" sz="2200" dirty="0"/>
              <a:t>Scan the QR code &amp; view the menu</a:t>
            </a:r>
          </a:p>
          <a:p>
            <a:pPr marL="976313" lvl="1" indent="-514350"/>
            <a:r>
              <a:rPr lang="en-US" sz="1800" dirty="0"/>
              <a:t>All customers can view at once</a:t>
            </a:r>
          </a:p>
        </p:txBody>
      </p:sp>
      <p:pic>
        <p:nvPicPr>
          <p:cNvPr id="9" name="Picture 8">
            <a:extLst>
              <a:ext uri="{FF2B5EF4-FFF2-40B4-BE49-F238E27FC236}">
                <a16:creationId xmlns:a16="http://schemas.microsoft.com/office/drawing/2014/main" id="{498803B3-12C5-4002-BAB9-05BD146DC4A7}"/>
              </a:ext>
            </a:extLst>
          </p:cNvPr>
          <p:cNvPicPr>
            <a:picLocks noChangeAspect="1"/>
          </p:cNvPicPr>
          <p:nvPr/>
        </p:nvPicPr>
        <p:blipFill rotWithShape="1">
          <a:blip r:embed="rId2"/>
          <a:srcRect r="14903"/>
          <a:stretch/>
        </p:blipFill>
        <p:spPr>
          <a:xfrm>
            <a:off x="3359979" y="4249953"/>
            <a:ext cx="4449451" cy="4007915"/>
          </a:xfrm>
          <a:prstGeom prst="rect">
            <a:avLst/>
          </a:prstGeom>
        </p:spPr>
      </p:pic>
      <p:pic>
        <p:nvPicPr>
          <p:cNvPr id="13" name="Picture 12">
            <a:extLst>
              <a:ext uri="{FF2B5EF4-FFF2-40B4-BE49-F238E27FC236}">
                <a16:creationId xmlns:a16="http://schemas.microsoft.com/office/drawing/2014/main" id="{A9601FAC-3B80-4C84-9478-2BC5BD1B3BA9}"/>
              </a:ext>
            </a:extLst>
          </p:cNvPr>
          <p:cNvPicPr>
            <a:picLocks noChangeAspect="1"/>
          </p:cNvPicPr>
          <p:nvPr/>
        </p:nvPicPr>
        <p:blipFill>
          <a:blip r:embed="rId3"/>
          <a:stretch>
            <a:fillRect/>
          </a:stretch>
        </p:blipFill>
        <p:spPr>
          <a:xfrm>
            <a:off x="1866901" y="3734836"/>
            <a:ext cx="2497794" cy="4523032"/>
          </a:xfrm>
          <a:prstGeom prst="rect">
            <a:avLst/>
          </a:prstGeom>
        </p:spPr>
      </p:pic>
      <p:grpSp>
        <p:nvGrpSpPr>
          <p:cNvPr id="2" name="Group 1">
            <a:extLst>
              <a:ext uri="{FF2B5EF4-FFF2-40B4-BE49-F238E27FC236}">
                <a16:creationId xmlns:a16="http://schemas.microsoft.com/office/drawing/2014/main" id="{9D83E5D3-3C1C-489A-A747-24FEABC25215}"/>
              </a:ext>
            </a:extLst>
          </p:cNvPr>
          <p:cNvGrpSpPr/>
          <p:nvPr/>
        </p:nvGrpSpPr>
        <p:grpSpPr>
          <a:xfrm>
            <a:off x="6756864" y="3582243"/>
            <a:ext cx="1143990" cy="879181"/>
            <a:chOff x="14851088" y="304653"/>
            <a:chExt cx="1143990" cy="879181"/>
          </a:xfrm>
        </p:grpSpPr>
        <p:pic>
          <p:nvPicPr>
            <p:cNvPr id="14" name="Picture 13" descr="A computer sitting on top of a table&#10;&#10;Description automatically generated">
              <a:extLst>
                <a:ext uri="{FF2B5EF4-FFF2-40B4-BE49-F238E27FC236}">
                  <a16:creationId xmlns:a16="http://schemas.microsoft.com/office/drawing/2014/main" id="{59B1653C-09B5-4F56-8F25-A6FFE0B16388}"/>
                </a:ext>
              </a:extLst>
            </p:cNvPr>
            <p:cNvPicPr>
              <a:picLocks noChangeAspect="1"/>
            </p:cNvPicPr>
            <p:nvPr/>
          </p:nvPicPr>
          <p:blipFill>
            <a:blip r:embed="rId4"/>
            <a:stretch>
              <a:fillRect/>
            </a:stretch>
          </p:blipFill>
          <p:spPr>
            <a:xfrm>
              <a:off x="14972848" y="315825"/>
              <a:ext cx="1022230" cy="868009"/>
            </a:xfrm>
            <a:prstGeom prst="rect">
              <a:avLst/>
            </a:prstGeom>
            <a:effectLst>
              <a:glow rad="165100">
                <a:schemeClr val="bg1">
                  <a:alpha val="28000"/>
                </a:schemeClr>
              </a:glow>
            </a:effectLst>
          </p:spPr>
        </p:pic>
        <p:pic>
          <p:nvPicPr>
            <p:cNvPr id="15" name="Picture 8">
              <a:extLst>
                <a:ext uri="{FF2B5EF4-FFF2-40B4-BE49-F238E27FC236}">
                  <a16:creationId xmlns:a16="http://schemas.microsoft.com/office/drawing/2014/main" id="{29D0B7B8-95F9-4284-A6CA-5517398B83E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90210" flipH="1">
              <a:off x="14851088" y="304653"/>
              <a:ext cx="305255" cy="305255"/>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C0586AD0-BC55-41DE-BC6D-8899BDEA2F80}"/>
              </a:ext>
            </a:extLst>
          </p:cNvPr>
          <p:cNvPicPr>
            <a:picLocks noChangeAspect="1"/>
          </p:cNvPicPr>
          <p:nvPr/>
        </p:nvPicPr>
        <p:blipFill>
          <a:blip r:embed="rId6"/>
          <a:stretch>
            <a:fillRect/>
          </a:stretch>
        </p:blipFill>
        <p:spPr>
          <a:xfrm>
            <a:off x="9288195" y="3738176"/>
            <a:ext cx="5724527" cy="4519692"/>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2C92B120-3F49-4511-8719-8B9933BF12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4569" y="4356268"/>
            <a:ext cx="1847833" cy="3279905"/>
          </a:xfrm>
          <a:prstGeom prst="rect">
            <a:avLst/>
          </a:prstGeom>
        </p:spPr>
      </p:pic>
      <p:pic>
        <p:nvPicPr>
          <p:cNvPr id="18" name="Picture 17" descr="A close up of a logo&#10;&#10;Description automatically generated">
            <a:extLst>
              <a:ext uri="{FF2B5EF4-FFF2-40B4-BE49-F238E27FC236}">
                <a16:creationId xmlns:a16="http://schemas.microsoft.com/office/drawing/2014/main" id="{FEB3725D-E587-44E5-AEEA-F38AD4B2FDDA}"/>
              </a:ext>
            </a:extLst>
          </p:cNvPr>
          <p:cNvPicPr>
            <a:picLocks noChangeAspect="1"/>
          </p:cNvPicPr>
          <p:nvPr/>
        </p:nvPicPr>
        <p:blipFill>
          <a:blip r:embed="rId8">
            <a:duotone>
              <a:prstClr val="black"/>
              <a:srgbClr val="D9C3A5">
                <a:tint val="50000"/>
                <a:satMod val="180000"/>
              </a:srgbClr>
            </a:duotone>
          </a:blip>
          <a:stretch>
            <a:fillRect/>
          </a:stretch>
        </p:blipFill>
        <p:spPr>
          <a:xfrm>
            <a:off x="10903801" y="4177361"/>
            <a:ext cx="1366861" cy="1366861"/>
          </a:xfrm>
          <a:prstGeom prst="rect">
            <a:avLst/>
          </a:prstGeom>
        </p:spPr>
      </p:pic>
    </p:spTree>
    <p:extLst>
      <p:ext uri="{BB962C8B-B14F-4D97-AF65-F5344CB8AC3E}">
        <p14:creationId xmlns:p14="http://schemas.microsoft.com/office/powerpoint/2010/main" val="142690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8"/>
                                        </p:tgtEl>
                                      </p:cBhvr>
                                      <p:by x="50000" y="50000"/>
                                    </p:animScale>
                                  </p:child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18"/>
                                        </p:tgtEl>
                                      </p:cBhvr>
                                      <p:by x="150000" y="150000"/>
                                    </p:animScale>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6" presetClass="exit" presetSubtype="32" fill="hold" nodeType="withEffect">
                                  <p:stCondLst>
                                    <p:cond delay="0"/>
                                  </p:stCondLst>
                                  <p:childTnLst>
                                    <p:animEffect transition="out" filter="circle(out)">
                                      <p:cBhvr>
                                        <p:cTn id="15" dur="1750"/>
                                        <p:tgtEl>
                                          <p:spTgt spid="17"/>
                                        </p:tgtEl>
                                      </p:cBhvr>
                                    </p:animEffect>
                                    <p:set>
                                      <p:cBhvr>
                                        <p:cTn id="16" dur="1" fill="hold">
                                          <p:stCondLst>
                                            <p:cond delay="174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2237D-AD1B-4FEE-A909-33CF473E1DEA}"/>
              </a:ext>
            </a:extLst>
          </p:cNvPr>
          <p:cNvSpPr>
            <a:spLocks noGrp="1"/>
          </p:cNvSpPr>
          <p:nvPr>
            <p:ph type="title"/>
          </p:nvPr>
        </p:nvSpPr>
        <p:spPr/>
        <p:txBody>
          <a:bodyPr>
            <a:normAutofit fontScale="90000"/>
          </a:bodyPr>
          <a:lstStyle/>
          <a:p>
            <a:r>
              <a:rPr lang="en-US" dirty="0"/>
              <a:t>BrightMenu Customization</a:t>
            </a:r>
          </a:p>
        </p:txBody>
      </p:sp>
      <p:sp>
        <p:nvSpPr>
          <p:cNvPr id="5" name="Text Placeholder 4">
            <a:extLst>
              <a:ext uri="{FF2B5EF4-FFF2-40B4-BE49-F238E27FC236}">
                <a16:creationId xmlns:a16="http://schemas.microsoft.com/office/drawing/2014/main" id="{4CC30F7B-32B5-43DC-BB3E-5A432ABD3560}"/>
              </a:ext>
            </a:extLst>
          </p:cNvPr>
          <p:cNvSpPr>
            <a:spLocks noGrp="1"/>
          </p:cNvSpPr>
          <p:nvPr>
            <p:ph type="body" sz="quarter" idx="10"/>
          </p:nvPr>
        </p:nvSpPr>
        <p:spPr>
          <a:xfrm>
            <a:off x="1913469" y="1406227"/>
            <a:ext cx="13529733" cy="594388"/>
          </a:xfrm>
        </p:spPr>
        <p:txBody>
          <a:bodyPr/>
          <a:lstStyle/>
          <a:p>
            <a:r>
              <a:rPr lang="en-US" dirty="0"/>
              <a:t>How it works with the default BrightMenu presentation</a:t>
            </a:r>
          </a:p>
        </p:txBody>
      </p:sp>
      <p:sp>
        <p:nvSpPr>
          <p:cNvPr id="6" name="Content Placeholder 5">
            <a:extLst>
              <a:ext uri="{FF2B5EF4-FFF2-40B4-BE49-F238E27FC236}">
                <a16:creationId xmlns:a16="http://schemas.microsoft.com/office/drawing/2014/main" id="{80E96A9F-E712-4CCF-8A15-FC838A9DF42E}"/>
              </a:ext>
            </a:extLst>
          </p:cNvPr>
          <p:cNvSpPr>
            <a:spLocks noGrp="1"/>
          </p:cNvSpPr>
          <p:nvPr>
            <p:ph idx="14"/>
          </p:nvPr>
        </p:nvSpPr>
        <p:spPr>
          <a:xfrm>
            <a:off x="2222501" y="2270654"/>
            <a:ext cx="5962649" cy="1463146"/>
          </a:xfrm>
        </p:spPr>
        <p:txBody>
          <a:bodyPr/>
          <a:lstStyle/>
          <a:p>
            <a:pPr marL="514350" indent="-514350">
              <a:buFont typeface="+mj-lt"/>
              <a:buAutoNum type="arabicPeriod"/>
            </a:pPr>
            <a:r>
              <a:rPr lang="en-US" sz="2200" dirty="0"/>
              <a:t>Connect to the Admin Portal (</a:t>
            </a:r>
            <a:r>
              <a:rPr lang="en-US" sz="1800" dirty="0" err="1"/>
              <a:t>my.menu</a:t>
            </a:r>
            <a:r>
              <a:rPr lang="en-US" sz="1800" dirty="0"/>
              <a:t>/admin) </a:t>
            </a:r>
          </a:p>
          <a:p>
            <a:pPr marL="514350" indent="-514350">
              <a:buFont typeface="+mj-lt"/>
              <a:buAutoNum type="arabicPeriod"/>
            </a:pPr>
            <a:r>
              <a:rPr lang="en-US" sz="2200" dirty="0"/>
              <a:t>Upload &amp; choose your Menu </a:t>
            </a:r>
            <a:br>
              <a:rPr lang="en-US" sz="2200" dirty="0"/>
            </a:br>
            <a:r>
              <a:rPr lang="en-US" sz="1800" dirty="0"/>
              <a:t>(Supports PNG or JPG menus)</a:t>
            </a:r>
            <a:endParaRPr lang="en-US" sz="2200" dirty="0"/>
          </a:p>
          <a:p>
            <a:pPr marL="514350" indent="-514350">
              <a:buFont typeface="+mj-lt"/>
              <a:buAutoNum type="arabicPeriod"/>
            </a:pPr>
            <a:endParaRPr lang="en-US" sz="2200" dirty="0"/>
          </a:p>
          <a:p>
            <a:pPr marL="514350" indent="-514350">
              <a:buFont typeface="+mj-lt"/>
              <a:buAutoNum type="arabicPeriod"/>
            </a:pPr>
            <a:endParaRPr lang="en-US" sz="2200" dirty="0"/>
          </a:p>
        </p:txBody>
      </p:sp>
      <p:pic>
        <p:nvPicPr>
          <p:cNvPr id="19" name="Picture 18">
            <a:extLst>
              <a:ext uri="{FF2B5EF4-FFF2-40B4-BE49-F238E27FC236}">
                <a16:creationId xmlns:a16="http://schemas.microsoft.com/office/drawing/2014/main" id="{D30956AE-C52F-4E17-B22F-12852E7B10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1" y="3889796"/>
            <a:ext cx="2690954" cy="4872442"/>
          </a:xfrm>
          <a:prstGeom prst="rect">
            <a:avLst/>
          </a:prstGeom>
          <a:noFill/>
        </p:spPr>
      </p:pic>
      <p:pic>
        <p:nvPicPr>
          <p:cNvPr id="20" name="Picture 19">
            <a:extLst>
              <a:ext uri="{FF2B5EF4-FFF2-40B4-BE49-F238E27FC236}">
                <a16:creationId xmlns:a16="http://schemas.microsoft.com/office/drawing/2014/main" id="{9F356C23-3E99-4A52-9517-AF4CD4DCAC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590" y="3889795"/>
            <a:ext cx="2690162" cy="4872443"/>
          </a:xfrm>
          <a:prstGeom prst="rect">
            <a:avLst/>
          </a:prstGeom>
          <a:noFill/>
        </p:spPr>
      </p:pic>
      <p:grpSp>
        <p:nvGrpSpPr>
          <p:cNvPr id="3" name="Group 2">
            <a:extLst>
              <a:ext uri="{FF2B5EF4-FFF2-40B4-BE49-F238E27FC236}">
                <a16:creationId xmlns:a16="http://schemas.microsoft.com/office/drawing/2014/main" id="{63C7B8A5-0516-46E8-9215-B334845EDC34}"/>
              </a:ext>
            </a:extLst>
          </p:cNvPr>
          <p:cNvGrpSpPr>
            <a:grpSpLocks noChangeAspect="1"/>
          </p:cNvGrpSpPr>
          <p:nvPr/>
        </p:nvGrpSpPr>
        <p:grpSpPr>
          <a:xfrm>
            <a:off x="4826032" y="3889796"/>
            <a:ext cx="2691545" cy="4872442"/>
            <a:chOff x="7521732" y="3117444"/>
            <a:chExt cx="2946537" cy="5334048"/>
          </a:xfrm>
        </p:grpSpPr>
        <p:pic>
          <p:nvPicPr>
            <p:cNvPr id="22" name="Picture 3">
              <a:extLst>
                <a:ext uri="{FF2B5EF4-FFF2-40B4-BE49-F238E27FC236}">
                  <a16:creationId xmlns:a16="http://schemas.microsoft.com/office/drawing/2014/main" id="{EAE4E2E0-B380-44C3-9A6C-80FCD9AD4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489" y="3921546"/>
              <a:ext cx="2218519" cy="393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close up of electronics&#10;&#10;Description automatically generated">
              <a:extLst>
                <a:ext uri="{FF2B5EF4-FFF2-40B4-BE49-F238E27FC236}">
                  <a16:creationId xmlns:a16="http://schemas.microsoft.com/office/drawing/2014/main" id="{2547160F-CF30-4653-9F6A-88DA564723AB}"/>
                </a:ext>
              </a:extLst>
            </p:cNvPr>
            <p:cNvPicPr>
              <a:picLocks noChangeAspect="1"/>
            </p:cNvPicPr>
            <p:nvPr/>
          </p:nvPicPr>
          <p:blipFill rotWithShape="1">
            <a:blip r:embed="rId5">
              <a:extLst>
                <a:ext uri="{28A0092B-C50C-407E-A947-70E740481C1C}">
                  <a14:useLocalDpi xmlns:a14="http://schemas.microsoft.com/office/drawing/2010/main" val="0"/>
                </a:ext>
              </a:extLst>
            </a:blip>
            <a:srcRect l="31412" t="8039" r="31363" b="2157"/>
            <a:stretch/>
          </p:blipFill>
          <p:spPr>
            <a:xfrm>
              <a:off x="7521732" y="3117444"/>
              <a:ext cx="2946537" cy="5334048"/>
            </a:xfrm>
            <a:prstGeom prst="rect">
              <a:avLst/>
            </a:prstGeom>
          </p:spPr>
        </p:pic>
        <p:pic>
          <p:nvPicPr>
            <p:cNvPr id="24" name="Picture 23" descr="A close up of a logo&#10;&#10;Description automatically generated">
              <a:extLst>
                <a:ext uri="{FF2B5EF4-FFF2-40B4-BE49-F238E27FC236}">
                  <a16:creationId xmlns:a16="http://schemas.microsoft.com/office/drawing/2014/main" id="{E6FD37F3-012E-4198-BBC8-80343D869DA0}"/>
                </a:ext>
              </a:extLst>
            </p:cNvPr>
            <p:cNvPicPr>
              <a:picLocks noChangeAspect="1"/>
            </p:cNvPicPr>
            <p:nvPr/>
          </p:nvPicPr>
          <p:blipFill>
            <a:blip r:embed="rId6"/>
            <a:stretch>
              <a:fillRect/>
            </a:stretch>
          </p:blipFill>
          <p:spPr>
            <a:xfrm flipH="1">
              <a:off x="7608516" y="5890263"/>
              <a:ext cx="1647187" cy="1647187"/>
            </a:xfrm>
            <a:prstGeom prst="rect">
              <a:avLst/>
            </a:prstGeom>
          </p:spPr>
        </p:pic>
      </p:grpSp>
      <p:sp>
        <p:nvSpPr>
          <p:cNvPr id="25" name="Content Placeholder 5">
            <a:extLst>
              <a:ext uri="{FF2B5EF4-FFF2-40B4-BE49-F238E27FC236}">
                <a16:creationId xmlns:a16="http://schemas.microsoft.com/office/drawing/2014/main" id="{00E9C01E-0421-4048-944A-E241267A46EE}"/>
              </a:ext>
            </a:extLst>
          </p:cNvPr>
          <p:cNvSpPr txBox="1">
            <a:spLocks/>
          </p:cNvSpPr>
          <p:nvPr/>
        </p:nvSpPr>
        <p:spPr>
          <a:xfrm>
            <a:off x="9137416" y="2185578"/>
            <a:ext cx="6465938" cy="1704217"/>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startAt="3"/>
            </a:pPr>
            <a:r>
              <a:rPr lang="en-US" sz="2200" dirty="0"/>
              <a:t>Edit hostname &amp; SSID for your restaurant </a:t>
            </a:r>
          </a:p>
          <a:p>
            <a:pPr marL="514350" indent="-514350">
              <a:buFont typeface="+mj-lt"/>
              <a:buAutoNum type="arabicPeriod" startAt="3"/>
            </a:pPr>
            <a:r>
              <a:rPr lang="en-US" sz="2200" dirty="0"/>
              <a:t>Save the auto generated QR code</a:t>
            </a:r>
          </a:p>
          <a:p>
            <a:pPr marL="514350" indent="-514350">
              <a:buFont typeface="+mj-lt"/>
              <a:buAutoNum type="arabicPeriod" startAt="3"/>
            </a:pPr>
            <a:r>
              <a:rPr lang="en-US" sz="2200" dirty="0"/>
              <a:t>Edit &amp; print the placard template with the new hostname, SSID &amp; QR code</a:t>
            </a:r>
          </a:p>
        </p:txBody>
      </p:sp>
      <p:pic>
        <p:nvPicPr>
          <p:cNvPr id="7" name="Picture 6">
            <a:extLst>
              <a:ext uri="{FF2B5EF4-FFF2-40B4-BE49-F238E27FC236}">
                <a16:creationId xmlns:a16="http://schemas.microsoft.com/office/drawing/2014/main" id="{AEE342AA-1755-461E-8EE0-99205B69D712}"/>
              </a:ext>
            </a:extLst>
          </p:cNvPr>
          <p:cNvPicPr>
            <a:picLocks noChangeAspect="1"/>
          </p:cNvPicPr>
          <p:nvPr/>
        </p:nvPicPr>
        <p:blipFill>
          <a:blip r:embed="rId7"/>
          <a:stretch>
            <a:fillRect/>
          </a:stretch>
        </p:blipFill>
        <p:spPr>
          <a:xfrm>
            <a:off x="12282303" y="4624311"/>
            <a:ext cx="3007092" cy="3665755"/>
          </a:xfrm>
          <a:prstGeom prst="rect">
            <a:avLst/>
          </a:prstGeom>
        </p:spPr>
      </p:pic>
    </p:spTree>
    <p:extLst>
      <p:ext uri="{BB962C8B-B14F-4D97-AF65-F5344CB8AC3E}">
        <p14:creationId xmlns:p14="http://schemas.microsoft.com/office/powerpoint/2010/main" val="341007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1FF5FB-4F1A-4C8D-9367-E68FB81FE6BE}"/>
              </a:ext>
            </a:extLst>
          </p:cNvPr>
          <p:cNvSpPr>
            <a:spLocks noGrp="1"/>
          </p:cNvSpPr>
          <p:nvPr>
            <p:ph type="title"/>
          </p:nvPr>
        </p:nvSpPr>
        <p:spPr>
          <a:xfrm>
            <a:off x="1913469" y="363744"/>
            <a:ext cx="13529733" cy="624495"/>
          </a:xfrm>
        </p:spPr>
        <p:txBody>
          <a:bodyPr>
            <a:normAutofit fontScale="90000"/>
          </a:bodyPr>
          <a:lstStyle/>
          <a:p>
            <a:r>
              <a:rPr lang="en-US" dirty="0"/>
              <a:t>BrightMenu Implementation Options</a:t>
            </a:r>
          </a:p>
        </p:txBody>
      </p:sp>
      <p:sp>
        <p:nvSpPr>
          <p:cNvPr id="6" name="Content Placeholder 5">
            <a:extLst>
              <a:ext uri="{FF2B5EF4-FFF2-40B4-BE49-F238E27FC236}">
                <a16:creationId xmlns:a16="http://schemas.microsoft.com/office/drawing/2014/main" id="{2B774301-AD4C-4BB3-84CE-797BFB6E8F7C}"/>
              </a:ext>
            </a:extLst>
          </p:cNvPr>
          <p:cNvSpPr>
            <a:spLocks noGrp="1"/>
          </p:cNvSpPr>
          <p:nvPr>
            <p:ph idx="14"/>
          </p:nvPr>
        </p:nvSpPr>
        <p:spPr>
          <a:xfrm>
            <a:off x="1913468" y="1339850"/>
            <a:ext cx="9021232" cy="7440406"/>
          </a:xfrm>
        </p:spPr>
        <p:txBody>
          <a:bodyPr/>
          <a:lstStyle/>
          <a:p>
            <a:pPr marL="457200" lvl="0" indent="-457200">
              <a:spcBef>
                <a:spcPts val="600"/>
              </a:spcBef>
              <a:spcAft>
                <a:spcPts val="600"/>
              </a:spcAft>
              <a:buFont typeface="+mj-lt"/>
              <a:buAutoNum type="arabicPeriod"/>
            </a:pPr>
            <a:r>
              <a:rPr lang="en-US" sz="2400" b="1" dirty="0"/>
              <a:t>Purchase a plug &amp; play BrightMenu solution online </a:t>
            </a:r>
          </a:p>
          <a:p>
            <a:pPr marL="919163" lvl="1" indent="-457200">
              <a:spcBef>
                <a:spcPts val="600"/>
              </a:spcBef>
              <a:spcAft>
                <a:spcPts val="600"/>
              </a:spcAft>
            </a:pPr>
            <a:r>
              <a:rPr lang="en-US" sz="1800" dirty="0"/>
              <a:t>Includes an LS424, an installed Wi-Fi Module WS103, &amp; an inserted 8GB Micro SD card loaded with the default BrightMenu presentation </a:t>
            </a:r>
          </a:p>
          <a:p>
            <a:pPr marL="919163" lvl="1" indent="-457200">
              <a:spcBef>
                <a:spcPts val="600"/>
              </a:spcBef>
              <a:spcAft>
                <a:spcPts val="600"/>
              </a:spcAft>
            </a:pPr>
            <a:r>
              <a:rPr lang="en-US" sz="1800" dirty="0"/>
              <a:t>Follow the Quick Start Guide instructions to load your menu found at </a:t>
            </a:r>
            <a:r>
              <a:rPr lang="en-US" sz="1800" dirty="0">
                <a:hlinkClick r:id="rId3"/>
              </a:rPr>
              <a:t>www.brightsign.biz/brightmenu</a:t>
            </a:r>
            <a:r>
              <a:rPr lang="en-US" sz="1800" dirty="0"/>
              <a:t> </a:t>
            </a:r>
          </a:p>
          <a:p>
            <a:pPr marL="457200" lvl="0" indent="-457200">
              <a:spcAft>
                <a:spcPts val="600"/>
              </a:spcAft>
              <a:buFont typeface="+mj-lt"/>
              <a:buAutoNum type="arabicPeriod"/>
            </a:pPr>
            <a:r>
              <a:rPr lang="en-US" sz="2400" b="1" dirty="0"/>
              <a:t>Create your own BrightMenu</a:t>
            </a:r>
            <a:r>
              <a:rPr lang="en-US" sz="2400" dirty="0"/>
              <a:t> </a:t>
            </a:r>
          </a:p>
          <a:p>
            <a:pPr lvl="1">
              <a:spcBef>
                <a:spcPts val="600"/>
              </a:spcBef>
              <a:spcAft>
                <a:spcPts val="600"/>
              </a:spcAft>
            </a:pPr>
            <a:r>
              <a:rPr lang="en-US" sz="1800" dirty="0"/>
              <a:t>Use any Series 3 or 4 BrightSign player with an installed wireless module (WS103) running OS v8.1.69+ </a:t>
            </a:r>
          </a:p>
          <a:p>
            <a:pPr lvl="1">
              <a:spcBef>
                <a:spcPts val="600"/>
              </a:spcBef>
              <a:spcAft>
                <a:spcPts val="600"/>
              </a:spcAft>
            </a:pPr>
            <a:r>
              <a:rPr lang="en-US" sz="1800" dirty="0"/>
              <a:t>Request our default BrightMenu demo to use as a basis for your own</a:t>
            </a:r>
          </a:p>
          <a:p>
            <a:pPr lvl="1">
              <a:spcBef>
                <a:spcPts val="600"/>
              </a:spcBef>
              <a:spcAft>
                <a:spcPts val="600"/>
              </a:spcAft>
            </a:pPr>
            <a:r>
              <a:rPr lang="en-US" sz="1800" dirty="0"/>
              <a:t>Create a custom device webpage optimized to run on a smartphone</a:t>
            </a:r>
          </a:p>
          <a:p>
            <a:pPr lvl="1">
              <a:spcBef>
                <a:spcPts val="600"/>
              </a:spcBef>
              <a:spcAft>
                <a:spcPts val="600"/>
              </a:spcAft>
            </a:pPr>
            <a:r>
              <a:rPr lang="en-US" sz="1800" dirty="0"/>
              <a:t>Enable the 2 plugins required for BrightMenu</a:t>
            </a:r>
          </a:p>
          <a:p>
            <a:pPr lvl="1">
              <a:spcBef>
                <a:spcPts val="600"/>
              </a:spcBef>
              <a:spcAft>
                <a:spcPts val="600"/>
              </a:spcAft>
            </a:pPr>
            <a:r>
              <a:rPr lang="en-US" sz="1800" dirty="0"/>
              <a:t>Assign values to the BrightMenu user variables to match your needs for the SSID, Hostname, etc. </a:t>
            </a:r>
          </a:p>
          <a:p>
            <a:pPr lvl="1">
              <a:spcBef>
                <a:spcPts val="600"/>
              </a:spcBef>
              <a:spcAft>
                <a:spcPts val="600"/>
              </a:spcAft>
            </a:pPr>
            <a:r>
              <a:rPr lang="en-US" sz="1800" dirty="0"/>
              <a:t>Utilize the free, included HTML code to auto generate a QR code that matches your hostname</a:t>
            </a:r>
          </a:p>
          <a:p>
            <a:pPr lvl="1">
              <a:spcBef>
                <a:spcPts val="600"/>
              </a:spcBef>
              <a:spcAft>
                <a:spcPts val="600"/>
              </a:spcAft>
            </a:pPr>
            <a:r>
              <a:rPr lang="en-US" sz="1800" dirty="0"/>
              <a:t>Build out the interactive BrightAuthor presentation to run on screen and link to your custom device webpage</a:t>
            </a:r>
          </a:p>
          <a:p>
            <a:pPr lvl="1">
              <a:spcBef>
                <a:spcPts val="600"/>
              </a:spcBef>
              <a:spcAft>
                <a:spcPts val="600"/>
              </a:spcAft>
            </a:pPr>
            <a:r>
              <a:rPr lang="en-US" sz="1800" dirty="0">
                <a:solidFill>
                  <a:srgbClr val="595959"/>
                </a:solidFill>
                <a:latin typeface="Verdana" panose="020B0604030504040204" pitchFamily="34" charset="0"/>
                <a:ea typeface="Verdana" panose="020B0604030504040204" pitchFamily="34" charset="0"/>
                <a:cs typeface="Arial" panose="020B0604020202020204" pitchFamily="34" charset="0"/>
              </a:rPr>
              <a:t>Please contact your sales rep or </a:t>
            </a:r>
            <a:r>
              <a:rPr lang="en-US" sz="1800" dirty="0">
                <a:latin typeface="Verdana" panose="020B0604030504040204" pitchFamily="34" charset="0"/>
                <a:ea typeface="Verdana" panose="020B0604030504040204" pitchFamily="34" charset="0"/>
                <a:cs typeface="Arial" panose="020B0604020202020204" pitchFamily="34" charset="0"/>
                <a:hlinkClick r:id="rId4"/>
              </a:rPr>
              <a:t>sales@brightsign.biz</a:t>
            </a:r>
            <a:r>
              <a:rPr lang="en-US" sz="1800" dirty="0">
                <a:latin typeface="Verdana" panose="020B0604030504040204" pitchFamily="34" charset="0"/>
                <a:ea typeface="Verdana" panose="020B0604030504040204" pitchFamily="34" charset="0"/>
                <a:cs typeface="Arial" panose="020B0604020202020204" pitchFamily="34" charset="0"/>
              </a:rPr>
              <a:t> </a:t>
            </a:r>
            <a:r>
              <a:rPr lang="en-US" sz="1800" dirty="0">
                <a:solidFill>
                  <a:srgbClr val="595959"/>
                </a:solidFill>
                <a:latin typeface="Verdana" panose="020B0604030504040204" pitchFamily="34" charset="0"/>
                <a:ea typeface="Verdana" panose="020B0604030504040204" pitchFamily="34" charset="0"/>
                <a:cs typeface="Arial" panose="020B0604020202020204" pitchFamily="34" charset="0"/>
              </a:rPr>
              <a:t>for details, example demo &amp; user guide</a:t>
            </a:r>
          </a:p>
          <a:p>
            <a:pPr lvl="1">
              <a:spcBef>
                <a:spcPts val="600"/>
              </a:spcBef>
              <a:spcAft>
                <a:spcPts val="600"/>
              </a:spcAft>
            </a:pPr>
            <a:endParaRPr lang="en-US" sz="1800" dirty="0"/>
          </a:p>
        </p:txBody>
      </p:sp>
      <p:grpSp>
        <p:nvGrpSpPr>
          <p:cNvPr id="29" name="Group 28">
            <a:extLst>
              <a:ext uri="{FF2B5EF4-FFF2-40B4-BE49-F238E27FC236}">
                <a16:creationId xmlns:a16="http://schemas.microsoft.com/office/drawing/2014/main" id="{F0C590CE-599D-44B0-8B75-C84755F82B39}"/>
              </a:ext>
            </a:extLst>
          </p:cNvPr>
          <p:cNvGrpSpPr>
            <a:grpSpLocks noChangeAspect="1"/>
          </p:cNvGrpSpPr>
          <p:nvPr/>
        </p:nvGrpSpPr>
        <p:grpSpPr>
          <a:xfrm>
            <a:off x="11468939" y="4931687"/>
            <a:ext cx="4164171" cy="1818951"/>
            <a:chOff x="2935180" y="5867789"/>
            <a:chExt cx="5861997" cy="2560578"/>
          </a:xfrm>
        </p:grpSpPr>
        <p:grpSp>
          <p:nvGrpSpPr>
            <p:cNvPr id="30" name="Group 29">
              <a:extLst>
                <a:ext uri="{FF2B5EF4-FFF2-40B4-BE49-F238E27FC236}">
                  <a16:creationId xmlns:a16="http://schemas.microsoft.com/office/drawing/2014/main" id="{EAFCAD6A-CC2C-4E61-BC5A-E8F93F47434E}"/>
                </a:ext>
              </a:extLst>
            </p:cNvPr>
            <p:cNvGrpSpPr/>
            <p:nvPr/>
          </p:nvGrpSpPr>
          <p:grpSpPr>
            <a:xfrm>
              <a:off x="4099286" y="5867789"/>
              <a:ext cx="4697891" cy="2560578"/>
              <a:chOff x="4099286" y="5867789"/>
              <a:chExt cx="4697891" cy="2560578"/>
            </a:xfrm>
          </p:grpSpPr>
          <p:pic>
            <p:nvPicPr>
              <p:cNvPr id="32" name="Picture 31" descr="A picture containing object, clock, sitting, computer&#10;&#10;Description automatically generated">
                <a:hlinkClick r:id="rId5" action="ppaction://hlinksldjump"/>
                <a:extLst>
                  <a:ext uri="{FF2B5EF4-FFF2-40B4-BE49-F238E27FC236}">
                    <a16:creationId xmlns:a16="http://schemas.microsoft.com/office/drawing/2014/main" id="{8BF0162A-96A5-4D65-B05A-5F25495EF5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1392" y="5867789"/>
                <a:ext cx="3773679" cy="865570"/>
              </a:xfrm>
              <a:prstGeom prst="rect">
                <a:avLst/>
              </a:prstGeom>
            </p:spPr>
          </p:pic>
          <p:sp>
            <p:nvSpPr>
              <p:cNvPr id="33" name="Text Placeholder 4">
                <a:hlinkClick r:id="rId7" action="ppaction://hlinksldjump"/>
                <a:extLst>
                  <a:ext uri="{FF2B5EF4-FFF2-40B4-BE49-F238E27FC236}">
                    <a16:creationId xmlns:a16="http://schemas.microsoft.com/office/drawing/2014/main" id="{A58F858F-482B-4126-92E2-D0B271F218CB}"/>
                  </a:ext>
                </a:extLst>
              </p:cNvPr>
              <p:cNvSpPr txBox="1">
                <a:spLocks/>
              </p:cNvSpPr>
              <p:nvPr/>
            </p:nvSpPr>
            <p:spPr>
              <a:xfrm>
                <a:off x="4099286" y="6691353"/>
                <a:ext cx="4697891" cy="1737014"/>
              </a:xfrm>
              <a:prstGeom prst="rect">
                <a:avLst/>
              </a:prstGeom>
            </p:spPr>
            <p:txBody>
              <a:bodyPr anchor="t"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rgbClr val="28A6BA"/>
                    </a:solidFill>
                  </a:rPr>
                  <a:t>Phone assisted </a:t>
                </a:r>
                <a:br>
                  <a:rPr lang="en-US" sz="2000" dirty="0">
                    <a:solidFill>
                      <a:srgbClr val="28A6BA"/>
                    </a:solidFill>
                  </a:rPr>
                </a:br>
                <a:r>
                  <a:rPr lang="en-US" sz="2000" dirty="0">
                    <a:solidFill>
                      <a:srgbClr val="28A6BA"/>
                    </a:solidFill>
                  </a:rPr>
                  <a:t>touchless menus</a:t>
                </a:r>
              </a:p>
              <a:p>
                <a:pPr algn="ctr"/>
                <a:r>
                  <a:rPr lang="en-US" sz="1400" dirty="0">
                    <a:solidFill>
                      <a:srgbClr val="414042"/>
                    </a:solidFill>
                  </a:rPr>
                  <a:t>Eliminate the risk of sharing menus by simply scanning a QR code to view on your phone</a:t>
                </a:r>
              </a:p>
            </p:txBody>
          </p:sp>
        </p:grpSp>
        <p:pic>
          <p:nvPicPr>
            <p:cNvPr id="31" name="Picture 30" descr="A close up of a sign&#10;&#10;Description automatically generated">
              <a:hlinkClick r:id="rId5" action="ppaction://hlinksldjump"/>
              <a:extLst>
                <a:ext uri="{FF2B5EF4-FFF2-40B4-BE49-F238E27FC236}">
                  <a16:creationId xmlns:a16="http://schemas.microsoft.com/office/drawing/2014/main" id="{D1C0EABB-95B1-4219-AB21-F2657E374A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35180" y="5960685"/>
              <a:ext cx="1221030" cy="2314947"/>
            </a:xfrm>
            <a:prstGeom prst="rect">
              <a:avLst/>
            </a:prstGeom>
          </p:spPr>
        </p:pic>
      </p:grpSp>
      <p:pic>
        <p:nvPicPr>
          <p:cNvPr id="7" name="Picture 6" descr="A picture containing table, sitting, computer, monitor&#10;&#10;Description automatically generated">
            <a:extLst>
              <a:ext uri="{FF2B5EF4-FFF2-40B4-BE49-F238E27FC236}">
                <a16:creationId xmlns:a16="http://schemas.microsoft.com/office/drawing/2014/main" id="{ACF63E07-DE5B-4E55-8876-78F22FE57313}"/>
              </a:ext>
            </a:extLst>
          </p:cNvPr>
          <p:cNvPicPr>
            <a:picLocks noChangeAspect="1"/>
          </p:cNvPicPr>
          <p:nvPr/>
        </p:nvPicPr>
        <p:blipFill>
          <a:blip r:embed="rId9"/>
          <a:stretch>
            <a:fillRect/>
          </a:stretch>
        </p:blipFill>
        <p:spPr>
          <a:xfrm>
            <a:off x="11980126" y="1099964"/>
            <a:ext cx="3577376" cy="2527316"/>
          </a:xfrm>
          <a:prstGeom prst="rect">
            <a:avLst/>
          </a:prstGeom>
        </p:spPr>
      </p:pic>
    </p:spTree>
    <p:extLst>
      <p:ext uri="{BB962C8B-B14F-4D97-AF65-F5344CB8AC3E}">
        <p14:creationId xmlns:p14="http://schemas.microsoft.com/office/powerpoint/2010/main" val="926904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A29F624-6939-46AF-8AAE-A0DC59E28B90}"/>
              </a:ext>
            </a:extLst>
          </p:cNvPr>
          <p:cNvGrpSpPr>
            <a:grpSpLocks noChangeAspect="1"/>
          </p:cNvGrpSpPr>
          <p:nvPr/>
        </p:nvGrpSpPr>
        <p:grpSpPr>
          <a:xfrm>
            <a:off x="5928125" y="1716708"/>
            <a:ext cx="4956174" cy="5046536"/>
            <a:chOff x="6673646" y="5004631"/>
            <a:chExt cx="3753808" cy="3822247"/>
          </a:xfrm>
        </p:grpSpPr>
        <p:grpSp>
          <p:nvGrpSpPr>
            <p:cNvPr id="21" name="Group 20">
              <a:extLst>
                <a:ext uri="{FF2B5EF4-FFF2-40B4-BE49-F238E27FC236}">
                  <a16:creationId xmlns:a16="http://schemas.microsoft.com/office/drawing/2014/main" id="{87CB60D7-6E98-44D8-9A47-B80A4C9EF54C}"/>
                </a:ext>
              </a:extLst>
            </p:cNvPr>
            <p:cNvGrpSpPr/>
            <p:nvPr/>
          </p:nvGrpSpPr>
          <p:grpSpPr>
            <a:xfrm>
              <a:off x="6673646" y="5004631"/>
              <a:ext cx="3753808" cy="2021345"/>
              <a:chOff x="6673646" y="5620581"/>
              <a:chExt cx="3753808" cy="2021345"/>
            </a:xfrm>
          </p:grpSpPr>
          <p:pic>
            <p:nvPicPr>
              <p:cNvPr id="23" name="Picture 22" descr="A picture containing object, clock&#10;&#10;Description automatically generated">
                <a:hlinkClick r:id="rId2" action="ppaction://hlinksldjump"/>
                <a:extLst>
                  <a:ext uri="{FF2B5EF4-FFF2-40B4-BE49-F238E27FC236}">
                    <a16:creationId xmlns:a16="http://schemas.microsoft.com/office/drawing/2014/main" id="{F3F007DC-AA4D-4921-A0AE-5F2D8E7790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95" t="-3142" b="-1"/>
              <a:stretch/>
            </p:blipFill>
            <p:spPr>
              <a:xfrm>
                <a:off x="6701234" y="5620581"/>
                <a:ext cx="3694470" cy="695041"/>
              </a:xfrm>
              <a:prstGeom prst="rect">
                <a:avLst/>
              </a:prstGeom>
            </p:spPr>
          </p:pic>
          <p:sp>
            <p:nvSpPr>
              <p:cNvPr id="24" name="Text Placeholder 4">
                <a:extLst>
                  <a:ext uri="{FF2B5EF4-FFF2-40B4-BE49-F238E27FC236}">
                    <a16:creationId xmlns:a16="http://schemas.microsoft.com/office/drawing/2014/main" id="{29B1C1F2-53E1-4442-A638-96DF25507569}"/>
                  </a:ext>
                </a:extLst>
              </p:cNvPr>
              <p:cNvSpPr txBox="1">
                <a:spLocks/>
              </p:cNvSpPr>
              <p:nvPr/>
            </p:nvSpPr>
            <p:spPr>
              <a:xfrm>
                <a:off x="6673646" y="6324966"/>
                <a:ext cx="3753808" cy="1316960"/>
              </a:xfrm>
              <a:prstGeom prst="rect">
                <a:avLst/>
              </a:prstGeom>
            </p:spPr>
            <p:txBody>
              <a:bodyPr anchor="t"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rgbClr val="28A6BA"/>
                    </a:solidFill>
                  </a:rPr>
                  <a:t>Voice activated touchless engagement</a:t>
                </a:r>
              </a:p>
            </p:txBody>
          </p:sp>
        </p:grpSp>
        <p:pic>
          <p:nvPicPr>
            <p:cNvPr id="22" name="Picture 21" descr="A desk with a computer monitor&#10;&#10;Description automatically generated">
              <a:extLst>
                <a:ext uri="{FF2B5EF4-FFF2-40B4-BE49-F238E27FC236}">
                  <a16:creationId xmlns:a16="http://schemas.microsoft.com/office/drawing/2014/main" id="{FB614FC1-CA69-4C50-868B-05EB2C0BCA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800068" y="6454990"/>
              <a:ext cx="3500965" cy="2371888"/>
            </a:xfrm>
            <a:prstGeom prst="rect">
              <a:avLst/>
            </a:prstGeom>
            <a:ln>
              <a:noFill/>
            </a:ln>
            <a:effectLst>
              <a:softEdge rad="112500"/>
            </a:effectLst>
            <a:extLst>
              <a:ext uri="{53640926-AAD7-44D8-BBD7-CCE9431645EC}">
                <a14:shadowObscured xmlns:a14="http://schemas.microsoft.com/office/drawing/2010/main"/>
              </a:ext>
            </a:extLst>
          </p:spPr>
        </p:pic>
      </p:grpSp>
      <p:sp>
        <p:nvSpPr>
          <p:cNvPr id="7" name="Rectangle: Rounded Corners 6">
            <a:hlinkClick r:id="rId5"/>
            <a:extLst>
              <a:ext uri="{FF2B5EF4-FFF2-40B4-BE49-F238E27FC236}">
                <a16:creationId xmlns:a16="http://schemas.microsoft.com/office/drawing/2014/main" id="{4CF9D6A8-9F87-4894-921C-177D35E952F3}"/>
              </a:ext>
            </a:extLst>
          </p:cNvPr>
          <p:cNvSpPr/>
          <p:nvPr/>
        </p:nvSpPr>
        <p:spPr>
          <a:xfrm>
            <a:off x="5150021" y="7278600"/>
            <a:ext cx="2977979" cy="939113"/>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cap="all" dirty="0">
                <a:latin typeface="Arial" panose="020B0604020202020204" pitchFamily="34" charset="0"/>
                <a:ea typeface="Verdana" panose="020B0604030504040204" pitchFamily="34" charset="0"/>
                <a:cs typeface="Arial" panose="020B0604020202020204" pitchFamily="34" charset="0"/>
              </a:rPr>
              <a:t>BrightVoice webpage</a:t>
            </a:r>
          </a:p>
        </p:txBody>
      </p:sp>
      <p:sp>
        <p:nvSpPr>
          <p:cNvPr id="8" name="Rectangle: Rounded Corners 7">
            <a:hlinkClick r:id="rId6"/>
            <a:extLst>
              <a:ext uri="{FF2B5EF4-FFF2-40B4-BE49-F238E27FC236}">
                <a16:creationId xmlns:a16="http://schemas.microsoft.com/office/drawing/2014/main" id="{2EA1D831-A937-427A-BF9E-8DC4BFF4C815}"/>
              </a:ext>
            </a:extLst>
          </p:cNvPr>
          <p:cNvSpPr/>
          <p:nvPr/>
        </p:nvSpPr>
        <p:spPr>
          <a:xfrm>
            <a:off x="8774669" y="7278599"/>
            <a:ext cx="2977979" cy="939113"/>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cap="all" dirty="0">
                <a:latin typeface="Arial" panose="020B0604020202020204" pitchFamily="34" charset="0"/>
                <a:ea typeface="Verdana" panose="020B0604030504040204" pitchFamily="34" charset="0"/>
                <a:cs typeface="Arial" panose="020B0604020202020204" pitchFamily="34" charset="0"/>
              </a:rPr>
              <a:t>BrightVoice Video</a:t>
            </a:r>
          </a:p>
        </p:txBody>
      </p:sp>
      <p:pic>
        <p:nvPicPr>
          <p:cNvPr id="10" name="Picture 2" descr="Home button Royalty Free Vector Image - VectorStock">
            <a:hlinkClick r:id="rId7" action="ppaction://hlinksldjump"/>
            <a:extLst>
              <a:ext uri="{FF2B5EF4-FFF2-40B4-BE49-F238E27FC236}">
                <a16:creationId xmlns:a16="http://schemas.microsoft.com/office/drawing/2014/main" id="{03FC38AF-C1D8-4CB8-84F6-B81501B8ADE2}"/>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5868" y="7684653"/>
            <a:ext cx="922957" cy="97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43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FDD3773-FC96-488D-9705-D21CE51D7464}"/>
              </a:ext>
            </a:extLst>
          </p:cNvPr>
          <p:cNvSpPr>
            <a:spLocks noGrp="1"/>
          </p:cNvSpPr>
          <p:nvPr>
            <p:ph type="body" sz="quarter" idx="10"/>
          </p:nvPr>
        </p:nvSpPr>
        <p:spPr>
          <a:xfrm>
            <a:off x="1913469" y="1515539"/>
            <a:ext cx="13529733" cy="565462"/>
          </a:xfrm>
        </p:spPr>
        <p:txBody>
          <a:bodyPr/>
          <a:lstStyle/>
          <a:p>
            <a:r>
              <a:rPr lang="en-US" dirty="0"/>
              <a:t>Voice activated digital signage solution</a:t>
            </a:r>
          </a:p>
        </p:txBody>
      </p:sp>
      <p:sp>
        <p:nvSpPr>
          <p:cNvPr id="6" name="Content Placeholder 5">
            <a:extLst>
              <a:ext uri="{FF2B5EF4-FFF2-40B4-BE49-F238E27FC236}">
                <a16:creationId xmlns:a16="http://schemas.microsoft.com/office/drawing/2014/main" id="{4CF08E5C-0CCB-47AD-B14B-06FCA95329F5}"/>
              </a:ext>
            </a:extLst>
          </p:cNvPr>
          <p:cNvSpPr>
            <a:spLocks noGrp="1"/>
          </p:cNvSpPr>
          <p:nvPr>
            <p:ph idx="14"/>
          </p:nvPr>
        </p:nvSpPr>
        <p:spPr>
          <a:xfrm>
            <a:off x="1913468" y="2321169"/>
            <a:ext cx="13529733" cy="5693445"/>
          </a:xfrm>
        </p:spPr>
        <p:txBody>
          <a:bodyPr/>
          <a:lstStyle/>
          <a:p>
            <a:r>
              <a:rPr lang="en-US" sz="2300" dirty="0"/>
              <a:t>Enhances personal interaction with displays through natural, tailor made conversations</a:t>
            </a:r>
          </a:p>
          <a:p>
            <a:r>
              <a:rPr lang="en-US" sz="2300" dirty="0"/>
              <a:t>Delivers a highly engaging hands-free experience by using voice activated triggers to control digital signage playback</a:t>
            </a:r>
          </a:p>
          <a:p>
            <a:r>
              <a:rPr lang="en-US" sz="2300" dirty="0"/>
              <a:t>Listens to and interprets spoken commands that can mimic commercially available voice enabled devices </a:t>
            </a:r>
          </a:p>
          <a:p>
            <a:r>
              <a:rPr lang="en-US" sz="2300" dirty="0"/>
              <a:t>Activates when a wake word is heard followed by specific voice commands</a:t>
            </a:r>
          </a:p>
          <a:p>
            <a:r>
              <a:rPr lang="en-US" sz="2300" dirty="0"/>
              <a:t>Intelligently deciphers simple to complex phrasing to trigger </a:t>
            </a:r>
            <a:br>
              <a:rPr lang="en-US" sz="2300" dirty="0"/>
            </a:br>
            <a:r>
              <a:rPr lang="en-US" sz="2300" dirty="0"/>
              <a:t>a wide range of actions such as playback of on-screen content, </a:t>
            </a:r>
            <a:br>
              <a:rPr lang="en-US" sz="2300" dirty="0"/>
            </a:br>
            <a:r>
              <a:rPr lang="en-US" sz="2300" dirty="0"/>
              <a:t>music, lighting or even the operation of other devices</a:t>
            </a:r>
          </a:p>
          <a:p>
            <a:r>
              <a:rPr lang="en-US" sz="2300" dirty="0"/>
              <a:t>Operates securely and anonymously without recording or </a:t>
            </a:r>
            <a:br>
              <a:rPr lang="en-US" sz="2300" dirty="0"/>
            </a:br>
            <a:r>
              <a:rPr lang="en-US" sz="2300" dirty="0"/>
              <a:t>storing voice commands</a:t>
            </a:r>
          </a:p>
          <a:p>
            <a:r>
              <a:rPr lang="en-US" sz="2300" dirty="0"/>
              <a:t>Functions entirely offline without an internet connection for </a:t>
            </a:r>
            <a:br>
              <a:rPr lang="en-US" sz="2300" dirty="0"/>
            </a:br>
            <a:r>
              <a:rPr lang="en-US" sz="2300" dirty="0"/>
              <a:t>a controlled and reliable experience</a:t>
            </a:r>
          </a:p>
          <a:p>
            <a:endParaRPr lang="en-US" sz="2300" dirty="0"/>
          </a:p>
        </p:txBody>
      </p:sp>
      <p:grpSp>
        <p:nvGrpSpPr>
          <p:cNvPr id="7" name="Group 6">
            <a:extLst>
              <a:ext uri="{FF2B5EF4-FFF2-40B4-BE49-F238E27FC236}">
                <a16:creationId xmlns:a16="http://schemas.microsoft.com/office/drawing/2014/main" id="{09888B52-1FE6-4F64-90C1-1B197E70DAAF}"/>
              </a:ext>
            </a:extLst>
          </p:cNvPr>
          <p:cNvGrpSpPr>
            <a:grpSpLocks noChangeAspect="1"/>
          </p:cNvGrpSpPr>
          <p:nvPr/>
        </p:nvGrpSpPr>
        <p:grpSpPr>
          <a:xfrm>
            <a:off x="11973894" y="4470041"/>
            <a:ext cx="3740962" cy="3544572"/>
            <a:chOff x="10920378" y="4063738"/>
            <a:chExt cx="4418218" cy="4186274"/>
          </a:xfrm>
        </p:grpSpPr>
        <p:pic>
          <p:nvPicPr>
            <p:cNvPr id="8" name="Picture 2" descr="Image result for microphone icon png purple">
              <a:extLst>
                <a:ext uri="{FF2B5EF4-FFF2-40B4-BE49-F238E27FC236}">
                  <a16:creationId xmlns:a16="http://schemas.microsoft.com/office/drawing/2014/main" id="{17DE1B9D-BB6D-4343-9706-9EDD240AEED5}"/>
                </a:ext>
              </a:extLst>
            </p:cNvPr>
            <p:cNvPicPr>
              <a:picLocks noChangeAspect="1" noChangeArrowheads="1"/>
            </p:cNvPicPr>
            <p:nvPr/>
          </p:nvPicPr>
          <p:blipFill>
            <a:blip r:embed="rId2" cstate="screen">
              <a:clrChange>
                <a:clrFrom>
                  <a:srgbClr val="FEFEFE"/>
                </a:clrFrom>
                <a:clrTo>
                  <a:srgbClr val="FEFEFE">
                    <a:alpha val="0"/>
                  </a:srgbClr>
                </a:clrTo>
              </a:clrChang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2528990" y="4063738"/>
              <a:ext cx="1142999" cy="10187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350B8E4-1C07-42F0-9CEB-FE611A853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0378" y="5035484"/>
              <a:ext cx="4418218" cy="2485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77DC8E2-49F4-4B02-AC64-A9F1C01626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991957" y="5697569"/>
              <a:ext cx="2290665" cy="688737"/>
            </a:xfrm>
            <a:prstGeom prst="rect">
              <a:avLst/>
            </a:prstGeom>
            <a:ln w="38100" cap="sq">
              <a:noFill/>
              <a:prstDash val="solid"/>
              <a:miter lim="800000"/>
            </a:ln>
            <a:effectLst>
              <a:softEdge rad="31750"/>
            </a:effectLst>
          </p:spPr>
        </p:pic>
        <p:sp>
          <p:nvSpPr>
            <p:cNvPr id="11" name="TextBox 10">
              <a:extLst>
                <a:ext uri="{FF2B5EF4-FFF2-40B4-BE49-F238E27FC236}">
                  <a16:creationId xmlns:a16="http://schemas.microsoft.com/office/drawing/2014/main" id="{294ED1EC-EE3B-4433-B522-71FF9286661B}"/>
                </a:ext>
              </a:extLst>
            </p:cNvPr>
            <p:cNvSpPr txBox="1"/>
            <p:nvPr/>
          </p:nvSpPr>
          <p:spPr>
            <a:xfrm>
              <a:off x="12023434" y="6036840"/>
              <a:ext cx="2259188" cy="369332"/>
            </a:xfrm>
            <a:prstGeom prst="rect">
              <a:avLst/>
            </a:prstGeom>
            <a:noFill/>
          </p:spPr>
          <p:txBody>
            <a:bodyPr wrap="square" rtlCol="0">
              <a:spAutoFit/>
            </a:bodyPr>
            <a:lstStyle/>
            <a:p>
              <a:pPr algn="ctr"/>
              <a:r>
                <a:rPr lang="en-US" b="1" dirty="0">
                  <a:solidFill>
                    <a:schemeClr val="bg1"/>
                  </a:solidFill>
                  <a:latin typeface="Helvetica" panose="020B0604020202020204" pitchFamily="34" charset="0"/>
                  <a:cs typeface="Helvetica" panose="020B0604020202020204" pitchFamily="34" charset="0"/>
                </a:rPr>
                <a:t>Bright</a:t>
              </a:r>
              <a:r>
                <a:rPr lang="en-US" dirty="0">
                  <a:solidFill>
                    <a:schemeClr val="bg1"/>
                  </a:solidFill>
                  <a:latin typeface="Helvetica" panose="020B0604020202020204" pitchFamily="34" charset="0"/>
                  <a:cs typeface="Helvetica" panose="020B0604020202020204" pitchFamily="34" charset="0"/>
                </a:rPr>
                <a:t>Voice</a:t>
              </a:r>
              <a:r>
                <a:rPr lang="en-US" sz="1200" baseline="48000" dirty="0">
                  <a:solidFill>
                    <a:schemeClr val="bg1"/>
                  </a:solidFill>
                  <a:latin typeface="Helvetica" panose="020B0604020202020204" pitchFamily="34" charset="0"/>
                  <a:cs typeface="Helvetica" panose="020B0604020202020204" pitchFamily="34" charset="0"/>
                </a:rPr>
                <a:t>™</a:t>
              </a:r>
              <a:endParaRPr lang="en-US" baseline="48000" dirty="0">
                <a:solidFill>
                  <a:schemeClr val="bg1"/>
                </a:solidFill>
                <a:latin typeface="Helvetica" panose="020B0604020202020204" pitchFamily="34" charset="0"/>
                <a:cs typeface="Helvetica" panose="020B0604020202020204"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57DAE0D2-24EC-4B5F-A8A5-A892059D8D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52642" y="5538072"/>
              <a:ext cx="2169293" cy="468232"/>
            </a:xfrm>
            <a:prstGeom prst="rect">
              <a:avLst/>
            </a:prstGeom>
          </p:spPr>
        </p:pic>
        <p:pic>
          <p:nvPicPr>
            <p:cNvPr id="13" name="Picture 12" descr="A close up of a computer&#10;&#10;Description automatically generated">
              <a:extLst>
                <a:ext uri="{FF2B5EF4-FFF2-40B4-BE49-F238E27FC236}">
                  <a16:creationId xmlns:a16="http://schemas.microsoft.com/office/drawing/2014/main" id="{D87E5A25-55CC-4B67-99F2-BF4156FB43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437889" y="7303276"/>
              <a:ext cx="3613382" cy="946736"/>
            </a:xfrm>
            <a:prstGeom prst="rect">
              <a:avLst/>
            </a:prstGeom>
          </p:spPr>
        </p:pic>
      </p:grpSp>
      <p:sp>
        <p:nvSpPr>
          <p:cNvPr id="14" name="Title 3">
            <a:extLst>
              <a:ext uri="{FF2B5EF4-FFF2-40B4-BE49-F238E27FC236}">
                <a16:creationId xmlns:a16="http://schemas.microsoft.com/office/drawing/2014/main" id="{6323530B-99A7-4D83-BFD9-D51BFF32CF49}"/>
              </a:ext>
            </a:extLst>
          </p:cNvPr>
          <p:cNvSpPr>
            <a:spLocks noGrp="1"/>
          </p:cNvSpPr>
          <p:nvPr>
            <p:ph type="title"/>
          </p:nvPr>
        </p:nvSpPr>
        <p:spPr>
          <a:xfrm>
            <a:off x="6102929" y="611687"/>
            <a:ext cx="8834584" cy="624495"/>
          </a:xfrm>
        </p:spPr>
        <p:txBody>
          <a:bodyPr>
            <a:noAutofit/>
          </a:bodyPr>
          <a:lstStyle/>
          <a:p>
            <a:pPr>
              <a:lnSpc>
                <a:spcPct val="100000"/>
              </a:lnSpc>
            </a:pPr>
            <a:r>
              <a:rPr lang="en-US" sz="4400" dirty="0"/>
              <a:t>Overview</a:t>
            </a:r>
          </a:p>
        </p:txBody>
      </p:sp>
      <p:pic>
        <p:nvPicPr>
          <p:cNvPr id="15" name="Picture 14" descr="A picture containing object, clock&#10;&#10;Description automatically generated">
            <a:extLst>
              <a:ext uri="{FF2B5EF4-FFF2-40B4-BE49-F238E27FC236}">
                <a16:creationId xmlns:a16="http://schemas.microsoft.com/office/drawing/2014/main" id="{458C6640-03B1-457C-9123-6EF1C4C3B5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44593" y="622744"/>
            <a:ext cx="3954425" cy="735666"/>
          </a:xfrm>
          <a:prstGeom prst="rect">
            <a:avLst/>
          </a:prstGeom>
        </p:spPr>
      </p:pic>
      <p:pic>
        <p:nvPicPr>
          <p:cNvPr id="16" name="Picture 6" descr="Download Free Right Arrow Vectors - VectorFreak.com">
            <a:hlinkClick r:id="rId9"/>
            <a:extLst>
              <a:ext uri="{FF2B5EF4-FFF2-40B4-BE49-F238E27FC236}">
                <a16:creationId xmlns:a16="http://schemas.microsoft.com/office/drawing/2014/main" id="{5559ADC4-3EC6-428C-94F8-5B8A0296180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0808" y="488875"/>
            <a:ext cx="994081" cy="99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71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B62F5-89F1-457F-B438-54185A32E1F2}"/>
              </a:ext>
            </a:extLst>
          </p:cNvPr>
          <p:cNvSpPr>
            <a:spLocks noGrp="1"/>
          </p:cNvSpPr>
          <p:nvPr>
            <p:ph type="title"/>
          </p:nvPr>
        </p:nvSpPr>
        <p:spPr/>
        <p:txBody>
          <a:bodyPr>
            <a:normAutofit fontScale="90000"/>
          </a:bodyPr>
          <a:lstStyle/>
          <a:p>
            <a:r>
              <a:rPr lang="en-US" dirty="0"/>
              <a:t>BrightSign covid-19 Solutions</a:t>
            </a:r>
          </a:p>
        </p:txBody>
      </p:sp>
      <p:sp>
        <p:nvSpPr>
          <p:cNvPr id="32" name="Text Placeholder 31">
            <a:extLst>
              <a:ext uri="{FF2B5EF4-FFF2-40B4-BE49-F238E27FC236}">
                <a16:creationId xmlns:a16="http://schemas.microsoft.com/office/drawing/2014/main" id="{A158F8A9-B86D-4E8C-861E-51303311C1A1}"/>
              </a:ext>
            </a:extLst>
          </p:cNvPr>
          <p:cNvSpPr>
            <a:spLocks noGrp="1"/>
          </p:cNvSpPr>
          <p:nvPr>
            <p:ph type="body" sz="quarter" idx="10"/>
          </p:nvPr>
        </p:nvSpPr>
        <p:spPr>
          <a:xfrm>
            <a:off x="1913469" y="1473736"/>
            <a:ext cx="13529733" cy="659491"/>
          </a:xfrm>
        </p:spPr>
        <p:txBody>
          <a:bodyPr/>
          <a:lstStyle/>
          <a:p>
            <a:r>
              <a:rPr lang="en-US" dirty="0"/>
              <a:t>Solutions to help businesses operate during the Pandemic</a:t>
            </a:r>
          </a:p>
        </p:txBody>
      </p:sp>
      <p:grpSp>
        <p:nvGrpSpPr>
          <p:cNvPr id="10" name="Group 9">
            <a:extLst>
              <a:ext uri="{FF2B5EF4-FFF2-40B4-BE49-F238E27FC236}">
                <a16:creationId xmlns:a16="http://schemas.microsoft.com/office/drawing/2014/main" id="{8FD2BEF9-89BD-4C6F-BE22-09618BADA0E1}"/>
              </a:ext>
            </a:extLst>
          </p:cNvPr>
          <p:cNvGrpSpPr/>
          <p:nvPr/>
        </p:nvGrpSpPr>
        <p:grpSpPr>
          <a:xfrm>
            <a:off x="2302081" y="2794373"/>
            <a:ext cx="5924628" cy="2021344"/>
            <a:chOff x="2302081" y="2794373"/>
            <a:chExt cx="5924628" cy="2021344"/>
          </a:xfrm>
        </p:grpSpPr>
        <p:pic>
          <p:nvPicPr>
            <p:cNvPr id="6" name="Picture 5" descr="A close up of a logo&#10;&#10;Description automatically generated">
              <a:hlinkClick r:id="rId3" action="ppaction://hlinksldjump"/>
              <a:extLst>
                <a:ext uri="{FF2B5EF4-FFF2-40B4-BE49-F238E27FC236}">
                  <a16:creationId xmlns:a16="http://schemas.microsoft.com/office/drawing/2014/main" id="{93AA8357-F4E8-4A2D-B5E5-67F498A544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2081" y="2814185"/>
              <a:ext cx="1725228" cy="1725228"/>
            </a:xfrm>
            <a:prstGeom prst="rect">
              <a:avLst/>
            </a:prstGeom>
          </p:spPr>
        </p:pic>
        <p:grpSp>
          <p:nvGrpSpPr>
            <p:cNvPr id="36" name="Group 35">
              <a:extLst>
                <a:ext uri="{FF2B5EF4-FFF2-40B4-BE49-F238E27FC236}">
                  <a16:creationId xmlns:a16="http://schemas.microsoft.com/office/drawing/2014/main" id="{FE1E8E85-D63C-4BCD-B375-334C0459CA61}"/>
                </a:ext>
              </a:extLst>
            </p:cNvPr>
            <p:cNvGrpSpPr/>
            <p:nvPr/>
          </p:nvGrpSpPr>
          <p:grpSpPr>
            <a:xfrm>
              <a:off x="4012428" y="2794373"/>
              <a:ext cx="4214281" cy="2021344"/>
              <a:chOff x="1913469" y="4879918"/>
              <a:chExt cx="4214281" cy="2021344"/>
            </a:xfrm>
          </p:grpSpPr>
          <p:sp>
            <p:nvSpPr>
              <p:cNvPr id="43" name="Text Placeholder 4">
                <a:hlinkClick r:id="rId3" action="ppaction://hlinksldjump"/>
                <a:extLst>
                  <a:ext uri="{FF2B5EF4-FFF2-40B4-BE49-F238E27FC236}">
                    <a16:creationId xmlns:a16="http://schemas.microsoft.com/office/drawing/2014/main" id="{7008977F-857C-4669-851C-4FCD1DD4D935}"/>
                  </a:ext>
                </a:extLst>
              </p:cNvPr>
              <p:cNvSpPr txBox="1">
                <a:spLocks/>
              </p:cNvSpPr>
              <p:nvPr/>
            </p:nvSpPr>
            <p:spPr>
              <a:xfrm>
                <a:off x="1913469" y="5584302"/>
                <a:ext cx="4214281" cy="1316960"/>
              </a:xfrm>
              <a:prstGeom prst="rect">
                <a:avLst/>
              </a:prstGeom>
            </p:spPr>
            <p:txBody>
              <a:bodyPr anchor="t"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rgbClr val="28A6BA"/>
                    </a:solidFill>
                  </a:rPr>
                  <a:t>Phone assisted</a:t>
                </a:r>
                <a:br>
                  <a:rPr lang="en-US" sz="2000" dirty="0">
                    <a:solidFill>
                      <a:srgbClr val="28A6BA"/>
                    </a:solidFill>
                  </a:rPr>
                </a:br>
                <a:r>
                  <a:rPr lang="en-US" sz="2000" dirty="0">
                    <a:solidFill>
                      <a:srgbClr val="28A6BA"/>
                    </a:solidFill>
                  </a:rPr>
                  <a:t>touchless engagement</a:t>
                </a:r>
              </a:p>
              <a:p>
                <a:pPr algn="ctr"/>
                <a:r>
                  <a:rPr lang="en-US" sz="1600" dirty="0">
                    <a:solidFill>
                      <a:srgbClr val="414042"/>
                    </a:solidFill>
                  </a:rPr>
                  <a:t>Link to &amp; control a display using a phone - no app or internet needed</a:t>
                </a:r>
              </a:p>
            </p:txBody>
          </p:sp>
          <p:pic>
            <p:nvPicPr>
              <p:cNvPr id="8" name="Picture 7" descr="A close up of a sign&#10;&#10;Description automatically generated">
                <a:hlinkClick r:id="rId3" action="ppaction://hlinksldjump"/>
                <a:extLst>
                  <a:ext uri="{FF2B5EF4-FFF2-40B4-BE49-F238E27FC236}">
                    <a16:creationId xmlns:a16="http://schemas.microsoft.com/office/drawing/2014/main" id="{D3179033-202C-4FE5-A182-069CD4CFE3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21540" y="4879918"/>
                <a:ext cx="3198139" cy="833514"/>
              </a:xfrm>
              <a:prstGeom prst="rect">
                <a:avLst/>
              </a:prstGeom>
            </p:spPr>
          </p:pic>
        </p:grpSp>
      </p:grpSp>
      <p:grpSp>
        <p:nvGrpSpPr>
          <p:cNvPr id="9" name="Group 8">
            <a:extLst>
              <a:ext uri="{FF2B5EF4-FFF2-40B4-BE49-F238E27FC236}">
                <a16:creationId xmlns:a16="http://schemas.microsoft.com/office/drawing/2014/main" id="{76249B72-53BD-40DE-A624-D057D614A0D9}"/>
              </a:ext>
            </a:extLst>
          </p:cNvPr>
          <p:cNvGrpSpPr/>
          <p:nvPr/>
        </p:nvGrpSpPr>
        <p:grpSpPr>
          <a:xfrm>
            <a:off x="9081465" y="2739290"/>
            <a:ext cx="5764836" cy="2021344"/>
            <a:chOff x="9081465" y="2739290"/>
            <a:chExt cx="5764836" cy="2021344"/>
          </a:xfrm>
        </p:grpSpPr>
        <p:pic>
          <p:nvPicPr>
            <p:cNvPr id="28" name="Picture 27" descr="A close up of a sign&#10;&#10;Description automatically generated">
              <a:hlinkClick r:id="rId6" action="ppaction://hlinksldjump"/>
              <a:extLst>
                <a:ext uri="{FF2B5EF4-FFF2-40B4-BE49-F238E27FC236}">
                  <a16:creationId xmlns:a16="http://schemas.microsoft.com/office/drawing/2014/main" id="{35CD6FD7-9946-4EC6-9C8D-CD94C480092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81465" y="2781732"/>
              <a:ext cx="1738935" cy="1484721"/>
            </a:xfrm>
            <a:prstGeom prst="rect">
              <a:avLst/>
            </a:prstGeom>
          </p:spPr>
        </p:pic>
        <p:grpSp>
          <p:nvGrpSpPr>
            <p:cNvPr id="37" name="Group 36">
              <a:extLst>
                <a:ext uri="{FF2B5EF4-FFF2-40B4-BE49-F238E27FC236}">
                  <a16:creationId xmlns:a16="http://schemas.microsoft.com/office/drawing/2014/main" id="{A71C8A12-A568-45B5-95DA-9A628F111C24}"/>
                </a:ext>
              </a:extLst>
            </p:cNvPr>
            <p:cNvGrpSpPr/>
            <p:nvPr/>
          </p:nvGrpSpPr>
          <p:grpSpPr>
            <a:xfrm>
              <a:off x="11092493" y="2739290"/>
              <a:ext cx="3753808" cy="2021344"/>
              <a:chOff x="6673646" y="4879918"/>
              <a:chExt cx="3753808" cy="2021344"/>
            </a:xfrm>
          </p:grpSpPr>
          <p:pic>
            <p:nvPicPr>
              <p:cNvPr id="11" name="Picture 10" descr="A picture containing object, clock&#10;&#10;Description automatically generated">
                <a:hlinkClick r:id="rId6" action="ppaction://hlinksldjump"/>
                <a:extLst>
                  <a:ext uri="{FF2B5EF4-FFF2-40B4-BE49-F238E27FC236}">
                    <a16:creationId xmlns:a16="http://schemas.microsoft.com/office/drawing/2014/main" id="{6A85901E-9C4C-4187-AF6A-EE7ADC41F7B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995" t="-3142" b="-1"/>
              <a:stretch/>
            </p:blipFill>
            <p:spPr>
              <a:xfrm>
                <a:off x="6701234" y="4879918"/>
                <a:ext cx="3694470" cy="695041"/>
              </a:xfrm>
              <a:prstGeom prst="rect">
                <a:avLst/>
              </a:prstGeom>
            </p:spPr>
          </p:pic>
          <p:sp>
            <p:nvSpPr>
              <p:cNvPr id="35" name="Text Placeholder 4">
                <a:hlinkClick r:id="rId6" action="ppaction://hlinksldjump"/>
                <a:extLst>
                  <a:ext uri="{FF2B5EF4-FFF2-40B4-BE49-F238E27FC236}">
                    <a16:creationId xmlns:a16="http://schemas.microsoft.com/office/drawing/2014/main" id="{B7F67F86-E7F3-4C7B-8801-2D52475D4070}"/>
                  </a:ext>
                </a:extLst>
              </p:cNvPr>
              <p:cNvSpPr txBox="1">
                <a:spLocks/>
              </p:cNvSpPr>
              <p:nvPr/>
            </p:nvSpPr>
            <p:spPr>
              <a:xfrm>
                <a:off x="6673646" y="5584302"/>
                <a:ext cx="3753808" cy="1316960"/>
              </a:xfrm>
              <a:prstGeom prst="rect">
                <a:avLst/>
              </a:prstGeom>
            </p:spPr>
            <p:txBody>
              <a:bodyPr anchor="t"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rgbClr val="28A6BA"/>
                    </a:solidFill>
                  </a:rPr>
                  <a:t>Voice activated touchless engagement</a:t>
                </a:r>
              </a:p>
              <a:p>
                <a:pPr algn="ctr"/>
                <a:r>
                  <a:rPr lang="en-US" sz="1600" dirty="0">
                    <a:solidFill>
                      <a:srgbClr val="414042"/>
                    </a:solidFill>
                  </a:rPr>
                  <a:t>Delivers a unique hands-free interactive experience</a:t>
                </a:r>
                <a:endParaRPr lang="en-US" sz="1600" dirty="0">
                  <a:solidFill>
                    <a:srgbClr val="28A6BA"/>
                  </a:solidFill>
                </a:endParaRPr>
              </a:p>
            </p:txBody>
          </p:sp>
        </p:grpSp>
      </p:grpSp>
      <p:grpSp>
        <p:nvGrpSpPr>
          <p:cNvPr id="3" name="Group 2">
            <a:extLst>
              <a:ext uri="{FF2B5EF4-FFF2-40B4-BE49-F238E27FC236}">
                <a16:creationId xmlns:a16="http://schemas.microsoft.com/office/drawing/2014/main" id="{FEC24D03-27AC-40D6-AC59-788F8409F710}"/>
              </a:ext>
            </a:extLst>
          </p:cNvPr>
          <p:cNvGrpSpPr/>
          <p:nvPr/>
        </p:nvGrpSpPr>
        <p:grpSpPr>
          <a:xfrm>
            <a:off x="2554180" y="5744134"/>
            <a:ext cx="5846247" cy="2684233"/>
            <a:chOff x="2554180" y="5744134"/>
            <a:chExt cx="5846247" cy="2684233"/>
          </a:xfrm>
        </p:grpSpPr>
        <p:grpSp>
          <p:nvGrpSpPr>
            <p:cNvPr id="2" name="Group 1">
              <a:extLst>
                <a:ext uri="{FF2B5EF4-FFF2-40B4-BE49-F238E27FC236}">
                  <a16:creationId xmlns:a16="http://schemas.microsoft.com/office/drawing/2014/main" id="{380A6E87-16DE-4D1D-A7C8-EC5836EDF92A}"/>
                </a:ext>
              </a:extLst>
            </p:cNvPr>
            <p:cNvGrpSpPr/>
            <p:nvPr/>
          </p:nvGrpSpPr>
          <p:grpSpPr>
            <a:xfrm>
              <a:off x="4099286" y="5867789"/>
              <a:ext cx="4301141" cy="2560578"/>
              <a:chOff x="4099286" y="5867789"/>
              <a:chExt cx="4301141" cy="2560578"/>
            </a:xfrm>
          </p:grpSpPr>
          <p:pic>
            <p:nvPicPr>
              <p:cNvPr id="21" name="Picture 20" descr="A picture containing object, clock, sitting, computer&#10;&#10;Description automatically generated">
                <a:hlinkClick r:id="rId9" action="ppaction://hlinksldjump"/>
                <a:extLst>
                  <a:ext uri="{FF2B5EF4-FFF2-40B4-BE49-F238E27FC236}">
                    <a16:creationId xmlns:a16="http://schemas.microsoft.com/office/drawing/2014/main" id="{5821EF9D-0A3A-4FF5-9A77-BF39263EDAE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63016" y="5867789"/>
                <a:ext cx="3773679" cy="865571"/>
              </a:xfrm>
              <a:prstGeom prst="rect">
                <a:avLst/>
              </a:prstGeom>
            </p:spPr>
          </p:pic>
          <p:sp>
            <p:nvSpPr>
              <p:cNvPr id="44" name="Text Placeholder 4">
                <a:hlinkClick r:id="rId3" action="ppaction://hlinksldjump"/>
                <a:extLst>
                  <a:ext uri="{FF2B5EF4-FFF2-40B4-BE49-F238E27FC236}">
                    <a16:creationId xmlns:a16="http://schemas.microsoft.com/office/drawing/2014/main" id="{D923ABD9-E81B-46AC-A2D4-12AAFF1CD621}"/>
                  </a:ext>
                </a:extLst>
              </p:cNvPr>
              <p:cNvSpPr txBox="1">
                <a:spLocks/>
              </p:cNvSpPr>
              <p:nvPr/>
            </p:nvSpPr>
            <p:spPr>
              <a:xfrm>
                <a:off x="4099286" y="6691353"/>
                <a:ext cx="4301141" cy="1737014"/>
              </a:xfrm>
              <a:prstGeom prst="rect">
                <a:avLst/>
              </a:prstGeom>
            </p:spPr>
            <p:txBody>
              <a:bodyPr anchor="t"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rgbClr val="28A6BA"/>
                    </a:solidFill>
                  </a:rPr>
                  <a:t>Phone assisted </a:t>
                </a:r>
                <a:br>
                  <a:rPr lang="en-US" sz="2000" dirty="0">
                    <a:solidFill>
                      <a:srgbClr val="28A6BA"/>
                    </a:solidFill>
                  </a:rPr>
                </a:br>
                <a:r>
                  <a:rPr lang="en-US" sz="2000" dirty="0">
                    <a:solidFill>
                      <a:srgbClr val="28A6BA"/>
                    </a:solidFill>
                  </a:rPr>
                  <a:t>touchless menus</a:t>
                </a:r>
              </a:p>
              <a:p>
                <a:pPr algn="ctr"/>
                <a:r>
                  <a:rPr lang="en-US" sz="1600" dirty="0">
                    <a:solidFill>
                      <a:srgbClr val="414042"/>
                    </a:solidFill>
                  </a:rPr>
                  <a:t>Eliminate the risk of sharing menus by simply scanning a QR code to view on your phone</a:t>
                </a:r>
              </a:p>
            </p:txBody>
          </p:sp>
        </p:grpSp>
        <p:pic>
          <p:nvPicPr>
            <p:cNvPr id="24" name="Picture 23" descr="A close up of a sign&#10;&#10;Description automatically generated">
              <a:hlinkClick r:id="rId9" action="ppaction://hlinksldjump"/>
              <a:extLst>
                <a:ext uri="{FF2B5EF4-FFF2-40B4-BE49-F238E27FC236}">
                  <a16:creationId xmlns:a16="http://schemas.microsoft.com/office/drawing/2014/main" id="{897B6955-733F-440E-9775-C3EDD3FD0AB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54180" y="5744134"/>
              <a:ext cx="1221030" cy="2184412"/>
            </a:xfrm>
            <a:prstGeom prst="rect">
              <a:avLst/>
            </a:prstGeom>
          </p:spPr>
        </p:pic>
      </p:grpSp>
      <p:pic>
        <p:nvPicPr>
          <p:cNvPr id="17" name="Picture 16" descr="A close up of a sign&#10;&#10;Description automatically generated">
            <a:hlinkClick r:id="rId12"/>
            <a:extLst>
              <a:ext uri="{FF2B5EF4-FFF2-40B4-BE49-F238E27FC236}">
                <a16:creationId xmlns:a16="http://schemas.microsoft.com/office/drawing/2014/main" id="{749D910E-EF61-484C-89D5-1F4623926A5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14280946" y="0"/>
            <a:ext cx="1975054" cy="1975054"/>
          </a:xfrm>
          <a:prstGeom prst="rect">
            <a:avLst/>
          </a:prstGeom>
        </p:spPr>
      </p:pic>
      <p:grpSp>
        <p:nvGrpSpPr>
          <p:cNvPr id="13" name="Group 12">
            <a:extLst>
              <a:ext uri="{FF2B5EF4-FFF2-40B4-BE49-F238E27FC236}">
                <a16:creationId xmlns:a16="http://schemas.microsoft.com/office/drawing/2014/main" id="{16C481A3-2136-4ED7-97E0-C4B5AEE122A3}"/>
              </a:ext>
            </a:extLst>
          </p:cNvPr>
          <p:cNvGrpSpPr/>
          <p:nvPr/>
        </p:nvGrpSpPr>
        <p:grpSpPr>
          <a:xfrm>
            <a:off x="9082508" y="5834189"/>
            <a:ext cx="6671672" cy="2458470"/>
            <a:chOff x="9082508" y="5834189"/>
            <a:chExt cx="6671672" cy="2458470"/>
          </a:xfrm>
        </p:grpSpPr>
        <p:grpSp>
          <p:nvGrpSpPr>
            <p:cNvPr id="7" name="Group 6">
              <a:extLst>
                <a:ext uri="{FF2B5EF4-FFF2-40B4-BE49-F238E27FC236}">
                  <a16:creationId xmlns:a16="http://schemas.microsoft.com/office/drawing/2014/main" id="{387875EF-208F-4CDA-AE9A-8C70A53CF51A}"/>
                </a:ext>
              </a:extLst>
            </p:cNvPr>
            <p:cNvGrpSpPr/>
            <p:nvPr/>
          </p:nvGrpSpPr>
          <p:grpSpPr>
            <a:xfrm>
              <a:off x="9082508" y="6251271"/>
              <a:ext cx="6611968" cy="2041388"/>
              <a:chOff x="9082508" y="6251271"/>
              <a:chExt cx="6611968" cy="2041388"/>
            </a:xfrm>
          </p:grpSpPr>
          <p:pic>
            <p:nvPicPr>
              <p:cNvPr id="49" name="Picture 48" descr="A picture containing weapon, gun&#10;&#10;Description automatically generated">
                <a:hlinkClick r:id="rId14" action="ppaction://hlinksldjump"/>
                <a:extLst>
                  <a:ext uri="{FF2B5EF4-FFF2-40B4-BE49-F238E27FC236}">
                    <a16:creationId xmlns:a16="http://schemas.microsoft.com/office/drawing/2014/main" id="{405AAA57-ACC4-4E22-9057-4CBFC29537F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082508" y="6251271"/>
                <a:ext cx="1737015" cy="1737015"/>
              </a:xfrm>
              <a:prstGeom prst="rect">
                <a:avLst/>
              </a:prstGeom>
            </p:spPr>
          </p:pic>
          <p:sp>
            <p:nvSpPr>
              <p:cNvPr id="39" name="Text Placeholder 4">
                <a:hlinkClick r:id="rId14" action="ppaction://hlinksldjump"/>
                <a:extLst>
                  <a:ext uri="{FF2B5EF4-FFF2-40B4-BE49-F238E27FC236}">
                    <a16:creationId xmlns:a16="http://schemas.microsoft.com/office/drawing/2014/main" id="{E56132BA-DD52-4545-BDBF-E8C691A4BE9F}"/>
                  </a:ext>
                </a:extLst>
              </p:cNvPr>
              <p:cNvSpPr txBox="1">
                <a:spLocks/>
              </p:cNvSpPr>
              <p:nvPr/>
            </p:nvSpPr>
            <p:spPr>
              <a:xfrm>
                <a:off x="11092493" y="6803041"/>
                <a:ext cx="4601983" cy="1489618"/>
              </a:xfrm>
              <a:prstGeom prst="rect">
                <a:avLst/>
              </a:prstGeom>
            </p:spPr>
            <p:txBody>
              <a:bodyPr anchor="t"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rgbClr val="28A6BA"/>
                    </a:solidFill>
                  </a:rPr>
                  <a:t>Measure real time occupancy &amp; trigger signage</a:t>
                </a:r>
              </a:p>
              <a:p>
                <a:pPr algn="ctr"/>
                <a:r>
                  <a:rPr lang="en-US" sz="1600" dirty="0">
                    <a:solidFill>
                      <a:srgbClr val="414042"/>
                    </a:solidFill>
                  </a:rPr>
                  <a:t>Count people by sensing smartphones &amp; trigger signage - no app or beacon needed</a:t>
                </a:r>
                <a:endParaRPr lang="en-US" sz="1600" dirty="0">
                  <a:solidFill>
                    <a:srgbClr val="28A6BA"/>
                  </a:solidFill>
                </a:endParaRPr>
              </a:p>
            </p:txBody>
          </p:sp>
        </p:grpSp>
        <p:pic>
          <p:nvPicPr>
            <p:cNvPr id="12" name="Picture 11">
              <a:hlinkClick r:id="rId14" action="ppaction://hlinksldjump"/>
              <a:extLst>
                <a:ext uri="{FF2B5EF4-FFF2-40B4-BE49-F238E27FC236}">
                  <a16:creationId xmlns:a16="http://schemas.microsoft.com/office/drawing/2014/main" id="{346426A8-CAE1-43E5-8D34-DD4FA2E55D85}"/>
                </a:ext>
              </a:extLst>
            </p:cNvPr>
            <p:cNvPicPr>
              <a:picLocks noChangeAspect="1"/>
            </p:cNvPicPr>
            <p:nvPr/>
          </p:nvPicPr>
          <p:blipFill>
            <a:blip r:embed="rId16"/>
            <a:stretch>
              <a:fillRect/>
            </a:stretch>
          </p:blipFill>
          <p:spPr>
            <a:xfrm>
              <a:off x="11254942" y="5834189"/>
              <a:ext cx="4499238" cy="932769"/>
            </a:xfrm>
            <a:prstGeom prst="rect">
              <a:avLst/>
            </a:prstGeom>
          </p:spPr>
        </p:pic>
      </p:grpSp>
    </p:spTree>
    <p:extLst>
      <p:ext uri="{BB962C8B-B14F-4D97-AF65-F5344CB8AC3E}">
        <p14:creationId xmlns:p14="http://schemas.microsoft.com/office/powerpoint/2010/main" val="3705603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a:extLst>
              <a:ext uri="{FF2B5EF4-FFF2-40B4-BE49-F238E27FC236}">
                <a16:creationId xmlns:a16="http://schemas.microsoft.com/office/drawing/2014/main" id="{EEA9707E-5FD8-44C4-85AA-98C3BE84B2FB}"/>
              </a:ext>
            </a:extLst>
          </p:cNvPr>
          <p:cNvPicPr>
            <a:picLocks noChangeAspect="1" noChangeArrowheads="1"/>
          </p:cNvPicPr>
          <p:nvPr/>
        </p:nvPicPr>
        <p:blipFill rotWithShape="1">
          <a:blip r:embed="rId2" cstate="screen">
            <a:clrChange>
              <a:clrFrom>
                <a:srgbClr val="FFFFFF"/>
              </a:clrFrom>
              <a:clrTo>
                <a:srgbClr val="FFFFFF">
                  <a:alpha val="0"/>
                </a:srgbClr>
              </a:clrTo>
            </a:clrChange>
            <a:biLevel thresh="75000"/>
            <a:extLst>
              <a:ext uri="{28A0092B-C50C-407E-A947-70E740481C1C}">
                <a14:useLocalDpi xmlns:a14="http://schemas.microsoft.com/office/drawing/2010/main"/>
              </a:ext>
            </a:extLst>
          </a:blip>
          <a:srcRect/>
          <a:stretch/>
        </p:blipFill>
        <p:spPr bwMode="auto">
          <a:xfrm>
            <a:off x="1889152" y="5741026"/>
            <a:ext cx="764395" cy="855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F4436D0-0505-4DB2-803F-3412FE7A9A36}"/>
              </a:ext>
            </a:extLst>
          </p:cNvPr>
          <p:cNvSpPr>
            <a:spLocks noGrp="1"/>
          </p:cNvSpPr>
          <p:nvPr>
            <p:ph type="body" sz="quarter" idx="10"/>
          </p:nvPr>
        </p:nvSpPr>
        <p:spPr/>
        <p:txBody>
          <a:bodyPr/>
          <a:lstStyle/>
          <a:p>
            <a:r>
              <a:rPr lang="en-US" dirty="0"/>
              <a:t>Enhances your display with natural audience engagement</a:t>
            </a:r>
          </a:p>
        </p:txBody>
      </p:sp>
      <p:sp>
        <p:nvSpPr>
          <p:cNvPr id="6" name="Content Placeholder 5">
            <a:extLst>
              <a:ext uri="{FF2B5EF4-FFF2-40B4-BE49-F238E27FC236}">
                <a16:creationId xmlns:a16="http://schemas.microsoft.com/office/drawing/2014/main" id="{70971FCE-AABD-4842-9DD0-B240D05325F4}"/>
              </a:ext>
            </a:extLst>
          </p:cNvPr>
          <p:cNvSpPr>
            <a:spLocks noGrp="1"/>
          </p:cNvSpPr>
          <p:nvPr>
            <p:ph idx="14"/>
          </p:nvPr>
        </p:nvSpPr>
        <p:spPr>
          <a:xfrm>
            <a:off x="2629502" y="2580169"/>
            <a:ext cx="13337862" cy="5740091"/>
          </a:xfrm>
        </p:spPr>
        <p:txBody>
          <a:bodyPr/>
          <a:lstStyle/>
          <a:p>
            <a:pPr>
              <a:lnSpc>
                <a:spcPct val="200000"/>
              </a:lnSpc>
            </a:pPr>
            <a:r>
              <a:rPr lang="en-US" dirty="0"/>
              <a:t>Offline - no internet connection needed</a:t>
            </a:r>
          </a:p>
          <a:p>
            <a:pPr>
              <a:lnSpc>
                <a:spcPct val="200000"/>
              </a:lnSpc>
            </a:pPr>
            <a:r>
              <a:rPr lang="en-US" dirty="0"/>
              <a:t>Intuitive – mimics voice enabled device experiences</a:t>
            </a:r>
          </a:p>
          <a:p>
            <a:pPr>
              <a:lnSpc>
                <a:spcPct val="200000"/>
              </a:lnSpc>
            </a:pPr>
            <a:r>
              <a:rPr lang="en-US" dirty="0"/>
              <a:t>Reliable –specific vocabulary triggers interactions for a controlled display</a:t>
            </a:r>
          </a:p>
          <a:p>
            <a:pPr>
              <a:lnSpc>
                <a:spcPct val="200000"/>
              </a:lnSpc>
            </a:pPr>
            <a:r>
              <a:rPr lang="en-US" dirty="0"/>
              <a:t>Private &amp; secure – no voice recordings are made or stored</a:t>
            </a:r>
          </a:p>
          <a:p>
            <a:pPr>
              <a:lnSpc>
                <a:spcPct val="200000"/>
              </a:lnSpc>
            </a:pPr>
            <a:r>
              <a:rPr lang="en-US" dirty="0"/>
              <a:t>Hands-free – uses speech vs. touch for a sanitary display</a:t>
            </a:r>
          </a:p>
        </p:txBody>
      </p:sp>
      <p:pic>
        <p:nvPicPr>
          <p:cNvPr id="1026" name="Picture 2" descr="Related image">
            <a:extLst>
              <a:ext uri="{FF2B5EF4-FFF2-40B4-BE49-F238E27FC236}">
                <a16:creationId xmlns:a16="http://schemas.microsoft.com/office/drawing/2014/main" id="{D2F7E98F-D3D5-4296-A018-98167E9B68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3333" y="2793224"/>
            <a:ext cx="716033" cy="716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tuitive icon">
            <a:extLst>
              <a:ext uri="{FF2B5EF4-FFF2-40B4-BE49-F238E27FC236}">
                <a16:creationId xmlns:a16="http://schemas.microsoft.com/office/drawing/2014/main" id="{BCD51194-5AA6-43D5-9E31-EEF03DE6C907}"/>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bwMode="auto">
          <a:xfrm>
            <a:off x="1838571" y="3699536"/>
            <a:ext cx="865557" cy="799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external-content.duckduckgo.com/iu/?u=https%3A%2F%2Ftse1.mm.bing.net%2Fth%3Fid%3DOIP.s8GHAcBJEaRvT3vv5ifNPgHaHa%26pid%3DApi&amp;f=1">
            <a:extLst>
              <a:ext uri="{FF2B5EF4-FFF2-40B4-BE49-F238E27FC236}">
                <a16:creationId xmlns:a16="http://schemas.microsoft.com/office/drawing/2014/main" id="{8174B158-1C10-4451-97EA-3464FFE4183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71544" y="4720281"/>
            <a:ext cx="799610" cy="7996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uikiks Hands-Free Shoes Named “Best Caregiving Innovation of 2017”">
            <a:extLst>
              <a:ext uri="{FF2B5EF4-FFF2-40B4-BE49-F238E27FC236}">
                <a16:creationId xmlns:a16="http://schemas.microsoft.com/office/drawing/2014/main" id="{AFA8F92C-3AD2-4C39-8708-3940A7843222}"/>
              </a:ext>
            </a:extLst>
          </p:cNvPr>
          <p:cNvPicPr>
            <a:picLocks noChangeAspect="1" noChangeArrowheads="1"/>
          </p:cNvPicPr>
          <p:nvPr/>
        </p:nvPicPr>
        <p:blipFill>
          <a:blip r:embed="rId7" cstate="screen">
            <a:biLevel thresh="50000"/>
            <a:extLst>
              <a:ext uri="{28A0092B-C50C-407E-A947-70E740481C1C}">
                <a14:useLocalDpi xmlns:a14="http://schemas.microsoft.com/office/drawing/2010/main"/>
              </a:ext>
            </a:extLst>
          </a:blip>
          <a:srcRect/>
          <a:stretch>
            <a:fillRect/>
          </a:stretch>
        </p:blipFill>
        <p:spPr bwMode="auto">
          <a:xfrm>
            <a:off x="1884178" y="6781621"/>
            <a:ext cx="774343" cy="77434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a:extLst>
              <a:ext uri="{FF2B5EF4-FFF2-40B4-BE49-F238E27FC236}">
                <a16:creationId xmlns:a16="http://schemas.microsoft.com/office/drawing/2014/main" id="{5E867068-0BE1-44A6-855E-5EA2336960E2}"/>
              </a:ext>
            </a:extLst>
          </p:cNvPr>
          <p:cNvSpPr>
            <a:spLocks noGrp="1"/>
          </p:cNvSpPr>
          <p:nvPr>
            <p:ph type="title"/>
          </p:nvPr>
        </p:nvSpPr>
        <p:spPr>
          <a:xfrm>
            <a:off x="6102929" y="611687"/>
            <a:ext cx="8834584" cy="624495"/>
          </a:xfrm>
        </p:spPr>
        <p:txBody>
          <a:bodyPr>
            <a:noAutofit/>
          </a:bodyPr>
          <a:lstStyle/>
          <a:p>
            <a:pPr>
              <a:lnSpc>
                <a:spcPct val="100000"/>
              </a:lnSpc>
            </a:pPr>
            <a:r>
              <a:rPr lang="en-US" sz="4400" dirty="0"/>
              <a:t>Benefits</a:t>
            </a:r>
          </a:p>
        </p:txBody>
      </p:sp>
      <p:pic>
        <p:nvPicPr>
          <p:cNvPr id="13" name="Picture 12" descr="A picture containing object, clock&#10;&#10;Description automatically generated">
            <a:extLst>
              <a:ext uri="{FF2B5EF4-FFF2-40B4-BE49-F238E27FC236}">
                <a16:creationId xmlns:a16="http://schemas.microsoft.com/office/drawing/2014/main" id="{4FF95DC8-F021-4888-AFDB-5010EECF1C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44593" y="622744"/>
            <a:ext cx="3954425" cy="735666"/>
          </a:xfrm>
          <a:prstGeom prst="rect">
            <a:avLst/>
          </a:prstGeom>
        </p:spPr>
      </p:pic>
    </p:spTree>
    <p:extLst>
      <p:ext uri="{BB962C8B-B14F-4D97-AF65-F5344CB8AC3E}">
        <p14:creationId xmlns:p14="http://schemas.microsoft.com/office/powerpoint/2010/main" val="336561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971FCE-AABD-4842-9DD0-B240D05325F4}"/>
              </a:ext>
            </a:extLst>
          </p:cNvPr>
          <p:cNvSpPr>
            <a:spLocks noGrp="1"/>
          </p:cNvSpPr>
          <p:nvPr>
            <p:ph idx="14"/>
          </p:nvPr>
        </p:nvSpPr>
        <p:spPr/>
        <p:txBody>
          <a:bodyPr/>
          <a:lstStyle/>
          <a:p>
            <a:r>
              <a:rPr lang="en-US" dirty="0"/>
              <a:t>BrightSign XD1034 or XT1144 player activated for BrightVoice</a:t>
            </a:r>
          </a:p>
          <a:p>
            <a:r>
              <a:rPr lang="en-US" dirty="0"/>
              <a:t>BrightVoice USB microphone accessory</a:t>
            </a:r>
          </a:p>
          <a:p>
            <a:r>
              <a:rPr lang="en-US" dirty="0"/>
              <a:t>BrightVoice Command Model Service that consists of:</a:t>
            </a:r>
          </a:p>
          <a:p>
            <a:pPr lvl="1"/>
            <a:r>
              <a:rPr lang="en-US" dirty="0"/>
              <a:t>standard wake word (custom wake word creation is available upon request)</a:t>
            </a:r>
          </a:p>
          <a:p>
            <a:pPr lvl="1"/>
            <a:r>
              <a:rPr lang="en-US" dirty="0"/>
              <a:t>creation of a custom array of voice commands </a:t>
            </a:r>
            <a:br>
              <a:rPr lang="en-US" dirty="0"/>
            </a:br>
            <a:r>
              <a:rPr lang="en-US" dirty="0"/>
              <a:t>and their variants matched to specific player </a:t>
            </a:r>
            <a:br>
              <a:rPr lang="en-US" dirty="0"/>
            </a:br>
            <a:r>
              <a:rPr lang="en-US" dirty="0"/>
              <a:t>triggers, events and actions</a:t>
            </a:r>
          </a:p>
          <a:p>
            <a:pPr lvl="1"/>
            <a:r>
              <a:rPr lang="en-US" dirty="0"/>
              <a:t>BrightSign-delivered BrightVoice Command </a:t>
            </a:r>
            <a:br>
              <a:rPr lang="en-US" dirty="0"/>
            </a:br>
            <a:r>
              <a:rPr lang="en-US" dirty="0"/>
              <a:t>Model which is used to build presentations in </a:t>
            </a:r>
            <a:br>
              <a:rPr lang="en-US" dirty="0"/>
            </a:br>
            <a:r>
              <a:rPr lang="en-US" dirty="0"/>
              <a:t>BrightAuthor or integrated partner software</a:t>
            </a:r>
            <a:br>
              <a:rPr lang="en-US" dirty="0"/>
            </a:br>
            <a:r>
              <a:rPr lang="en-US" dirty="0"/>
              <a:t>solutions</a:t>
            </a:r>
          </a:p>
          <a:p>
            <a:endParaRPr lang="en-US" dirty="0"/>
          </a:p>
          <a:p>
            <a:endParaRPr lang="en-US" dirty="0"/>
          </a:p>
        </p:txBody>
      </p:sp>
      <p:sp>
        <p:nvSpPr>
          <p:cNvPr id="4" name="Title 3">
            <a:extLst>
              <a:ext uri="{FF2B5EF4-FFF2-40B4-BE49-F238E27FC236}">
                <a16:creationId xmlns:a16="http://schemas.microsoft.com/office/drawing/2014/main" id="{89B92789-24F9-4E8B-8EE5-9842C1F780E5}"/>
              </a:ext>
            </a:extLst>
          </p:cNvPr>
          <p:cNvSpPr>
            <a:spLocks noGrp="1"/>
          </p:cNvSpPr>
          <p:nvPr>
            <p:ph type="title"/>
          </p:nvPr>
        </p:nvSpPr>
        <p:spPr>
          <a:xfrm>
            <a:off x="6102929" y="611687"/>
            <a:ext cx="8834584" cy="624495"/>
          </a:xfrm>
        </p:spPr>
        <p:txBody>
          <a:bodyPr>
            <a:noAutofit/>
          </a:bodyPr>
          <a:lstStyle/>
          <a:p>
            <a:pPr>
              <a:lnSpc>
                <a:spcPct val="100000"/>
              </a:lnSpc>
            </a:pPr>
            <a:r>
              <a:rPr lang="en-US" sz="4400" dirty="0"/>
              <a:t>Requirements</a:t>
            </a:r>
          </a:p>
        </p:txBody>
      </p:sp>
      <p:sp>
        <p:nvSpPr>
          <p:cNvPr id="5" name="Text Placeholder 4">
            <a:extLst>
              <a:ext uri="{FF2B5EF4-FFF2-40B4-BE49-F238E27FC236}">
                <a16:creationId xmlns:a16="http://schemas.microsoft.com/office/drawing/2014/main" id="{CF4436D0-0505-4DB2-803F-3412FE7A9A36}"/>
              </a:ext>
            </a:extLst>
          </p:cNvPr>
          <p:cNvSpPr>
            <a:spLocks noGrp="1"/>
          </p:cNvSpPr>
          <p:nvPr>
            <p:ph type="body" sz="quarter" idx="10"/>
          </p:nvPr>
        </p:nvSpPr>
        <p:spPr>
          <a:xfrm>
            <a:off x="1913469" y="1588037"/>
            <a:ext cx="13529733" cy="524782"/>
          </a:xfrm>
        </p:spPr>
        <p:txBody>
          <a:bodyPr/>
          <a:lstStyle/>
          <a:p>
            <a:r>
              <a:rPr lang="en-US" dirty="0"/>
              <a:t>Components needed to deliver a complete solution</a:t>
            </a:r>
          </a:p>
        </p:txBody>
      </p:sp>
      <p:grpSp>
        <p:nvGrpSpPr>
          <p:cNvPr id="15" name="Group 14">
            <a:extLst>
              <a:ext uri="{FF2B5EF4-FFF2-40B4-BE49-F238E27FC236}">
                <a16:creationId xmlns:a16="http://schemas.microsoft.com/office/drawing/2014/main" id="{0023FF62-398D-494B-BA52-CCA2FA8EF5D3}"/>
              </a:ext>
            </a:extLst>
          </p:cNvPr>
          <p:cNvGrpSpPr>
            <a:grpSpLocks noChangeAspect="1"/>
          </p:cNvGrpSpPr>
          <p:nvPr/>
        </p:nvGrpSpPr>
        <p:grpSpPr>
          <a:xfrm>
            <a:off x="11024984" y="4877562"/>
            <a:ext cx="4041834" cy="3829649"/>
            <a:chOff x="10920378" y="4063738"/>
            <a:chExt cx="4418218" cy="4186274"/>
          </a:xfrm>
        </p:grpSpPr>
        <p:pic>
          <p:nvPicPr>
            <p:cNvPr id="7" name="Picture 2" descr="Image result for microphone icon png purple">
              <a:extLst>
                <a:ext uri="{FF2B5EF4-FFF2-40B4-BE49-F238E27FC236}">
                  <a16:creationId xmlns:a16="http://schemas.microsoft.com/office/drawing/2014/main" id="{3DD26AE3-ED85-4BCC-B0BA-1C1D1C5A851C}"/>
                </a:ext>
              </a:extLst>
            </p:cNvPr>
            <p:cNvPicPr>
              <a:picLocks noChangeAspect="1" noChangeArrowheads="1"/>
            </p:cNvPicPr>
            <p:nvPr/>
          </p:nvPicPr>
          <p:blipFill>
            <a:blip r:embed="rId2" cstate="screen">
              <a:clrChange>
                <a:clrFrom>
                  <a:srgbClr val="FEFEFE"/>
                </a:clrFrom>
                <a:clrTo>
                  <a:srgbClr val="FEFEFE">
                    <a:alpha val="0"/>
                  </a:srgbClr>
                </a:clrTo>
              </a:clrChang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2528990" y="4063738"/>
              <a:ext cx="1142999" cy="10187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2A19D94-8221-48FB-989E-B2DB139739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0378" y="5035484"/>
              <a:ext cx="4418218" cy="2485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B105D1D4-40D8-499A-A449-F2743CC454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991957" y="5697569"/>
              <a:ext cx="2290665" cy="688737"/>
            </a:xfrm>
            <a:prstGeom prst="rect">
              <a:avLst/>
            </a:prstGeom>
            <a:ln w="38100" cap="sq">
              <a:noFill/>
              <a:prstDash val="solid"/>
              <a:miter lim="800000"/>
            </a:ln>
            <a:effectLst>
              <a:softEdge rad="31750"/>
            </a:effectLst>
          </p:spPr>
        </p:pic>
        <p:sp>
          <p:nvSpPr>
            <p:cNvPr id="10" name="TextBox 9">
              <a:extLst>
                <a:ext uri="{FF2B5EF4-FFF2-40B4-BE49-F238E27FC236}">
                  <a16:creationId xmlns:a16="http://schemas.microsoft.com/office/drawing/2014/main" id="{E545395C-5CEA-40A1-B77C-15EB169ACE4D}"/>
                </a:ext>
              </a:extLst>
            </p:cNvPr>
            <p:cNvSpPr txBox="1"/>
            <p:nvPr/>
          </p:nvSpPr>
          <p:spPr>
            <a:xfrm>
              <a:off x="12023434" y="6036840"/>
              <a:ext cx="2259188" cy="369332"/>
            </a:xfrm>
            <a:prstGeom prst="rect">
              <a:avLst/>
            </a:prstGeom>
            <a:noFill/>
          </p:spPr>
          <p:txBody>
            <a:bodyPr wrap="square" rtlCol="0">
              <a:spAutoFit/>
            </a:bodyPr>
            <a:lstStyle/>
            <a:p>
              <a:pPr algn="ctr"/>
              <a:r>
                <a:rPr lang="en-US" b="1" dirty="0">
                  <a:solidFill>
                    <a:schemeClr val="bg1"/>
                  </a:solidFill>
                  <a:latin typeface="Helvetica" panose="020B0604020202020204" pitchFamily="34" charset="0"/>
                  <a:cs typeface="Helvetica" panose="020B0604020202020204" pitchFamily="34" charset="0"/>
                </a:rPr>
                <a:t>Bright</a:t>
              </a:r>
              <a:r>
                <a:rPr lang="en-US" dirty="0">
                  <a:solidFill>
                    <a:schemeClr val="bg1"/>
                  </a:solidFill>
                  <a:latin typeface="Helvetica" panose="020B0604020202020204" pitchFamily="34" charset="0"/>
                  <a:cs typeface="Helvetica" panose="020B0604020202020204" pitchFamily="34" charset="0"/>
                </a:rPr>
                <a:t>Voice</a:t>
              </a:r>
              <a:r>
                <a:rPr lang="en-US" sz="1200" baseline="48000" dirty="0">
                  <a:solidFill>
                    <a:schemeClr val="bg1"/>
                  </a:solidFill>
                  <a:latin typeface="Helvetica" panose="020B0604020202020204" pitchFamily="34" charset="0"/>
                  <a:cs typeface="Helvetica" panose="020B0604020202020204" pitchFamily="34" charset="0"/>
                </a:rPr>
                <a:t>™</a:t>
              </a:r>
              <a:endParaRPr lang="en-US" baseline="48000" dirty="0">
                <a:solidFill>
                  <a:schemeClr val="bg1"/>
                </a:solidFill>
                <a:latin typeface="Helvetica" panose="020B0604020202020204" pitchFamily="34" charset="0"/>
                <a:cs typeface="Helvetica" panose="020B0604020202020204" pitchFamily="34" charset="0"/>
              </a:endParaRPr>
            </a:p>
          </p:txBody>
        </p:sp>
        <p:pic>
          <p:nvPicPr>
            <p:cNvPr id="11" name="Picture 10" descr="A picture containing clipart&#10;&#10;Description automatically generated">
              <a:extLst>
                <a:ext uri="{FF2B5EF4-FFF2-40B4-BE49-F238E27FC236}">
                  <a16:creationId xmlns:a16="http://schemas.microsoft.com/office/drawing/2014/main" id="{28E85B5A-6D29-4F35-90C8-D06E6C31AD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52642" y="5538072"/>
              <a:ext cx="2169293" cy="468232"/>
            </a:xfrm>
            <a:prstGeom prst="rect">
              <a:avLst/>
            </a:prstGeom>
          </p:spPr>
        </p:pic>
        <p:pic>
          <p:nvPicPr>
            <p:cNvPr id="14" name="Picture 13" descr="A close up of a computer&#10;&#10;Description automatically generated">
              <a:extLst>
                <a:ext uri="{FF2B5EF4-FFF2-40B4-BE49-F238E27FC236}">
                  <a16:creationId xmlns:a16="http://schemas.microsoft.com/office/drawing/2014/main" id="{9C81DBAB-109C-4D0F-A25C-23AF88DA6A2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437889" y="7303276"/>
              <a:ext cx="3613382" cy="946736"/>
            </a:xfrm>
            <a:prstGeom prst="rect">
              <a:avLst/>
            </a:prstGeom>
          </p:spPr>
        </p:pic>
      </p:grpSp>
      <p:pic>
        <p:nvPicPr>
          <p:cNvPr id="3" name="Picture 2" descr="A picture containing object, clock&#10;&#10;Description automatically generated">
            <a:extLst>
              <a:ext uri="{FF2B5EF4-FFF2-40B4-BE49-F238E27FC236}">
                <a16:creationId xmlns:a16="http://schemas.microsoft.com/office/drawing/2014/main" id="{255C97E3-3B99-43FB-9169-98364E62EC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44593" y="622744"/>
            <a:ext cx="3954425" cy="735666"/>
          </a:xfrm>
          <a:prstGeom prst="rect">
            <a:avLst/>
          </a:prstGeom>
        </p:spPr>
      </p:pic>
    </p:spTree>
    <p:extLst>
      <p:ext uri="{BB962C8B-B14F-4D97-AF65-F5344CB8AC3E}">
        <p14:creationId xmlns:p14="http://schemas.microsoft.com/office/powerpoint/2010/main" val="2543808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DAEF9BD-BC4E-405B-A725-4339DB20C096}"/>
              </a:ext>
            </a:extLst>
          </p:cNvPr>
          <p:cNvSpPr>
            <a:spLocks noGrp="1"/>
          </p:cNvSpPr>
          <p:nvPr>
            <p:ph idx="14"/>
          </p:nvPr>
        </p:nvSpPr>
        <p:spPr>
          <a:xfrm>
            <a:off x="2003524" y="2625850"/>
            <a:ext cx="3109553" cy="446639"/>
          </a:xfrm>
        </p:spPr>
        <p:txBody>
          <a:bodyPr/>
          <a:lstStyle/>
          <a:p>
            <a:pPr>
              <a:spcBef>
                <a:spcPts val="0"/>
              </a:spcBef>
            </a:pPr>
            <a:r>
              <a:rPr lang="en-US" sz="2400" dirty="0"/>
              <a:t>Slot Names</a:t>
            </a:r>
          </a:p>
          <a:p>
            <a:pPr>
              <a:spcBef>
                <a:spcPts val="0"/>
              </a:spcBef>
            </a:pPr>
            <a:endParaRPr lang="en-US" sz="2400" dirty="0"/>
          </a:p>
          <a:p>
            <a:pPr>
              <a:spcBef>
                <a:spcPts val="0"/>
              </a:spcBef>
            </a:pPr>
            <a:endParaRPr lang="en-US" sz="2400" dirty="0"/>
          </a:p>
          <a:p>
            <a:pPr>
              <a:spcBef>
                <a:spcPts val="0"/>
              </a:spcBef>
            </a:pPr>
            <a:endParaRPr lang="en-US" sz="2400" dirty="0"/>
          </a:p>
          <a:p>
            <a:pPr>
              <a:spcBef>
                <a:spcPts val="0"/>
              </a:spcBef>
            </a:pPr>
            <a:endParaRPr lang="en-US" sz="2400" dirty="0"/>
          </a:p>
          <a:p>
            <a:pPr>
              <a:spcBef>
                <a:spcPts val="0"/>
              </a:spcBef>
            </a:pPr>
            <a:endParaRPr lang="en-US" sz="2400" dirty="0"/>
          </a:p>
          <a:p>
            <a:pPr>
              <a:spcBef>
                <a:spcPts val="0"/>
              </a:spcBef>
            </a:pPr>
            <a:endParaRPr lang="en-US" sz="2400" dirty="0"/>
          </a:p>
          <a:p>
            <a:pPr>
              <a:spcBef>
                <a:spcPts val="0"/>
              </a:spcBef>
            </a:pPr>
            <a:endParaRPr lang="en-US" sz="2400" dirty="0"/>
          </a:p>
        </p:txBody>
      </p:sp>
      <p:sp>
        <p:nvSpPr>
          <p:cNvPr id="5" name="Text Placeholder 4">
            <a:extLst>
              <a:ext uri="{FF2B5EF4-FFF2-40B4-BE49-F238E27FC236}">
                <a16:creationId xmlns:a16="http://schemas.microsoft.com/office/drawing/2014/main" id="{A04B7F02-DD3A-4B99-BC7F-8C6283841FB9}"/>
              </a:ext>
            </a:extLst>
          </p:cNvPr>
          <p:cNvSpPr>
            <a:spLocks noGrp="1"/>
          </p:cNvSpPr>
          <p:nvPr>
            <p:ph type="body" sz="quarter" idx="10"/>
          </p:nvPr>
        </p:nvSpPr>
        <p:spPr>
          <a:xfrm>
            <a:off x="1913470" y="1534401"/>
            <a:ext cx="8494442" cy="742347"/>
          </a:xfrm>
        </p:spPr>
        <p:txBody>
          <a:bodyPr/>
          <a:lstStyle/>
          <a:p>
            <a:r>
              <a:rPr lang="en-US" sz="2400" dirty="0"/>
              <a:t>Custom solution to create a controlled </a:t>
            </a:r>
            <a:br>
              <a:rPr lang="en-US" sz="2400" dirty="0"/>
            </a:br>
            <a:r>
              <a:rPr lang="en-US" sz="2400" dirty="0"/>
              <a:t>voice interactive experience </a:t>
            </a:r>
          </a:p>
        </p:txBody>
      </p:sp>
      <p:sp>
        <p:nvSpPr>
          <p:cNvPr id="6" name="TextBox 5">
            <a:extLst>
              <a:ext uri="{FF2B5EF4-FFF2-40B4-BE49-F238E27FC236}">
                <a16:creationId xmlns:a16="http://schemas.microsoft.com/office/drawing/2014/main" id="{1E29D7CB-D4FD-488C-894F-3784772C5B6E}"/>
              </a:ext>
            </a:extLst>
          </p:cNvPr>
          <p:cNvSpPr txBox="1"/>
          <p:nvPr/>
        </p:nvSpPr>
        <p:spPr>
          <a:xfrm>
            <a:off x="2022996" y="6159022"/>
            <a:ext cx="4109513" cy="2308324"/>
          </a:xfrm>
          <a:prstGeom prst="rect">
            <a:avLst/>
          </a:prstGeom>
          <a:solidFill>
            <a:srgbClr val="3C1799"/>
          </a:solidFill>
        </p:spPr>
        <p:txBody>
          <a:bodyPr wrap="square" rtlCol="0">
            <a:spAutoFit/>
          </a:bodyPr>
          <a:lstStyle/>
          <a:p>
            <a:r>
              <a:rPr lang="en-US" sz="1600" dirty="0">
                <a:solidFill>
                  <a:schemeClr val="lt1"/>
                </a:solidFill>
                <a:latin typeface="Bahnschrift" panose="020B0502040204020203" pitchFamily="34" charset="0"/>
                <a:ea typeface="Verdana" panose="020B0604030504040204" pitchFamily="34" charset="0"/>
              </a:rPr>
              <a:t>""input": "show me the Nike watch", "slots": [ { "</a:t>
            </a:r>
            <a:r>
              <a:rPr lang="en-US" sz="1600" dirty="0" err="1">
                <a:solidFill>
                  <a:schemeClr val="lt1"/>
                </a:solidFill>
                <a:latin typeface="Bahnschrift" panose="020B0502040204020203" pitchFamily="34" charset="0"/>
                <a:ea typeface="Verdana" panose="020B0604030504040204" pitchFamily="34" charset="0"/>
              </a:rPr>
              <a:t>rawValue</a:t>
            </a:r>
            <a:r>
              <a:rPr lang="en-US" sz="1600" dirty="0">
                <a:solidFill>
                  <a:schemeClr val="lt1"/>
                </a:solidFill>
                <a:latin typeface="Bahnschrift" panose="020B0502040204020203" pitchFamily="34" charset="0"/>
                <a:ea typeface="Verdana" panose="020B0604030504040204" pitchFamily="34" charset="0"/>
              </a:rPr>
              <a:t>": “Nike", "value": { "kind": "Custom", "value": “Nike" }, "alternatives": [], "range": { "start": 23, "end": 25 }, "entity": “</a:t>
            </a:r>
            <a:r>
              <a:rPr lang="en-US" sz="1600" dirty="0" err="1">
                <a:solidFill>
                  <a:schemeClr val="lt1"/>
                </a:solidFill>
                <a:latin typeface="Bahnschrift" panose="020B0502040204020203" pitchFamily="34" charset="0"/>
                <a:ea typeface="Verdana" panose="020B0604030504040204" pitchFamily="34" charset="0"/>
              </a:rPr>
              <a:t>Wathcproducts</a:t>
            </a:r>
            <a:r>
              <a:rPr lang="en-US" sz="1600" dirty="0">
                <a:solidFill>
                  <a:schemeClr val="lt1"/>
                </a:solidFill>
                <a:latin typeface="Bahnschrift" panose="020B0502040204020203" pitchFamily="34" charset="0"/>
                <a:ea typeface="Verdana" panose="020B0604030504040204" pitchFamily="34" charset="0"/>
              </a:rPr>
              <a:t>", "</a:t>
            </a:r>
            <a:r>
              <a:rPr lang="en-US" sz="1600" dirty="0" err="1">
                <a:solidFill>
                  <a:schemeClr val="lt1"/>
                </a:solidFill>
                <a:latin typeface="Bahnschrift" panose="020B0502040204020203" pitchFamily="34" charset="0"/>
                <a:ea typeface="Verdana" panose="020B0604030504040204" pitchFamily="34" charset="0"/>
              </a:rPr>
              <a:t>slotName</a:t>
            </a:r>
            <a:r>
              <a:rPr lang="en-US" sz="1600" dirty="0">
                <a:solidFill>
                  <a:schemeClr val="lt1"/>
                </a:solidFill>
                <a:latin typeface="Bahnschrift" panose="020B0502040204020203" pitchFamily="34" charset="0"/>
                <a:ea typeface="Verdana" panose="020B0604030504040204" pitchFamily="34" charset="0"/>
              </a:rPr>
              <a:t>": “</a:t>
            </a:r>
            <a:r>
              <a:rPr lang="en-US" sz="1600" dirty="0" err="1">
                <a:solidFill>
                  <a:schemeClr val="lt1"/>
                </a:solidFill>
                <a:latin typeface="Bahnschrift" panose="020B0502040204020203" pitchFamily="34" charset="0"/>
                <a:ea typeface="Verdana" panose="020B0604030504040204" pitchFamily="34" charset="0"/>
              </a:rPr>
              <a:t>WatchProduct</a:t>
            </a:r>
            <a:r>
              <a:rPr lang="en-US" sz="1600" dirty="0">
                <a:solidFill>
                  <a:schemeClr val="lt1"/>
                </a:solidFill>
                <a:latin typeface="Bahnschrift" panose="020B0502040204020203" pitchFamily="34" charset="0"/>
                <a:ea typeface="Verdana" panose="020B0604030504040204" pitchFamily="34" charset="0"/>
              </a:rPr>
              <a:t>" } ], "alternatives": [], "intent": { </a:t>
            </a:r>
            <a:r>
              <a:rPr lang="en-US" sz="1600" dirty="0">
                <a:highlight>
                  <a:srgbClr val="FFFF00"/>
                </a:highlight>
                <a:latin typeface="Bahnschrift" panose="020B0502040204020203" pitchFamily="34" charset="0"/>
                <a:ea typeface="Verdana" panose="020B0604030504040204" pitchFamily="34" charset="0"/>
              </a:rPr>
              <a:t>"</a:t>
            </a:r>
            <a:r>
              <a:rPr lang="en-US" sz="1600" dirty="0" err="1">
                <a:highlight>
                  <a:srgbClr val="FFFF00"/>
                </a:highlight>
                <a:latin typeface="Bahnschrift" panose="020B0502040204020203" pitchFamily="34" charset="0"/>
                <a:ea typeface="Verdana" panose="020B0604030504040204" pitchFamily="34" charset="0"/>
              </a:rPr>
              <a:t>confidenceScore</a:t>
            </a:r>
            <a:r>
              <a:rPr lang="en-US" sz="1600" dirty="0">
                <a:highlight>
                  <a:srgbClr val="FFFF00"/>
                </a:highlight>
                <a:latin typeface="Bahnschrift" panose="020B0502040204020203" pitchFamily="34" charset="0"/>
                <a:ea typeface="Verdana" panose="020B0604030504040204" pitchFamily="34" charset="0"/>
              </a:rPr>
              <a:t>": 0.92764896</a:t>
            </a:r>
            <a:r>
              <a:rPr lang="en-US" sz="1600" dirty="0">
                <a:latin typeface="Bahnschrift" panose="020B0502040204020203" pitchFamily="34" charset="0"/>
                <a:ea typeface="Verdana" panose="020B0604030504040204" pitchFamily="34" charset="0"/>
              </a:rPr>
              <a:t>, </a:t>
            </a:r>
            <a:r>
              <a:rPr lang="en-US" sz="1600" dirty="0">
                <a:solidFill>
                  <a:schemeClr val="lt1"/>
                </a:solidFill>
                <a:latin typeface="Bahnschrift" panose="020B0502040204020203" pitchFamily="34" charset="0"/>
                <a:ea typeface="Verdana" panose="020B0604030504040204" pitchFamily="34" charset="0"/>
              </a:rPr>
              <a:t>"</a:t>
            </a:r>
            <a:r>
              <a:rPr lang="en-US" sz="1600" dirty="0" err="1">
                <a:solidFill>
                  <a:schemeClr val="lt1"/>
                </a:solidFill>
                <a:latin typeface="Bahnschrift" panose="020B0502040204020203" pitchFamily="34" charset="0"/>
                <a:ea typeface="Verdana" panose="020B0604030504040204" pitchFamily="34" charset="0"/>
              </a:rPr>
              <a:t>intentName</a:t>
            </a:r>
            <a:r>
              <a:rPr lang="en-US" sz="1600" dirty="0">
                <a:solidFill>
                  <a:schemeClr val="lt1"/>
                </a:solidFill>
                <a:latin typeface="Bahnschrift" panose="020B0502040204020203" pitchFamily="34" charset="0"/>
                <a:ea typeface="Verdana" panose="020B0604030504040204" pitchFamily="34" charset="0"/>
              </a:rPr>
              <a:t>": “</a:t>
            </a:r>
            <a:r>
              <a:rPr lang="en-US" sz="1600" dirty="0" err="1">
                <a:solidFill>
                  <a:schemeClr val="lt1"/>
                </a:solidFill>
                <a:latin typeface="Bahnschrift" panose="020B0502040204020203" pitchFamily="34" charset="0"/>
                <a:ea typeface="Verdana" panose="020B0604030504040204" pitchFamily="34" charset="0"/>
              </a:rPr>
              <a:t>ShowMe</a:t>
            </a:r>
            <a:r>
              <a:rPr lang="en-US" sz="1600" dirty="0">
                <a:solidFill>
                  <a:schemeClr val="lt1"/>
                </a:solidFill>
                <a:latin typeface="Bahnschrift" panose="020B0502040204020203" pitchFamily="34" charset="0"/>
                <a:ea typeface="Verdana" panose="020B0604030504040204" pitchFamily="34" charset="0"/>
              </a:rPr>
              <a:t>" } }</a:t>
            </a:r>
          </a:p>
          <a:p>
            <a:endParaRPr lang="en-US" sz="1600" dirty="0"/>
          </a:p>
        </p:txBody>
      </p:sp>
      <p:sp>
        <p:nvSpPr>
          <p:cNvPr id="14" name="Content Placeholder 9">
            <a:extLst>
              <a:ext uri="{FF2B5EF4-FFF2-40B4-BE49-F238E27FC236}">
                <a16:creationId xmlns:a16="http://schemas.microsoft.com/office/drawing/2014/main" id="{0DDAD0AE-05F4-4D19-B40C-55C59AA8EB0F}"/>
              </a:ext>
            </a:extLst>
          </p:cNvPr>
          <p:cNvSpPr txBox="1">
            <a:spLocks/>
          </p:cNvSpPr>
          <p:nvPr/>
        </p:nvSpPr>
        <p:spPr>
          <a:xfrm>
            <a:off x="6887432" y="2625850"/>
            <a:ext cx="5477932" cy="446639"/>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400" dirty="0"/>
              <a:t>Training Phrases</a:t>
            </a:r>
          </a:p>
        </p:txBody>
      </p:sp>
      <p:pic>
        <p:nvPicPr>
          <p:cNvPr id="15" name="Picture 14">
            <a:extLst>
              <a:ext uri="{FF2B5EF4-FFF2-40B4-BE49-F238E27FC236}">
                <a16:creationId xmlns:a16="http://schemas.microsoft.com/office/drawing/2014/main" id="{A843E454-139E-46B7-95D3-360B02AC74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8822" y="3174705"/>
            <a:ext cx="9074905" cy="5408189"/>
          </a:xfrm>
          <a:prstGeom prst="rect">
            <a:avLst/>
          </a:prstGeom>
        </p:spPr>
      </p:pic>
      <p:sp>
        <p:nvSpPr>
          <p:cNvPr id="17" name="Content Placeholder 9">
            <a:extLst>
              <a:ext uri="{FF2B5EF4-FFF2-40B4-BE49-F238E27FC236}">
                <a16:creationId xmlns:a16="http://schemas.microsoft.com/office/drawing/2014/main" id="{A76904B3-EC47-4B84-849C-955B9525A456}"/>
              </a:ext>
            </a:extLst>
          </p:cNvPr>
          <p:cNvSpPr txBox="1">
            <a:spLocks/>
          </p:cNvSpPr>
          <p:nvPr/>
        </p:nvSpPr>
        <p:spPr>
          <a:xfrm>
            <a:off x="2003524" y="5616738"/>
            <a:ext cx="4295801" cy="446639"/>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Speech Deciphering</a:t>
            </a:r>
          </a:p>
        </p:txBody>
      </p:sp>
      <p:pic>
        <p:nvPicPr>
          <p:cNvPr id="18" name="Picture 17">
            <a:extLst>
              <a:ext uri="{FF2B5EF4-FFF2-40B4-BE49-F238E27FC236}">
                <a16:creationId xmlns:a16="http://schemas.microsoft.com/office/drawing/2014/main" id="{C228A24E-3FEA-47B7-B619-516BE7F882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3524" y="3185913"/>
            <a:ext cx="4210240" cy="2193338"/>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3C194DFC-8DA7-428A-9D86-08D769F8D7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85650" y="709015"/>
            <a:ext cx="5105049" cy="1435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A close up of a computer&#10;&#10;Description automatically generated">
            <a:extLst>
              <a:ext uri="{FF2B5EF4-FFF2-40B4-BE49-F238E27FC236}">
                <a16:creationId xmlns:a16="http://schemas.microsoft.com/office/drawing/2014/main" id="{F4888A28-972D-42C3-93B0-F1AFAFCB4F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558135" y="2008965"/>
            <a:ext cx="1415547" cy="725797"/>
          </a:xfrm>
          <a:prstGeom prst="rect">
            <a:avLst/>
          </a:prstGeom>
        </p:spPr>
      </p:pic>
      <p:sp>
        <p:nvSpPr>
          <p:cNvPr id="16" name="Title 3">
            <a:extLst>
              <a:ext uri="{FF2B5EF4-FFF2-40B4-BE49-F238E27FC236}">
                <a16:creationId xmlns:a16="http://schemas.microsoft.com/office/drawing/2014/main" id="{0CD9601D-C527-42DF-A8A0-EBAC70062963}"/>
              </a:ext>
            </a:extLst>
          </p:cNvPr>
          <p:cNvSpPr>
            <a:spLocks noGrp="1"/>
          </p:cNvSpPr>
          <p:nvPr>
            <p:ph type="title"/>
          </p:nvPr>
        </p:nvSpPr>
        <p:spPr>
          <a:xfrm>
            <a:off x="6102929" y="611687"/>
            <a:ext cx="8834584" cy="624495"/>
          </a:xfrm>
        </p:spPr>
        <p:txBody>
          <a:bodyPr>
            <a:noAutofit/>
          </a:bodyPr>
          <a:lstStyle/>
          <a:p>
            <a:pPr>
              <a:lnSpc>
                <a:spcPct val="100000"/>
              </a:lnSpc>
            </a:pPr>
            <a:r>
              <a:rPr lang="en-US" sz="4400" dirty="0"/>
              <a:t>Model</a:t>
            </a:r>
          </a:p>
        </p:txBody>
      </p:sp>
      <p:pic>
        <p:nvPicPr>
          <p:cNvPr id="19" name="Picture 18" descr="A picture containing object, clock&#10;&#10;Description automatically generated">
            <a:extLst>
              <a:ext uri="{FF2B5EF4-FFF2-40B4-BE49-F238E27FC236}">
                <a16:creationId xmlns:a16="http://schemas.microsoft.com/office/drawing/2014/main" id="{F103E815-65DE-4AF1-9727-28B80AC814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44593" y="622744"/>
            <a:ext cx="3954425" cy="735666"/>
          </a:xfrm>
          <a:prstGeom prst="rect">
            <a:avLst/>
          </a:prstGeom>
        </p:spPr>
      </p:pic>
    </p:spTree>
    <p:extLst>
      <p:ext uri="{BB962C8B-B14F-4D97-AF65-F5344CB8AC3E}">
        <p14:creationId xmlns:p14="http://schemas.microsoft.com/office/powerpoint/2010/main" val="3395753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A3A3ACC8-50BD-4326-B5B5-5880477DB1CB}"/>
              </a:ext>
            </a:extLst>
          </p:cNvPr>
          <p:cNvSpPr>
            <a:spLocks noGrp="1"/>
          </p:cNvSpPr>
          <p:nvPr>
            <p:ph type="body" sz="quarter" idx="15"/>
          </p:nvPr>
        </p:nvSpPr>
        <p:spPr/>
        <p:txBody>
          <a:bodyPr/>
          <a:lstStyle/>
          <a:p>
            <a:pPr>
              <a:lnSpc>
                <a:spcPct val="100000"/>
              </a:lnSpc>
              <a:spcBef>
                <a:spcPts val="0"/>
              </a:spcBef>
              <a:spcAft>
                <a:spcPts val="1200"/>
              </a:spcAft>
            </a:pPr>
            <a:r>
              <a:rPr lang="en-US" sz="2800" b="1" dirty="0"/>
              <a:t>QSR Drive Thru</a:t>
            </a:r>
          </a:p>
          <a:p>
            <a:pPr>
              <a:lnSpc>
                <a:spcPct val="100000"/>
              </a:lnSpc>
              <a:spcBef>
                <a:spcPts val="0"/>
              </a:spcBef>
              <a:spcAft>
                <a:spcPts val="1200"/>
              </a:spcAft>
            </a:pPr>
            <a:r>
              <a:rPr lang="en-US" i="1" dirty="0"/>
              <a:t>“Cashier, I’d like to order the double burger meal”</a:t>
            </a:r>
            <a:endParaRPr lang="en-US" dirty="0"/>
          </a:p>
          <a:p>
            <a:pPr>
              <a:lnSpc>
                <a:spcPct val="100000"/>
              </a:lnSpc>
              <a:spcBef>
                <a:spcPts val="0"/>
              </a:spcBef>
              <a:spcAft>
                <a:spcPts val="1200"/>
              </a:spcAft>
            </a:pPr>
            <a:endParaRPr lang="en-US" sz="2800" b="1" dirty="0"/>
          </a:p>
        </p:txBody>
      </p:sp>
      <p:sp>
        <p:nvSpPr>
          <p:cNvPr id="23" name="Text Placeholder 22">
            <a:extLst>
              <a:ext uri="{FF2B5EF4-FFF2-40B4-BE49-F238E27FC236}">
                <a16:creationId xmlns:a16="http://schemas.microsoft.com/office/drawing/2014/main" id="{9F3CC458-74C9-4F7D-9676-64E2003BBEE1}"/>
              </a:ext>
            </a:extLst>
          </p:cNvPr>
          <p:cNvSpPr>
            <a:spLocks noGrp="1"/>
          </p:cNvSpPr>
          <p:nvPr>
            <p:ph type="body" sz="quarter" idx="19"/>
          </p:nvPr>
        </p:nvSpPr>
        <p:spPr/>
        <p:txBody>
          <a:bodyPr/>
          <a:lstStyle/>
          <a:p>
            <a:pPr>
              <a:lnSpc>
                <a:spcPct val="100000"/>
              </a:lnSpc>
              <a:spcBef>
                <a:spcPts val="0"/>
              </a:spcBef>
              <a:spcAft>
                <a:spcPts val="1200"/>
              </a:spcAft>
            </a:pPr>
            <a:r>
              <a:rPr lang="en-US" sz="2800" b="1" dirty="0"/>
              <a:t>Directories</a:t>
            </a:r>
            <a:endParaRPr lang="en-US" b="1" dirty="0"/>
          </a:p>
          <a:p>
            <a:pPr>
              <a:lnSpc>
                <a:spcPct val="100000"/>
              </a:lnSpc>
              <a:spcBef>
                <a:spcPts val="0"/>
              </a:spcBef>
              <a:spcAft>
                <a:spcPts val="1200"/>
              </a:spcAft>
            </a:pPr>
            <a:r>
              <a:rPr lang="en-US" i="1" dirty="0"/>
              <a:t>“Directory, where is Nordstrom?”</a:t>
            </a:r>
            <a:endParaRPr lang="en-US" dirty="0"/>
          </a:p>
          <a:p>
            <a:pPr>
              <a:lnSpc>
                <a:spcPct val="100000"/>
              </a:lnSpc>
              <a:spcBef>
                <a:spcPts val="0"/>
              </a:spcBef>
              <a:spcAft>
                <a:spcPts val="1200"/>
              </a:spcAft>
            </a:pPr>
            <a:endParaRPr lang="en-US" dirty="0"/>
          </a:p>
        </p:txBody>
      </p:sp>
      <p:sp>
        <p:nvSpPr>
          <p:cNvPr id="25" name="Text Placeholder 24">
            <a:extLst>
              <a:ext uri="{FF2B5EF4-FFF2-40B4-BE49-F238E27FC236}">
                <a16:creationId xmlns:a16="http://schemas.microsoft.com/office/drawing/2014/main" id="{5A71CF70-D7B7-48B3-8B49-CD9F05ED40F5}"/>
              </a:ext>
            </a:extLst>
          </p:cNvPr>
          <p:cNvSpPr>
            <a:spLocks noGrp="1"/>
          </p:cNvSpPr>
          <p:nvPr>
            <p:ph type="body" sz="quarter" idx="22"/>
          </p:nvPr>
        </p:nvSpPr>
        <p:spPr/>
        <p:txBody>
          <a:bodyPr/>
          <a:lstStyle/>
          <a:p>
            <a:pPr>
              <a:lnSpc>
                <a:spcPct val="100000"/>
              </a:lnSpc>
              <a:spcBef>
                <a:spcPts val="0"/>
              </a:spcBef>
              <a:spcAft>
                <a:spcPts val="1200"/>
              </a:spcAft>
            </a:pPr>
            <a:r>
              <a:rPr lang="en-US" sz="2800" b="1" dirty="0"/>
              <a:t>Retail</a:t>
            </a:r>
          </a:p>
          <a:p>
            <a:pPr>
              <a:lnSpc>
                <a:spcPct val="100000"/>
              </a:lnSpc>
              <a:spcBef>
                <a:spcPts val="0"/>
              </a:spcBef>
              <a:spcAft>
                <a:spcPts val="1200"/>
              </a:spcAft>
            </a:pPr>
            <a:r>
              <a:rPr lang="en-US" i="1" dirty="0"/>
              <a:t>“Alexa, please play jazz music on the Bose speaker”</a:t>
            </a:r>
            <a:endParaRPr lang="en-US" dirty="0"/>
          </a:p>
          <a:p>
            <a:pPr>
              <a:lnSpc>
                <a:spcPct val="100000"/>
              </a:lnSpc>
              <a:spcBef>
                <a:spcPts val="0"/>
              </a:spcBef>
              <a:spcAft>
                <a:spcPts val="1200"/>
              </a:spcAft>
            </a:pPr>
            <a:endParaRPr lang="en-US" b="1" dirty="0"/>
          </a:p>
        </p:txBody>
      </p:sp>
      <p:sp>
        <p:nvSpPr>
          <p:cNvPr id="4" name="Title 3">
            <a:extLst>
              <a:ext uri="{FF2B5EF4-FFF2-40B4-BE49-F238E27FC236}">
                <a16:creationId xmlns:a16="http://schemas.microsoft.com/office/drawing/2014/main" id="{3CCEC204-D239-43C6-987D-F3AD73F29B3D}"/>
              </a:ext>
            </a:extLst>
          </p:cNvPr>
          <p:cNvSpPr>
            <a:spLocks noGrp="1"/>
          </p:cNvSpPr>
          <p:nvPr>
            <p:ph type="title"/>
          </p:nvPr>
        </p:nvSpPr>
        <p:spPr/>
        <p:txBody>
          <a:bodyPr>
            <a:normAutofit/>
          </a:bodyPr>
          <a:lstStyle/>
          <a:p>
            <a:r>
              <a:rPr lang="en-US" dirty="0"/>
              <a:t>BrightVoice Applications</a:t>
            </a:r>
          </a:p>
        </p:txBody>
      </p:sp>
      <p:sp>
        <p:nvSpPr>
          <p:cNvPr id="19" name="Text Placeholder 18">
            <a:extLst>
              <a:ext uri="{FF2B5EF4-FFF2-40B4-BE49-F238E27FC236}">
                <a16:creationId xmlns:a16="http://schemas.microsoft.com/office/drawing/2014/main" id="{D4ECCA4D-A10E-4744-9922-AAED2D95FC17}"/>
              </a:ext>
            </a:extLst>
          </p:cNvPr>
          <p:cNvSpPr>
            <a:spLocks noGrp="1"/>
          </p:cNvSpPr>
          <p:nvPr>
            <p:ph type="body" sz="quarter" idx="10"/>
          </p:nvPr>
        </p:nvSpPr>
        <p:spPr>
          <a:xfrm>
            <a:off x="1913469" y="1437862"/>
            <a:ext cx="13529733" cy="545053"/>
          </a:xfrm>
        </p:spPr>
        <p:txBody>
          <a:bodyPr/>
          <a:lstStyle/>
          <a:p>
            <a:r>
              <a:rPr lang="en-US" dirty="0"/>
              <a:t>Versatile solution for a wide-range of applications</a:t>
            </a:r>
          </a:p>
        </p:txBody>
      </p:sp>
      <p:pic>
        <p:nvPicPr>
          <p:cNvPr id="12" name="Picture Placeholder 11" descr="A desk with a computer monitor&#10;&#10;Description automatically generated">
            <a:extLst>
              <a:ext uri="{FF2B5EF4-FFF2-40B4-BE49-F238E27FC236}">
                <a16:creationId xmlns:a16="http://schemas.microsoft.com/office/drawing/2014/main" id="{7FD85721-B286-43C6-BFA4-34FF1CC7A611}"/>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t="-952"/>
          <a:stretch/>
        </p:blipFill>
        <p:spPr>
          <a:xfrm>
            <a:off x="2063578" y="2576292"/>
            <a:ext cx="3237471" cy="1526591"/>
          </a:xfrm>
        </p:spPr>
      </p:pic>
      <p:pic>
        <p:nvPicPr>
          <p:cNvPr id="16" name="Picture Placeholder 15" descr="A picture containing indoor, LEGO, sky, toy&#10;&#10;Description automatically generated">
            <a:extLst>
              <a:ext uri="{FF2B5EF4-FFF2-40B4-BE49-F238E27FC236}">
                <a16:creationId xmlns:a16="http://schemas.microsoft.com/office/drawing/2014/main" id="{5DA51045-80ED-4151-A65E-D9DE0189F604}"/>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2063750" y="4611688"/>
            <a:ext cx="3236913" cy="1573212"/>
          </a:xfrm>
        </p:spPr>
      </p:pic>
      <p:pic>
        <p:nvPicPr>
          <p:cNvPr id="2050" name="Picture 2" descr="Improving Productivity at the Drive Thru">
            <a:extLst>
              <a:ext uri="{FF2B5EF4-FFF2-40B4-BE49-F238E27FC236}">
                <a16:creationId xmlns:a16="http://schemas.microsoft.com/office/drawing/2014/main" id="{E2D5FA66-764A-4C02-A149-E9127AB3E7BA}"/>
              </a:ext>
            </a:extLst>
          </p:cNvPr>
          <p:cNvPicPr>
            <a:picLocks noGrp="1" noChangeAspect="1" noChangeArrowheads="1"/>
          </p:cNvPicPr>
          <p:nvPr>
            <p:ph type="pic" sz="quarter" idx="17"/>
          </p:nvPr>
        </p:nvPicPr>
        <p:blipFill rotWithShape="1">
          <a:blip r:embed="rId4" cstate="screen">
            <a:extLst>
              <a:ext uri="{28A0092B-C50C-407E-A947-70E740481C1C}">
                <a14:useLocalDpi xmlns:a14="http://schemas.microsoft.com/office/drawing/2010/main"/>
              </a:ext>
            </a:extLst>
          </a:blip>
          <a:srcRect r="-5"/>
          <a:stretch/>
        </p:blipFill>
        <p:spPr bwMode="auto">
          <a:xfrm>
            <a:off x="2063750" y="6613527"/>
            <a:ext cx="3236913" cy="157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734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D434AE5-176A-40C2-A140-6DB4D8AE43AB}"/>
              </a:ext>
            </a:extLst>
          </p:cNvPr>
          <p:cNvSpPr>
            <a:spLocks noGrp="1"/>
          </p:cNvSpPr>
          <p:nvPr>
            <p:ph type="body" sz="quarter" idx="10"/>
          </p:nvPr>
        </p:nvSpPr>
        <p:spPr/>
        <p:txBody>
          <a:bodyPr/>
          <a:lstStyle/>
          <a:p>
            <a:r>
              <a:rPr lang="en-US" sz="6600" dirty="0"/>
              <a:t>Thank You!</a:t>
            </a:r>
          </a:p>
        </p:txBody>
      </p:sp>
      <p:pic>
        <p:nvPicPr>
          <p:cNvPr id="5" name="Picture 4" descr="A close up of a sign&#10;&#10;Description automatically generated">
            <a:hlinkClick r:id="rId2"/>
            <a:extLst>
              <a:ext uri="{FF2B5EF4-FFF2-40B4-BE49-F238E27FC236}">
                <a16:creationId xmlns:a16="http://schemas.microsoft.com/office/drawing/2014/main" id="{5CAB9F75-D596-4E54-B6E4-9D335B07A9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700000">
            <a:off x="6568698" y="4528562"/>
            <a:ext cx="3118603" cy="3118603"/>
          </a:xfrm>
          <a:prstGeom prst="rect">
            <a:avLst/>
          </a:prstGeom>
        </p:spPr>
      </p:pic>
      <p:pic>
        <p:nvPicPr>
          <p:cNvPr id="4" name="Picture 2" descr="Home button Royalty Free Vector Image - VectorStock">
            <a:hlinkClick r:id="rId4" action="ppaction://hlinksldjump"/>
            <a:extLst>
              <a:ext uri="{FF2B5EF4-FFF2-40B4-BE49-F238E27FC236}">
                <a16:creationId xmlns:a16="http://schemas.microsoft.com/office/drawing/2014/main" id="{9CF9A3C7-33C8-47F2-A4FB-5F3918E61C35}"/>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5868" y="7684653"/>
            <a:ext cx="922957" cy="97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601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screen, sitting, table, dark&#10;&#10;Description automatically generated">
            <a:extLst>
              <a:ext uri="{FF2B5EF4-FFF2-40B4-BE49-F238E27FC236}">
                <a16:creationId xmlns:a16="http://schemas.microsoft.com/office/drawing/2014/main" id="{834F0C95-D377-4FFE-8613-B5437032709D}"/>
              </a:ext>
            </a:extLst>
          </p:cNvPr>
          <p:cNvPicPr>
            <a:picLocks noChangeAspect="1"/>
          </p:cNvPicPr>
          <p:nvPr/>
        </p:nvPicPr>
        <p:blipFill rotWithShape="1">
          <a:blip r:embed="rId3"/>
          <a:srcRect b="47028"/>
          <a:stretch/>
        </p:blipFill>
        <p:spPr>
          <a:xfrm>
            <a:off x="10290277" y="5172880"/>
            <a:ext cx="3918374" cy="2293975"/>
          </a:xfrm>
          <a:prstGeom prst="rect">
            <a:avLst/>
          </a:prstGeom>
        </p:spPr>
      </p:pic>
      <p:sp>
        <p:nvSpPr>
          <p:cNvPr id="6" name="Content Placeholder 5">
            <a:extLst>
              <a:ext uri="{FF2B5EF4-FFF2-40B4-BE49-F238E27FC236}">
                <a16:creationId xmlns:a16="http://schemas.microsoft.com/office/drawing/2014/main" id="{6C0ACB44-7430-4827-B1F3-5B87034D3440}"/>
              </a:ext>
            </a:extLst>
          </p:cNvPr>
          <p:cNvSpPr>
            <a:spLocks noGrp="1"/>
          </p:cNvSpPr>
          <p:nvPr>
            <p:ph idx="14"/>
          </p:nvPr>
        </p:nvSpPr>
        <p:spPr>
          <a:xfrm>
            <a:off x="1913467" y="2242831"/>
            <a:ext cx="7723367" cy="5686441"/>
          </a:xfrm>
        </p:spPr>
        <p:txBody>
          <a:bodyPr/>
          <a:lstStyle/>
          <a:p>
            <a:r>
              <a:rPr lang="en-US" sz="2000" dirty="0"/>
              <a:t>Links any phone to your signage for touchless engagement without internet or an app</a:t>
            </a:r>
          </a:p>
          <a:p>
            <a:r>
              <a:rPr lang="en-US" sz="2000" dirty="0"/>
              <a:t>Displays your content in a linked phone’s browser, making it a viewable digital sign or a sign controller </a:t>
            </a:r>
          </a:p>
          <a:p>
            <a:r>
              <a:rPr lang="en-US" sz="2000" dirty="0"/>
              <a:t>Provides an affordable, turnkey solution with a BrightSign player, an installed wireless module &amp; your custom content</a:t>
            </a:r>
          </a:p>
          <a:p>
            <a:r>
              <a:rPr lang="en-US" sz="2000" dirty="0"/>
              <a:t>Uses proven BrightSign technology that can easily be deployed for new and existing installations with confidence</a:t>
            </a:r>
          </a:p>
          <a:p>
            <a:pPr marL="0" indent="0">
              <a:buNone/>
            </a:pPr>
            <a:endParaRPr lang="en-US" sz="2200" dirty="0"/>
          </a:p>
        </p:txBody>
      </p:sp>
      <p:sp>
        <p:nvSpPr>
          <p:cNvPr id="5" name="Text Placeholder 4">
            <a:extLst>
              <a:ext uri="{FF2B5EF4-FFF2-40B4-BE49-F238E27FC236}">
                <a16:creationId xmlns:a16="http://schemas.microsoft.com/office/drawing/2014/main" id="{2C781653-B7E0-4217-86CD-8DD90E85318E}"/>
              </a:ext>
            </a:extLst>
          </p:cNvPr>
          <p:cNvSpPr>
            <a:spLocks noGrp="1"/>
          </p:cNvSpPr>
          <p:nvPr>
            <p:ph type="body" sz="quarter" idx="10"/>
          </p:nvPr>
        </p:nvSpPr>
        <p:spPr>
          <a:xfrm>
            <a:off x="1913469" y="1330096"/>
            <a:ext cx="7668614" cy="624495"/>
          </a:xfrm>
        </p:spPr>
        <p:txBody>
          <a:bodyPr/>
          <a:lstStyle/>
          <a:p>
            <a:pPr>
              <a:spcBef>
                <a:spcPts val="0"/>
              </a:spcBef>
            </a:pPr>
            <a:r>
              <a:rPr lang="en-US" sz="2600" dirty="0"/>
              <a:t>Phone assisted touchless engagement</a:t>
            </a:r>
          </a:p>
        </p:txBody>
      </p:sp>
      <p:pic>
        <p:nvPicPr>
          <p:cNvPr id="16" name="Picture 15" descr="A close up of a sign&#10;&#10;Description automatically generated">
            <a:extLst>
              <a:ext uri="{FF2B5EF4-FFF2-40B4-BE49-F238E27FC236}">
                <a16:creationId xmlns:a16="http://schemas.microsoft.com/office/drawing/2014/main" id="{329AFEB6-8740-4462-A1E2-BBF7981CF5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72807" y="623582"/>
            <a:ext cx="3198139" cy="833514"/>
          </a:xfrm>
          <a:prstGeom prst="rect">
            <a:avLst/>
          </a:prstGeom>
        </p:spPr>
      </p:pic>
      <p:pic>
        <p:nvPicPr>
          <p:cNvPr id="25" name="Picture 4" descr="The Changing Face of Food Shopping…Are You Ready For It? | RTi ...">
            <a:extLst>
              <a:ext uri="{FF2B5EF4-FFF2-40B4-BE49-F238E27FC236}">
                <a16:creationId xmlns:a16="http://schemas.microsoft.com/office/drawing/2014/main" id="{D8210AD0-DBE1-4607-8A57-9DEB6CA542E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355343" y="5236335"/>
            <a:ext cx="2043377" cy="15758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66576920-9F24-4C25-A296-DB332BF8CDDD}"/>
              </a:ext>
            </a:extLst>
          </p:cNvPr>
          <p:cNvCxnSpPr/>
          <p:nvPr/>
        </p:nvCxnSpPr>
        <p:spPr>
          <a:xfrm>
            <a:off x="9838783" y="488875"/>
            <a:ext cx="0" cy="8443070"/>
          </a:xfrm>
          <a:prstGeom prst="line">
            <a:avLst/>
          </a:prstGeom>
          <a:ln>
            <a:solidFill>
              <a:srgbClr val="35236A"/>
            </a:solidFill>
          </a:ln>
        </p:spPr>
        <p:style>
          <a:lnRef idx="1">
            <a:schemeClr val="accent4"/>
          </a:lnRef>
          <a:fillRef idx="0">
            <a:schemeClr val="accent4"/>
          </a:fillRef>
          <a:effectRef idx="0">
            <a:schemeClr val="accent4"/>
          </a:effectRef>
          <a:fontRef idx="minor">
            <a:schemeClr val="tx1"/>
          </a:fontRef>
        </p:style>
      </p:cxnSp>
      <p:sp>
        <p:nvSpPr>
          <p:cNvPr id="17" name="Content Placeholder 5">
            <a:extLst>
              <a:ext uri="{FF2B5EF4-FFF2-40B4-BE49-F238E27FC236}">
                <a16:creationId xmlns:a16="http://schemas.microsoft.com/office/drawing/2014/main" id="{75FCD0FD-6447-40C1-8698-210D0ABFE8D7}"/>
              </a:ext>
            </a:extLst>
          </p:cNvPr>
          <p:cNvSpPr txBox="1">
            <a:spLocks/>
          </p:cNvSpPr>
          <p:nvPr/>
        </p:nvSpPr>
        <p:spPr>
          <a:xfrm>
            <a:off x="4073698" y="5686141"/>
            <a:ext cx="5574065" cy="977006"/>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b="1" dirty="0"/>
              <a:t>1-way engagement</a:t>
            </a:r>
            <a:r>
              <a:rPr lang="en-US" sz="2000" dirty="0"/>
              <a:t>: Makes your phone the digital sign – screen is optional!</a:t>
            </a:r>
          </a:p>
        </p:txBody>
      </p:sp>
      <p:sp>
        <p:nvSpPr>
          <p:cNvPr id="19" name="Content Placeholder 5">
            <a:extLst>
              <a:ext uri="{FF2B5EF4-FFF2-40B4-BE49-F238E27FC236}">
                <a16:creationId xmlns:a16="http://schemas.microsoft.com/office/drawing/2014/main" id="{AD4A2F2C-D0D3-4182-A12B-6AF776D6D971}"/>
              </a:ext>
            </a:extLst>
          </p:cNvPr>
          <p:cNvSpPr txBox="1">
            <a:spLocks/>
          </p:cNvSpPr>
          <p:nvPr/>
        </p:nvSpPr>
        <p:spPr>
          <a:xfrm>
            <a:off x="4073698" y="7027681"/>
            <a:ext cx="5475981" cy="1292686"/>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b="1" dirty="0"/>
              <a:t>2-way engagement</a:t>
            </a:r>
            <a:r>
              <a:rPr lang="en-US" sz="2000" dirty="0"/>
              <a:t>: </a:t>
            </a:r>
            <a:br>
              <a:rPr lang="en-US" sz="2000" dirty="0"/>
            </a:br>
            <a:r>
              <a:rPr lang="en-US" sz="2000" dirty="0"/>
              <a:t>Turns your phone into a remote control to safely engage with interactive digital signs</a:t>
            </a:r>
          </a:p>
        </p:txBody>
      </p:sp>
      <p:grpSp>
        <p:nvGrpSpPr>
          <p:cNvPr id="10" name="Group 9">
            <a:extLst>
              <a:ext uri="{FF2B5EF4-FFF2-40B4-BE49-F238E27FC236}">
                <a16:creationId xmlns:a16="http://schemas.microsoft.com/office/drawing/2014/main" id="{E767E324-2FA6-4A5F-90DC-15C15822D5AD}"/>
              </a:ext>
            </a:extLst>
          </p:cNvPr>
          <p:cNvGrpSpPr/>
          <p:nvPr/>
        </p:nvGrpSpPr>
        <p:grpSpPr>
          <a:xfrm>
            <a:off x="9923560" y="8359994"/>
            <a:ext cx="2207404" cy="681707"/>
            <a:chOff x="9923560" y="8359994"/>
            <a:chExt cx="2207404" cy="681707"/>
          </a:xfrm>
        </p:grpSpPr>
        <p:pic>
          <p:nvPicPr>
            <p:cNvPr id="3078" name="Picture 6" descr="Download Free Right Arrow Vectors - VectorFreak.com">
              <a:hlinkClick r:id="rId6"/>
              <a:extLst>
                <a:ext uri="{FF2B5EF4-FFF2-40B4-BE49-F238E27FC236}">
                  <a16:creationId xmlns:a16="http://schemas.microsoft.com/office/drawing/2014/main" id="{E01F780A-8209-4662-A8A6-1C0104A3AB2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23560" y="8359994"/>
              <a:ext cx="681707" cy="68170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88C45C6-64CA-4D03-B9FF-1993DEB430A8}"/>
                </a:ext>
              </a:extLst>
            </p:cNvPr>
            <p:cNvSpPr txBox="1"/>
            <p:nvPr/>
          </p:nvSpPr>
          <p:spPr>
            <a:xfrm>
              <a:off x="10559573" y="8516181"/>
              <a:ext cx="1571391" cy="369332"/>
            </a:xfrm>
            <a:prstGeom prst="rect">
              <a:avLst/>
            </a:prstGeom>
            <a:noFill/>
          </p:spPr>
          <p:txBody>
            <a:bodyPr wrap="square" rtlCol="0">
              <a:spAutoFit/>
            </a:bodyPr>
            <a:lstStyle/>
            <a:p>
              <a:r>
                <a:rPr lang="en-US" dirty="0">
                  <a:solidFill>
                    <a:srgbClr val="595959"/>
                  </a:solidFill>
                  <a:latin typeface="Arial Rounded MT Bold" panose="020F0704030504030204" pitchFamily="34" charset="0"/>
                  <a:ea typeface="Verdana" panose="020B0604030504040204" pitchFamily="34" charset="0"/>
                </a:rPr>
                <a:t>Kiosk Demo</a:t>
              </a:r>
            </a:p>
          </p:txBody>
        </p:sp>
      </p:grpSp>
      <p:sp>
        <p:nvSpPr>
          <p:cNvPr id="18" name="Content Placeholder 5">
            <a:extLst>
              <a:ext uri="{FF2B5EF4-FFF2-40B4-BE49-F238E27FC236}">
                <a16:creationId xmlns:a16="http://schemas.microsoft.com/office/drawing/2014/main" id="{CAAD7F23-E0C6-410D-A476-FA37637F301E}"/>
              </a:ext>
            </a:extLst>
          </p:cNvPr>
          <p:cNvSpPr txBox="1">
            <a:spLocks/>
          </p:cNvSpPr>
          <p:nvPr/>
        </p:nvSpPr>
        <p:spPr>
          <a:xfrm>
            <a:off x="10239648" y="458118"/>
            <a:ext cx="5556623" cy="569451"/>
          </a:xfrm>
          <a:prstGeom prst="rect">
            <a:avLst/>
          </a:prstGeom>
        </p:spPr>
        <p:txBody>
          <a:bodyPr>
            <a:noAutofit/>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5763" indent="-385763">
              <a:buFont typeface="+mj-lt"/>
              <a:buAutoNum type="arabicPeriod"/>
            </a:pPr>
            <a:r>
              <a:rPr lang="en-US" sz="1650" dirty="0">
                <a:solidFill>
                  <a:srgbClr val="595959"/>
                </a:solidFill>
              </a:rPr>
              <a:t>Join the Wi-Fi Network</a:t>
            </a:r>
          </a:p>
        </p:txBody>
      </p:sp>
      <p:sp>
        <p:nvSpPr>
          <p:cNvPr id="42" name="Content Placeholder 5">
            <a:extLst>
              <a:ext uri="{FF2B5EF4-FFF2-40B4-BE49-F238E27FC236}">
                <a16:creationId xmlns:a16="http://schemas.microsoft.com/office/drawing/2014/main" id="{7BFD3441-01DA-4273-BB44-C59F6855F4AF}"/>
              </a:ext>
            </a:extLst>
          </p:cNvPr>
          <p:cNvSpPr txBox="1">
            <a:spLocks/>
          </p:cNvSpPr>
          <p:nvPr/>
        </p:nvSpPr>
        <p:spPr>
          <a:xfrm>
            <a:off x="10242830" y="4673401"/>
            <a:ext cx="5650621" cy="503833"/>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5763" indent="-385763">
              <a:spcBef>
                <a:spcPts val="900"/>
              </a:spcBef>
              <a:buFont typeface="+mj-lt"/>
              <a:buAutoNum type="arabicPeriod" startAt="2"/>
            </a:pPr>
            <a:r>
              <a:rPr lang="en-US" sz="1650" dirty="0"/>
              <a:t>Scan the QR code &amp; control the kiosk</a:t>
            </a:r>
          </a:p>
        </p:txBody>
      </p:sp>
      <p:pic>
        <p:nvPicPr>
          <p:cNvPr id="22" name="Picture 21" descr="A screen shot of a television&#10;&#10;Description automatically generated">
            <a:extLst>
              <a:ext uri="{FF2B5EF4-FFF2-40B4-BE49-F238E27FC236}">
                <a16:creationId xmlns:a16="http://schemas.microsoft.com/office/drawing/2014/main" id="{BE512CB8-7821-4544-A513-02D71539CD3B}"/>
              </a:ext>
            </a:extLst>
          </p:cNvPr>
          <p:cNvPicPr>
            <a:picLocks noChangeAspect="1"/>
          </p:cNvPicPr>
          <p:nvPr/>
        </p:nvPicPr>
        <p:blipFill rotWithShape="1">
          <a:blip r:embed="rId8"/>
          <a:srcRect t="-1" b="49201"/>
          <a:stretch/>
        </p:blipFill>
        <p:spPr>
          <a:xfrm>
            <a:off x="10290278" y="5201409"/>
            <a:ext cx="3918374" cy="2199915"/>
          </a:xfrm>
          <a:prstGeom prst="rect">
            <a:avLst/>
          </a:prstGeom>
        </p:spPr>
      </p:pic>
      <p:pic>
        <p:nvPicPr>
          <p:cNvPr id="52" name="Picture 51" descr="A flat screen tv&#10;&#10;Description automatically generated">
            <a:extLst>
              <a:ext uri="{FF2B5EF4-FFF2-40B4-BE49-F238E27FC236}">
                <a16:creationId xmlns:a16="http://schemas.microsoft.com/office/drawing/2014/main" id="{CEB41654-DEA1-4CDD-B16B-BB6638AE3AD9}"/>
              </a:ext>
            </a:extLst>
          </p:cNvPr>
          <p:cNvPicPr>
            <a:picLocks noChangeAspect="1"/>
          </p:cNvPicPr>
          <p:nvPr/>
        </p:nvPicPr>
        <p:blipFill rotWithShape="1">
          <a:blip r:embed="rId9">
            <a:extLst>
              <a:ext uri="{28A0092B-C50C-407E-A947-70E740481C1C}">
                <a14:useLocalDpi xmlns:a14="http://schemas.microsoft.com/office/drawing/2010/main" val="0"/>
              </a:ext>
            </a:extLst>
          </a:blip>
          <a:srcRect b="45714"/>
          <a:stretch/>
        </p:blipFill>
        <p:spPr>
          <a:xfrm>
            <a:off x="10308114" y="5182384"/>
            <a:ext cx="3922396" cy="2353310"/>
          </a:xfrm>
          <a:prstGeom prst="rect">
            <a:avLst/>
          </a:prstGeom>
        </p:spPr>
      </p:pic>
      <p:pic>
        <p:nvPicPr>
          <p:cNvPr id="53" name="Picture 52" descr="A computer sitting on top of a table&#10;&#10;Description automatically generated">
            <a:extLst>
              <a:ext uri="{FF2B5EF4-FFF2-40B4-BE49-F238E27FC236}">
                <a16:creationId xmlns:a16="http://schemas.microsoft.com/office/drawing/2014/main" id="{78D2655F-D658-46FA-8D31-65477C4B193A}"/>
              </a:ext>
            </a:extLst>
          </p:cNvPr>
          <p:cNvPicPr>
            <a:picLocks noChangeAspect="1"/>
          </p:cNvPicPr>
          <p:nvPr/>
        </p:nvPicPr>
        <p:blipFill>
          <a:blip r:embed="rId10"/>
          <a:stretch>
            <a:fillRect/>
          </a:stretch>
        </p:blipFill>
        <p:spPr>
          <a:xfrm>
            <a:off x="10364819" y="7089095"/>
            <a:ext cx="1044294" cy="886744"/>
          </a:xfrm>
          <a:prstGeom prst="rect">
            <a:avLst/>
          </a:prstGeom>
        </p:spPr>
      </p:pic>
      <p:pic>
        <p:nvPicPr>
          <p:cNvPr id="54" name="Picture 8">
            <a:extLst>
              <a:ext uri="{FF2B5EF4-FFF2-40B4-BE49-F238E27FC236}">
                <a16:creationId xmlns:a16="http://schemas.microsoft.com/office/drawing/2014/main" id="{302B5E92-AB97-4F54-B6D5-44A76255DBC8}"/>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602542">
            <a:off x="10835286" y="6968201"/>
            <a:ext cx="413196" cy="413196"/>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5F123324-69F3-4550-812E-8C7C5DC46CF2}"/>
              </a:ext>
            </a:extLst>
          </p:cNvPr>
          <p:cNvGrpSpPr/>
          <p:nvPr/>
        </p:nvGrpSpPr>
        <p:grpSpPr>
          <a:xfrm>
            <a:off x="13743418" y="5153334"/>
            <a:ext cx="2021984" cy="3660349"/>
            <a:chOff x="3270396" y="4474802"/>
            <a:chExt cx="2021984" cy="3660349"/>
          </a:xfrm>
        </p:grpSpPr>
        <p:pic>
          <p:nvPicPr>
            <p:cNvPr id="56" name="Picture 55" descr="A screen shot of a computer&#10;&#10;Description automatically generated">
              <a:extLst>
                <a:ext uri="{FF2B5EF4-FFF2-40B4-BE49-F238E27FC236}">
                  <a16:creationId xmlns:a16="http://schemas.microsoft.com/office/drawing/2014/main" id="{5F8E1C0E-5B41-4BD1-8D21-2D63668A52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15139" y="4970636"/>
              <a:ext cx="1506377" cy="2678196"/>
            </a:xfrm>
            <a:prstGeom prst="rect">
              <a:avLst/>
            </a:prstGeom>
          </p:spPr>
        </p:pic>
        <p:pic>
          <p:nvPicPr>
            <p:cNvPr id="57" name="Picture 56" descr="A close up of electronics&#10;&#10;Description automatically generated">
              <a:extLst>
                <a:ext uri="{FF2B5EF4-FFF2-40B4-BE49-F238E27FC236}">
                  <a16:creationId xmlns:a16="http://schemas.microsoft.com/office/drawing/2014/main" id="{E0494B60-795E-49E8-A5D2-009A07C180D2}"/>
                </a:ext>
              </a:extLst>
            </p:cNvPr>
            <p:cNvPicPr>
              <a:picLocks noChangeAspect="1"/>
            </p:cNvPicPr>
            <p:nvPr/>
          </p:nvPicPr>
          <p:blipFill rotWithShape="1">
            <a:blip r:embed="rId13">
              <a:extLst>
                <a:ext uri="{28A0092B-C50C-407E-A947-70E740481C1C}">
                  <a14:useLocalDpi xmlns:a14="http://schemas.microsoft.com/office/drawing/2010/main" val="0"/>
                </a:ext>
              </a:extLst>
            </a:blip>
            <a:srcRect l="31412" t="8039" r="31363" b="2157"/>
            <a:stretch/>
          </p:blipFill>
          <p:spPr>
            <a:xfrm>
              <a:off x="3270396" y="4474802"/>
              <a:ext cx="2021984" cy="3660349"/>
            </a:xfrm>
            <a:prstGeom prst="rect">
              <a:avLst/>
            </a:prstGeom>
          </p:spPr>
        </p:pic>
      </p:grpSp>
      <p:pic>
        <p:nvPicPr>
          <p:cNvPr id="58" name="Picture 57" descr="A close up of a logo&#10;&#10;Description automatically generated">
            <a:extLst>
              <a:ext uri="{FF2B5EF4-FFF2-40B4-BE49-F238E27FC236}">
                <a16:creationId xmlns:a16="http://schemas.microsoft.com/office/drawing/2014/main" id="{8B29CC0A-61C9-436D-87D2-E55F1FE693CA}"/>
              </a:ext>
            </a:extLst>
          </p:cNvPr>
          <p:cNvPicPr>
            <a:picLocks noChangeAspect="1"/>
          </p:cNvPicPr>
          <p:nvPr/>
        </p:nvPicPr>
        <p:blipFill>
          <a:blip r:embed="rId14">
            <a:duotone>
              <a:prstClr val="black"/>
              <a:srgbClr val="D9C3A5">
                <a:tint val="50000"/>
                <a:satMod val="180000"/>
              </a:srgbClr>
            </a:duotone>
          </a:blip>
          <a:stretch>
            <a:fillRect/>
          </a:stretch>
        </p:blipFill>
        <p:spPr>
          <a:xfrm>
            <a:off x="15039699" y="5632984"/>
            <a:ext cx="1035645" cy="1035645"/>
          </a:xfrm>
          <a:prstGeom prst="rect">
            <a:avLst/>
          </a:prstGeom>
        </p:spPr>
      </p:pic>
      <p:pic>
        <p:nvPicPr>
          <p:cNvPr id="59" name="Picture 58" descr="A picture containing photo, different, many, woman&#10;&#10;Description automatically generated">
            <a:extLst>
              <a:ext uri="{FF2B5EF4-FFF2-40B4-BE49-F238E27FC236}">
                <a16:creationId xmlns:a16="http://schemas.microsoft.com/office/drawing/2014/main" id="{7FBDC98B-E943-41A1-9B51-A1CD3DE29F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91835" y="5660388"/>
            <a:ext cx="1498580" cy="2659979"/>
          </a:xfrm>
          <a:prstGeom prst="rect">
            <a:avLst/>
          </a:prstGeom>
        </p:spPr>
      </p:pic>
      <p:pic>
        <p:nvPicPr>
          <p:cNvPr id="60" name="Picture 59" descr="A close up of a logo&#10;&#10;Description automatically generated">
            <a:extLst>
              <a:ext uri="{FF2B5EF4-FFF2-40B4-BE49-F238E27FC236}">
                <a16:creationId xmlns:a16="http://schemas.microsoft.com/office/drawing/2014/main" id="{E8AFECC7-2E23-49E9-8788-4B3416C95D00}"/>
              </a:ext>
            </a:extLst>
          </p:cNvPr>
          <p:cNvPicPr>
            <a:picLocks noChangeAspect="1"/>
          </p:cNvPicPr>
          <p:nvPr/>
        </p:nvPicPr>
        <p:blipFill>
          <a:blip r:embed="rId14">
            <a:duotone>
              <a:prstClr val="black"/>
              <a:srgbClr val="D9C3A5">
                <a:tint val="50000"/>
                <a:satMod val="180000"/>
              </a:srgbClr>
            </a:duotone>
          </a:blip>
          <a:stretch>
            <a:fillRect/>
          </a:stretch>
        </p:blipFill>
        <p:spPr>
          <a:xfrm flipH="1">
            <a:off x="13398061" y="6431210"/>
            <a:ext cx="1035645" cy="1035645"/>
          </a:xfrm>
          <a:prstGeom prst="rect">
            <a:avLst/>
          </a:prstGeom>
        </p:spPr>
      </p:pic>
      <p:grpSp>
        <p:nvGrpSpPr>
          <p:cNvPr id="12" name="Group 11">
            <a:extLst>
              <a:ext uri="{FF2B5EF4-FFF2-40B4-BE49-F238E27FC236}">
                <a16:creationId xmlns:a16="http://schemas.microsoft.com/office/drawing/2014/main" id="{09DC1E35-F45C-46F8-B6A3-744F3C6BB60C}"/>
              </a:ext>
            </a:extLst>
          </p:cNvPr>
          <p:cNvGrpSpPr/>
          <p:nvPr/>
        </p:nvGrpSpPr>
        <p:grpSpPr>
          <a:xfrm>
            <a:off x="10254457" y="850240"/>
            <a:ext cx="5622266" cy="3747308"/>
            <a:chOff x="10254457" y="850240"/>
            <a:chExt cx="5622266" cy="3747308"/>
          </a:xfrm>
        </p:grpSpPr>
        <p:pic>
          <p:nvPicPr>
            <p:cNvPr id="7" name="Picture 6" descr="A picture containing screen, sitting, table, dark&#10;&#10;Description automatically generated">
              <a:extLst>
                <a:ext uri="{FF2B5EF4-FFF2-40B4-BE49-F238E27FC236}">
                  <a16:creationId xmlns:a16="http://schemas.microsoft.com/office/drawing/2014/main" id="{6A46623F-E598-42AF-B59D-1167FEB60B35}"/>
                </a:ext>
              </a:extLst>
            </p:cNvPr>
            <p:cNvPicPr>
              <a:picLocks noChangeAspect="1"/>
            </p:cNvPicPr>
            <p:nvPr/>
          </p:nvPicPr>
          <p:blipFill rotWithShape="1">
            <a:blip r:embed="rId3"/>
            <a:srcRect b="47028"/>
            <a:stretch/>
          </p:blipFill>
          <p:spPr>
            <a:xfrm>
              <a:off x="10254457" y="850240"/>
              <a:ext cx="3918374" cy="2293975"/>
            </a:xfrm>
            <a:prstGeom prst="rect">
              <a:avLst/>
            </a:prstGeom>
          </p:spPr>
        </p:pic>
        <p:grpSp>
          <p:nvGrpSpPr>
            <p:cNvPr id="61" name="Group 60">
              <a:extLst>
                <a:ext uri="{FF2B5EF4-FFF2-40B4-BE49-F238E27FC236}">
                  <a16:creationId xmlns:a16="http://schemas.microsoft.com/office/drawing/2014/main" id="{671BB081-7C26-487C-B98A-920CF5331A5E}"/>
                </a:ext>
              </a:extLst>
            </p:cNvPr>
            <p:cNvGrpSpPr/>
            <p:nvPr/>
          </p:nvGrpSpPr>
          <p:grpSpPr>
            <a:xfrm>
              <a:off x="10259556" y="2645560"/>
              <a:ext cx="1044294" cy="1007638"/>
              <a:chOff x="1654490" y="4042439"/>
              <a:chExt cx="1044294" cy="1007638"/>
            </a:xfrm>
          </p:grpSpPr>
          <p:pic>
            <p:nvPicPr>
              <p:cNvPr id="63" name="Picture 62" descr="A computer sitting on top of a table&#10;&#10;Description automatically generated">
                <a:extLst>
                  <a:ext uri="{FF2B5EF4-FFF2-40B4-BE49-F238E27FC236}">
                    <a16:creationId xmlns:a16="http://schemas.microsoft.com/office/drawing/2014/main" id="{10082DF6-C0A1-4F27-AB47-8E48FC6E53B2}"/>
                  </a:ext>
                </a:extLst>
              </p:cNvPr>
              <p:cNvPicPr>
                <a:picLocks noChangeAspect="1"/>
              </p:cNvPicPr>
              <p:nvPr/>
            </p:nvPicPr>
            <p:blipFill>
              <a:blip r:embed="rId10"/>
              <a:stretch>
                <a:fillRect/>
              </a:stretch>
            </p:blipFill>
            <p:spPr>
              <a:xfrm>
                <a:off x="1654490" y="4163333"/>
                <a:ext cx="1044294" cy="886744"/>
              </a:xfrm>
              <a:prstGeom prst="rect">
                <a:avLst/>
              </a:prstGeom>
            </p:spPr>
          </p:pic>
          <p:pic>
            <p:nvPicPr>
              <p:cNvPr id="64" name="Picture 8">
                <a:extLst>
                  <a:ext uri="{FF2B5EF4-FFF2-40B4-BE49-F238E27FC236}">
                    <a16:creationId xmlns:a16="http://schemas.microsoft.com/office/drawing/2014/main" id="{26108BE5-67B4-41EA-B241-D3A458D91953}"/>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602542">
                <a:off x="2124957" y="4042439"/>
                <a:ext cx="413196" cy="413196"/>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64" descr="A close up of electronics&#10;&#10;Description automatically generated">
              <a:extLst>
                <a:ext uri="{FF2B5EF4-FFF2-40B4-BE49-F238E27FC236}">
                  <a16:creationId xmlns:a16="http://schemas.microsoft.com/office/drawing/2014/main" id="{2F2C4F7E-C5F0-41FF-921D-BBD1D04DD231}"/>
                </a:ext>
              </a:extLst>
            </p:cNvPr>
            <p:cNvPicPr>
              <a:picLocks noChangeAspect="1"/>
            </p:cNvPicPr>
            <p:nvPr/>
          </p:nvPicPr>
          <p:blipFill rotWithShape="1">
            <a:blip r:embed="rId13">
              <a:extLst>
                <a:ext uri="{28A0092B-C50C-407E-A947-70E740481C1C}">
                  <a14:useLocalDpi xmlns:a14="http://schemas.microsoft.com/office/drawing/2010/main" val="0"/>
                </a:ext>
              </a:extLst>
            </a:blip>
            <a:srcRect l="31412" t="8039" r="31363" b="2157"/>
            <a:stretch/>
          </p:blipFill>
          <p:spPr>
            <a:xfrm>
              <a:off x="13854739" y="937199"/>
              <a:ext cx="2021984" cy="3660349"/>
            </a:xfrm>
            <a:prstGeom prst="rect">
              <a:avLst/>
            </a:prstGeom>
          </p:spPr>
        </p:pic>
      </p:grpSp>
      <p:pic>
        <p:nvPicPr>
          <p:cNvPr id="66" name="Picture 65">
            <a:extLst>
              <a:ext uri="{FF2B5EF4-FFF2-40B4-BE49-F238E27FC236}">
                <a16:creationId xmlns:a16="http://schemas.microsoft.com/office/drawing/2014/main" id="{52C8DA5D-D062-4211-A602-4B920C59FCEA}"/>
              </a:ext>
            </a:extLst>
          </p:cNvPr>
          <p:cNvPicPr>
            <a:picLocks noChangeAspect="1"/>
          </p:cNvPicPr>
          <p:nvPr/>
        </p:nvPicPr>
        <p:blipFill>
          <a:blip r:embed="rId16"/>
          <a:stretch>
            <a:fillRect/>
          </a:stretch>
        </p:blipFill>
        <p:spPr>
          <a:xfrm>
            <a:off x="14099312" y="1449779"/>
            <a:ext cx="1505941" cy="2668730"/>
          </a:xfrm>
          <a:prstGeom prst="rect">
            <a:avLst/>
          </a:prstGeom>
        </p:spPr>
      </p:pic>
      <p:pic>
        <p:nvPicPr>
          <p:cNvPr id="67" name="Picture 66" descr="A close up of a logo&#10;&#10;Description automatically generated">
            <a:extLst>
              <a:ext uri="{FF2B5EF4-FFF2-40B4-BE49-F238E27FC236}">
                <a16:creationId xmlns:a16="http://schemas.microsoft.com/office/drawing/2014/main" id="{E20F5893-F1F8-497A-8AC8-B25715854570}"/>
              </a:ext>
            </a:extLst>
          </p:cNvPr>
          <p:cNvPicPr>
            <a:picLocks noChangeAspect="1"/>
          </p:cNvPicPr>
          <p:nvPr/>
        </p:nvPicPr>
        <p:blipFill>
          <a:blip r:embed="rId14">
            <a:duotone>
              <a:prstClr val="black"/>
              <a:srgbClr val="D9C3A5">
                <a:tint val="50000"/>
                <a:satMod val="180000"/>
              </a:srgbClr>
            </a:duotone>
          </a:blip>
          <a:stretch>
            <a:fillRect/>
          </a:stretch>
        </p:blipFill>
        <p:spPr>
          <a:xfrm flipH="1">
            <a:off x="13379481" y="2042278"/>
            <a:ext cx="1035645" cy="1035645"/>
          </a:xfrm>
          <a:prstGeom prst="rect">
            <a:avLst/>
          </a:prstGeom>
        </p:spPr>
      </p:pic>
      <p:sp>
        <p:nvSpPr>
          <p:cNvPr id="68" name="Rectangle 67">
            <a:extLst>
              <a:ext uri="{FF2B5EF4-FFF2-40B4-BE49-F238E27FC236}">
                <a16:creationId xmlns:a16="http://schemas.microsoft.com/office/drawing/2014/main" id="{B1E60E8F-6C07-4C3B-AE4C-219231A9F3AE}"/>
              </a:ext>
            </a:extLst>
          </p:cNvPr>
          <p:cNvSpPr/>
          <p:nvPr/>
        </p:nvSpPr>
        <p:spPr>
          <a:xfrm>
            <a:off x="14099312" y="2182344"/>
            <a:ext cx="1093326" cy="304800"/>
          </a:xfrm>
          <a:prstGeom prst="rect">
            <a:avLst/>
          </a:prstGeom>
          <a:solidFill>
            <a:srgbClr val="FFFF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person holding a sign&#10;&#10;Description automatically generated">
            <a:extLst>
              <a:ext uri="{FF2B5EF4-FFF2-40B4-BE49-F238E27FC236}">
                <a16:creationId xmlns:a16="http://schemas.microsoft.com/office/drawing/2014/main" id="{9D825195-EAE8-4E08-88FE-B8C951DBD726}"/>
              </a:ext>
            </a:extLst>
          </p:cNvPr>
          <p:cNvPicPr>
            <a:picLocks noChangeAspect="1"/>
          </p:cNvPicPr>
          <p:nvPr/>
        </p:nvPicPr>
        <p:blipFill rotWithShape="1">
          <a:blip r:embed="rId17"/>
          <a:srcRect b="9639"/>
          <a:stretch/>
        </p:blipFill>
        <p:spPr>
          <a:xfrm>
            <a:off x="1972807" y="6885929"/>
            <a:ext cx="2471812" cy="1721375"/>
          </a:xfrm>
          <a:prstGeom prst="rect">
            <a:avLst/>
          </a:prstGeom>
        </p:spPr>
      </p:pic>
    </p:spTree>
    <p:extLst>
      <p:ext uri="{BB962C8B-B14F-4D97-AF65-F5344CB8AC3E}">
        <p14:creationId xmlns:p14="http://schemas.microsoft.com/office/powerpoint/2010/main" val="125606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58"/>
                                        </p:tgtEl>
                                      </p:cBhvr>
                                      <p:by x="50000" y="50000"/>
                                    </p:animScale>
                                  </p:child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58"/>
                                        </p:tgtEl>
                                      </p:cBhvr>
                                      <p:by x="150000" y="150000"/>
                                    </p:animScale>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58"/>
                                        </p:tgtEl>
                                      </p:cBhvr>
                                    </p:animEffect>
                                    <p:set>
                                      <p:cBhvr>
                                        <p:cTn id="13" dur="1" fill="hold">
                                          <p:stCondLst>
                                            <p:cond delay="499"/>
                                          </p:stCondLst>
                                        </p:cTn>
                                        <p:tgtEl>
                                          <p:spTgt spid="58"/>
                                        </p:tgtEl>
                                        <p:attrNameLst>
                                          <p:attrName>style.visibility</p:attrName>
                                        </p:attrNameLst>
                                      </p:cBhvr>
                                      <p:to>
                                        <p:strVal val="hidden"/>
                                      </p:to>
                                    </p:set>
                                  </p:childTnLst>
                                </p:cTn>
                              </p:par>
                              <p:par>
                                <p:cTn id="14" presetID="6" presetClass="entr" presetSubtype="32"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circle(out)">
                                      <p:cBhvr>
                                        <p:cTn id="16" dur="2000"/>
                                        <p:tgtEl>
                                          <p:spTgt spid="59"/>
                                        </p:tgtEl>
                                      </p:cBhvr>
                                    </p:animEffect>
                                  </p:childTnLst>
                                </p:cTn>
                              </p:par>
                            </p:childTnLst>
                          </p:cTn>
                        </p:par>
                        <p:par>
                          <p:cTn id="17" fill="hold">
                            <p:stCondLst>
                              <p:cond delay="3000"/>
                            </p:stCondLst>
                            <p:childTnLst>
                              <p:par>
                                <p:cTn id="18" presetID="6" presetClass="entr" presetSubtype="32"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out)">
                                      <p:cBhvr>
                                        <p:cTn id="20" dur="2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6" presetClass="emph" presetSubtype="0" fill="hold" nodeType="afterEffect">
                                  <p:stCondLst>
                                    <p:cond delay="750"/>
                                  </p:stCondLst>
                                  <p:childTnLst>
                                    <p:animScale>
                                      <p:cBhvr>
                                        <p:cTn id="30" dur="500" fill="hold"/>
                                        <p:tgtEl>
                                          <p:spTgt spid="60"/>
                                        </p:tgtEl>
                                      </p:cBhvr>
                                      <p:by x="50000" y="50000"/>
                                    </p:animScale>
                                  </p:childTnLst>
                                </p:cTn>
                              </p:par>
                            </p:childTnLst>
                          </p:cTn>
                        </p:par>
                        <p:par>
                          <p:cTn id="31" fill="hold">
                            <p:stCondLst>
                              <p:cond delay="2250"/>
                            </p:stCondLst>
                            <p:childTnLst>
                              <p:par>
                                <p:cTn id="32" presetID="6" presetClass="emph" presetSubtype="0" fill="hold" nodeType="afterEffect">
                                  <p:stCondLst>
                                    <p:cond delay="0"/>
                                  </p:stCondLst>
                                  <p:childTnLst>
                                    <p:animScale>
                                      <p:cBhvr>
                                        <p:cTn id="33" dur="500" fill="hold"/>
                                        <p:tgtEl>
                                          <p:spTgt spid="60"/>
                                        </p:tgtEl>
                                      </p:cBhvr>
                                      <p:by x="150000" y="150000"/>
                                    </p:animScale>
                                  </p:childTnLst>
                                </p:cTn>
                              </p:par>
                            </p:childTnLst>
                          </p:cTn>
                        </p:par>
                        <p:par>
                          <p:cTn id="34" fill="hold">
                            <p:stCondLst>
                              <p:cond delay="2750"/>
                            </p:stCondLst>
                            <p:childTnLst>
                              <p:par>
                                <p:cTn id="35" presetID="10" presetClass="entr" presetSubtype="0" fill="hold"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11E173-B890-49F1-9CBF-7F7F325FCE30}"/>
              </a:ext>
            </a:extLst>
          </p:cNvPr>
          <p:cNvPicPr>
            <a:picLocks noChangeAspect="1"/>
          </p:cNvPicPr>
          <p:nvPr/>
        </p:nvPicPr>
        <p:blipFill rotWithShape="1">
          <a:blip r:embed="rId3"/>
          <a:srcRect r="14903"/>
          <a:stretch/>
        </p:blipFill>
        <p:spPr>
          <a:xfrm>
            <a:off x="12536906" y="1396187"/>
            <a:ext cx="3368774" cy="3034478"/>
          </a:xfrm>
          <a:prstGeom prst="rect">
            <a:avLst/>
          </a:prstGeom>
        </p:spPr>
      </p:pic>
      <p:sp>
        <p:nvSpPr>
          <p:cNvPr id="6" name="Content Placeholder 5">
            <a:extLst>
              <a:ext uri="{FF2B5EF4-FFF2-40B4-BE49-F238E27FC236}">
                <a16:creationId xmlns:a16="http://schemas.microsoft.com/office/drawing/2014/main" id="{6C0ACB44-7430-4827-B1F3-5B87034D3440}"/>
              </a:ext>
            </a:extLst>
          </p:cNvPr>
          <p:cNvSpPr>
            <a:spLocks noGrp="1"/>
          </p:cNvSpPr>
          <p:nvPr>
            <p:ph idx="14"/>
          </p:nvPr>
        </p:nvSpPr>
        <p:spPr>
          <a:xfrm>
            <a:off x="1913466" y="4790317"/>
            <a:ext cx="8678329" cy="3722289"/>
          </a:xfrm>
        </p:spPr>
        <p:txBody>
          <a:bodyPr/>
          <a:lstStyle/>
          <a:p>
            <a:pPr marL="0" indent="0">
              <a:spcBef>
                <a:spcPts val="0"/>
              </a:spcBef>
              <a:spcAft>
                <a:spcPts val="700"/>
              </a:spcAft>
              <a:buNone/>
            </a:pPr>
            <a:r>
              <a:rPr lang="en-US" sz="2400" b="1" dirty="0"/>
              <a:t>Features</a:t>
            </a:r>
          </a:p>
          <a:p>
            <a:pPr lvl="0">
              <a:lnSpc>
                <a:spcPct val="107000"/>
              </a:lnSpc>
              <a:spcBef>
                <a:spcPts val="0"/>
              </a:spcBef>
              <a:spcAft>
                <a:spcPts val="700"/>
              </a:spcAft>
              <a:buFont typeface="Symbol" panose="05050102010706020507" pitchFamily="18" charset="2"/>
              <a:buChar char=""/>
            </a:pPr>
            <a:r>
              <a:rPr lang="en-US" sz="2000" dirty="0">
                <a:latin typeface="Verdana" panose="020B0604030504040204" pitchFamily="34" charset="0"/>
                <a:ea typeface="Verdana" panose="020B0604030504040204" pitchFamily="34" charset="0"/>
                <a:cs typeface="Times New Roman" panose="02020603050405020304" pitchFamily="18" charset="0"/>
              </a:rPr>
              <a:t>Delivers touchless menus to connected phones instantly with a simple QR code scan </a:t>
            </a:r>
          </a:p>
          <a:p>
            <a:pPr lvl="0">
              <a:lnSpc>
                <a:spcPct val="107000"/>
              </a:lnSpc>
              <a:spcBef>
                <a:spcPts val="0"/>
              </a:spcBef>
              <a:spcAft>
                <a:spcPts val="700"/>
              </a:spcAft>
              <a:buFont typeface="Symbol" panose="05050102010706020507" pitchFamily="18" charset="2"/>
              <a:buChar char=""/>
            </a:pPr>
            <a:r>
              <a:rPr lang="en-US" sz="2000" dirty="0">
                <a:latin typeface="Verdana" panose="020B0604030504040204" pitchFamily="34" charset="0"/>
                <a:ea typeface="Verdana" panose="020B0604030504040204" pitchFamily="34" charset="0"/>
                <a:cs typeface="Times New Roman" panose="02020603050405020304" pitchFamily="18" charset="0"/>
              </a:rPr>
              <a:t>Distributes your menu to hundreds of patrons from a single BrightSign player with an installed wireless module</a:t>
            </a:r>
          </a:p>
          <a:p>
            <a:pPr lvl="0">
              <a:lnSpc>
                <a:spcPct val="107000"/>
              </a:lnSpc>
              <a:spcBef>
                <a:spcPts val="0"/>
              </a:spcBef>
              <a:spcAft>
                <a:spcPts val="700"/>
              </a:spcAft>
              <a:buFont typeface="Symbol" panose="05050102010706020507" pitchFamily="18" charset="2"/>
              <a:buChar char=""/>
            </a:pPr>
            <a:r>
              <a:rPr lang="en-US" sz="2000" dirty="0">
                <a:latin typeface="Verdana" panose="020B0604030504040204" pitchFamily="34" charset="0"/>
                <a:ea typeface="Verdana" panose="020B0604030504040204" pitchFamily="34" charset="0"/>
                <a:cs typeface="Times New Roman" panose="02020603050405020304" pitchFamily="18" charset="0"/>
              </a:rPr>
              <a:t>Supports a variety of menu content from simple JPG &amp; PNG menu images to more engaging menus with interactive HTML</a:t>
            </a:r>
          </a:p>
          <a:p>
            <a:pPr>
              <a:lnSpc>
                <a:spcPct val="107000"/>
              </a:lnSpc>
              <a:spcBef>
                <a:spcPts val="0"/>
              </a:spcBef>
              <a:spcAft>
                <a:spcPts val="700"/>
              </a:spcAft>
              <a:buFont typeface="Symbol" panose="05050102010706020507" pitchFamily="18" charset="2"/>
              <a:buChar char=""/>
            </a:pPr>
            <a:r>
              <a:rPr lang="en-US" sz="2000" dirty="0"/>
              <a:t>Offers an Admin login to easily upload your menu and customize the names of the Wi-Fi network and menu webpage</a:t>
            </a:r>
          </a:p>
          <a:p>
            <a:pPr lvl="0">
              <a:lnSpc>
                <a:spcPct val="107000"/>
              </a:lnSpc>
              <a:spcBef>
                <a:spcPts val="0"/>
              </a:spcBef>
              <a:spcAft>
                <a:spcPts val="700"/>
              </a:spcAft>
              <a:buFont typeface="Symbol" panose="05050102010706020507" pitchFamily="18" charset="2"/>
              <a:buChar char=""/>
            </a:pPr>
            <a:r>
              <a:rPr lang="en-US" sz="2000" dirty="0">
                <a:latin typeface="Verdana" panose="020B0604030504040204" pitchFamily="34" charset="0"/>
                <a:ea typeface="Verdana" panose="020B0604030504040204" pitchFamily="34" charset="0"/>
                <a:cs typeface="Times New Roman" panose="02020603050405020304" pitchFamily="18" charset="0"/>
              </a:rPr>
              <a:t>Does NOT require an internet connection, an app or even a display</a:t>
            </a:r>
            <a:endParaRPr lang="en-US" sz="2000" dirty="0">
              <a:latin typeface="Verdana" panose="020B0604030504040204" pitchFamily="34" charset="0"/>
              <a:ea typeface="Verdana" panose="020B0604030504040204" pitchFamily="34" charset="0"/>
            </a:endParaRPr>
          </a:p>
        </p:txBody>
      </p:sp>
      <p:sp>
        <p:nvSpPr>
          <p:cNvPr id="5" name="Text Placeholder 4">
            <a:extLst>
              <a:ext uri="{FF2B5EF4-FFF2-40B4-BE49-F238E27FC236}">
                <a16:creationId xmlns:a16="http://schemas.microsoft.com/office/drawing/2014/main" id="{2C781653-B7E0-4217-86CD-8DD90E85318E}"/>
              </a:ext>
            </a:extLst>
          </p:cNvPr>
          <p:cNvSpPr>
            <a:spLocks noGrp="1"/>
          </p:cNvSpPr>
          <p:nvPr>
            <p:ph type="body" sz="quarter" idx="10"/>
          </p:nvPr>
        </p:nvSpPr>
        <p:spPr>
          <a:xfrm>
            <a:off x="1913469" y="1330096"/>
            <a:ext cx="8271931" cy="624495"/>
          </a:xfrm>
        </p:spPr>
        <p:txBody>
          <a:bodyPr/>
          <a:lstStyle/>
          <a:p>
            <a:r>
              <a:rPr lang="en-US" sz="2400" dirty="0"/>
              <a:t>Touchless menu solution – no display needed! </a:t>
            </a:r>
          </a:p>
        </p:txBody>
      </p:sp>
      <p:pic>
        <p:nvPicPr>
          <p:cNvPr id="14" name="Picture 13" descr="A picture containing object, clock, sitting, computer&#10;&#10;Description automatically generated">
            <a:extLst>
              <a:ext uri="{FF2B5EF4-FFF2-40B4-BE49-F238E27FC236}">
                <a16:creationId xmlns:a16="http://schemas.microsoft.com/office/drawing/2014/main" id="{70BFDAD1-0D13-4A0E-A7FC-42A435EB7F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3468" y="509063"/>
            <a:ext cx="3773679" cy="865571"/>
          </a:xfrm>
          <a:prstGeom prst="rect">
            <a:avLst/>
          </a:prstGeom>
        </p:spPr>
      </p:pic>
      <p:sp>
        <p:nvSpPr>
          <p:cNvPr id="20" name="Content Placeholder 5">
            <a:extLst>
              <a:ext uri="{FF2B5EF4-FFF2-40B4-BE49-F238E27FC236}">
                <a16:creationId xmlns:a16="http://schemas.microsoft.com/office/drawing/2014/main" id="{93EB8849-F0AF-49B1-B67F-3FEEB8332A3A}"/>
              </a:ext>
            </a:extLst>
          </p:cNvPr>
          <p:cNvSpPr txBox="1">
            <a:spLocks/>
          </p:cNvSpPr>
          <p:nvPr/>
        </p:nvSpPr>
        <p:spPr>
          <a:xfrm>
            <a:off x="11673613" y="727307"/>
            <a:ext cx="4092431" cy="517215"/>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eriod"/>
            </a:pPr>
            <a:r>
              <a:rPr lang="en-US" sz="1600" dirty="0"/>
              <a:t>Join the Menu Wi-Fi Network</a:t>
            </a:r>
          </a:p>
        </p:txBody>
      </p:sp>
      <p:sp>
        <p:nvSpPr>
          <p:cNvPr id="21" name="Content Placeholder 5">
            <a:extLst>
              <a:ext uri="{FF2B5EF4-FFF2-40B4-BE49-F238E27FC236}">
                <a16:creationId xmlns:a16="http://schemas.microsoft.com/office/drawing/2014/main" id="{07E5E1FF-F605-474C-ACA0-0048DC480535}"/>
              </a:ext>
            </a:extLst>
          </p:cNvPr>
          <p:cNvSpPr txBox="1">
            <a:spLocks/>
          </p:cNvSpPr>
          <p:nvPr/>
        </p:nvSpPr>
        <p:spPr>
          <a:xfrm>
            <a:off x="11622508" y="4948774"/>
            <a:ext cx="4174954" cy="452609"/>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eriod" startAt="2"/>
            </a:pPr>
            <a:r>
              <a:rPr lang="en-US" sz="1600" dirty="0"/>
              <a:t>Scan the QR code &amp; view the menu </a:t>
            </a:r>
            <a:br>
              <a:rPr lang="en-US" sz="1600" dirty="0"/>
            </a:br>
            <a:r>
              <a:rPr lang="en-US" sz="1600" dirty="0"/>
              <a:t>– all customers can view at once! </a:t>
            </a:r>
          </a:p>
        </p:txBody>
      </p:sp>
      <p:sp>
        <p:nvSpPr>
          <p:cNvPr id="22" name="Content Placeholder 5">
            <a:extLst>
              <a:ext uri="{FF2B5EF4-FFF2-40B4-BE49-F238E27FC236}">
                <a16:creationId xmlns:a16="http://schemas.microsoft.com/office/drawing/2014/main" id="{E160C6D1-3684-41F7-B5E0-497F08440BE5}"/>
              </a:ext>
            </a:extLst>
          </p:cNvPr>
          <p:cNvSpPr txBox="1">
            <a:spLocks/>
          </p:cNvSpPr>
          <p:nvPr/>
        </p:nvSpPr>
        <p:spPr>
          <a:xfrm>
            <a:off x="5582113" y="2089123"/>
            <a:ext cx="4790183" cy="2532750"/>
          </a:xfrm>
          <a:prstGeom prst="rect">
            <a:avLst/>
          </a:prstGeom>
        </p:spPr>
        <p:txBody>
          <a:bodyPr/>
          <a:lstStyle>
            <a:lvl1pPr marL="342900" indent="-342900" algn="l" defTabSz="457200" rtl="0" eaLnBrk="1" latinLnBrk="0" hangingPunct="1">
              <a:spcBef>
                <a:spcPts val="1200"/>
              </a:spcBef>
              <a:buClr>
                <a:srgbClr val="FF5F00"/>
              </a:buClr>
              <a:buFont typeface="Wingdings" charset="2"/>
              <a:buChar char="§"/>
              <a:defRPr sz="2800" i="0" kern="1200" spc="-50">
                <a:solidFill>
                  <a:schemeClr val="tx1">
                    <a:lumMod val="65000"/>
                    <a:lumOff val="35000"/>
                  </a:schemeClr>
                </a:solidFill>
                <a:latin typeface="Verdana"/>
                <a:ea typeface="+mn-ea"/>
                <a:cs typeface="+mn-cs"/>
              </a:defRPr>
            </a:lvl1pPr>
            <a:lvl2pPr marL="804863" indent="-347663" algn="l" defTabSz="457200" rtl="0" eaLnBrk="1" latinLnBrk="0" hangingPunct="1">
              <a:spcBef>
                <a:spcPts val="1200"/>
              </a:spcBef>
              <a:buClr>
                <a:srgbClr val="FF5F00"/>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FF5F00"/>
              </a:buClr>
              <a:buFont typeface="Arial"/>
              <a:buChar char="»"/>
              <a:defRPr sz="20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Font typeface="Wingdings" charset="2"/>
              <a:buNone/>
            </a:pPr>
            <a:r>
              <a:rPr lang="en-US" sz="2400" b="1" dirty="0"/>
              <a:t>Applications</a:t>
            </a:r>
          </a:p>
          <a:p>
            <a:pPr>
              <a:spcBef>
                <a:spcPts val="900"/>
              </a:spcBef>
            </a:pPr>
            <a:r>
              <a:rPr lang="en-US" sz="2000" dirty="0"/>
              <a:t>Replace printed menus &amp; instead display it on customer’s phones</a:t>
            </a:r>
          </a:p>
          <a:p>
            <a:pPr>
              <a:spcBef>
                <a:spcPts val="900"/>
              </a:spcBef>
            </a:pPr>
            <a:r>
              <a:rPr lang="en-US" sz="2000" dirty="0"/>
              <a:t>Communicate specials </a:t>
            </a:r>
          </a:p>
          <a:p>
            <a:pPr>
              <a:spcBef>
                <a:spcPts val="900"/>
              </a:spcBef>
            </a:pPr>
            <a:r>
              <a:rPr lang="en-US" sz="2000" dirty="0"/>
              <a:t>Provide discounts &amp; coupons</a:t>
            </a:r>
          </a:p>
        </p:txBody>
      </p:sp>
      <p:cxnSp>
        <p:nvCxnSpPr>
          <p:cNvPr id="4" name="Straight Connector 3">
            <a:extLst>
              <a:ext uri="{FF2B5EF4-FFF2-40B4-BE49-F238E27FC236}">
                <a16:creationId xmlns:a16="http://schemas.microsoft.com/office/drawing/2014/main" id="{63B92832-75C6-465E-9A51-440E5B42DE09}"/>
              </a:ext>
            </a:extLst>
          </p:cNvPr>
          <p:cNvCxnSpPr/>
          <p:nvPr/>
        </p:nvCxnSpPr>
        <p:spPr>
          <a:xfrm>
            <a:off x="10890915" y="488875"/>
            <a:ext cx="0" cy="8443070"/>
          </a:xfrm>
          <a:prstGeom prst="line">
            <a:avLst/>
          </a:prstGeom>
          <a:ln>
            <a:solidFill>
              <a:srgbClr val="35236A"/>
            </a:soli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53AA2C41-12C4-4DAA-A79F-0A946FEC9692}"/>
              </a:ext>
            </a:extLst>
          </p:cNvPr>
          <p:cNvPicPr>
            <a:picLocks noChangeAspect="1"/>
          </p:cNvPicPr>
          <p:nvPr/>
        </p:nvPicPr>
        <p:blipFill>
          <a:blip r:embed="rId5"/>
          <a:stretch>
            <a:fillRect/>
          </a:stretch>
        </p:blipFill>
        <p:spPr>
          <a:xfrm>
            <a:off x="11077811" y="1201184"/>
            <a:ext cx="1891133" cy="3424484"/>
          </a:xfrm>
          <a:prstGeom prst="rect">
            <a:avLst/>
          </a:prstGeom>
        </p:spPr>
      </p:pic>
      <p:pic>
        <p:nvPicPr>
          <p:cNvPr id="28" name="Picture 27" descr="A computer sitting on top of a table&#10;&#10;Description automatically generated">
            <a:extLst>
              <a:ext uri="{FF2B5EF4-FFF2-40B4-BE49-F238E27FC236}">
                <a16:creationId xmlns:a16="http://schemas.microsoft.com/office/drawing/2014/main" id="{E99A890A-6C1C-4764-847E-12D53AC78A47}"/>
              </a:ext>
            </a:extLst>
          </p:cNvPr>
          <p:cNvPicPr>
            <a:picLocks noChangeAspect="1"/>
          </p:cNvPicPr>
          <p:nvPr/>
        </p:nvPicPr>
        <p:blipFill>
          <a:blip r:embed="rId6"/>
          <a:stretch>
            <a:fillRect/>
          </a:stretch>
        </p:blipFill>
        <p:spPr>
          <a:xfrm>
            <a:off x="14972848" y="366625"/>
            <a:ext cx="1022230" cy="868009"/>
          </a:xfrm>
          <a:prstGeom prst="rect">
            <a:avLst/>
          </a:prstGeom>
          <a:effectLst>
            <a:glow rad="165100">
              <a:schemeClr val="bg1">
                <a:alpha val="28000"/>
              </a:schemeClr>
            </a:glow>
          </a:effectLst>
        </p:spPr>
      </p:pic>
      <p:pic>
        <p:nvPicPr>
          <p:cNvPr id="29" name="Picture 8">
            <a:extLst>
              <a:ext uri="{FF2B5EF4-FFF2-40B4-BE49-F238E27FC236}">
                <a16:creationId xmlns:a16="http://schemas.microsoft.com/office/drawing/2014/main" id="{03E7C16D-0724-436B-B6C7-ADB93ABA5FE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590210" flipH="1">
            <a:off x="14851088" y="304653"/>
            <a:ext cx="305255" cy="305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AA5AD87-8959-4403-B702-E799E4AC76E8}"/>
              </a:ext>
            </a:extLst>
          </p:cNvPr>
          <p:cNvPicPr>
            <a:picLocks noChangeAspect="1"/>
          </p:cNvPicPr>
          <p:nvPr/>
        </p:nvPicPr>
        <p:blipFill>
          <a:blip r:embed="rId8"/>
          <a:stretch>
            <a:fillRect/>
          </a:stretch>
        </p:blipFill>
        <p:spPr>
          <a:xfrm>
            <a:off x="1952265" y="2089124"/>
            <a:ext cx="3507836" cy="2536544"/>
          </a:xfrm>
          <a:prstGeom prst="rect">
            <a:avLst/>
          </a:prstGeom>
        </p:spPr>
      </p:pic>
      <p:pic>
        <p:nvPicPr>
          <p:cNvPr id="30" name="Picture 29">
            <a:extLst>
              <a:ext uri="{FF2B5EF4-FFF2-40B4-BE49-F238E27FC236}">
                <a16:creationId xmlns:a16="http://schemas.microsoft.com/office/drawing/2014/main" id="{7595490B-E688-48C7-BEDF-5E12BDBDA8F4}"/>
              </a:ext>
            </a:extLst>
          </p:cNvPr>
          <p:cNvPicPr>
            <a:picLocks noChangeAspect="1"/>
          </p:cNvPicPr>
          <p:nvPr/>
        </p:nvPicPr>
        <p:blipFill>
          <a:blip r:embed="rId9"/>
          <a:stretch>
            <a:fillRect/>
          </a:stretch>
        </p:blipFill>
        <p:spPr>
          <a:xfrm>
            <a:off x="11401111" y="5569520"/>
            <a:ext cx="4337366" cy="3424485"/>
          </a:xfrm>
          <a:prstGeom prst="rect">
            <a:avLst/>
          </a:prstGeom>
        </p:spPr>
      </p:pic>
      <p:pic>
        <p:nvPicPr>
          <p:cNvPr id="31" name="Picture 30" descr="A screenshot of a cell phone&#10;&#10;Description automatically generated">
            <a:extLst>
              <a:ext uri="{FF2B5EF4-FFF2-40B4-BE49-F238E27FC236}">
                <a16:creationId xmlns:a16="http://schemas.microsoft.com/office/drawing/2014/main" id="{FE67EBAD-269A-486A-B499-C4A385F15E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30923" y="6047616"/>
            <a:ext cx="1400068" cy="2485122"/>
          </a:xfrm>
          <a:prstGeom prst="rect">
            <a:avLst/>
          </a:prstGeom>
        </p:spPr>
      </p:pic>
      <p:pic>
        <p:nvPicPr>
          <p:cNvPr id="16" name="Picture 15" descr="A close up of a logo&#10;&#10;Description automatically generated">
            <a:extLst>
              <a:ext uri="{FF2B5EF4-FFF2-40B4-BE49-F238E27FC236}">
                <a16:creationId xmlns:a16="http://schemas.microsoft.com/office/drawing/2014/main" id="{B0F0454A-A12F-46A4-9A23-DC02C6875B57}"/>
              </a:ext>
            </a:extLst>
          </p:cNvPr>
          <p:cNvPicPr>
            <a:picLocks noChangeAspect="1"/>
          </p:cNvPicPr>
          <p:nvPr/>
        </p:nvPicPr>
        <p:blipFill>
          <a:blip r:embed="rId11">
            <a:duotone>
              <a:prstClr val="black"/>
              <a:srgbClr val="D9C3A5">
                <a:tint val="50000"/>
                <a:satMod val="180000"/>
              </a:srgbClr>
            </a:duotone>
          </a:blip>
          <a:stretch>
            <a:fillRect/>
          </a:stretch>
        </p:blipFill>
        <p:spPr>
          <a:xfrm>
            <a:off x="12536906" y="5919492"/>
            <a:ext cx="1035645" cy="1035645"/>
          </a:xfrm>
          <a:prstGeom prst="rect">
            <a:avLst/>
          </a:prstGeom>
        </p:spPr>
      </p:pic>
    </p:spTree>
    <p:extLst>
      <p:ext uri="{BB962C8B-B14F-4D97-AF65-F5344CB8AC3E}">
        <p14:creationId xmlns:p14="http://schemas.microsoft.com/office/powerpoint/2010/main" val="330444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6"/>
                                        </p:tgtEl>
                                      </p:cBhvr>
                                      <p:by x="50000" y="50000"/>
                                    </p:animScale>
                                  </p:child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16"/>
                                        </p:tgtEl>
                                      </p:cBhvr>
                                      <p:by x="150000" y="150000"/>
                                    </p:animScale>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6" presetClass="exit" presetSubtype="32" fill="hold" nodeType="withEffect">
                                  <p:stCondLst>
                                    <p:cond delay="0"/>
                                  </p:stCondLst>
                                  <p:childTnLst>
                                    <p:animEffect transition="out" filter="circle(out)">
                                      <p:cBhvr>
                                        <p:cTn id="15" dur="1750"/>
                                        <p:tgtEl>
                                          <p:spTgt spid="31"/>
                                        </p:tgtEl>
                                      </p:cBhvr>
                                    </p:animEffect>
                                    <p:set>
                                      <p:cBhvr>
                                        <p:cTn id="16" dur="1" fill="hold">
                                          <p:stCondLst>
                                            <p:cond delay="174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FDD3773-FC96-488D-9705-D21CE51D7464}"/>
              </a:ext>
            </a:extLst>
          </p:cNvPr>
          <p:cNvSpPr>
            <a:spLocks noGrp="1"/>
          </p:cNvSpPr>
          <p:nvPr>
            <p:ph type="body" sz="quarter" idx="10"/>
          </p:nvPr>
        </p:nvSpPr>
        <p:spPr>
          <a:xfrm>
            <a:off x="1913469" y="1346725"/>
            <a:ext cx="13529733" cy="565462"/>
          </a:xfrm>
        </p:spPr>
        <p:txBody>
          <a:bodyPr/>
          <a:lstStyle/>
          <a:p>
            <a:r>
              <a:rPr lang="en-US" dirty="0"/>
              <a:t>Voice activated digital signage solution</a:t>
            </a:r>
          </a:p>
        </p:txBody>
      </p:sp>
      <p:sp>
        <p:nvSpPr>
          <p:cNvPr id="6" name="Content Placeholder 5">
            <a:extLst>
              <a:ext uri="{FF2B5EF4-FFF2-40B4-BE49-F238E27FC236}">
                <a16:creationId xmlns:a16="http://schemas.microsoft.com/office/drawing/2014/main" id="{4CF08E5C-0CCB-47AD-B14B-06FCA95329F5}"/>
              </a:ext>
            </a:extLst>
          </p:cNvPr>
          <p:cNvSpPr>
            <a:spLocks noGrp="1"/>
          </p:cNvSpPr>
          <p:nvPr>
            <p:ph idx="14"/>
          </p:nvPr>
        </p:nvSpPr>
        <p:spPr>
          <a:xfrm>
            <a:off x="1913469" y="2082391"/>
            <a:ext cx="9716520" cy="5932223"/>
          </a:xfrm>
        </p:spPr>
        <p:txBody>
          <a:bodyPr/>
          <a:lstStyle/>
          <a:p>
            <a:r>
              <a:rPr lang="en-US" sz="2300" dirty="0"/>
              <a:t>Enhances personal interaction with displays through natural, tailor made conversations</a:t>
            </a:r>
          </a:p>
          <a:p>
            <a:r>
              <a:rPr lang="en-US" sz="2300" dirty="0"/>
              <a:t>Delivers a highly engaging hands-free experience by using voice activated triggers to control digital signage playback</a:t>
            </a:r>
          </a:p>
          <a:p>
            <a:r>
              <a:rPr lang="en-US" sz="2300" dirty="0"/>
              <a:t>Listens to and interprets spoken commands that can mimic commercially available voice enabled devices </a:t>
            </a:r>
          </a:p>
          <a:p>
            <a:r>
              <a:rPr lang="en-US" sz="2300" dirty="0"/>
              <a:t>Activates when a wake word is heard followed by specific voice commands</a:t>
            </a:r>
          </a:p>
          <a:p>
            <a:r>
              <a:rPr lang="en-US" sz="2300" dirty="0"/>
              <a:t>Intelligently deciphers simple to complex phrasing to trigger </a:t>
            </a:r>
            <a:br>
              <a:rPr lang="en-US" sz="2300" dirty="0"/>
            </a:br>
            <a:r>
              <a:rPr lang="en-US" sz="2300" dirty="0"/>
              <a:t>a wide range of actions such as playback of on-screen content, </a:t>
            </a:r>
            <a:br>
              <a:rPr lang="en-US" sz="2300" dirty="0"/>
            </a:br>
            <a:r>
              <a:rPr lang="en-US" sz="2300" dirty="0"/>
              <a:t>music, lighting or even the operation of other devices</a:t>
            </a:r>
          </a:p>
          <a:p>
            <a:r>
              <a:rPr lang="en-US" sz="2300" dirty="0"/>
              <a:t>Operates securely and anonymously without recording or </a:t>
            </a:r>
            <a:br>
              <a:rPr lang="en-US" sz="2300" dirty="0"/>
            </a:br>
            <a:r>
              <a:rPr lang="en-US" sz="2300" dirty="0"/>
              <a:t>storing voice commands</a:t>
            </a:r>
          </a:p>
          <a:p>
            <a:r>
              <a:rPr lang="en-US" sz="2300" dirty="0"/>
              <a:t>Functions entirely offline without an internet connection for </a:t>
            </a:r>
            <a:br>
              <a:rPr lang="en-US" sz="2300" dirty="0"/>
            </a:br>
            <a:r>
              <a:rPr lang="en-US" sz="2300" dirty="0"/>
              <a:t>a controlled and reliable experience</a:t>
            </a:r>
          </a:p>
          <a:p>
            <a:endParaRPr lang="en-US" sz="2300" dirty="0"/>
          </a:p>
        </p:txBody>
      </p:sp>
      <p:grpSp>
        <p:nvGrpSpPr>
          <p:cNvPr id="7" name="Group 6">
            <a:extLst>
              <a:ext uri="{FF2B5EF4-FFF2-40B4-BE49-F238E27FC236}">
                <a16:creationId xmlns:a16="http://schemas.microsoft.com/office/drawing/2014/main" id="{09888B52-1FE6-4F64-90C1-1B197E70DAAF}"/>
              </a:ext>
            </a:extLst>
          </p:cNvPr>
          <p:cNvGrpSpPr>
            <a:grpSpLocks noChangeAspect="1"/>
          </p:cNvGrpSpPr>
          <p:nvPr/>
        </p:nvGrpSpPr>
        <p:grpSpPr>
          <a:xfrm>
            <a:off x="11973894" y="4470041"/>
            <a:ext cx="3740962" cy="3544572"/>
            <a:chOff x="10920378" y="4063738"/>
            <a:chExt cx="4418218" cy="4186274"/>
          </a:xfrm>
        </p:grpSpPr>
        <p:pic>
          <p:nvPicPr>
            <p:cNvPr id="8" name="Picture 2" descr="Image result for microphone icon png purple">
              <a:extLst>
                <a:ext uri="{FF2B5EF4-FFF2-40B4-BE49-F238E27FC236}">
                  <a16:creationId xmlns:a16="http://schemas.microsoft.com/office/drawing/2014/main" id="{17DE1B9D-BB6D-4343-9706-9EDD240AEED5}"/>
                </a:ext>
              </a:extLst>
            </p:cNvPr>
            <p:cNvPicPr>
              <a:picLocks noChangeAspect="1" noChangeArrowheads="1"/>
            </p:cNvPicPr>
            <p:nvPr/>
          </p:nvPicPr>
          <p:blipFill>
            <a:blip r:embed="rId2" cstate="screen">
              <a:clrChange>
                <a:clrFrom>
                  <a:srgbClr val="FEFEFE"/>
                </a:clrFrom>
                <a:clrTo>
                  <a:srgbClr val="FEFEFE">
                    <a:alpha val="0"/>
                  </a:srgbClr>
                </a:clrTo>
              </a:clrChang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2528990" y="4063738"/>
              <a:ext cx="1142999" cy="10187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350B8E4-1C07-42F0-9CEB-FE611A853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0378" y="5035484"/>
              <a:ext cx="4418218" cy="2485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77DC8E2-49F4-4B02-AC64-A9F1C01626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991957" y="5697569"/>
              <a:ext cx="2290665" cy="688737"/>
            </a:xfrm>
            <a:prstGeom prst="rect">
              <a:avLst/>
            </a:prstGeom>
            <a:ln w="38100" cap="sq">
              <a:noFill/>
              <a:prstDash val="solid"/>
              <a:miter lim="800000"/>
            </a:ln>
            <a:effectLst>
              <a:softEdge rad="31750"/>
            </a:effectLst>
          </p:spPr>
        </p:pic>
        <p:sp>
          <p:nvSpPr>
            <p:cNvPr id="11" name="TextBox 10">
              <a:extLst>
                <a:ext uri="{FF2B5EF4-FFF2-40B4-BE49-F238E27FC236}">
                  <a16:creationId xmlns:a16="http://schemas.microsoft.com/office/drawing/2014/main" id="{294ED1EC-EE3B-4433-B522-71FF9286661B}"/>
                </a:ext>
              </a:extLst>
            </p:cNvPr>
            <p:cNvSpPr txBox="1"/>
            <p:nvPr/>
          </p:nvSpPr>
          <p:spPr>
            <a:xfrm>
              <a:off x="12023434" y="6036840"/>
              <a:ext cx="2259188" cy="369332"/>
            </a:xfrm>
            <a:prstGeom prst="rect">
              <a:avLst/>
            </a:prstGeom>
            <a:noFill/>
          </p:spPr>
          <p:txBody>
            <a:bodyPr wrap="square" rtlCol="0">
              <a:spAutoFit/>
            </a:bodyPr>
            <a:lstStyle/>
            <a:p>
              <a:pPr algn="ctr"/>
              <a:r>
                <a:rPr lang="en-US" b="1" dirty="0">
                  <a:solidFill>
                    <a:schemeClr val="bg1"/>
                  </a:solidFill>
                  <a:latin typeface="Helvetica" panose="020B0604020202020204" pitchFamily="34" charset="0"/>
                  <a:cs typeface="Helvetica" panose="020B0604020202020204" pitchFamily="34" charset="0"/>
                </a:rPr>
                <a:t>Bright</a:t>
              </a:r>
              <a:r>
                <a:rPr lang="en-US" dirty="0">
                  <a:solidFill>
                    <a:schemeClr val="bg1"/>
                  </a:solidFill>
                  <a:latin typeface="Helvetica" panose="020B0604020202020204" pitchFamily="34" charset="0"/>
                  <a:cs typeface="Helvetica" panose="020B0604020202020204" pitchFamily="34" charset="0"/>
                </a:rPr>
                <a:t>Voice</a:t>
              </a:r>
              <a:r>
                <a:rPr lang="en-US" sz="1200" baseline="48000" dirty="0">
                  <a:solidFill>
                    <a:schemeClr val="bg1"/>
                  </a:solidFill>
                  <a:latin typeface="Helvetica" panose="020B0604020202020204" pitchFamily="34" charset="0"/>
                  <a:cs typeface="Helvetica" panose="020B0604020202020204" pitchFamily="34" charset="0"/>
                </a:rPr>
                <a:t>™</a:t>
              </a:r>
              <a:endParaRPr lang="en-US" baseline="48000" dirty="0">
                <a:solidFill>
                  <a:schemeClr val="bg1"/>
                </a:solidFill>
                <a:latin typeface="Helvetica" panose="020B0604020202020204" pitchFamily="34" charset="0"/>
                <a:cs typeface="Helvetica" panose="020B0604020202020204" pitchFamily="34" charset="0"/>
              </a:endParaRPr>
            </a:p>
          </p:txBody>
        </p:sp>
        <p:pic>
          <p:nvPicPr>
            <p:cNvPr id="12" name="Picture 11" descr="A picture containing clipart&#10;&#10;Description automatically generated">
              <a:extLst>
                <a:ext uri="{FF2B5EF4-FFF2-40B4-BE49-F238E27FC236}">
                  <a16:creationId xmlns:a16="http://schemas.microsoft.com/office/drawing/2014/main" id="{57DAE0D2-24EC-4B5F-A8A5-A892059D8D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52642" y="5538072"/>
              <a:ext cx="2169293" cy="468232"/>
            </a:xfrm>
            <a:prstGeom prst="rect">
              <a:avLst/>
            </a:prstGeom>
          </p:spPr>
        </p:pic>
        <p:pic>
          <p:nvPicPr>
            <p:cNvPr id="13" name="Picture 12" descr="A close up of a computer&#10;&#10;Description automatically generated">
              <a:extLst>
                <a:ext uri="{FF2B5EF4-FFF2-40B4-BE49-F238E27FC236}">
                  <a16:creationId xmlns:a16="http://schemas.microsoft.com/office/drawing/2014/main" id="{D87E5A25-55CC-4B67-99F2-BF4156FB43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437889" y="7303276"/>
              <a:ext cx="3613382" cy="946736"/>
            </a:xfrm>
            <a:prstGeom prst="rect">
              <a:avLst/>
            </a:prstGeom>
          </p:spPr>
        </p:pic>
      </p:grpSp>
      <p:sp>
        <p:nvSpPr>
          <p:cNvPr id="14" name="Title 3">
            <a:extLst>
              <a:ext uri="{FF2B5EF4-FFF2-40B4-BE49-F238E27FC236}">
                <a16:creationId xmlns:a16="http://schemas.microsoft.com/office/drawing/2014/main" id="{6323530B-99A7-4D83-BFD9-D51BFF32CF49}"/>
              </a:ext>
            </a:extLst>
          </p:cNvPr>
          <p:cNvSpPr>
            <a:spLocks noGrp="1"/>
          </p:cNvSpPr>
          <p:nvPr>
            <p:ph type="title"/>
          </p:nvPr>
        </p:nvSpPr>
        <p:spPr>
          <a:xfrm>
            <a:off x="6102929" y="611687"/>
            <a:ext cx="8834584" cy="624495"/>
          </a:xfrm>
        </p:spPr>
        <p:txBody>
          <a:bodyPr>
            <a:noAutofit/>
          </a:bodyPr>
          <a:lstStyle/>
          <a:p>
            <a:pPr>
              <a:lnSpc>
                <a:spcPct val="100000"/>
              </a:lnSpc>
            </a:pPr>
            <a:r>
              <a:rPr lang="en-US" sz="4400" dirty="0"/>
              <a:t>Overview</a:t>
            </a:r>
          </a:p>
        </p:txBody>
      </p:sp>
      <p:pic>
        <p:nvPicPr>
          <p:cNvPr id="15" name="Picture 14" descr="A picture containing object, clock&#10;&#10;Description automatically generated">
            <a:extLst>
              <a:ext uri="{FF2B5EF4-FFF2-40B4-BE49-F238E27FC236}">
                <a16:creationId xmlns:a16="http://schemas.microsoft.com/office/drawing/2014/main" id="{458C6640-03B1-457C-9123-6EF1C4C3B5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44593" y="622744"/>
            <a:ext cx="3954425" cy="735666"/>
          </a:xfrm>
          <a:prstGeom prst="rect">
            <a:avLst/>
          </a:prstGeom>
        </p:spPr>
      </p:pic>
      <p:pic>
        <p:nvPicPr>
          <p:cNvPr id="16" name="Picture 6" descr="Download Free Right Arrow Vectors - VectorFreak.com">
            <a:hlinkClick r:id="rId9"/>
            <a:extLst>
              <a:ext uri="{FF2B5EF4-FFF2-40B4-BE49-F238E27FC236}">
                <a16:creationId xmlns:a16="http://schemas.microsoft.com/office/drawing/2014/main" id="{7FFF90E7-1EE0-4B8C-B0C6-1736EBADCFA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0808" y="488875"/>
            <a:ext cx="994081" cy="9940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omputer monitor sitting on top of a table&#10;&#10;Description automatically generated">
            <a:extLst>
              <a:ext uri="{FF2B5EF4-FFF2-40B4-BE49-F238E27FC236}">
                <a16:creationId xmlns:a16="http://schemas.microsoft.com/office/drawing/2014/main" id="{ECFA9ED3-2DA9-4773-B42A-FAA3468D02F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973894" y="476051"/>
            <a:ext cx="3600432" cy="3614579"/>
          </a:xfrm>
          <a:prstGeom prst="rect">
            <a:avLst/>
          </a:prstGeom>
          <a:ln>
            <a:noFill/>
          </a:ln>
          <a:effectLst>
            <a:softEdge rad="112500"/>
          </a:effectLst>
        </p:spPr>
      </p:pic>
    </p:spTree>
    <p:extLst>
      <p:ext uri="{BB962C8B-B14F-4D97-AF65-F5344CB8AC3E}">
        <p14:creationId xmlns:p14="http://schemas.microsoft.com/office/powerpoint/2010/main" val="226025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FDD3773-FC96-488D-9705-D21CE51D7464}"/>
              </a:ext>
            </a:extLst>
          </p:cNvPr>
          <p:cNvSpPr>
            <a:spLocks noGrp="1"/>
          </p:cNvSpPr>
          <p:nvPr>
            <p:ph type="body" sz="quarter" idx="10"/>
          </p:nvPr>
        </p:nvSpPr>
        <p:spPr>
          <a:xfrm>
            <a:off x="1913469" y="1530917"/>
            <a:ext cx="13529733" cy="565462"/>
          </a:xfrm>
        </p:spPr>
        <p:txBody>
          <a:bodyPr/>
          <a:lstStyle/>
          <a:p>
            <a:r>
              <a:rPr lang="en-US" dirty="0"/>
              <a:t>Measure real time occupancy to trigger sign playback</a:t>
            </a:r>
          </a:p>
        </p:txBody>
      </p:sp>
      <p:sp>
        <p:nvSpPr>
          <p:cNvPr id="6" name="Content Placeholder 5">
            <a:extLst>
              <a:ext uri="{FF2B5EF4-FFF2-40B4-BE49-F238E27FC236}">
                <a16:creationId xmlns:a16="http://schemas.microsoft.com/office/drawing/2014/main" id="{4CF08E5C-0CCB-47AD-B14B-06FCA95329F5}"/>
              </a:ext>
            </a:extLst>
          </p:cNvPr>
          <p:cNvSpPr>
            <a:spLocks noGrp="1"/>
          </p:cNvSpPr>
          <p:nvPr>
            <p:ph idx="14"/>
          </p:nvPr>
        </p:nvSpPr>
        <p:spPr>
          <a:xfrm>
            <a:off x="1913469" y="2423128"/>
            <a:ext cx="10608731" cy="6022372"/>
          </a:xfrm>
        </p:spPr>
        <p:txBody>
          <a:bodyPr/>
          <a:lstStyle/>
          <a:p>
            <a:pPr>
              <a:lnSpc>
                <a:spcPct val="110000"/>
              </a:lnSpc>
              <a:spcBef>
                <a:spcPts val="600"/>
              </a:spcBef>
              <a:spcAft>
                <a:spcPts val="1200"/>
              </a:spcAft>
              <a:buFont typeface="Wingdings" panose="05000000000000000000" pitchFamily="2" charset="2"/>
              <a:buChar char="§"/>
            </a:pPr>
            <a:r>
              <a:rPr lang="en-US" sz="2400" dirty="0"/>
              <a:t>BlueFox’s foot traffic analytics solution supports a wide range of BrightSign media players. </a:t>
            </a:r>
          </a:p>
          <a:p>
            <a:pPr>
              <a:lnSpc>
                <a:spcPct val="110000"/>
              </a:lnSpc>
              <a:spcBef>
                <a:spcPts val="600"/>
              </a:spcBef>
              <a:spcAft>
                <a:spcPts val="1200"/>
              </a:spcAft>
              <a:buFont typeface="Wingdings" panose="05000000000000000000" pitchFamily="2" charset="2"/>
              <a:buChar char="§"/>
            </a:pPr>
            <a:r>
              <a:rPr lang="en-US" sz="2400" dirty="0"/>
              <a:t>BlueFox Count sends real-time alerts when a location meets its capacity and trigger signage to display “Please wait outside” messaging until it’s safe to enter.</a:t>
            </a:r>
            <a:endParaRPr lang="en-US" sz="2400" dirty="0">
              <a:solidFill>
                <a:srgbClr val="595959"/>
              </a:solidFill>
              <a:latin typeface="Verdana" panose="020B0604030504040204" pitchFamily="34" charset="0"/>
              <a:ea typeface="Verdana" panose="020B0604030504040204" pitchFamily="34" charset="0"/>
            </a:endParaRPr>
          </a:p>
          <a:p>
            <a:pPr lvl="1">
              <a:lnSpc>
                <a:spcPct val="110000"/>
              </a:lnSpc>
              <a:spcBef>
                <a:spcPts val="600"/>
              </a:spcBef>
              <a:spcAft>
                <a:spcPts val="1200"/>
              </a:spcAft>
            </a:pPr>
            <a:r>
              <a:rPr lang="en-US" sz="2000" dirty="0">
                <a:solidFill>
                  <a:srgbClr val="595959"/>
                </a:solidFill>
                <a:latin typeface="Verdana" panose="020B0604030504040204" pitchFamily="34" charset="0"/>
                <a:ea typeface="Verdana" panose="020B0604030504040204" pitchFamily="34" charset="0"/>
              </a:rPr>
              <a:t>Counts people by sensing smartphones - no app</a:t>
            </a:r>
            <a:br>
              <a:rPr lang="en-US" sz="2000" dirty="0">
                <a:solidFill>
                  <a:srgbClr val="595959"/>
                </a:solidFill>
                <a:latin typeface="Verdana" panose="020B0604030504040204" pitchFamily="34" charset="0"/>
                <a:ea typeface="Verdana" panose="020B0604030504040204" pitchFamily="34" charset="0"/>
              </a:rPr>
            </a:br>
            <a:r>
              <a:rPr lang="en-US" sz="2000" dirty="0">
                <a:solidFill>
                  <a:srgbClr val="595959"/>
                </a:solidFill>
                <a:latin typeface="Verdana" panose="020B0604030504040204" pitchFamily="34" charset="0"/>
                <a:ea typeface="Verdana" panose="020B0604030504040204" pitchFamily="34" charset="0"/>
              </a:rPr>
              <a:t> or beacon needed</a:t>
            </a:r>
          </a:p>
          <a:p>
            <a:pPr lvl="1">
              <a:lnSpc>
                <a:spcPct val="110000"/>
              </a:lnSpc>
              <a:spcBef>
                <a:spcPts val="600"/>
              </a:spcBef>
              <a:spcAft>
                <a:spcPts val="1200"/>
              </a:spcAft>
            </a:pPr>
            <a:r>
              <a:rPr lang="en-US" sz="2000" dirty="0">
                <a:solidFill>
                  <a:srgbClr val="595959"/>
                </a:solidFill>
                <a:latin typeface="Verdana" panose="020B0604030504040204" pitchFamily="34" charset="0"/>
                <a:ea typeface="Verdana" panose="020B0604030504040204" pitchFamily="34" charset="0"/>
              </a:rPr>
              <a:t>Triggers digital signage playback to match </a:t>
            </a:r>
            <a:br>
              <a:rPr lang="en-US" sz="2000" dirty="0">
                <a:solidFill>
                  <a:srgbClr val="595959"/>
                </a:solidFill>
                <a:latin typeface="Verdana" panose="020B0604030504040204" pitchFamily="34" charset="0"/>
                <a:ea typeface="Verdana" panose="020B0604030504040204" pitchFamily="34" charset="0"/>
              </a:rPr>
            </a:br>
            <a:r>
              <a:rPr lang="en-US" sz="2000" dirty="0">
                <a:solidFill>
                  <a:srgbClr val="595959"/>
                </a:solidFill>
                <a:latin typeface="Verdana" panose="020B0604030504040204" pitchFamily="34" charset="0"/>
                <a:ea typeface="Verdana" panose="020B0604030504040204" pitchFamily="34" charset="0"/>
              </a:rPr>
              <a:t>occupancy levels</a:t>
            </a:r>
          </a:p>
          <a:p>
            <a:pPr lvl="1">
              <a:lnSpc>
                <a:spcPct val="110000"/>
              </a:lnSpc>
              <a:spcBef>
                <a:spcPts val="600"/>
              </a:spcBef>
              <a:spcAft>
                <a:spcPts val="1200"/>
              </a:spcAft>
            </a:pPr>
            <a:r>
              <a:rPr lang="en-US" sz="2000" dirty="0">
                <a:solidFill>
                  <a:srgbClr val="595959"/>
                </a:solidFill>
                <a:latin typeface="Verdana" panose="020B0604030504040204" pitchFamily="34" charset="0"/>
                <a:ea typeface="Verdana" panose="020B0604030504040204" pitchFamily="34" charset="0"/>
              </a:rPr>
              <a:t>Sends real-time alerts to store managers when </a:t>
            </a:r>
            <a:br>
              <a:rPr lang="en-US" sz="2000" dirty="0">
                <a:solidFill>
                  <a:srgbClr val="595959"/>
                </a:solidFill>
                <a:latin typeface="Verdana" panose="020B0604030504040204" pitchFamily="34" charset="0"/>
                <a:ea typeface="Verdana" panose="020B0604030504040204" pitchFamily="34" charset="0"/>
              </a:rPr>
            </a:br>
            <a:r>
              <a:rPr lang="en-US" sz="2000" dirty="0">
                <a:solidFill>
                  <a:srgbClr val="595959"/>
                </a:solidFill>
                <a:latin typeface="Verdana" panose="020B0604030504040204" pitchFamily="34" charset="0"/>
                <a:ea typeface="Verdana" panose="020B0604030504040204" pitchFamily="34" charset="0"/>
              </a:rPr>
              <a:t>a location surpasses its capacity </a:t>
            </a:r>
          </a:p>
          <a:p>
            <a:pPr lvl="1">
              <a:lnSpc>
                <a:spcPct val="110000"/>
              </a:lnSpc>
              <a:spcBef>
                <a:spcPts val="600"/>
              </a:spcBef>
              <a:spcAft>
                <a:spcPts val="1200"/>
              </a:spcAft>
            </a:pPr>
            <a:r>
              <a:rPr lang="en-US" sz="2000" dirty="0">
                <a:solidFill>
                  <a:srgbClr val="595959"/>
                </a:solidFill>
                <a:latin typeface="Verdana" panose="020B0604030504040204" pitchFamily="34" charset="0"/>
                <a:ea typeface="Verdana" panose="020B0604030504040204" pitchFamily="34" charset="0"/>
              </a:rPr>
              <a:t>Measures dwell times &amp; analyzes occupancy trends </a:t>
            </a:r>
          </a:p>
          <a:p>
            <a:pPr>
              <a:lnSpc>
                <a:spcPct val="110000"/>
              </a:lnSpc>
              <a:spcBef>
                <a:spcPts val="600"/>
              </a:spcBef>
              <a:spcAft>
                <a:spcPts val="1200"/>
              </a:spcAft>
            </a:pPr>
            <a:endParaRPr lang="en-US" sz="2000" dirty="0">
              <a:solidFill>
                <a:srgbClr val="595959"/>
              </a:solidFill>
              <a:latin typeface="Verdana" panose="020B0604030504040204" pitchFamily="34" charset="0"/>
              <a:ea typeface="Verdana" panose="020B0604030504040204" pitchFamily="34" charset="0"/>
            </a:endParaRPr>
          </a:p>
        </p:txBody>
      </p:sp>
      <p:pic>
        <p:nvPicPr>
          <p:cNvPr id="16" name="Picture 6" descr="Download Free Right Arrow Vectors - VectorFreak.com">
            <a:hlinkClick r:id="rId2"/>
            <a:extLst>
              <a:ext uri="{FF2B5EF4-FFF2-40B4-BE49-F238E27FC236}">
                <a16:creationId xmlns:a16="http://schemas.microsoft.com/office/drawing/2014/main" id="{7FFF90E7-1EE0-4B8C-B0C6-1736EBADCF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808" y="488875"/>
            <a:ext cx="994081" cy="9940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D6FA3B9-4D42-4AF3-B3D9-7DAE66D52FEA}"/>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097929" y="1204168"/>
            <a:ext cx="2489201" cy="41533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indoor, computer, sitting, table&#10;&#10;Description automatically generated">
            <a:extLst>
              <a:ext uri="{FF2B5EF4-FFF2-40B4-BE49-F238E27FC236}">
                <a16:creationId xmlns:a16="http://schemas.microsoft.com/office/drawing/2014/main" id="{CDFB9E53-81E0-4939-B400-E357058B018B}"/>
              </a:ext>
            </a:extLst>
          </p:cNvPr>
          <p:cNvPicPr>
            <a:picLocks noChangeAspect="1"/>
          </p:cNvPicPr>
          <p:nvPr/>
        </p:nvPicPr>
        <p:blipFill>
          <a:blip r:embed="rId5"/>
          <a:stretch>
            <a:fillRect/>
          </a:stretch>
        </p:blipFill>
        <p:spPr>
          <a:xfrm>
            <a:off x="10499532" y="5117576"/>
            <a:ext cx="5196795" cy="3450672"/>
          </a:xfrm>
          <a:prstGeom prst="rect">
            <a:avLst/>
          </a:prstGeom>
          <a:ln>
            <a:noFill/>
          </a:ln>
          <a:effectLst>
            <a:softEdge rad="112500"/>
          </a:effectLst>
        </p:spPr>
      </p:pic>
      <p:pic>
        <p:nvPicPr>
          <p:cNvPr id="2" name="Picture 2" descr="Click Here To Learn More Button Png - Nissan Leaf, Transparent Png ...">
            <a:hlinkClick r:id="rId6"/>
            <a:extLst>
              <a:ext uri="{FF2B5EF4-FFF2-40B4-BE49-F238E27FC236}">
                <a16:creationId xmlns:a16="http://schemas.microsoft.com/office/drawing/2014/main" id="{B1B38008-CE36-411C-A9C7-C7610D37779E}"/>
              </a:ext>
            </a:extLst>
          </p:cNvPr>
          <p:cNvPicPr>
            <a:picLocks noChangeAspect="1" noChangeArrowheads="1"/>
          </p:cNvPicPr>
          <p:nvPr/>
        </p:nvPicPr>
        <p:blipFill>
          <a:blip r:embed="rId7" cstate="screen">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30612" y="1670604"/>
            <a:ext cx="1494471" cy="53870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360410C-EACF-47C2-96CD-54C70084549C}"/>
              </a:ext>
            </a:extLst>
          </p:cNvPr>
          <p:cNvGrpSpPr/>
          <p:nvPr/>
        </p:nvGrpSpPr>
        <p:grpSpPr>
          <a:xfrm>
            <a:off x="2026055" y="522390"/>
            <a:ext cx="5107200" cy="1053990"/>
            <a:chOff x="2026055" y="570518"/>
            <a:chExt cx="5107200" cy="1053990"/>
          </a:xfrm>
        </p:grpSpPr>
        <p:pic>
          <p:nvPicPr>
            <p:cNvPr id="17" name="Picture 16">
              <a:extLst>
                <a:ext uri="{FF2B5EF4-FFF2-40B4-BE49-F238E27FC236}">
                  <a16:creationId xmlns:a16="http://schemas.microsoft.com/office/drawing/2014/main" id="{D65A5469-A6F0-4662-B8A4-3CC44717998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026055" y="570518"/>
              <a:ext cx="1826555" cy="1053990"/>
            </a:xfrm>
            <a:prstGeom prst="rect">
              <a:avLst/>
            </a:prstGeom>
          </p:spPr>
        </p:pic>
        <p:pic>
          <p:nvPicPr>
            <p:cNvPr id="9" name="Picture 8">
              <a:extLst>
                <a:ext uri="{FF2B5EF4-FFF2-40B4-BE49-F238E27FC236}">
                  <a16:creationId xmlns:a16="http://schemas.microsoft.com/office/drawing/2014/main" id="{F5730615-E8AD-4F08-B512-1F67F31CE18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44053" y="570518"/>
              <a:ext cx="2489202" cy="1053990"/>
            </a:xfrm>
            <a:prstGeom prst="rect">
              <a:avLst/>
            </a:prstGeom>
          </p:spPr>
        </p:pic>
        <p:pic>
          <p:nvPicPr>
            <p:cNvPr id="10" name="Picture 9">
              <a:extLst>
                <a:ext uri="{FF2B5EF4-FFF2-40B4-BE49-F238E27FC236}">
                  <a16:creationId xmlns:a16="http://schemas.microsoft.com/office/drawing/2014/main" id="{ECE66764-87A5-4B66-9507-140ED90DC5D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977621" y="570518"/>
              <a:ext cx="541421" cy="1053990"/>
            </a:xfrm>
            <a:prstGeom prst="rect">
              <a:avLst/>
            </a:prstGeom>
          </p:spPr>
        </p:pic>
      </p:grpSp>
      <p:pic>
        <p:nvPicPr>
          <p:cNvPr id="12" name="Picture 2" descr="Home button Royalty Free Vector Image - VectorStock">
            <a:hlinkClick r:id="rId12" action="ppaction://hlinksldjump"/>
            <a:extLst>
              <a:ext uri="{FF2B5EF4-FFF2-40B4-BE49-F238E27FC236}">
                <a16:creationId xmlns:a16="http://schemas.microsoft.com/office/drawing/2014/main" id="{6480DDBA-EF00-40DA-8778-215A237E6EB8}"/>
              </a:ext>
            </a:extLst>
          </p:cNvPr>
          <p:cNvPicPr>
            <a:picLocks noChangeAspect="1" noChangeArrowheads="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16368" y="8171102"/>
            <a:ext cx="922957" cy="97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832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D434AE5-176A-40C2-A140-6DB4D8AE43AB}"/>
              </a:ext>
            </a:extLst>
          </p:cNvPr>
          <p:cNvSpPr>
            <a:spLocks noGrp="1"/>
          </p:cNvSpPr>
          <p:nvPr>
            <p:ph type="body" sz="quarter" idx="10"/>
          </p:nvPr>
        </p:nvSpPr>
        <p:spPr/>
        <p:txBody>
          <a:bodyPr/>
          <a:lstStyle/>
          <a:p>
            <a:r>
              <a:rPr lang="en-US" sz="6600" dirty="0"/>
              <a:t>Thank You!</a:t>
            </a:r>
          </a:p>
        </p:txBody>
      </p:sp>
      <p:pic>
        <p:nvPicPr>
          <p:cNvPr id="5" name="Picture 4" descr="A close up of a sign&#10;&#10;Description automatically generated">
            <a:hlinkClick r:id="rId2"/>
            <a:extLst>
              <a:ext uri="{FF2B5EF4-FFF2-40B4-BE49-F238E27FC236}">
                <a16:creationId xmlns:a16="http://schemas.microsoft.com/office/drawing/2014/main" id="{5CAB9F75-D596-4E54-B6E4-9D335B07A9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700000">
            <a:off x="6568698" y="4528562"/>
            <a:ext cx="3118603" cy="3118603"/>
          </a:xfrm>
          <a:prstGeom prst="rect">
            <a:avLst/>
          </a:prstGeom>
        </p:spPr>
      </p:pic>
      <p:pic>
        <p:nvPicPr>
          <p:cNvPr id="4" name="Picture 2" descr="Home button Royalty Free Vector Image - VectorStock">
            <a:hlinkClick r:id="rId4" action="ppaction://hlinksldjump"/>
            <a:extLst>
              <a:ext uri="{FF2B5EF4-FFF2-40B4-BE49-F238E27FC236}">
                <a16:creationId xmlns:a16="http://schemas.microsoft.com/office/drawing/2014/main" id="{1F1A9D73-4407-4AA8-8787-545D22BB2F44}"/>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5868" y="7684653"/>
            <a:ext cx="922957" cy="97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630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sign&#10;&#10;Description automatically generated">
            <a:extLst>
              <a:ext uri="{FF2B5EF4-FFF2-40B4-BE49-F238E27FC236}">
                <a16:creationId xmlns:a16="http://schemas.microsoft.com/office/drawing/2014/main" id="{A93343D9-52F0-460F-BA88-608F5B896985}"/>
              </a:ext>
            </a:extLst>
          </p:cNvPr>
          <p:cNvPicPr>
            <a:picLocks noChangeAspect="1"/>
          </p:cNvPicPr>
          <p:nvPr/>
        </p:nvPicPr>
        <p:blipFill>
          <a:blip r:embed="rId2"/>
          <a:stretch>
            <a:fillRect/>
          </a:stretch>
        </p:blipFill>
        <p:spPr>
          <a:xfrm>
            <a:off x="5273666" y="3588110"/>
            <a:ext cx="4686913" cy="3612155"/>
          </a:xfrm>
          <a:prstGeom prst="rect">
            <a:avLst/>
          </a:prstGeom>
        </p:spPr>
      </p:pic>
      <p:grpSp>
        <p:nvGrpSpPr>
          <p:cNvPr id="11" name="Group 10">
            <a:extLst>
              <a:ext uri="{FF2B5EF4-FFF2-40B4-BE49-F238E27FC236}">
                <a16:creationId xmlns:a16="http://schemas.microsoft.com/office/drawing/2014/main" id="{42C57EE2-3D35-4EBB-AEEB-E63490C1286A}"/>
              </a:ext>
            </a:extLst>
          </p:cNvPr>
          <p:cNvGrpSpPr/>
          <p:nvPr/>
        </p:nvGrpSpPr>
        <p:grpSpPr>
          <a:xfrm>
            <a:off x="5273666" y="1741970"/>
            <a:ext cx="5708667" cy="2738118"/>
            <a:chOff x="1913469" y="5611201"/>
            <a:chExt cx="4214281" cy="2021347"/>
          </a:xfrm>
        </p:grpSpPr>
        <p:sp>
          <p:nvSpPr>
            <p:cNvPr id="17" name="Text Placeholder 4">
              <a:extLst>
                <a:ext uri="{FF2B5EF4-FFF2-40B4-BE49-F238E27FC236}">
                  <a16:creationId xmlns:a16="http://schemas.microsoft.com/office/drawing/2014/main" id="{7B430237-C9A1-4DD9-9435-FDA82EE950D9}"/>
                </a:ext>
              </a:extLst>
            </p:cNvPr>
            <p:cNvSpPr txBox="1">
              <a:spLocks/>
            </p:cNvSpPr>
            <p:nvPr/>
          </p:nvSpPr>
          <p:spPr>
            <a:xfrm>
              <a:off x="1913469" y="6315588"/>
              <a:ext cx="4214281" cy="1316960"/>
            </a:xfrm>
            <a:prstGeom prst="rect">
              <a:avLst/>
            </a:prstGeom>
          </p:spPr>
          <p:txBody>
            <a:bodyPr anchor="t" anchorCtr="0">
              <a:noAutofit/>
            </a:bodyPr>
            <a:lstStyle>
              <a:lvl1pPr marL="0" indent="0" algn="l" defTabSz="457200" rtl="0" eaLnBrk="1" latinLnBrk="0" hangingPunct="1">
                <a:spcBef>
                  <a:spcPct val="20000"/>
                </a:spcBef>
                <a:buFont typeface="Arial"/>
                <a:buNone/>
                <a:defRPr sz="2800" b="1" i="0" kern="1200">
                  <a:solidFill>
                    <a:srgbClr val="3720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solidFill>
                    <a:srgbClr val="28A6BA"/>
                  </a:solidFill>
                </a:rPr>
                <a:t>Phone assisted</a:t>
              </a:r>
              <a:br>
                <a:rPr lang="en-US" sz="2000" dirty="0">
                  <a:solidFill>
                    <a:srgbClr val="28A6BA"/>
                  </a:solidFill>
                </a:rPr>
              </a:br>
              <a:r>
                <a:rPr lang="en-US" sz="2000" dirty="0">
                  <a:solidFill>
                    <a:srgbClr val="28A6BA"/>
                  </a:solidFill>
                </a:rPr>
                <a:t>touchless engagement</a:t>
              </a:r>
            </a:p>
          </p:txBody>
        </p:sp>
        <p:pic>
          <p:nvPicPr>
            <p:cNvPr id="18" name="Picture 17" descr="A close up of a sign&#10;&#10;Description automatically generated">
              <a:extLst>
                <a:ext uri="{FF2B5EF4-FFF2-40B4-BE49-F238E27FC236}">
                  <a16:creationId xmlns:a16="http://schemas.microsoft.com/office/drawing/2014/main" id="{DC106072-7058-4283-A5F1-AF8A6D4CF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540" y="5611201"/>
              <a:ext cx="3198139" cy="833514"/>
            </a:xfrm>
            <a:prstGeom prst="rect">
              <a:avLst/>
            </a:prstGeom>
          </p:spPr>
        </p:pic>
      </p:grpSp>
      <p:sp>
        <p:nvSpPr>
          <p:cNvPr id="20" name="Rectangle: Rounded Corners 19">
            <a:hlinkClick r:id="rId4"/>
            <a:extLst>
              <a:ext uri="{FF2B5EF4-FFF2-40B4-BE49-F238E27FC236}">
                <a16:creationId xmlns:a16="http://schemas.microsoft.com/office/drawing/2014/main" id="{39302F55-CCCB-4425-A089-C036AC0FB067}"/>
              </a:ext>
            </a:extLst>
          </p:cNvPr>
          <p:cNvSpPr/>
          <p:nvPr/>
        </p:nvSpPr>
        <p:spPr>
          <a:xfrm>
            <a:off x="5086521" y="7140288"/>
            <a:ext cx="2977979" cy="939113"/>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cap="all" dirty="0">
                <a:latin typeface="Arial" panose="020B0604020202020204" pitchFamily="34" charset="0"/>
                <a:ea typeface="Verdana" panose="020B0604030504040204" pitchFamily="34" charset="0"/>
                <a:cs typeface="Arial" panose="020B0604020202020204" pitchFamily="34" charset="0"/>
              </a:rPr>
              <a:t>BrightLink webpage</a:t>
            </a:r>
          </a:p>
        </p:txBody>
      </p:sp>
      <p:sp>
        <p:nvSpPr>
          <p:cNvPr id="21" name="Rectangle: Rounded Corners 20">
            <a:hlinkClick r:id="rId5"/>
            <a:extLst>
              <a:ext uri="{FF2B5EF4-FFF2-40B4-BE49-F238E27FC236}">
                <a16:creationId xmlns:a16="http://schemas.microsoft.com/office/drawing/2014/main" id="{0DC4E534-B61F-468D-A716-19969246F543}"/>
              </a:ext>
            </a:extLst>
          </p:cNvPr>
          <p:cNvSpPr/>
          <p:nvPr/>
        </p:nvSpPr>
        <p:spPr>
          <a:xfrm>
            <a:off x="8674102" y="7140287"/>
            <a:ext cx="2977979" cy="939113"/>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cap="all" dirty="0">
                <a:latin typeface="Arial" panose="020B0604020202020204" pitchFamily="34" charset="0"/>
                <a:ea typeface="Verdana" panose="020B0604030504040204" pitchFamily="34" charset="0"/>
                <a:cs typeface="Arial" panose="020B0604020202020204" pitchFamily="34" charset="0"/>
              </a:rPr>
              <a:t>BrightLink Video</a:t>
            </a:r>
          </a:p>
        </p:txBody>
      </p:sp>
      <p:pic>
        <p:nvPicPr>
          <p:cNvPr id="22" name="Picture 2" descr="Home button Royalty Free Vector Image - VectorStock">
            <a:hlinkClick r:id="rId6" action="ppaction://hlinksldjump"/>
            <a:extLst>
              <a:ext uri="{FF2B5EF4-FFF2-40B4-BE49-F238E27FC236}">
                <a16:creationId xmlns:a16="http://schemas.microsoft.com/office/drawing/2014/main" id="{661FD5B5-77AE-42E2-AD2B-EC0845719782}"/>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5868" y="7684653"/>
            <a:ext cx="922957" cy="97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248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ightSign-Template-2020.pptx" id="{99513E83-A690-4EEE-A36C-7AA290ED00C8}" vid="{84E01F84-D168-4C91-918F-73A746877B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BrightSign-Template-2020</Template>
  <TotalTime>5511</TotalTime>
  <Words>3075</Words>
  <Application>Microsoft Office PowerPoint</Application>
  <PresentationFormat>Custom</PresentationFormat>
  <Paragraphs>294</Paragraphs>
  <Slides>34</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Aharoni</vt:lpstr>
      <vt:lpstr>Arial</vt:lpstr>
      <vt:lpstr>Arial Rounded MT Bold</vt:lpstr>
      <vt:lpstr>Bahnschrift</vt:lpstr>
      <vt:lpstr>Calibri</vt:lpstr>
      <vt:lpstr>Garamond</vt:lpstr>
      <vt:lpstr>Helvetica</vt:lpstr>
      <vt:lpstr>Helvetica Neue Bold Condensed</vt:lpstr>
      <vt:lpstr>Helvetica Neue Condensed Bold</vt:lpstr>
      <vt:lpstr>Montserrat</vt:lpstr>
      <vt:lpstr>Symbol</vt:lpstr>
      <vt:lpstr>Verdana</vt:lpstr>
      <vt:lpstr>Wingdings</vt:lpstr>
      <vt:lpstr>Office Theme</vt:lpstr>
      <vt:lpstr>PowerPoint Presentation</vt:lpstr>
      <vt:lpstr>Out-of-home Engagement is changing</vt:lpstr>
      <vt:lpstr>BrightSign covid-19 Solutions</vt:lpstr>
      <vt:lpstr>PowerPoint Presentation</vt:lpstr>
      <vt:lpstr>PowerPoint Presentation</vt:lpstr>
      <vt:lpstr>Overview</vt:lpstr>
      <vt:lpstr>PowerPoint Presentation</vt:lpstr>
      <vt:lpstr>PowerPoint Presentation</vt:lpstr>
      <vt:lpstr>PowerPoint Presentation</vt:lpstr>
      <vt:lpstr>BrightLink</vt:lpstr>
      <vt:lpstr>How BrightLink works</vt:lpstr>
      <vt:lpstr>1-Way BrightLink Applications</vt:lpstr>
      <vt:lpstr>1-way BrightLink Features</vt:lpstr>
      <vt:lpstr>1-way BrightLink Application: Retail Shelf </vt:lpstr>
      <vt:lpstr>1-way BrightLink Application: Retail Product Shelf</vt:lpstr>
      <vt:lpstr>1-way BrightLink Application: Museum Engagement</vt:lpstr>
      <vt:lpstr>2-way Engagement applications </vt:lpstr>
      <vt:lpstr>2-way Engagement Features</vt:lpstr>
      <vt:lpstr>2-way BrightLink Application: Retail Kiosk </vt:lpstr>
      <vt:lpstr>2-way BrightLink Application: Retail Kiosk </vt:lpstr>
      <vt:lpstr>BrightLink Implementation</vt:lpstr>
      <vt:lpstr>PowerPoint Presentation</vt:lpstr>
      <vt:lpstr>BrightMenu Applications</vt:lpstr>
      <vt:lpstr>BrightMenu Features</vt:lpstr>
      <vt:lpstr>BrightMenu operation</vt:lpstr>
      <vt:lpstr>BrightMenu Customization</vt:lpstr>
      <vt:lpstr>BrightMenu Implementation Options</vt:lpstr>
      <vt:lpstr>PowerPoint Presentation</vt:lpstr>
      <vt:lpstr>Overview</vt:lpstr>
      <vt:lpstr>Benefits</vt:lpstr>
      <vt:lpstr>Requirements</vt:lpstr>
      <vt:lpstr>Model</vt:lpstr>
      <vt:lpstr>BrightVoice Applications</vt:lpstr>
      <vt:lpstr>PowerPoint Presentation</vt:lpstr>
    </vt:vector>
  </TitlesOfParts>
  <Company>B'stro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Fore</dc:creator>
  <cp:lastModifiedBy>Karen Fore</cp:lastModifiedBy>
  <cp:revision>264</cp:revision>
  <cp:lastPrinted>2017-10-26T17:42:36Z</cp:lastPrinted>
  <dcterms:created xsi:type="dcterms:W3CDTF">2020-04-29T21:24:16Z</dcterms:created>
  <dcterms:modified xsi:type="dcterms:W3CDTF">2020-06-18T18:27:49Z</dcterms:modified>
</cp:coreProperties>
</file>