
<file path=[Content_Types].xml><?xml version="1.0" encoding="utf-8"?>
<Types xmlns="http://schemas.openxmlformats.org/package/2006/content-types">
  <Default Extension="bin" ContentType="image/unknown"/>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26" r:id="rId4"/>
  </p:sldMasterIdLst>
  <p:notesMasterIdLst>
    <p:notesMasterId r:id="rId40"/>
  </p:notesMasterIdLst>
  <p:handoutMasterIdLst>
    <p:handoutMasterId r:id="rId41"/>
  </p:handoutMasterIdLst>
  <p:sldIdLst>
    <p:sldId id="256" r:id="rId5"/>
    <p:sldId id="1343" r:id="rId6"/>
    <p:sldId id="11829" r:id="rId7"/>
    <p:sldId id="11673" r:id="rId8"/>
    <p:sldId id="11576" r:id="rId9"/>
    <p:sldId id="11826" r:id="rId10"/>
    <p:sldId id="11842" r:id="rId11"/>
    <p:sldId id="11677" r:id="rId12"/>
    <p:sldId id="11835" r:id="rId13"/>
    <p:sldId id="11849" r:id="rId14"/>
    <p:sldId id="1538" r:id="rId15"/>
    <p:sldId id="11678" r:id="rId16"/>
    <p:sldId id="11827" r:id="rId17"/>
    <p:sldId id="11843" r:id="rId18"/>
    <p:sldId id="11833" r:id="rId19"/>
    <p:sldId id="1404" r:id="rId20"/>
    <p:sldId id="11834" r:id="rId21"/>
    <p:sldId id="1484" r:id="rId22"/>
    <p:sldId id="11840" r:id="rId23"/>
    <p:sldId id="1331" r:id="rId24"/>
    <p:sldId id="11831" r:id="rId25"/>
    <p:sldId id="1412" r:id="rId26"/>
    <p:sldId id="11841" r:id="rId27"/>
    <p:sldId id="1416" r:id="rId28"/>
    <p:sldId id="1432" r:id="rId29"/>
    <p:sldId id="1415" r:id="rId30"/>
    <p:sldId id="1431" r:id="rId31"/>
    <p:sldId id="11820" r:id="rId32"/>
    <p:sldId id="11850" r:id="rId33"/>
    <p:sldId id="11845" r:id="rId34"/>
    <p:sldId id="11847" r:id="rId35"/>
    <p:sldId id="11848" r:id="rId36"/>
    <p:sldId id="11714" r:id="rId37"/>
    <p:sldId id="11836" r:id="rId38"/>
    <p:sldId id="11828" r:id="rId39"/>
  </p:sldIdLst>
  <p:sldSz cx="18288000" cy="10287000"/>
  <p:notesSz cx="6858000" cy="9144000"/>
  <p:embeddedFontLs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
      <p:font typeface="Lato Light" panose="020F0502020204030203" pitchFamily="34" charset="0"/>
      <p:regular r:id="rId48"/>
      <p:italic r:id="rId49"/>
    </p:embeddedFont>
    <p:embeddedFont>
      <p:font typeface="Montserrat" panose="00000500000000000000" pitchFamily="2" charset="0"/>
      <p:regular r:id="rId50"/>
      <p:bold r:id="rId51"/>
      <p:italic r:id="rId52"/>
      <p:boldItalic r:id="rId53"/>
    </p:embeddedFont>
    <p:embeddedFont>
      <p:font typeface="MyriadPro-Bold" panose="020B0703030403020204" charset="0"/>
      <p:bold r:id="rId54"/>
    </p:embeddedFont>
    <p:embeddedFont>
      <p:font typeface="Nunito Sans" pitchFamily="2" charset="0"/>
      <p:regular r:id="rId55"/>
      <p:bold r:id="rId56"/>
      <p:italic r:id="rId57"/>
      <p:boldItalic r:id="rId58"/>
    </p:embeddedFont>
    <p:embeddedFont>
      <p:font typeface="Open Sans" panose="020B0606030504020204" pitchFamily="34" charset="0"/>
      <p:regular r:id="rId59"/>
      <p:bold r:id="rId60"/>
      <p:italic r:id="rId61"/>
      <p:boldItalic r:id="rId62"/>
    </p:embeddedFont>
    <p:embeddedFont>
      <p:font typeface="Open Sans Extrabold" panose="020B0906030804020204" pitchFamily="34" charset="0"/>
      <p:bold r:id="rId63"/>
      <p:boldItalic r:id="rId64"/>
    </p:embeddedFont>
    <p:embeddedFont>
      <p:font typeface="Open Sans Light" panose="020B0306030504020204" pitchFamily="34" charset="0"/>
      <p:regular r:id="rId65"/>
      <p:italic r:id="rId66"/>
    </p:embeddedFont>
    <p:embeddedFont>
      <p:font typeface="Roboto" panose="02000000000000000000" pitchFamily="2" charset="0"/>
      <p:regular r:id="rId67"/>
      <p:bold r:id="rId68"/>
      <p:italic r:id="rId69"/>
      <p:boldItalic r:id="rId70"/>
    </p:embeddedFont>
    <p:embeddedFont>
      <p:font typeface="Verdana" panose="020B0604030504040204" pitchFamily="34" charset="0"/>
      <p:regular r:id="rId71"/>
      <p:bold r:id="rId72"/>
      <p:italic r:id="rId73"/>
      <p:boldItalic r:id="rId7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 Harnack" initials="MH" lastIdx="2" clrIdx="0">
    <p:extLst>
      <p:ext uri="{19B8F6BF-5375-455C-9EA6-DF929625EA0E}">
        <p15:presenceInfo xmlns:p15="http://schemas.microsoft.com/office/powerpoint/2012/main" userId="S::mharnack@brightsign.biz::3d17f632-b997-4d14-8c55-06475514ea86" providerId="AD"/>
      </p:ext>
    </p:extLst>
  </p:cmAuthor>
  <p:cmAuthor id="2" name="Connie Chan" initials="CC" lastIdx="2" clrIdx="1">
    <p:extLst>
      <p:ext uri="{19B8F6BF-5375-455C-9EA6-DF929625EA0E}">
        <p15:presenceInfo xmlns:p15="http://schemas.microsoft.com/office/powerpoint/2012/main" userId="S::cchan@brightsign.biz::500bcbb7-ec5c-4146-af26-1ce125eb618d" providerId="AD"/>
      </p:ext>
    </p:extLst>
  </p:cmAuthor>
  <p:cmAuthor id="3" name="Karen Fore" initials="KF" lastIdx="2" clrIdx="2">
    <p:extLst>
      <p:ext uri="{19B8F6BF-5375-455C-9EA6-DF929625EA0E}">
        <p15:presenceInfo xmlns:p15="http://schemas.microsoft.com/office/powerpoint/2012/main" userId="S::kfore@brightsign.biz::099ca418-096d-4750-99a5-946c84e7c9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CAE8"/>
    <a:srgbClr val="F48377"/>
    <a:srgbClr val="EAF7FE"/>
    <a:srgbClr val="311C6B"/>
    <a:srgbClr val="1FAB76"/>
    <a:srgbClr val="0A007D"/>
    <a:srgbClr val="C14D47"/>
    <a:srgbClr val="EADAEC"/>
    <a:srgbClr val="FFFFFF"/>
    <a:srgbClr val="0C78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EF2B47-E5B0-4F90-8DA7-B04749A06C5B}" v="194" dt="2021-11-19T17:31:02.8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94" autoAdjust="0"/>
    <p:restoredTop sz="91457" autoAdjust="0"/>
  </p:normalViewPr>
  <p:slideViewPr>
    <p:cSldViewPr snapToGrid="0">
      <p:cViewPr>
        <p:scale>
          <a:sx n="50" d="100"/>
          <a:sy n="50" d="100"/>
        </p:scale>
        <p:origin x="1008" y="53"/>
      </p:cViewPr>
      <p:guideLst/>
    </p:cSldViewPr>
  </p:slideViewPr>
  <p:notesTextViewPr>
    <p:cViewPr>
      <p:scale>
        <a:sx n="1" d="1"/>
        <a:sy n="1" d="1"/>
      </p:scale>
      <p:origin x="0" y="0"/>
    </p:cViewPr>
  </p:notesTextViewPr>
  <p:notesViewPr>
    <p:cSldViewPr snapToGrid="0">
      <p:cViewPr>
        <p:scale>
          <a:sx n="1" d="2"/>
          <a:sy n="1" d="2"/>
        </p:scale>
        <p:origin x="5832" y="226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68" Type="http://schemas.openxmlformats.org/officeDocument/2006/relationships/font" Target="fonts/font27.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font" Target="fonts/font25.fntdata"/><Relationship Id="rId74" Type="http://schemas.openxmlformats.org/officeDocument/2006/relationships/font" Target="fonts/font33.fntdata"/><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20.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font" Target="fonts/font28.fntdata"/><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0.fntdata"/><Relationship Id="rId72" Type="http://schemas.openxmlformats.org/officeDocument/2006/relationships/font" Target="fonts/font31.fntdata"/><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font" Target="fonts/font26.fntdata"/><Relationship Id="rId20" Type="http://schemas.openxmlformats.org/officeDocument/2006/relationships/slide" Target="slides/slide16.xml"/><Relationship Id="rId41" Type="http://schemas.openxmlformats.org/officeDocument/2006/relationships/handoutMaster" Target="handoutMasters/handout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font" Target="fonts/font29.fntdata"/><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73" Type="http://schemas.openxmlformats.org/officeDocument/2006/relationships/font" Target="fonts/font32.fntdata"/><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9.fntdata"/><Relationship Id="rId55" Type="http://schemas.openxmlformats.org/officeDocument/2006/relationships/font" Target="fonts/font14.fntdata"/><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font" Target="fonts/font30.fntdata"/><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BE7039-1583-45F0-81D5-77CC7C9687D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97511A27-B374-409E-B94B-6B6B84B065B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20DCB3B-7A1B-4115-BD92-B2659C35B9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A2D587-6F50-46E8-B121-FFF9EB70A641}" type="slidenum">
              <a:rPr lang="en-US" smtClean="0"/>
              <a:t>‹#›</a:t>
            </a:fld>
            <a:endParaRPr lang="en-US"/>
          </a:p>
        </p:txBody>
      </p:sp>
    </p:spTree>
    <p:extLst>
      <p:ext uri="{BB962C8B-B14F-4D97-AF65-F5344CB8AC3E}">
        <p14:creationId xmlns:p14="http://schemas.microsoft.com/office/powerpoint/2010/main" val="42489437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EA8471-20BE-CC4F-83CF-0BE82771AEE6}" type="datetimeFigureOut">
              <a:rPr lang="en-US" smtClean="0"/>
              <a:t>3/29/2022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C9CA05-EA65-E346-AA4D-2C91C7228D99}" type="slidenum">
              <a:rPr lang="en-US" smtClean="0"/>
              <a:t>‹#›</a:t>
            </a:fld>
            <a:endParaRPr lang="en-US"/>
          </a:p>
        </p:txBody>
      </p:sp>
    </p:spTree>
    <p:extLst>
      <p:ext uri="{BB962C8B-B14F-4D97-AF65-F5344CB8AC3E}">
        <p14:creationId xmlns:p14="http://schemas.microsoft.com/office/powerpoint/2010/main" val="2297155708"/>
      </p:ext>
    </p:extLst>
  </p:cSld>
  <p:clrMap bg1="lt1" tx1="dk1" bg2="lt2" tx2="dk2" accent1="accent1" accent2="accent2" accent3="accent3" accent4="accent4" accent5="accent5" accent6="accent6" hlink="hlink" folHlink="folHlink"/>
  <p:notesStyle>
    <a:lvl1pPr marL="0" algn="l" defTabSz="1371464" rtl="0" eaLnBrk="1" latinLnBrk="0" hangingPunct="1">
      <a:buFont typeface="Arial" panose="020B0604020202020204" pitchFamily="34" charset="0"/>
      <a:buNone/>
      <a:defRPr sz="1500" kern="1200">
        <a:solidFill>
          <a:schemeClr val="tx1"/>
        </a:solidFill>
        <a:latin typeface="+mn-lt"/>
        <a:ea typeface="+mn-ea"/>
        <a:cs typeface="+mn-cs"/>
      </a:defRPr>
    </a:lvl1pPr>
    <a:lvl2pPr marL="183339" indent="0" algn="l" defTabSz="1371464" rtl="0" eaLnBrk="1" latinLnBrk="0" hangingPunct="1">
      <a:buFont typeface="Arial" panose="020B0604020202020204" pitchFamily="34" charset="0"/>
      <a:buChar char="•"/>
      <a:defRPr sz="1500" kern="1200">
        <a:solidFill>
          <a:schemeClr val="tx1"/>
        </a:solidFill>
        <a:latin typeface="+mn-lt"/>
        <a:ea typeface="+mn-ea"/>
        <a:cs typeface="+mn-cs"/>
      </a:defRPr>
    </a:lvl2pPr>
    <a:lvl3pPr marL="526205" indent="0" algn="l" defTabSz="1371464" rtl="0" eaLnBrk="1" latinLnBrk="0" hangingPunct="1">
      <a:buFont typeface="Arial" panose="020B0604020202020204" pitchFamily="34" charset="0"/>
      <a:buChar char="•"/>
      <a:defRPr sz="1500" kern="1200">
        <a:solidFill>
          <a:schemeClr val="tx1"/>
        </a:solidFill>
        <a:latin typeface="+mn-lt"/>
        <a:ea typeface="+mn-ea"/>
        <a:cs typeface="+mn-cs"/>
      </a:defRPr>
    </a:lvl3pPr>
    <a:lvl4pPr marL="2057195" algn="l" defTabSz="1371464" rtl="0" eaLnBrk="1" latinLnBrk="0" hangingPunct="1">
      <a:buFont typeface="Arial" panose="020B0604020202020204" pitchFamily="34" charset="0"/>
      <a:buChar char="•"/>
      <a:defRPr sz="1500" kern="1200">
        <a:solidFill>
          <a:schemeClr val="tx1"/>
        </a:solidFill>
        <a:latin typeface="+mn-lt"/>
        <a:ea typeface="+mn-ea"/>
        <a:cs typeface="+mn-cs"/>
      </a:defRPr>
    </a:lvl4pPr>
    <a:lvl5pPr marL="2742926" algn="l" defTabSz="1371464" rtl="0" eaLnBrk="1" latinLnBrk="0" hangingPunct="1">
      <a:defRPr sz="1500" kern="1200">
        <a:solidFill>
          <a:schemeClr val="tx1"/>
        </a:solidFill>
        <a:latin typeface="+mn-lt"/>
        <a:ea typeface="+mn-ea"/>
        <a:cs typeface="+mn-cs"/>
      </a:defRPr>
    </a:lvl5pPr>
    <a:lvl6pPr marL="3428657" algn="l" defTabSz="1371464" rtl="0" eaLnBrk="1" latinLnBrk="0" hangingPunct="1">
      <a:defRPr sz="1800" kern="1200">
        <a:solidFill>
          <a:schemeClr val="tx1"/>
        </a:solidFill>
        <a:latin typeface="+mn-lt"/>
        <a:ea typeface="+mn-ea"/>
        <a:cs typeface="+mn-cs"/>
      </a:defRPr>
    </a:lvl6pPr>
    <a:lvl7pPr marL="4114389" algn="l" defTabSz="1371464" rtl="0" eaLnBrk="1" latinLnBrk="0" hangingPunct="1">
      <a:defRPr sz="1800" kern="1200">
        <a:solidFill>
          <a:schemeClr val="tx1"/>
        </a:solidFill>
        <a:latin typeface="+mn-lt"/>
        <a:ea typeface="+mn-ea"/>
        <a:cs typeface="+mn-cs"/>
      </a:defRPr>
    </a:lvl7pPr>
    <a:lvl8pPr marL="4800120" algn="l" defTabSz="1371464" rtl="0" eaLnBrk="1" latinLnBrk="0" hangingPunct="1">
      <a:defRPr sz="1800" kern="1200">
        <a:solidFill>
          <a:schemeClr val="tx1"/>
        </a:solidFill>
        <a:latin typeface="+mn-lt"/>
        <a:ea typeface="+mn-ea"/>
        <a:cs typeface="+mn-cs"/>
      </a:defRPr>
    </a:lvl8pPr>
    <a:lvl9pPr marL="5485851" algn="l" defTabSz="1371464"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2C9CA05-EA65-E346-AA4D-2C91C7228D99}" type="slidenum">
              <a:rPr lang="en-US" smtClean="0"/>
              <a:t>1</a:t>
            </a:fld>
            <a:endParaRPr lang="en-US"/>
          </a:p>
        </p:txBody>
      </p:sp>
    </p:spTree>
    <p:extLst>
      <p:ext uri="{BB962C8B-B14F-4D97-AF65-F5344CB8AC3E}">
        <p14:creationId xmlns:p14="http://schemas.microsoft.com/office/powerpoint/2010/main" val="349528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Here’s a closer look at what at the vast array of real time tools you get with Control Cloud that apply to both player health and remote player controls.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What’s new: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reporting feature which offers a visual look at how your network of players have been operating over the last 24 hours. While this tool doesn’t provide specific player-level details it’s a great way to see the health of your entire network with a single click. </a:t>
            </a:r>
          </a:p>
          <a:p>
            <a:pPr marL="342900" indent="-342900">
              <a:buFont typeface="Arial" panose="020B0604020202020204" pitchFamily="34" charset="0"/>
              <a:buChar char="•"/>
            </a:pPr>
            <a:r>
              <a:rPr lang="en-US" sz="2000" dirty="0">
                <a:effectLst/>
                <a:ea typeface="Times New Roman" panose="02020603050405020304" pitchFamily="18" charset="0"/>
                <a:cs typeface="Times New Roman" panose="02020603050405020304" pitchFamily="18" charset="0"/>
              </a:rPr>
              <a:t>And you can now take advantage of our </a:t>
            </a:r>
            <a:r>
              <a:rPr lang="en-US" sz="2000" dirty="0">
                <a:ea typeface="Times New Roman" panose="02020603050405020304" pitchFamily="18" charset="0"/>
                <a:cs typeface="Times New Roman" panose="02020603050405020304" pitchFamily="18" charset="0"/>
              </a:rPr>
              <a:t>Smart H</a:t>
            </a:r>
            <a:r>
              <a:rPr lang="en-US" sz="2000" dirty="0">
                <a:effectLst/>
                <a:ea typeface="Times New Roman" panose="02020603050405020304" pitchFamily="18" charset="0"/>
                <a:cs typeface="Times New Roman" panose="02020603050405020304" pitchFamily="18" charset="0"/>
              </a:rPr>
              <a:t>ealth </a:t>
            </a:r>
            <a:r>
              <a:rPr lang="en-US" sz="2000" dirty="0">
                <a:ea typeface="Times New Roman" panose="02020603050405020304" pitchFamily="18" charset="0"/>
                <a:cs typeface="Times New Roman" panose="02020603050405020304" pitchFamily="18" charset="0"/>
              </a:rPr>
              <a:t>M</a:t>
            </a:r>
            <a:r>
              <a:rPr lang="en-US" sz="2000" dirty="0">
                <a:effectLst/>
                <a:ea typeface="Times New Roman" panose="02020603050405020304" pitchFamily="18" charset="0"/>
                <a:cs typeface="Times New Roman" panose="02020603050405020304" pitchFamily="18" charset="0"/>
              </a:rPr>
              <a:t>onitoring.</a:t>
            </a:r>
            <a:r>
              <a:rPr lang="en-US" sz="2000" dirty="0">
                <a:ea typeface="Times New Roman" panose="02020603050405020304" pitchFamily="18" charset="0"/>
                <a:cs typeface="Times New Roman" panose="02020603050405020304" pitchFamily="18" charset="0"/>
              </a:rPr>
              <a:t> View the SD card health and determine if it needs to be replaced.  </a:t>
            </a:r>
            <a:r>
              <a:rPr lang="en-US" sz="2000" dirty="0">
                <a:cs typeface="Times New Roman" panose="02020603050405020304" pitchFamily="18" charset="0"/>
              </a:rPr>
              <a:t>When the % health used reaches 90% we recommend you purchase a new BrightSign Micro SD card from us to replace the old one. </a:t>
            </a:r>
            <a:r>
              <a:rPr lang="en-US" sz="2000" dirty="0">
                <a:ea typeface="Times New Roman" panose="02020603050405020304" pitchFamily="18" charset="0"/>
                <a:cs typeface="Times New Roman" panose="02020603050405020304" pitchFamily="18" charset="0"/>
              </a:rPr>
              <a:t>Just make sure you player is running the latest OS 8.2.75 or higher and that you have a BrightSign purchased Micro SD card running on the player</a:t>
            </a:r>
            <a:endParaRPr lang="en-US" dirty="0"/>
          </a:p>
        </p:txBody>
      </p:sp>
      <p:sp>
        <p:nvSpPr>
          <p:cNvPr id="4" name="Slide Number Placeholder 3"/>
          <p:cNvSpPr>
            <a:spLocks noGrp="1"/>
          </p:cNvSpPr>
          <p:nvPr>
            <p:ph type="sldNum" sz="quarter" idx="5"/>
          </p:nvPr>
        </p:nvSpPr>
        <p:spPr/>
        <p:txBody>
          <a:bodyPr/>
          <a:lstStyle/>
          <a:p>
            <a:fld id="{62C9CA05-EA65-E346-AA4D-2C91C7228D99}" type="slidenum">
              <a:rPr lang="en-US" smtClean="0"/>
              <a:t>10</a:t>
            </a:fld>
            <a:endParaRPr lang="en-US"/>
          </a:p>
        </p:txBody>
      </p:sp>
    </p:spTree>
    <p:extLst>
      <p:ext uri="{BB962C8B-B14F-4D97-AF65-F5344CB8AC3E}">
        <p14:creationId xmlns:p14="http://schemas.microsoft.com/office/powerpoint/2010/main" val="3074858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Here’s a closer look at what at the vast array of real time tools you get with Control Cloud that apply to both player health and remote player controls.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of the key new features that were recently updated and made available to all players for free are the abilities to edit player properties such as player name and description, adjust network settings including network configuration changes, network priorities and access to the diagnostic webserver – all in real time and all without reprovisioning the player. We can even automatically discover new network interfaces and configure them as well as ensure fail-safe operation with our automatic rollback to the last known valid network configuration. </a:t>
            </a:r>
          </a:p>
        </p:txBody>
      </p:sp>
      <p:sp>
        <p:nvSpPr>
          <p:cNvPr id="4" name="Slide Number Placeholder 3"/>
          <p:cNvSpPr>
            <a:spLocks noGrp="1"/>
          </p:cNvSpPr>
          <p:nvPr>
            <p:ph type="sldNum" sz="quarter" idx="5"/>
          </p:nvPr>
        </p:nvSpPr>
        <p:spPr/>
        <p:txBody>
          <a:bodyPr/>
          <a:lstStyle/>
          <a:p>
            <a:fld id="{62C9CA05-EA65-E346-AA4D-2C91C7228D99}" type="slidenum">
              <a:rPr lang="en-US" smtClean="0"/>
              <a:t>11</a:t>
            </a:fld>
            <a:endParaRPr lang="en-US"/>
          </a:p>
        </p:txBody>
      </p:sp>
    </p:spTree>
    <p:extLst>
      <p:ext uri="{BB962C8B-B14F-4D97-AF65-F5344CB8AC3E}">
        <p14:creationId xmlns:p14="http://schemas.microsoft.com/office/powerpoint/2010/main" val="1057905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475723">
              <a:buFont typeface="Arial" panose="020B0604020202020204" pitchFamily="34" charset="0"/>
              <a:buNone/>
              <a:defRPr/>
            </a:pPr>
            <a:r>
              <a:rPr lang="en-US" sz="1000" dirty="0"/>
              <a:t>We have over 20 leading CMS partners that have integrated with BSN.cloud and that list continues to grow.  View the popup list in our BSN.cloud interface under device setup for the latest list.</a:t>
            </a:r>
          </a:p>
        </p:txBody>
      </p:sp>
      <p:sp>
        <p:nvSpPr>
          <p:cNvPr id="4" name="Slide Number Placeholder 3"/>
          <p:cNvSpPr>
            <a:spLocks noGrp="1"/>
          </p:cNvSpPr>
          <p:nvPr>
            <p:ph type="sldNum" sz="quarter" idx="10"/>
          </p:nvPr>
        </p:nvSpPr>
        <p:spPr/>
        <p:txBody>
          <a:bodyPr/>
          <a:lstStyle/>
          <a:p>
            <a:fld id="{30945C19-B7FF-8548-82DA-D7A3AF6512B8}" type="slidenum">
              <a:rPr lang="en-US" smtClean="0"/>
              <a:pPr/>
              <a:t>12</a:t>
            </a:fld>
            <a:endParaRPr lang="en-US"/>
          </a:p>
        </p:txBody>
      </p:sp>
    </p:spTree>
    <p:extLst>
      <p:ext uri="{BB962C8B-B14F-4D97-AF65-F5344CB8AC3E}">
        <p14:creationId xmlns:p14="http://schemas.microsoft.com/office/powerpoint/2010/main" val="2267933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350"/>
              </a:spcBef>
              <a:spcAft>
                <a:spcPts val="1350"/>
              </a:spcAft>
              <a:buClr>
                <a:srgbClr val="FD8476"/>
              </a:buClr>
              <a:buSzTx/>
              <a:buFont typeface="+mj-lt"/>
              <a:buNone/>
              <a:tabLst/>
              <a:defRPr/>
            </a:pPr>
            <a:r>
              <a:rPr lang="en-US" sz="1200" b="1" dirty="0">
                <a:solidFill>
                  <a:srgbClr val="595959"/>
                </a:solidFill>
                <a:latin typeface="Verdana" panose="020B0604030504040204" pitchFamily="34" charset="0"/>
                <a:ea typeface="Verdana" panose="020B0604030504040204" pitchFamily="34" charset="0"/>
              </a:rPr>
              <a:t>CONTENT CLOUD</a:t>
            </a:r>
          </a:p>
          <a:p>
            <a:pPr marL="0" marR="0" lvl="0" indent="0" algn="l" defTabSz="914400" rtl="0" eaLnBrk="1" fontAlgn="auto" latinLnBrk="0" hangingPunct="1">
              <a:lnSpc>
                <a:spcPct val="100000"/>
              </a:lnSpc>
              <a:spcBef>
                <a:spcPts val="1350"/>
              </a:spcBef>
              <a:spcAft>
                <a:spcPts val="1350"/>
              </a:spcAft>
              <a:buClr>
                <a:srgbClr val="FD8476"/>
              </a:buClr>
              <a:buSzTx/>
              <a:buFont typeface="+mj-lt"/>
              <a:buNone/>
              <a:tabLst/>
              <a:defRPr/>
            </a:pPr>
            <a:r>
              <a:rPr lang="en-US" sz="1200" b="0" dirty="0">
                <a:latin typeface="Verdana" panose="020B0604030504040204" pitchFamily="34" charset="0"/>
                <a:ea typeface="Verdana" panose="020B0604030504040204" pitchFamily="34" charset="0"/>
              </a:rPr>
              <a:t>With Content Cloud, you get all that Control Cloud offers plus </a:t>
            </a:r>
          </a:p>
          <a:p>
            <a:pPr marL="228600" marR="0" lvl="0" indent="-228600" algn="l" defTabSz="914400" rtl="0" eaLnBrk="1" fontAlgn="auto" latinLnBrk="0" hangingPunct="1">
              <a:lnSpc>
                <a:spcPct val="100000"/>
              </a:lnSpc>
              <a:spcBef>
                <a:spcPts val="1350"/>
              </a:spcBef>
              <a:spcAft>
                <a:spcPts val="1350"/>
              </a:spcAft>
              <a:buClr>
                <a:srgbClr val="FD8476"/>
              </a:buClr>
              <a:buSzTx/>
              <a:buFont typeface="+mj-lt"/>
              <a:buAutoNum type="arabicPeriod"/>
              <a:tabLst/>
              <a:defRPr/>
            </a:pPr>
            <a:r>
              <a:rPr lang="en-US" sz="1200" b="0" dirty="0">
                <a:latin typeface="Verdana" panose="020B0604030504040204" pitchFamily="34" charset="0"/>
                <a:ea typeface="Verdana" panose="020B0604030504040204" pitchFamily="34" charset="0"/>
              </a:rPr>
              <a:t>the ability to </a:t>
            </a:r>
            <a:r>
              <a:rPr lang="en-US" sz="1200" b="1" dirty="0">
                <a:latin typeface="Verdana" panose="020B0604030504040204" pitchFamily="34" charset="0"/>
                <a:ea typeface="Verdana" panose="020B0604030504040204" pitchFamily="34" charset="0"/>
              </a:rPr>
              <a:t>deliver timely content updates </a:t>
            </a:r>
            <a:r>
              <a:rPr lang="en-US" sz="1200" dirty="0">
                <a:latin typeface="Verdana" panose="020B0604030504040204" pitchFamily="34" charset="0"/>
                <a:ea typeface="Verdana" panose="020B0604030504040204" pitchFamily="34" charset="0"/>
              </a:rPr>
              <a:t>instantly </a:t>
            </a:r>
            <a:r>
              <a:rPr lang="en-US" sz="1200" b="0" i="0" dirty="0">
                <a:solidFill>
                  <a:schemeClr val="tx1"/>
                </a:solidFill>
                <a:effectLst/>
                <a:latin typeface="Verdana" panose="020B0604030504040204" pitchFamily="34" charset="0"/>
                <a:ea typeface="Verdana" panose="020B0604030504040204" pitchFamily="34" charset="0"/>
              </a:rPr>
              <a:t>without physically being onsite using our free BrightAuthor:connected which runs on a PC, MAC or from a Chrome web browser.</a:t>
            </a:r>
          </a:p>
          <a:p>
            <a:pPr marL="228600" marR="0" lvl="0" indent="-228600" algn="l" defTabSz="914400" rtl="0" eaLnBrk="1" fontAlgn="auto" latinLnBrk="0" hangingPunct="1">
              <a:lnSpc>
                <a:spcPct val="100000"/>
              </a:lnSpc>
              <a:spcBef>
                <a:spcPts val="1350"/>
              </a:spcBef>
              <a:spcAft>
                <a:spcPts val="1350"/>
              </a:spcAft>
              <a:buClr>
                <a:srgbClr val="FD8476"/>
              </a:buClr>
              <a:buSzTx/>
              <a:buFont typeface="+mj-lt"/>
              <a:buAutoNum type="arabicPeriod"/>
              <a:tabLst/>
              <a:defRPr/>
            </a:pPr>
            <a:r>
              <a:rPr lang="en-US" sz="1200" b="0" i="0" dirty="0">
                <a:solidFill>
                  <a:schemeClr val="tx1"/>
                </a:solidFill>
                <a:effectLst/>
                <a:latin typeface="Verdana" panose="020B0604030504040204" pitchFamily="34" charset="0"/>
                <a:ea typeface="Verdana" panose="020B0604030504040204" pitchFamily="34" charset="0"/>
              </a:rPr>
              <a:t>This level of service also adds the ability to </a:t>
            </a:r>
            <a:r>
              <a:rPr lang="en-US" sz="1200" b="1" i="0" dirty="0">
                <a:solidFill>
                  <a:schemeClr val="tx1"/>
                </a:solidFill>
                <a:effectLst/>
                <a:latin typeface="Verdana" panose="020B0604030504040204" pitchFamily="34" charset="0"/>
                <a:ea typeface="Verdana" panose="020B0604030504040204" pitchFamily="34" charset="0"/>
              </a:rPr>
              <a:t>create Network Groups of players</a:t>
            </a:r>
          </a:p>
          <a:p>
            <a:pPr marL="228600" marR="0" lvl="0" indent="-228600" algn="l" defTabSz="914400" rtl="0" eaLnBrk="1" fontAlgn="auto" latinLnBrk="0" hangingPunct="1">
              <a:lnSpc>
                <a:spcPct val="100000"/>
              </a:lnSpc>
              <a:spcBef>
                <a:spcPts val="1350"/>
              </a:spcBef>
              <a:spcAft>
                <a:spcPts val="1350"/>
              </a:spcAft>
              <a:buClr>
                <a:srgbClr val="FD8476"/>
              </a:buClr>
              <a:buSzTx/>
              <a:buFont typeface="+mj-lt"/>
              <a:buAutoNum type="arabicPeriod"/>
              <a:tabLst/>
              <a:defRPr/>
            </a:pPr>
            <a:r>
              <a:rPr lang="en-US" sz="1200" b="0" i="0" dirty="0">
                <a:solidFill>
                  <a:schemeClr val="tx1"/>
                </a:solidFill>
                <a:effectLst/>
                <a:latin typeface="Verdana" panose="020B0604030504040204" pitchFamily="34" charset="0"/>
                <a:ea typeface="Verdana" panose="020B0604030504040204" pitchFamily="34" charset="0"/>
              </a:rPr>
              <a:t>You can also </a:t>
            </a:r>
            <a:r>
              <a:rPr lang="en-US" sz="1200" b="1" i="0" dirty="0">
                <a:solidFill>
                  <a:schemeClr val="tx1"/>
                </a:solidFill>
                <a:effectLst/>
                <a:latin typeface="Verdana" panose="020B0604030504040204" pitchFamily="34" charset="0"/>
                <a:ea typeface="Verdana" panose="020B0604030504040204" pitchFamily="34" charset="0"/>
              </a:rPr>
              <a:t>apply tags </a:t>
            </a:r>
            <a:r>
              <a:rPr lang="en-US" sz="1200" b="0" i="0" dirty="0">
                <a:solidFill>
                  <a:schemeClr val="tx1"/>
                </a:solidFill>
                <a:effectLst/>
                <a:latin typeface="Verdana" panose="020B0604030504040204" pitchFamily="34" charset="0"/>
                <a:ea typeface="Verdana" panose="020B0604030504040204" pitchFamily="34" charset="0"/>
              </a:rPr>
              <a:t>to players and content </a:t>
            </a:r>
            <a:r>
              <a:rPr lang="en-US" sz="1200" b="1" i="0" dirty="0">
                <a:solidFill>
                  <a:schemeClr val="tx1"/>
                </a:solidFill>
                <a:effectLst/>
                <a:latin typeface="Verdana" panose="020B0604030504040204" pitchFamily="34" charset="0"/>
                <a:ea typeface="Verdana" panose="020B0604030504040204" pitchFamily="34" charset="0"/>
              </a:rPr>
              <a:t>to deliver highly targeted content </a:t>
            </a:r>
            <a:r>
              <a:rPr lang="en-US" sz="1200" b="0" i="0" dirty="0">
                <a:solidFill>
                  <a:schemeClr val="tx1"/>
                </a:solidFill>
                <a:effectLst/>
                <a:latin typeface="Verdana" panose="020B0604030504040204" pitchFamily="34" charset="0"/>
                <a:ea typeface="Verdana" panose="020B0604030504040204" pitchFamily="34" charset="0"/>
              </a:rPr>
              <a:t>automatically using tagged playlists </a:t>
            </a:r>
          </a:p>
          <a:p>
            <a:pPr marL="228600" marR="0" lvl="0" indent="-228600" algn="l" defTabSz="914400" rtl="0" eaLnBrk="1" fontAlgn="auto" latinLnBrk="0" hangingPunct="1">
              <a:lnSpc>
                <a:spcPct val="100000"/>
              </a:lnSpc>
              <a:spcBef>
                <a:spcPts val="1350"/>
              </a:spcBef>
              <a:spcAft>
                <a:spcPts val="1350"/>
              </a:spcAft>
              <a:buClr>
                <a:srgbClr val="FD8476"/>
              </a:buClr>
              <a:buSzTx/>
              <a:buFont typeface="+mj-lt"/>
              <a:buAutoNum type="arabicPeriod"/>
              <a:tabLst/>
              <a:defRPr/>
            </a:pPr>
            <a:r>
              <a:rPr lang="en-US" sz="1200" b="0" i="0" dirty="0">
                <a:solidFill>
                  <a:schemeClr val="tx1"/>
                </a:solidFill>
                <a:effectLst/>
                <a:latin typeface="Verdana" panose="020B0604030504040204" pitchFamily="34" charset="0"/>
                <a:ea typeface="Verdana" panose="020B0604030504040204" pitchFamily="34" charset="0"/>
              </a:rPr>
              <a:t>And finally you get access to </a:t>
            </a:r>
            <a:r>
              <a:rPr lang="en-US" sz="1200" b="1" i="0" dirty="0">
                <a:solidFill>
                  <a:schemeClr val="tx1"/>
                </a:solidFill>
                <a:effectLst/>
                <a:latin typeface="Verdana" panose="020B0604030504040204" pitchFamily="34" charset="0"/>
                <a:ea typeface="Verdana" panose="020B0604030504040204" pitchFamily="34" charset="0"/>
              </a:rPr>
              <a:t>player data and reporting over time</a:t>
            </a:r>
            <a:r>
              <a:rPr lang="en-US" sz="1200" b="0" i="0" dirty="0">
                <a:solidFill>
                  <a:schemeClr val="tx1"/>
                </a:solidFill>
                <a:effectLst/>
                <a:latin typeface="Verdana" panose="020B0604030504040204" pitchFamily="34" charset="0"/>
                <a:ea typeface="Verdana" panose="020B0604030504040204" pitchFamily="34" charset="0"/>
              </a:rPr>
              <a:t> including proof of play</a:t>
            </a:r>
            <a:endParaRPr lang="en-US" sz="1200" dirty="0">
              <a:latin typeface="Verdana" panose="020B0604030504040204" pitchFamily="34" charset="0"/>
              <a:ea typeface="Verdana" panose="020B0604030504040204" pitchFamily="34" charset="0"/>
            </a:endParaRPr>
          </a:p>
          <a:p>
            <a:pPr marL="0" indent="0">
              <a:spcBef>
                <a:spcPts val="1350"/>
              </a:spcBef>
              <a:spcAft>
                <a:spcPts val="1350"/>
              </a:spcAft>
              <a:buClr>
                <a:srgbClr val="FD8476"/>
              </a:buClr>
              <a:buFont typeface="+mj-lt"/>
              <a:buNone/>
            </a:pPr>
            <a:endParaRPr lang="en-US" sz="1200" b="1" dirty="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sz="quarter" idx="5"/>
          </p:nvPr>
        </p:nvSpPr>
        <p:spPr/>
        <p:txBody>
          <a:bodyPr/>
          <a:lstStyle/>
          <a:p>
            <a:fld id="{30945C19-B7FF-8548-82DA-D7A3AF6512B8}" type="slidenum">
              <a:rPr lang="en-US" smtClean="0"/>
              <a:pPr/>
              <a:t>13</a:t>
            </a:fld>
            <a:endParaRPr lang="en-US"/>
          </a:p>
        </p:txBody>
      </p:sp>
    </p:spTree>
    <p:extLst>
      <p:ext uri="{BB962C8B-B14F-4D97-AF65-F5344CB8AC3E}">
        <p14:creationId xmlns:p14="http://schemas.microsoft.com/office/powerpoint/2010/main" val="1029716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I’d like to show you a glimpse of what Content Cloud is capable by playing this example video.</a:t>
            </a:r>
          </a:p>
        </p:txBody>
      </p:sp>
      <p:sp>
        <p:nvSpPr>
          <p:cNvPr id="4" name="Slide Number Placeholder 3"/>
          <p:cNvSpPr>
            <a:spLocks noGrp="1"/>
          </p:cNvSpPr>
          <p:nvPr>
            <p:ph type="sldNum" sz="quarter" idx="5"/>
          </p:nvPr>
        </p:nvSpPr>
        <p:spPr/>
        <p:txBody>
          <a:bodyPr/>
          <a:lstStyle/>
          <a:p>
            <a:fld id="{62C9CA05-EA65-E346-AA4D-2C91C7228D99}" type="slidenum">
              <a:rPr lang="en-US" smtClean="0"/>
              <a:t>14</a:t>
            </a:fld>
            <a:endParaRPr lang="en-US"/>
          </a:p>
        </p:txBody>
      </p:sp>
    </p:spTree>
    <p:extLst>
      <p:ext uri="{BB962C8B-B14F-4D97-AF65-F5344CB8AC3E}">
        <p14:creationId xmlns:p14="http://schemas.microsoft.com/office/powerpoint/2010/main" val="1982896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recap, here’s a look at some of the Content level functionality offered within BrightAuthor:connected.  </a:t>
            </a:r>
          </a:p>
          <a:p>
            <a:pPr marL="285750" indent="-285750">
              <a:buFont typeface="Arial" panose="020B0604020202020204" pitchFamily="34" charset="0"/>
              <a:buChar char="•"/>
            </a:pPr>
            <a:r>
              <a:rPr lang="en-US" dirty="0"/>
              <a:t>You get presentation templates to choose from to build digital sign presentations and because you have a Content Cloud subscription, all presentations are stored in the cloud within your BSN.cloud account so they are accessible anywhere and at anytime.</a:t>
            </a:r>
          </a:p>
          <a:p>
            <a:pPr marL="285750" indent="-285750">
              <a:buFont typeface="Arial" panose="020B0604020202020204" pitchFamily="34" charset="0"/>
              <a:buChar char="•"/>
            </a:pPr>
            <a:r>
              <a:rPr lang="en-US" dirty="0"/>
              <a:t>You can view and manage your content library including the ability to sort media types including images, audio, video and HTML. You can even preview video playback of specific assets. </a:t>
            </a:r>
          </a:p>
          <a:p>
            <a:pPr marL="285750" indent="-285750">
              <a:buFont typeface="Arial" panose="020B0604020202020204" pitchFamily="34" charset="0"/>
              <a:buChar char="•"/>
            </a:pPr>
            <a:r>
              <a:rPr lang="en-US" dirty="0"/>
              <a:t>It supports looping and interactive playlist creation and gives access to each and every one of our BrightSign player authoring tools to create unique and interactive experiences that take advantage of cloud connectivity including dynamic playlists, live media feeds and much more. </a:t>
            </a:r>
          </a:p>
          <a:p>
            <a:pPr marL="285750" indent="-285750">
              <a:buFont typeface="Arial" panose="020B0604020202020204" pitchFamily="34" charset="0"/>
              <a:buChar char="•"/>
            </a:pPr>
            <a:r>
              <a:rPr lang="en-US" dirty="0"/>
              <a:t>BrightAuthor:connected also offers flexible presentation scheduling with content interrupts &amp; dayparting so you can deliver you content over the cloud </a:t>
            </a:r>
            <a:r>
              <a:rPr lang="en-US" dirty="0" err="1"/>
              <a:t>efficently</a:t>
            </a:r>
            <a:r>
              <a:rPr lang="en-US" dirty="0"/>
              <a:t> to all your players at once.  </a:t>
            </a:r>
          </a:p>
          <a:p>
            <a:endParaRPr lang="en-US" dirty="0"/>
          </a:p>
        </p:txBody>
      </p:sp>
      <p:sp>
        <p:nvSpPr>
          <p:cNvPr id="4" name="Slide Number Placeholder 3"/>
          <p:cNvSpPr>
            <a:spLocks noGrp="1"/>
          </p:cNvSpPr>
          <p:nvPr>
            <p:ph type="sldNum" sz="quarter" idx="5"/>
          </p:nvPr>
        </p:nvSpPr>
        <p:spPr/>
        <p:txBody>
          <a:bodyPr/>
          <a:lstStyle/>
          <a:p>
            <a:fld id="{62C9CA05-EA65-E346-AA4D-2C91C7228D99}" type="slidenum">
              <a:rPr lang="en-US" smtClean="0"/>
              <a:t>15</a:t>
            </a:fld>
            <a:endParaRPr lang="en-US"/>
          </a:p>
        </p:txBody>
      </p:sp>
    </p:spTree>
    <p:extLst>
      <p:ext uri="{BB962C8B-B14F-4D97-AF65-F5344CB8AC3E}">
        <p14:creationId xmlns:p14="http://schemas.microsoft.com/office/powerpoint/2010/main" val="1158593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Authoring workflow with BrightAuthor:connected is intuitive and streamlined allowing you to create, publish and playing presentations with ease.  For Content Cloud subscribers, they standardize on using BrightAuthor:connected as their CMS vs. a partner solution.  For these subscribers, BrightAuthor:connected operates in the cloud to host content media libraries, create zoned layouts, build playlists, author presentations,  scheduling &amp; publishing presentations in the cloud so you can work from any location at anytime.  The BrightAuthor:connected workflow process in general is the same regardless of the level of service where you take content, author presentations and publish them to players using various player connected methods that meet your network environment &amp; level of BSN.cloud service.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While Control Cloud users can utilize BrightAuthor:connected as their CMS, the workflow is done locally using the PC or MAC desktop versions and access to tagging, content feed creation is not possible.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0945C19-B7FF-8548-82DA-D7A3AF6512B8}" type="slidenum">
              <a:rPr lang="en-US" smtClean="0"/>
              <a:pPr/>
              <a:t>16</a:t>
            </a:fld>
            <a:endParaRPr lang="en-US" dirty="0"/>
          </a:p>
        </p:txBody>
      </p:sp>
    </p:spTree>
    <p:extLst>
      <p:ext uri="{BB962C8B-B14F-4D97-AF65-F5344CB8AC3E}">
        <p14:creationId xmlns:p14="http://schemas.microsoft.com/office/powerpoint/2010/main" val="1215972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464" rtl="0" eaLnBrk="1" fontAlgn="auto" latinLnBrk="0" hangingPunct="1">
              <a:lnSpc>
                <a:spcPct val="108000"/>
              </a:lnSpc>
              <a:spcBef>
                <a:spcPts val="0"/>
              </a:spcBef>
              <a:spcAft>
                <a:spcPts val="600"/>
              </a:spcAft>
              <a:buClrTx/>
              <a:buSzTx/>
              <a:buFont typeface="Arial" panose="020B0604020202020204" pitchFamily="34" charset="0"/>
              <a:buNone/>
              <a:tabLst/>
              <a:defRPr/>
            </a:pPr>
            <a:r>
              <a:rPr lang="en-US" dirty="0"/>
              <a:t>In terms of the network management features Content cloud offers, one key capability that is supported is Player Network Groups. Organizing players into network groups makes managing your network of player &amp; content publishing much more efficient. You need only publish a presentation once to a group and all the players in that group will receive it.  You can also easily move players from one group to another without reprovisioning and streamline your OS updates as well. </a:t>
            </a:r>
          </a:p>
          <a:p>
            <a:pPr algn="l">
              <a:lnSpc>
                <a:spcPct val="108000"/>
              </a:lnSpc>
              <a:spcAft>
                <a:spcPts val="600"/>
              </a:spcAft>
            </a:pPr>
            <a:endParaRPr lang="en-US" dirty="0"/>
          </a:p>
          <a:p>
            <a:pPr algn="l">
              <a:lnSpc>
                <a:spcPct val="108000"/>
              </a:lnSpc>
              <a:spcAft>
                <a:spcPts val="600"/>
              </a:spcAft>
            </a:pPr>
            <a:r>
              <a:rPr lang="en-US" dirty="0"/>
              <a:t>Other network management tools this service supports is collecting and storing data about player performance over time which is important to network managers. It will also support proof of play for the DOOH market, more reporting and administrative functions such as pushing out email notifications when player issues arise, notifying you of subscription expirations and more</a:t>
            </a:r>
          </a:p>
        </p:txBody>
      </p:sp>
      <p:sp>
        <p:nvSpPr>
          <p:cNvPr id="4" name="Slide Number Placeholder 3"/>
          <p:cNvSpPr>
            <a:spLocks noGrp="1"/>
          </p:cNvSpPr>
          <p:nvPr>
            <p:ph type="sldNum" sz="quarter" idx="5"/>
          </p:nvPr>
        </p:nvSpPr>
        <p:spPr/>
        <p:txBody>
          <a:bodyPr/>
          <a:lstStyle/>
          <a:p>
            <a:fld id="{62C9CA05-EA65-E346-AA4D-2C91C7228D99}" type="slidenum">
              <a:rPr lang="en-US" smtClean="0"/>
              <a:t>17</a:t>
            </a:fld>
            <a:endParaRPr lang="en-US"/>
          </a:p>
        </p:txBody>
      </p:sp>
    </p:spTree>
    <p:extLst>
      <p:ext uri="{BB962C8B-B14F-4D97-AF65-F5344CB8AC3E}">
        <p14:creationId xmlns:p14="http://schemas.microsoft.com/office/powerpoint/2010/main" val="2982598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8000"/>
              </a:lnSpc>
              <a:spcBef>
                <a:spcPts val="400"/>
              </a:spcBef>
              <a:buFont typeface="Arial" panose="020B0604020202020204" pitchFamily="34" charset="0"/>
              <a:buNone/>
            </a:pPr>
            <a:r>
              <a:rPr lang="en-US" b="0" dirty="0"/>
              <a:t>To recap, with the new BSN.cloud platform you get a plethora of advantages:</a:t>
            </a:r>
          </a:p>
          <a:p>
            <a:pPr marL="506412" lvl="0" indent="-171450">
              <a:lnSpc>
                <a:spcPct val="108000"/>
              </a:lnSpc>
              <a:spcBef>
                <a:spcPts val="400"/>
              </a:spcBef>
              <a:buFont typeface="Arial" panose="020B0604020202020204" pitchFamily="34" charset="0"/>
              <a:buChar char="•"/>
            </a:pPr>
            <a:r>
              <a:rPr lang="en-US" sz="1200" dirty="0"/>
              <a:t>Streamlined player provisioning that not only sets up our players for BSN.cloud but also the CMS of your choice  - all in a single setup process! </a:t>
            </a:r>
          </a:p>
          <a:p>
            <a:pPr marL="506412" lvl="0" indent="-171450">
              <a:lnSpc>
                <a:spcPct val="108000"/>
              </a:lnSpc>
              <a:spcBef>
                <a:spcPts val="400"/>
              </a:spcBef>
              <a:buFont typeface="Arial" panose="020B0604020202020204" pitchFamily="34" charset="0"/>
              <a:buChar char="•"/>
            </a:pPr>
            <a:r>
              <a:rPr lang="en-US" sz="1200" dirty="0"/>
              <a:t>It is enabled on all BrightSign players for free via our Control Cloud subscription to access real time player communication for </a:t>
            </a:r>
            <a:r>
              <a:rPr lang="en-US" dirty="0"/>
              <a:t>health status &amp; remote control of players</a:t>
            </a:r>
          </a:p>
          <a:p>
            <a:pPr marL="506412" lvl="0" indent="-171450">
              <a:lnSpc>
                <a:spcPct val="108000"/>
              </a:lnSpc>
              <a:spcBef>
                <a:spcPts val="400"/>
              </a:spcBef>
              <a:buFont typeface="Arial" panose="020B0604020202020204" pitchFamily="34" charset="0"/>
              <a:buChar char="•"/>
            </a:pPr>
            <a:r>
              <a:rPr lang="en-US" dirty="0"/>
              <a:t>It offers better Network Management, access to player data &amp; advanced network administration</a:t>
            </a:r>
          </a:p>
          <a:p>
            <a:pPr marL="506412" lvl="0" indent="-171450">
              <a:lnSpc>
                <a:spcPct val="108000"/>
              </a:lnSpc>
              <a:spcBef>
                <a:spcPts val="400"/>
              </a:spcBef>
              <a:buFont typeface="Arial" panose="020B0604020202020204" pitchFamily="34" charset="0"/>
              <a:buChar char="•"/>
            </a:pPr>
            <a:r>
              <a:rPr lang="en-US" dirty="0"/>
              <a:t>With the Content Cloud subscription we can also offer better Content Management that delivers a streamlined workflow, access to every one of playback and interactive features for creating presentations and it is available as PC &amp; Mac desktop applications as well as a Chrome-based Web UI – all of which have a uniform interface, workflow and feature set access </a:t>
            </a:r>
          </a:p>
          <a:p>
            <a:pPr marL="506412" lvl="0" indent="-171450">
              <a:lnSpc>
                <a:spcPct val="108000"/>
              </a:lnSpc>
              <a:spcBef>
                <a:spcPts val="400"/>
              </a:spcBef>
              <a:buFont typeface="Arial" panose="020B0604020202020204" pitchFamily="34" charset="0"/>
              <a:buChar char="•"/>
            </a:pPr>
            <a:r>
              <a:rPr lang="en-US" dirty="0"/>
              <a:t>This new platform also delivers an exceptionally secure due to its de-centralized design which also allows us to deliver improved network scalability </a:t>
            </a:r>
            <a:endParaRPr lang="en-US" dirty="0">
              <a:solidFill>
                <a:srgbClr val="65B9DD"/>
              </a:solidFill>
            </a:endParaRPr>
          </a:p>
          <a:p>
            <a:pPr marL="506412" marR="0" lvl="0" indent="-171450" algn="l" defTabSz="914400" rtl="0" eaLnBrk="1" fontAlgn="auto" latinLnBrk="0" hangingPunct="1">
              <a:lnSpc>
                <a:spcPct val="108000"/>
              </a:lnSpc>
              <a:spcBef>
                <a:spcPts val="400"/>
              </a:spcBef>
              <a:spcAft>
                <a:spcPts val="0"/>
              </a:spcAft>
              <a:buClrTx/>
              <a:buSzTx/>
              <a:buFont typeface="Arial" panose="020B0604020202020204" pitchFamily="34" charset="0"/>
              <a:buChar char="•"/>
              <a:tabLst/>
              <a:defRPr/>
            </a:pPr>
            <a:r>
              <a:rPr lang="en-US" sz="1200" dirty="0"/>
              <a:t>And it is built with an open architecture which we provide access to via open APIs that easily allow our partners to integrate with us. </a:t>
            </a:r>
          </a:p>
          <a:p>
            <a:pPr marL="334962" marR="0" lvl="0" indent="0" algn="l" defTabSz="914400" rtl="0" eaLnBrk="1" fontAlgn="auto" latinLnBrk="0" hangingPunct="1">
              <a:lnSpc>
                <a:spcPct val="108000"/>
              </a:lnSpc>
              <a:spcBef>
                <a:spcPts val="400"/>
              </a:spcBef>
              <a:spcAft>
                <a:spcPts val="0"/>
              </a:spcAft>
              <a:buClrTx/>
              <a:buSzTx/>
              <a:buFont typeface="Arial" panose="020B0604020202020204" pitchFamily="34" charset="0"/>
              <a:buNone/>
              <a:tabLst/>
              <a:defRPr/>
            </a:pPr>
            <a:endParaRPr lang="en-US" sz="1200" b="0" dirty="0"/>
          </a:p>
        </p:txBody>
      </p:sp>
      <p:sp>
        <p:nvSpPr>
          <p:cNvPr id="4" name="Slide Number Placeholder 3"/>
          <p:cNvSpPr>
            <a:spLocks noGrp="1"/>
          </p:cNvSpPr>
          <p:nvPr>
            <p:ph type="sldNum" sz="quarter" idx="5"/>
          </p:nvPr>
        </p:nvSpPr>
        <p:spPr/>
        <p:txBody>
          <a:bodyPr/>
          <a:lstStyle/>
          <a:p>
            <a:fld id="{62C9CA05-EA65-E346-AA4D-2C91C7228D99}" type="slidenum">
              <a:rPr lang="en-US" smtClean="0"/>
              <a:t>18</a:t>
            </a:fld>
            <a:endParaRPr lang="en-US"/>
          </a:p>
        </p:txBody>
      </p:sp>
    </p:spTree>
    <p:extLst>
      <p:ext uri="{BB962C8B-B14F-4D97-AF65-F5344CB8AC3E}">
        <p14:creationId xmlns:p14="http://schemas.microsoft.com/office/powerpoint/2010/main" val="3253462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46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BrightSign Network platform was the beginning of our cloud-based networking expertise, and while we will continue to fully support this service as it currently stands, our future is in our new BSN.cloud platform where will be developing and delivering new cloud services and capabilities that enable our customer’s networks to easily scale, evolve and continue to grow wherever the future takes us. </a:t>
            </a:r>
          </a:p>
        </p:txBody>
      </p:sp>
      <p:sp>
        <p:nvSpPr>
          <p:cNvPr id="4" name="Slide Number Placeholder 3"/>
          <p:cNvSpPr>
            <a:spLocks noGrp="1"/>
          </p:cNvSpPr>
          <p:nvPr>
            <p:ph type="sldNum" sz="quarter" idx="5"/>
          </p:nvPr>
        </p:nvSpPr>
        <p:spPr/>
        <p:txBody>
          <a:bodyPr/>
          <a:lstStyle/>
          <a:p>
            <a:fld id="{30945C19-B7FF-8548-82DA-D7A3AF6512B8}" type="slidenum">
              <a:rPr lang="en-US" smtClean="0"/>
              <a:pPr/>
              <a:t>19</a:t>
            </a:fld>
            <a:endParaRPr lang="en-US" dirty="0"/>
          </a:p>
        </p:txBody>
      </p:sp>
    </p:spTree>
    <p:extLst>
      <p:ext uri="{BB962C8B-B14F-4D97-AF65-F5344CB8AC3E}">
        <p14:creationId xmlns:p14="http://schemas.microsoft.com/office/powerpoint/2010/main" val="980797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46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BrightSign is highly experienced in cloud-based networking for digital signage. We have been delivering cloud solutions since 2008, and we have thousands of accounts and players running in the cloud. Many big brands depend on us to run their digital signage networks in the cloud.  They selected us because of the high level of security we offer which is embedded in our players and throughout our cloud services. We are also selected for our efficient networked player management capabilities, player status &amp; control tools as well as our top notch service to support our customers.  </a:t>
            </a:r>
          </a:p>
        </p:txBody>
      </p:sp>
      <p:sp>
        <p:nvSpPr>
          <p:cNvPr id="4" name="Slide Number Placeholder 3"/>
          <p:cNvSpPr>
            <a:spLocks noGrp="1"/>
          </p:cNvSpPr>
          <p:nvPr>
            <p:ph type="sldNum" sz="quarter" idx="5"/>
          </p:nvPr>
        </p:nvSpPr>
        <p:spPr/>
        <p:txBody>
          <a:bodyPr/>
          <a:lstStyle/>
          <a:p>
            <a:fld id="{30945C19-B7FF-8548-82DA-D7A3AF6512B8}" type="slidenum">
              <a:rPr lang="en-US" smtClean="0"/>
              <a:pPr/>
              <a:t>2</a:t>
            </a:fld>
            <a:endParaRPr lang="en-US" dirty="0"/>
          </a:p>
        </p:txBody>
      </p:sp>
    </p:spTree>
    <p:extLst>
      <p:ext uri="{BB962C8B-B14F-4D97-AF65-F5344CB8AC3E}">
        <p14:creationId xmlns:p14="http://schemas.microsoft.com/office/powerpoint/2010/main" val="816186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BrightSign offers 2 solutions for cloud-based digital signage networking. These 2 solutions are comparable to each other in many ways but operate separate from each other.  In this section, we will provide an overview of the 2 solutions, compare them and help you determine what is the best solution for your networked environment.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Both BSN.cloud and BrightSign Network are cloud-based networking solutions, but the fundamental difference between them is that BSN.cloud is a PLATFORM that runs on BrightSign players and is offered at varying levels of services. In contrast, BrightSign Network is a SERVICE and a cloud-based platform.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BSN.cloud platform can be enabled on any BrightSign player that is running BrightSign OS 8. The baseline level of service for the BSN.cloud platform is Control Cloud which is a free subscription included for all players and offers streamlines setup, real time player health and controls &amp; your choice of CMS – you can choose our own BrightAuthor:connected or an integrated partner CMS solution.  The Content Cloud level of service for the BSN.cloud platform is an annual fee-based subscription which offers everything in Control Cloud plus adds content and network management in a secure cloud environment and uses free BrightAuthor:connected which runs as a desktop application on PCs and Macs as well as in a Chrome web browser all of which have a unified user interface with access to all features and capabilities which is different from BrightSign Network and BrightAuthor.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BrightSign Network Service is comparable to the BSN.cloud Content Cloud service in that both are offered as fee-based subscriptions and include content and network management in the cloud. BrightSign Network uses free BrightAuthor software, which is a PC-based desktop application, as the CMS for presentation authoring, scheduling and publishing, while network management and administration tools are primarily performed in the Web UI. </a:t>
            </a:r>
          </a:p>
        </p:txBody>
      </p:sp>
      <p:sp>
        <p:nvSpPr>
          <p:cNvPr id="4" name="Slide Number Placeholder 3"/>
          <p:cNvSpPr>
            <a:spLocks noGrp="1"/>
          </p:cNvSpPr>
          <p:nvPr>
            <p:ph type="sldNum" sz="quarter" idx="5"/>
          </p:nvPr>
        </p:nvSpPr>
        <p:spPr/>
        <p:txBody>
          <a:bodyPr/>
          <a:lstStyle/>
          <a:p>
            <a:fld id="{30945C19-B7FF-8548-82DA-D7A3AF6512B8}" type="slidenum">
              <a:rPr lang="en-US" smtClean="0"/>
              <a:pPr/>
              <a:t>20</a:t>
            </a:fld>
            <a:endParaRPr lang="en-US" dirty="0"/>
          </a:p>
        </p:txBody>
      </p:sp>
    </p:spTree>
    <p:extLst>
      <p:ext uri="{BB962C8B-B14F-4D97-AF65-F5344CB8AC3E}">
        <p14:creationId xmlns:p14="http://schemas.microsoft.com/office/powerpoint/2010/main" val="20367810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Talking Points: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To compare the Network Services of </a:t>
            </a:r>
            <a:r>
              <a:rPr lang="en-US" sz="1200" dirty="0" err="1"/>
              <a:t>BSN.cloud</a:t>
            </a:r>
            <a:r>
              <a:rPr lang="en-US" sz="1200" dirty="0"/>
              <a:t> to our legacy BrightSign Network, it really comes down to whether or not the ability to access players and deliver content in real time is your goal.  We have not plans to discontinue BrightSign Network, but our development efforts will be focused on the </a:t>
            </a:r>
            <a:r>
              <a:rPr lang="en-US" sz="1200" dirty="0" err="1"/>
              <a:t>BSN.cloud</a:t>
            </a:r>
            <a:r>
              <a:rPr lang="en-US" sz="1200" dirty="0"/>
              <a:t> platform and services as we move forward.  </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dirty="0"/>
              <a:t>In terms of Real time player management </a:t>
            </a:r>
            <a:r>
              <a:rPr lang="en-US" dirty="0" err="1"/>
              <a:t>BSN.cloud</a:t>
            </a:r>
            <a:r>
              <a:rPr lang="en-US" dirty="0"/>
              <a:t> is the way to go. BrightSign Network offers a remote diagnostic webserver function to control players too, but you must be on the same local network as the players.  For Network management, both offer network groups and tagging but Content Cloud is poised to offer more reporting with player data collected over time as well as proof of play For Content management, Control Cloud doesn’t offer real time publishing over the cloud unless you use an integrated CMS partner. Otherwise you locally manage your content on your computer and build presentations in our free </a:t>
            </a:r>
            <a:r>
              <a:rPr lang="en-US" dirty="0" err="1"/>
              <a:t>BrightAuthor:connected</a:t>
            </a:r>
            <a:r>
              <a:rPr lang="en-US" dirty="0"/>
              <a:t> and publish via sneaker net, free local network publishing or simple file network publishing.  And for Presentation Authoring, Control Cloud offers the huge advantage by letting you choose your own CMS which really is unprecedented in today’s signage industry. And if you choose </a:t>
            </a:r>
            <a:r>
              <a:rPr lang="en-US" dirty="0" err="1"/>
              <a:t>BrightAuthor:connected</a:t>
            </a:r>
            <a:r>
              <a:rPr lang="en-US" dirty="0"/>
              <a:t> it runs on PC, MAC and Chrome which offers great flexibility. With Content Cloud you are bound to use </a:t>
            </a:r>
            <a:r>
              <a:rPr lang="en-US" dirty="0" err="1"/>
              <a:t>BrightAuthor:connected</a:t>
            </a:r>
            <a:r>
              <a:rPr lang="en-US" dirty="0"/>
              <a:t> and its abilities expand to give you full access to all networking, content and real time player functionality. BrightSign Network is tied to our </a:t>
            </a:r>
            <a:r>
              <a:rPr lang="en-US" dirty="0" err="1"/>
              <a:t>BrightAuthor</a:t>
            </a:r>
            <a:r>
              <a:rPr lang="en-US" dirty="0"/>
              <a:t> software which is a desktop PC application and it also has a Web UI with different functionality that is more administrative and network management focused.</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dirty="0"/>
              <a:t>In terms of the architecture comparing </a:t>
            </a:r>
            <a:r>
              <a:rPr lang="en-US" dirty="0" err="1"/>
              <a:t>BSN.cloud</a:t>
            </a:r>
            <a:r>
              <a:rPr lang="en-US" dirty="0"/>
              <a:t> to BrightSign Network, there are big differences. </a:t>
            </a:r>
            <a:r>
              <a:rPr lang="en-US" dirty="0" err="1"/>
              <a:t>BSN.cloud</a:t>
            </a:r>
            <a:r>
              <a:rPr lang="en-US" dirty="0"/>
              <a:t> has been built with a de-centralized platform and web socket technology that adds greater security, streamlines player setup almost to an automated process and delivers the ability to access players in real time to view health, remotely control them and manage your entire network.  BrightSign Network on the other hand does have a secure architecture, but it doesn’t have the modern technologies and tools that put it on the same level of what </a:t>
            </a:r>
            <a:r>
              <a:rPr lang="en-US" dirty="0" err="1"/>
              <a:t>BSN.cloud</a:t>
            </a:r>
            <a:r>
              <a:rPr lang="en-US" dirty="0"/>
              <a:t> offers.  Furthermore, it uses a polling methodology to communicate with players which is not real time and instead requires you to set time intervals in which the player checks in and communicates with the cloud which affects delivering content, firmware updates, and troubleshooting, etc. Therefore you don’t get the real time player management tools that </a:t>
            </a:r>
            <a:r>
              <a:rPr lang="en-US" dirty="0" err="1"/>
              <a:t>BSN.cloud’s</a:t>
            </a:r>
            <a:r>
              <a:rPr lang="en-US" dirty="0"/>
              <a:t> platform provides anytime, anywhere.  In terms of network management both have the ability to support network groups, but with </a:t>
            </a:r>
            <a:r>
              <a:rPr lang="en-US" dirty="0" err="1"/>
              <a:t>BSN.cloud’s</a:t>
            </a:r>
            <a:r>
              <a:rPr lang="en-US" dirty="0"/>
              <a:t> Content Cloud you get g</a:t>
            </a:r>
            <a:r>
              <a:rPr lang="en-US" sz="1200" dirty="0">
                <a:latin typeface="Verdana" panose="020B0604030504040204" pitchFamily="34" charset="0"/>
                <a:ea typeface="Verdana" panose="020B0604030504040204" pitchFamily="34" charset="0"/>
              </a:rPr>
              <a:t>eographic mapping of players to better visualize &amp; organize your network &amp; you can view player data over time with detailed reporting including proof of play and real time log views which will be coming soon. Both Content Cloud and BrightSign Network </a:t>
            </a:r>
            <a:r>
              <a:rPr lang="en-US" sz="1200" dirty="0"/>
              <a:t>support tagging </a:t>
            </a:r>
            <a:r>
              <a:rPr lang="en-US" dirty="0"/>
              <a:t>of content and players for targeted, intelligent playback, only Content Cloud supports </a:t>
            </a:r>
            <a:r>
              <a:rPr lang="en-US" sz="1200" dirty="0"/>
              <a:t>Tagged playlists with media validity dates. </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200" dirty="0">
                <a:latin typeface="Verdana" panose="020B0604030504040204" pitchFamily="34" charset="0"/>
                <a:ea typeface="Verdana" panose="020B0604030504040204" pitchFamily="34" charset="0"/>
              </a:rPr>
              <a:t>While we will continue to support BrightSign Network as it is today, </a:t>
            </a:r>
            <a:r>
              <a:rPr lang="en-US" sz="1200" dirty="0" err="1">
                <a:latin typeface="Verdana" panose="020B0604030504040204" pitchFamily="34" charset="0"/>
                <a:ea typeface="Verdana" panose="020B0604030504040204" pitchFamily="34" charset="0"/>
              </a:rPr>
              <a:t>BSN.cloud</a:t>
            </a:r>
            <a:r>
              <a:rPr lang="en-US" sz="1200" dirty="0">
                <a:latin typeface="Verdana" panose="020B0604030504040204" pitchFamily="34" charset="0"/>
                <a:ea typeface="Verdana" panose="020B0604030504040204" pitchFamily="34" charset="0"/>
              </a:rPr>
              <a:t> is the platform BrightSign is standardizing and basing its future development on, so adopting it early will ensure you are on the path that will take you into our future. </a:t>
            </a:r>
          </a:p>
        </p:txBody>
      </p:sp>
      <p:sp>
        <p:nvSpPr>
          <p:cNvPr id="4" name="Slide Number Placeholder 3"/>
          <p:cNvSpPr>
            <a:spLocks noGrp="1"/>
          </p:cNvSpPr>
          <p:nvPr>
            <p:ph type="sldNum" sz="quarter" idx="5"/>
          </p:nvPr>
        </p:nvSpPr>
        <p:spPr/>
        <p:txBody>
          <a:bodyPr/>
          <a:lstStyle/>
          <a:p>
            <a:fld id="{62C9CA05-EA65-E346-AA4D-2C91C7228D99}" type="slidenum">
              <a:rPr lang="en-US" smtClean="0"/>
              <a:t>21</a:t>
            </a:fld>
            <a:endParaRPr lang="en-US"/>
          </a:p>
        </p:txBody>
      </p:sp>
    </p:spTree>
    <p:extLst>
      <p:ext uri="{BB962C8B-B14F-4D97-AF65-F5344CB8AC3E}">
        <p14:creationId xmlns:p14="http://schemas.microsoft.com/office/powerpoint/2010/main" val="80594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46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effectLst/>
                <a:latin typeface="Open Sans" panose="020B0606030504020204" pitchFamily="34" charset="0"/>
              </a:rPr>
              <a:t>Overall </a:t>
            </a:r>
            <a:r>
              <a:rPr lang="en-US" dirty="0">
                <a:latin typeface="Open Sans" panose="020B0606030504020204" pitchFamily="34" charset="0"/>
              </a:rPr>
              <a:t>network functionality of BSN.cloud far exceeds that of BrightSign Network </a:t>
            </a:r>
          </a:p>
          <a:p>
            <a:pPr marL="0" marR="0" lvl="0" indent="0" algn="l" defTabSz="137146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What’s new:</a:t>
            </a:r>
          </a:p>
          <a:p>
            <a:pPr marL="285750" indent="-285750">
              <a:buFont typeface="Arial" panose="020B0604020202020204" pitchFamily="34" charset="0"/>
              <a:buChar char="•"/>
            </a:pPr>
            <a:r>
              <a:rPr lang="en-US" dirty="0"/>
              <a:t>Support for BrightSign Mobile which includes the ability to setup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BrightSign Mobile modem as a primary network interface</a:t>
            </a:r>
          </a:p>
          <a:p>
            <a:pPr marL="285750" marR="0" lvl="0" indent="-285750" algn="l" defTabSz="137146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dirty="0">
                <a:solidFill>
                  <a:srgbClr val="000000"/>
                </a:solidFill>
                <a:effectLst/>
                <a:latin typeface="Arial" panose="020B0604020202020204" pitchFamily="34" charset="0"/>
              </a:rPr>
              <a:t>While VLAN support has been in BA:con for awhile (VLANs enable logical grouping of end-stations that are physically dispersed on a network. When users on a VLAN move to a new physical location but continue to perform the same job function, the end-stations of those users do not need to be reconfigured) we now support tagged VLAN </a:t>
            </a:r>
            <a:r>
              <a:rPr lang="en-US" sz="1600" b="0" i="0" dirty="0">
                <a:solidFill>
                  <a:srgbClr val="424242"/>
                </a:solidFill>
                <a:effectLst/>
                <a:latin typeface="Verdana" panose="020B0604030504040204" pitchFamily="34" charset="0"/>
              </a:rPr>
              <a:t>which </a:t>
            </a:r>
            <a:r>
              <a:rPr lang="en-US" sz="1600" b="0" i="0" dirty="0">
                <a:solidFill>
                  <a:srgbClr val="000000"/>
                </a:solidFill>
                <a:effectLst/>
                <a:latin typeface="Arial" panose="020B0604020202020204" pitchFamily="34" charset="0"/>
              </a:rPr>
              <a:t>allows you to set up distinct VLANs on a single switch. Thus, VLAN tagging provides an alternative to physically separate networks which optimizes network scaling.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dirty="0"/>
              <a:t>Real time editing of player properties &amp; network settings in Control Cloud so you don’t have to reprovision players to do things like update a player name or description</a:t>
            </a:r>
          </a:p>
          <a:p>
            <a:pPr marL="285750" indent="-285750">
              <a:buFont typeface="Arial" panose="020B0604020202020204" pitchFamily="34" charset="0"/>
              <a:buChar char="•"/>
            </a:pPr>
            <a:r>
              <a:rPr lang="en-US" dirty="0"/>
              <a:t>24-hr player network health reporting accessible via the Dashboard. </a:t>
            </a:r>
          </a:p>
          <a:p>
            <a:pPr marL="285750" indent="-285750">
              <a:buFont typeface="Arial" panose="020B0604020202020204" pitchFamily="34" charset="0"/>
              <a:buChar char="•"/>
            </a:pPr>
            <a:r>
              <a:rPr lang="en-US" dirty="0"/>
              <a:t>Ability to view SD card health status on BrightSign purchased SD cards within the DSW</a:t>
            </a:r>
          </a:p>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WPA Enterprise/802.1x support</a:t>
            </a:r>
          </a:p>
          <a:p>
            <a:pPr marL="526239" lvl="1" indent="-342900"/>
            <a:r>
              <a:rPr lang="en-US" sz="1800" dirty="0">
                <a:effectLst/>
                <a:latin typeface="Calibri" panose="020F0502020204030204" pitchFamily="34" charset="0"/>
                <a:ea typeface="Calibri" panose="020F0502020204030204" pitchFamily="34" charset="0"/>
                <a:cs typeface="Times New Roman" panose="02020603050405020304" pitchFamily="18" charset="0"/>
              </a:rPr>
              <a:t>This is a network security standard used by mostly enterprise customers to securely authenticate players on a network - WPA Enterprise is the standard for Wi-Fi &amp; 802.1x is the standard for Ethernet networks</a:t>
            </a:r>
          </a:p>
          <a:p>
            <a:pPr marL="526239" marR="0" lvl="1" indent="-342900" algn="l" defTabSz="137146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a feature parity capability with BrightSign Network/BA &amp; allows you to very easily apply a </a:t>
            </a:r>
            <a:r>
              <a:rPr lang="en-US" sz="1800" dirty="0"/>
              <a:t>certificate package within player setup UI which acts as a type of passport for the player so that when it connects to a </a:t>
            </a:r>
            <a:r>
              <a:rPr lang="en-US" sz="1800" dirty="0">
                <a:effectLst/>
                <a:latin typeface="Calibri" panose="020F0502020204030204" pitchFamily="34" charset="0"/>
                <a:ea typeface="Calibri" panose="020F0502020204030204" pitchFamily="34" charset="0"/>
                <a:cs typeface="Times New Roman" panose="02020603050405020304" pitchFamily="18" charset="0"/>
              </a:rPr>
              <a:t>network enterprise it will show its certificate which can then be authenticated by that network &amp; if valid it will grant the player access to join the network</a:t>
            </a:r>
          </a:p>
          <a:p>
            <a:pPr marL="342900" marR="0" lvl="0" indent="-342900" algn="l" defTabSz="137146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Ability to set multi-network priorities for all network ports (Ethernet, Ethernet with tagged VLAN, USB Modem and USB Ethernet)</a:t>
            </a:r>
          </a:p>
          <a:p>
            <a:pPr marL="526239" marR="0" lvl="1" indent="-342900" algn="l" defTabSz="137146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feature allows us to support all networking ports equally and apply priorities to each one along with applying additional configurations on how to function, all of which provides BSN.cloud users with much better control over their network operation than we ever could offer with BrightSign Network </a:t>
            </a:r>
          </a:p>
          <a:p>
            <a:pPr marL="526239" lvl="1" indent="-342900"/>
            <a:r>
              <a:rPr lang="en-US" dirty="0"/>
              <a:t>With these new prioritization abilities we can now set primary and secondary network interfaces. For instance, a </a:t>
            </a:r>
            <a:r>
              <a:rPr lang="en-US" sz="1800" dirty="0">
                <a:effectLst/>
                <a:latin typeface="Calibri" panose="020F0502020204030204" pitchFamily="34" charset="0"/>
                <a:ea typeface="Calibri" panose="020F0502020204030204" pitchFamily="34" charset="0"/>
                <a:cs typeface="Times New Roman" panose="02020603050405020304" pitchFamily="18" charset="0"/>
              </a:rPr>
              <a:t>primary network interface can be Ethernet &amp;  backup interface could be your BrightSign Mobile modem should the primary one fail. And you can further setup how you want each interface to operate such as restricting content downloads over the secondary modem interface if the primary Ethernet interface is down. </a:t>
            </a:r>
          </a:p>
          <a:p>
            <a:pPr marL="342900" indent="-342900">
              <a:buFont typeface="Arial" panose="020B0604020202020204" pitchFamily="34" charset="0"/>
              <a:buChar char="•"/>
            </a:pPr>
            <a:r>
              <a:rPr lang="en-US" sz="16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Network redundancy </a:t>
            </a:r>
            <a:r>
              <a:rPr lang="en-US" sz="16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Via multi-network prioritization which we just talked about</a:t>
            </a:r>
          </a:p>
          <a:p>
            <a:pPr marL="342900" indent="-342900">
              <a:buFont typeface="Arial" panose="020B0604020202020204" pitchFamily="34" charset="0"/>
              <a:buChar char="•"/>
            </a:pPr>
            <a:r>
              <a:rPr lang="en-US" sz="16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Rollback network configuration: we automatically saving &amp; reverting to last known-good network configuration when/if needed so that we can ensure fail safe operation if can’t tap into BSN.cloud after – there is a doc with all the settings; if you make a change thru the property panel and if it cannot then it starts a timer of multiple hours and every time the player reboots it starts that time; if it exceeds that timer window then it will revert that change you made earlier. </a:t>
            </a:r>
          </a:p>
          <a:p>
            <a:pPr marL="342900" marR="0" lvl="0" indent="-342900" algn="l" defTabSz="137146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Automatic network discovery: allows new network connections to be automatically detected and reports them to BSN.cloud so that it can be configured remotely </a:t>
            </a:r>
          </a:p>
        </p:txBody>
      </p:sp>
      <p:sp>
        <p:nvSpPr>
          <p:cNvPr id="4" name="Slide Number Placeholder 3"/>
          <p:cNvSpPr>
            <a:spLocks noGrp="1"/>
          </p:cNvSpPr>
          <p:nvPr>
            <p:ph type="sldNum" sz="quarter" idx="5"/>
          </p:nvPr>
        </p:nvSpPr>
        <p:spPr/>
        <p:txBody>
          <a:bodyPr/>
          <a:lstStyle/>
          <a:p>
            <a:fld id="{30945C19-B7FF-8548-82DA-D7A3AF6512B8}" type="slidenum">
              <a:rPr lang="en-US" smtClean="0"/>
              <a:pPr/>
              <a:t>22</a:t>
            </a:fld>
            <a:endParaRPr lang="en-US" dirty="0"/>
          </a:p>
        </p:txBody>
      </p:sp>
    </p:spTree>
    <p:extLst>
      <p:ext uri="{BB962C8B-B14F-4D97-AF65-F5344CB8AC3E}">
        <p14:creationId xmlns:p14="http://schemas.microsoft.com/office/powerpoint/2010/main" val="2529879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3861" marR="0" lvl="0" indent="0" algn="l" defTabSz="1371464" rtl="0" eaLnBrk="1" fontAlgn="auto" latinLnBrk="0" hangingPunct="1">
              <a:lnSpc>
                <a:spcPct val="107000"/>
              </a:lnSpc>
              <a:spcBef>
                <a:spcPts val="0"/>
              </a:spcBef>
              <a:spcAft>
                <a:spcPts val="0"/>
              </a:spcAft>
              <a:buClrTx/>
              <a:buSzTx/>
              <a:buFont typeface="Courier New" panose="02070309020205020404" pitchFamily="49" charset="0"/>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In terms of network management, a</a:t>
            </a:r>
            <a:r>
              <a:rPr lang="en-US" sz="1100" dirty="0"/>
              <a:t>ll of the network functionality BSN.cloud offers right now far exceeds BSN.com functionality. </a:t>
            </a:r>
          </a:p>
          <a:p>
            <a:pPr marL="273861" marR="0" lvl="0" indent="0" algn="l" defTabSz="1371464" rtl="0" eaLnBrk="1" fontAlgn="auto" latinLnBrk="0" hangingPunct="1">
              <a:lnSpc>
                <a:spcPct val="107000"/>
              </a:lnSpc>
              <a:spcBef>
                <a:spcPts val="0"/>
              </a:spcBef>
              <a:spcAft>
                <a:spcPts val="0"/>
              </a:spcAft>
              <a:buClrTx/>
              <a:buSzTx/>
              <a:buFont typeface="Courier New" panose="02070309020205020404" pitchFamily="49" charset="0"/>
              <a:buNone/>
              <a:tabLst/>
              <a:defRP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73861" marR="0" lvl="0" indent="0" algn="l" defTabSz="1371464" rtl="0" eaLnBrk="1" fontAlgn="auto" latinLnBrk="0" hangingPunct="1">
              <a:lnSpc>
                <a:spcPct val="107000"/>
              </a:lnSpc>
              <a:spcBef>
                <a:spcPts val="0"/>
              </a:spcBef>
              <a:spcAft>
                <a:spcPts val="0"/>
              </a:spcAft>
              <a:buClrTx/>
              <a:buSzTx/>
              <a:buFont typeface="Courier New" panose="02070309020205020404" pitchFamily="49" charset="0"/>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Content Cloud offers the same abilities to create, manage and monitor network groups, but what is notably different is that the player communication is happening in real time vs at set intervals you can define. For instance you initiate real time player reboots from a remote location instead of having to wait for the next player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checkin</a:t>
            </a:r>
            <a:r>
              <a:rPr lang="en-US" sz="1100" dirty="0">
                <a:effectLst/>
                <a:latin typeface="Calibri" panose="020F0502020204030204" pitchFamily="34" charset="0"/>
                <a:ea typeface="Calibri" panose="020F0502020204030204" pitchFamily="34" charset="0"/>
                <a:cs typeface="Times New Roman" panose="02020603050405020304" pitchFamily="18" charset="0"/>
              </a:rPr>
              <a:t>. With Content Cloud we have scheduled development of viewing even more player data over time vs the just the 24-hour player status report, and we will be adding the ability to support proof of playback and real time log views.  Emails and alerts about player health and subscriptions are also scheduled for development but even without these features, the overall network management workflow has been improved greatly to allow you to be more responsive in your network management</a:t>
            </a:r>
          </a:p>
          <a:p>
            <a:pPr marL="273861" marR="0" lvl="0" indent="0" algn="l" defTabSz="1371464" rtl="0" eaLnBrk="1" fontAlgn="auto" latinLnBrk="0" hangingPunct="1">
              <a:lnSpc>
                <a:spcPct val="107000"/>
              </a:lnSpc>
              <a:spcBef>
                <a:spcPts val="0"/>
              </a:spcBef>
              <a:spcAft>
                <a:spcPts val="0"/>
              </a:spcAft>
              <a:buClrTx/>
              <a:buSzTx/>
              <a:buFont typeface="Courier New" panose="02070309020205020404" pitchFamily="49" charset="0"/>
              <a:buNone/>
              <a:tabLst/>
              <a:defRP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73861" marR="0" lvl="0" indent="0" algn="l" defTabSz="1371464" rtl="0" eaLnBrk="1" fontAlgn="auto" latinLnBrk="0" hangingPunct="1">
              <a:lnSpc>
                <a:spcPct val="107000"/>
              </a:lnSpc>
              <a:spcBef>
                <a:spcPts val="0"/>
              </a:spcBef>
              <a:spcAft>
                <a:spcPts val="0"/>
              </a:spcAft>
              <a:buClrTx/>
              <a:buSzTx/>
              <a:buFont typeface="Courier New" panose="02070309020205020404" pitchFamily="49" charset="0"/>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Content Management has also improved greatly because we have consolidated access to all content management features on each interface whether that’s on the MAC or PC desktop BrightAuthor: connected application or via the Chrome browser application.  In BrightSign Network you have to alternate between the PC desktop app and Web UI in order to reach all the admin, content and other features which isn’t a smooth experience.  </a:t>
            </a:r>
          </a:p>
          <a:p>
            <a:pPr marL="273861" marR="0" lvl="0" indent="0" algn="l" defTabSz="1371464" rtl="0" eaLnBrk="1" fontAlgn="auto" latinLnBrk="0" hangingPunct="1">
              <a:lnSpc>
                <a:spcPct val="107000"/>
              </a:lnSpc>
              <a:spcBef>
                <a:spcPts val="0"/>
              </a:spcBef>
              <a:spcAft>
                <a:spcPts val="0"/>
              </a:spcAft>
              <a:buClrTx/>
              <a:buSzTx/>
              <a:buFont typeface="Courier New" panose="02070309020205020404" pitchFamily="49" charset="0"/>
              <a:buNone/>
              <a:tabLst/>
              <a:defRP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73861" marR="0" lvl="0" indent="0" algn="l" defTabSz="1371464" rtl="0" eaLnBrk="1" fontAlgn="auto" latinLnBrk="0" hangingPunct="1">
              <a:lnSpc>
                <a:spcPct val="107000"/>
              </a:lnSpc>
              <a:spcBef>
                <a:spcPts val="0"/>
              </a:spcBef>
              <a:spcAft>
                <a:spcPts val="0"/>
              </a:spcAft>
              <a:buClrTx/>
              <a:buSzTx/>
              <a:buFont typeface="Courier New" panose="02070309020205020404" pitchFamily="49" charset="0"/>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New this summer we are also offering improved UI enhancements when authoring so that you can easily access object and event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properities</a:t>
            </a:r>
            <a:r>
              <a:rPr lang="en-US" sz="1100" dirty="0">
                <a:effectLst/>
                <a:latin typeface="Calibri" panose="020F0502020204030204" pitchFamily="34" charset="0"/>
                <a:ea typeface="Calibri" panose="020F0502020204030204" pitchFamily="34" charset="0"/>
                <a:cs typeface="Times New Roman" panose="02020603050405020304" pitchFamily="18" charset="0"/>
              </a:rPr>
              <a:t> when/where you need them.</a:t>
            </a:r>
          </a:p>
        </p:txBody>
      </p:sp>
      <p:sp>
        <p:nvSpPr>
          <p:cNvPr id="4" name="Slide Number Placeholder 3"/>
          <p:cNvSpPr>
            <a:spLocks noGrp="1"/>
          </p:cNvSpPr>
          <p:nvPr>
            <p:ph type="sldNum" sz="quarter" idx="5"/>
          </p:nvPr>
        </p:nvSpPr>
        <p:spPr/>
        <p:txBody>
          <a:bodyPr/>
          <a:lstStyle/>
          <a:p>
            <a:fld id="{30945C19-B7FF-8548-82DA-D7A3AF6512B8}" type="slidenum">
              <a:rPr lang="en-US" smtClean="0"/>
              <a:pPr/>
              <a:t>23</a:t>
            </a:fld>
            <a:endParaRPr lang="en-US" dirty="0"/>
          </a:p>
        </p:txBody>
      </p:sp>
    </p:spTree>
    <p:extLst>
      <p:ext uri="{BB962C8B-B14F-4D97-AF65-F5344CB8AC3E}">
        <p14:creationId xmlns:p14="http://schemas.microsoft.com/office/powerpoint/2010/main" val="3176439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213" marR="0" lvl="0" indent="-176213" algn="l" defTabSz="457200" rtl="0" eaLnBrk="1" fontAlgn="auto" latinLnBrk="0" hangingPunct="1">
              <a:lnSpc>
                <a:spcPct val="100000"/>
              </a:lnSpc>
              <a:spcBef>
                <a:spcPts val="450"/>
              </a:spcBef>
              <a:spcAft>
                <a:spcPts val="0"/>
              </a:spcAft>
              <a:buClrTx/>
              <a:buSzTx/>
              <a:buFontTx/>
              <a:buNone/>
              <a:tabLst/>
              <a:defRPr/>
            </a:pPr>
            <a:r>
              <a:rPr lang="en-US" dirty="0"/>
              <a:t>Here we have a roadmap of sorts that outlines the BSN.cloud &amp; BrightAuthor:connected feature parity to both BrightSign Network and BrightAuthor</a:t>
            </a:r>
          </a:p>
          <a:p>
            <a:pPr marL="176213" indent="-176213">
              <a:spcBef>
                <a:spcPts val="450"/>
              </a:spcBef>
            </a:pPr>
            <a:endParaRPr lang="en-US" dirty="0"/>
          </a:p>
          <a:p>
            <a:pPr marL="176213" indent="-176213">
              <a:spcBef>
                <a:spcPts val="450"/>
              </a:spcBef>
            </a:pPr>
            <a:r>
              <a:rPr lang="en-US" dirty="0"/>
              <a:t>Prioritized features for BSN.cloud can be found under the Scheduled section are below, but </a:t>
            </a:r>
            <a:r>
              <a:rPr lang="en-US" b="1" u="sng" dirty="0"/>
              <a:t>there is no specific release date set yet</a:t>
            </a:r>
            <a:r>
              <a:rPr lang="en-US" dirty="0"/>
              <a:t>.</a:t>
            </a:r>
          </a:p>
          <a:p>
            <a:pPr marL="342900" indent="-342900">
              <a:spcBef>
                <a:spcPts val="450"/>
              </a:spcBef>
              <a:buFont typeface="+mj-lt"/>
              <a:buAutoNum type="arabicPeriod"/>
            </a:pPr>
            <a:r>
              <a:rPr lang="en-US" dirty="0"/>
              <a:t>Logging/</a:t>
            </a:r>
            <a:r>
              <a:rPr lang="en-US" dirty="0">
                <a:latin typeface="+mn-lt"/>
              </a:rPr>
              <a:t>Alerting – this includes d</a:t>
            </a:r>
            <a:r>
              <a:rPr lang="en-US" sz="1200" dirty="0">
                <a:latin typeface="+mn-lt"/>
                <a:ea typeface="Verdana" panose="020B0604030504040204" pitchFamily="34" charset="0"/>
              </a:rPr>
              <a:t>etailed reporting including proof of play as well as Emails/alerts about player health, subscriptions, </a:t>
            </a:r>
            <a:r>
              <a:rPr lang="en-US" sz="1200" dirty="0" err="1">
                <a:latin typeface="+mn-lt"/>
                <a:ea typeface="Verdana" panose="020B0604030504040204" pitchFamily="34" charset="0"/>
              </a:rPr>
              <a:t>etc</a:t>
            </a:r>
            <a:r>
              <a:rPr lang="en-US" dirty="0">
                <a:latin typeface="+mn-lt"/>
              </a:rPr>
              <a:t> </a:t>
            </a:r>
          </a:p>
          <a:p>
            <a:pPr marL="342900" indent="-342900">
              <a:spcBef>
                <a:spcPts val="450"/>
              </a:spcBef>
              <a:buFont typeface="+mj-lt"/>
              <a:buAutoNum type="arabicPeriod"/>
            </a:pPr>
            <a:r>
              <a:rPr lang="en-US" dirty="0">
                <a:latin typeface="+mn-lt"/>
              </a:rPr>
              <a:t>BrightWall  </a:t>
            </a:r>
          </a:p>
        </p:txBody>
      </p:sp>
      <p:sp>
        <p:nvSpPr>
          <p:cNvPr id="4" name="Slide Number Placeholder 3"/>
          <p:cNvSpPr>
            <a:spLocks noGrp="1"/>
          </p:cNvSpPr>
          <p:nvPr>
            <p:ph type="sldNum" sz="quarter" idx="5"/>
          </p:nvPr>
        </p:nvSpPr>
        <p:spPr/>
        <p:txBody>
          <a:bodyPr/>
          <a:lstStyle/>
          <a:p>
            <a:fld id="{F9B21529-F444-47D2-BE38-087839BF8AE0}" type="slidenum">
              <a:rPr lang="en-US" smtClean="0"/>
              <a:t>25</a:t>
            </a:fld>
            <a:endParaRPr lang="en-US"/>
          </a:p>
        </p:txBody>
      </p:sp>
    </p:spTree>
    <p:extLst>
      <p:ext uri="{BB962C8B-B14F-4D97-AF65-F5344CB8AC3E}">
        <p14:creationId xmlns:p14="http://schemas.microsoft.com/office/powerpoint/2010/main" val="18489301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players that qualify in a BSN account can be migrated to BSN.cloud vs. moving the entire network over to BSN.cloud, but it is not recommended</a:t>
            </a:r>
          </a:p>
        </p:txBody>
      </p:sp>
      <p:sp>
        <p:nvSpPr>
          <p:cNvPr id="4" name="Slide Number Placeholder 3"/>
          <p:cNvSpPr>
            <a:spLocks noGrp="1"/>
          </p:cNvSpPr>
          <p:nvPr>
            <p:ph type="sldNum" sz="quarter" idx="5"/>
          </p:nvPr>
        </p:nvSpPr>
        <p:spPr/>
        <p:txBody>
          <a:bodyPr/>
          <a:lstStyle/>
          <a:p>
            <a:fld id="{30945C19-B7FF-8548-82DA-D7A3AF6512B8}" type="slidenum">
              <a:rPr lang="en-US" smtClean="0"/>
              <a:pPr/>
              <a:t>26</a:t>
            </a:fld>
            <a:endParaRPr lang="en-US" dirty="0"/>
          </a:p>
        </p:txBody>
      </p:sp>
    </p:spTree>
    <p:extLst>
      <p:ext uri="{BB962C8B-B14F-4D97-AF65-F5344CB8AC3E}">
        <p14:creationId xmlns:p14="http://schemas.microsoft.com/office/powerpoint/2010/main" val="6620905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BrightSign is fully committed to making migration to BSN.cloud as simple as possible.  We offer co-term subscriptions which honors the full BrightSign Network subscriptions as a BSN.cloud subscription and run both in parallel. When the BrightSign Network sub expires, the renewal takes place on BSN.cloud and the BrightSign Network sub is terminated. </a:t>
            </a:r>
          </a:p>
        </p:txBody>
      </p:sp>
      <p:sp>
        <p:nvSpPr>
          <p:cNvPr id="4" name="Slide Number Placeholder 3"/>
          <p:cNvSpPr>
            <a:spLocks noGrp="1"/>
          </p:cNvSpPr>
          <p:nvPr>
            <p:ph type="sldNum" sz="quarter" idx="5"/>
          </p:nvPr>
        </p:nvSpPr>
        <p:spPr/>
        <p:txBody>
          <a:bodyPr/>
          <a:lstStyle/>
          <a:p>
            <a:fld id="{30945C19-B7FF-8548-82DA-D7A3AF6512B8}" type="slidenum">
              <a:rPr lang="en-US" smtClean="0"/>
              <a:pPr/>
              <a:t>27</a:t>
            </a:fld>
            <a:endParaRPr lang="en-US" dirty="0"/>
          </a:p>
        </p:txBody>
      </p:sp>
    </p:spTree>
    <p:extLst>
      <p:ext uri="{BB962C8B-B14F-4D97-AF65-F5344CB8AC3E}">
        <p14:creationId xmlns:p14="http://schemas.microsoft.com/office/powerpoint/2010/main" val="2929928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BrightSign is happy to announce a substantial set of new features and functionality focused on improving our networking abilities to optimize workflow and provide greater flexibility and scalability to your player network.  The enhancements have been implemented across the BSN.cloud server, BrightSign OS and BrightAuthor:connected software, and best of all these updates are all FREE to every one of our customers. We believe in continually improving our products to match and exceed market demands so that we can offer best in class products, service and support at all times</a:t>
            </a:r>
            <a:r>
              <a:rPr lang="en-US"/>
              <a:t>.  </a:t>
            </a:r>
            <a:endParaRPr lang="en-US" dirty="0"/>
          </a:p>
        </p:txBody>
      </p:sp>
      <p:sp>
        <p:nvSpPr>
          <p:cNvPr id="4" name="Slide Number Placeholder 3"/>
          <p:cNvSpPr>
            <a:spLocks noGrp="1"/>
          </p:cNvSpPr>
          <p:nvPr>
            <p:ph type="sldNum" sz="quarter" idx="5"/>
          </p:nvPr>
        </p:nvSpPr>
        <p:spPr/>
        <p:txBody>
          <a:bodyPr/>
          <a:lstStyle/>
          <a:p>
            <a:fld id="{62C9CA05-EA65-E346-AA4D-2C91C7228D99}" type="slidenum">
              <a:rPr lang="en-US" smtClean="0"/>
              <a:t>30</a:t>
            </a:fld>
            <a:endParaRPr lang="en-US"/>
          </a:p>
        </p:txBody>
      </p:sp>
    </p:spTree>
    <p:extLst>
      <p:ext uri="{BB962C8B-B14F-4D97-AF65-F5344CB8AC3E}">
        <p14:creationId xmlns:p14="http://schemas.microsoft.com/office/powerpoint/2010/main" val="931321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rgbClr val="000000"/>
                </a:solidFill>
                <a:effectLst/>
                <a:latin typeface="+mn-lt"/>
                <a:ea typeface="Times New Roman" panose="02020603050405020304" pitchFamily="18" charset="0"/>
                <a:cs typeface="Verdana" panose="020B0604030504040204" pitchFamily="34" charset="0"/>
              </a:rPr>
              <a:t>These latest BSN.cloud enhancements have been made to the areas of player setup &amp; player control, providing even more options to configure players and your player network than ever before to give you an optimized workflow that delivers control, flexibility and scalability.  On the player setup side, the new features include: </a:t>
            </a:r>
          </a:p>
          <a:p>
            <a:endParaRPr lang="en-US" sz="1600" dirty="0">
              <a:solidFill>
                <a:srgbClr val="000000"/>
              </a:solidFill>
              <a:effectLst/>
              <a:latin typeface="+mn-lt"/>
            </a:endParaRPr>
          </a:p>
          <a:p>
            <a:pPr marL="342900" marR="0" lvl="0" indent="-342900" algn="l" defTabSz="1371464" rtl="0" eaLnBrk="1" fontAlgn="auto" latinLnBrk="0" hangingPunct="1">
              <a:lnSpc>
                <a:spcPct val="100000"/>
              </a:lnSpc>
              <a:spcBef>
                <a:spcPts val="0"/>
              </a:spcBef>
              <a:spcAft>
                <a:spcPts val="0"/>
              </a:spcAft>
              <a:buClrTx/>
              <a:buSzTx/>
              <a:buFont typeface="+mj-lt"/>
              <a:buAutoNum type="arabicPeriod"/>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WPA Enterprise/802.1x </a:t>
            </a:r>
          </a:p>
          <a:p>
            <a:pPr marL="526239" lvl="1" indent="-342900"/>
            <a:r>
              <a:rPr lang="en-US" sz="1800" dirty="0">
                <a:effectLst/>
                <a:latin typeface="Calibri" panose="020F0502020204030204" pitchFamily="34" charset="0"/>
                <a:ea typeface="Calibri" panose="020F0502020204030204" pitchFamily="34" charset="0"/>
                <a:cs typeface="Times New Roman" panose="02020603050405020304" pitchFamily="18" charset="0"/>
              </a:rPr>
              <a:t>This is a network security standard used by mostly enterprise customers to securely authenticate players on a network. It allows you to very easily apply a </a:t>
            </a:r>
            <a:r>
              <a:rPr lang="en-US" sz="1800" dirty="0"/>
              <a:t>certificate package within the player setup UI. The certificate acts as a type of passport for the player so that when it connects to a </a:t>
            </a:r>
            <a:r>
              <a:rPr lang="en-US" sz="1800" dirty="0">
                <a:effectLst/>
                <a:latin typeface="Calibri" panose="020F0502020204030204" pitchFamily="34" charset="0"/>
                <a:ea typeface="Calibri" panose="020F0502020204030204" pitchFamily="34" charset="0"/>
                <a:cs typeface="Times New Roman" panose="02020603050405020304" pitchFamily="18" charset="0"/>
              </a:rPr>
              <a:t>network enterprise, it will show its certificate which can then be authenticated by that network &amp; if valid it will grant the player access to join the network. This is a feature parity capability with BrightSign Network/BA</a:t>
            </a:r>
          </a:p>
          <a:p>
            <a:pPr marL="342900" marR="0" lvl="0" indent="-342900" algn="l" defTabSz="1371464" rtl="0" eaLnBrk="1" fontAlgn="auto" latinLnBrk="0" hangingPunct="1">
              <a:lnSpc>
                <a:spcPct val="100000"/>
              </a:lnSpc>
              <a:spcBef>
                <a:spcPts val="0"/>
              </a:spcBef>
              <a:spcAft>
                <a:spcPts val="0"/>
              </a:spcAft>
              <a:buClrTx/>
              <a:buSzTx/>
              <a:buFont typeface="+mj-lt"/>
              <a:buAutoNum type="arabicPeriod"/>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Tagged VLAN</a:t>
            </a:r>
          </a:p>
          <a:p>
            <a:pPr marL="526239" marR="0" lvl="1" indent="-342900" algn="l" defTabSz="1371464" rtl="0" eaLnBrk="1" fontAlgn="auto" latinLnBrk="0" hangingPunct="1">
              <a:lnSpc>
                <a:spcPct val="100000"/>
              </a:lnSpc>
              <a:spcBef>
                <a:spcPts val="0"/>
              </a:spcBef>
              <a:spcAft>
                <a:spcPts val="0"/>
              </a:spcAft>
              <a:buClrTx/>
              <a:buSzTx/>
              <a:tabLst/>
              <a:defRPr/>
            </a:pPr>
            <a:r>
              <a:rPr lang="en-US" sz="1800" b="0" i="0" dirty="0">
                <a:solidFill>
                  <a:srgbClr val="000000"/>
                </a:solidFill>
                <a:effectLst/>
                <a:latin typeface="Arial" panose="020B0604020202020204" pitchFamily="34" charset="0"/>
              </a:rPr>
              <a:t>While VLAN support has been in BA:con for awhile (VLANs enable logical grouping of end-stations that are physically dispersed on a network. When users on a VLAN move to a new physical location but continue to perform the same job function, the end-stations of those users do not need to be reconfigured) we now support tagged VLAN </a:t>
            </a:r>
            <a:r>
              <a:rPr lang="en-US" sz="1800" b="0" i="0" dirty="0">
                <a:solidFill>
                  <a:srgbClr val="424242"/>
                </a:solidFill>
                <a:effectLst/>
                <a:latin typeface="Verdana" panose="020B0604030504040204" pitchFamily="34" charset="0"/>
              </a:rPr>
              <a:t>which </a:t>
            </a:r>
            <a:r>
              <a:rPr lang="en-US" sz="1800" b="0" i="0" dirty="0">
                <a:solidFill>
                  <a:srgbClr val="000000"/>
                </a:solidFill>
                <a:effectLst/>
                <a:latin typeface="Arial" panose="020B0604020202020204" pitchFamily="34" charset="0"/>
              </a:rPr>
              <a:t>allows you to set up distinct VLANs on a single switch. Thus, VLAN tagging provides an alternative to physically separate networks which optimizes network scaling.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1371464" rtl="0" eaLnBrk="1" fontAlgn="auto" latinLnBrk="0" hangingPunct="1">
              <a:lnSpc>
                <a:spcPct val="100000"/>
              </a:lnSpc>
              <a:spcBef>
                <a:spcPts val="0"/>
              </a:spcBef>
              <a:spcAft>
                <a:spcPts val="0"/>
              </a:spcAft>
              <a:buClrTx/>
              <a:buSzTx/>
              <a:buFont typeface="+mj-lt"/>
              <a:buAutoNum type="arabicPeriod"/>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BrightSign Mobile support: this new network services is now directly supported for player setup &amp; configurable to meet your needs</a:t>
            </a:r>
          </a:p>
          <a:p>
            <a:pPr marL="342900" marR="0" lvl="0" indent="-342900" algn="l" defTabSz="1371464" rtl="0" eaLnBrk="1" fontAlgn="auto" latinLnBrk="0" hangingPunct="1">
              <a:lnSpc>
                <a:spcPct val="100000"/>
              </a:lnSpc>
              <a:spcBef>
                <a:spcPts val="0"/>
              </a:spcBef>
              <a:spcAft>
                <a:spcPts val="0"/>
              </a:spcAft>
              <a:buClrTx/>
              <a:buSzTx/>
              <a:buFont typeface="+mj-lt"/>
              <a:buAutoNum type="arabicPeriod"/>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Multi-network port prioritization &amp; redundancy features provides BSN.cloud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users with much better control over their network operation than we ever could offer with BrightSign Network </a:t>
            </a:r>
          </a:p>
          <a:p>
            <a:pPr marL="526239" marR="0" lvl="1" indent="-342900" algn="l" defTabSz="137146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now can set network priority settings for a multitude of network ports (Ethernet, Ethernet with tagged VLAN, USB Modem and USB Ethernet) thereby allowing customers to support all networking ports equally and apply priorities to each one along with configuring the data types for each which helps set not only the priority of the interface priorities but also how to handle various types of data. </a:t>
            </a:r>
            <a:r>
              <a:rPr lang="en-US" dirty="0"/>
              <a:t>With these new prioritization abilities, we can now set primary and secondary network interfaces which provides network redundancy. </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p>
            <a:pPr marL="526239" lvl="1" indent="-342900"/>
            <a:r>
              <a:rPr lang="en-US" dirty="0"/>
              <a:t>Example : you can set your </a:t>
            </a:r>
            <a:r>
              <a:rPr lang="en-US" sz="1800" dirty="0">
                <a:effectLst/>
                <a:latin typeface="Calibri" panose="020F0502020204030204" pitchFamily="34" charset="0"/>
                <a:ea typeface="Calibri" panose="020F0502020204030204" pitchFamily="34" charset="0"/>
                <a:cs typeface="Times New Roman" panose="02020603050405020304" pitchFamily="18" charset="0"/>
              </a:rPr>
              <a:t>primary network interface can be Ethernet &amp;  backup interface could be your BrightSign Mobile modem should the primary one fail. And you can further setup the types of data you want each interface to operate such as restricting content downloads over the secondary modem interface if the primary Ethernet interface is down or only keeping status updates running but stopping content downloads if your primary service goes down</a:t>
            </a:r>
          </a:p>
          <a:p>
            <a:pPr marL="342900" marR="0" lvl="0" indent="-342900" algn="l" defTabSz="1371464" rtl="0" eaLnBrk="1" fontAlgn="auto" latinLnBrk="0" hangingPunct="1">
              <a:lnSpc>
                <a:spcPct val="100000"/>
              </a:lnSpc>
              <a:spcBef>
                <a:spcPts val="0"/>
              </a:spcBef>
              <a:spcAft>
                <a:spcPts val="0"/>
              </a:spcAft>
              <a:buClrTx/>
              <a:buSzTx/>
              <a:buFont typeface="+mj-lt"/>
              <a:buAutoNum type="arabicPeriod"/>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Streamlined single setup for custom configurations with partner CMS </a:t>
            </a:r>
          </a:p>
          <a:p>
            <a:pPr marL="526239" marR="0" lvl="1" indent="-342900" algn="l" defTabSz="1371464" rtl="0" eaLnBrk="1" fontAlgn="auto" latinLnBrk="0" hangingPunct="1">
              <a:lnSpc>
                <a:spcPct val="100000"/>
              </a:lnSpc>
              <a:spcBef>
                <a:spcPts val="0"/>
              </a:spcBef>
              <a:spcAft>
                <a:spcPts val="0"/>
              </a:spcAft>
              <a:buClrTx/>
              <a:buSzTx/>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you can create a custom network configuration and include a CMS partner setup all in one setup file &amp; download it onto SD card and sneaker net it to player. This is especially good if you have a requirement for a proxy server or a configuration that needs to be applied prior to the player reaching out to the internet because the nature of the proxy server requires you configure the player before it hits the internet. </a:t>
            </a:r>
          </a:p>
          <a:p>
            <a:pPr marL="342900" marR="0" lvl="0" indent="-342900" algn="l" defTabSz="1371464" rtl="0" eaLnBrk="1" fontAlgn="auto" latinLnBrk="0" hangingPunct="1">
              <a:lnSpc>
                <a:spcPct val="100000"/>
              </a:lnSpc>
              <a:spcBef>
                <a:spcPts val="0"/>
              </a:spcBef>
              <a:spcAft>
                <a:spcPts val="0"/>
              </a:spcAft>
              <a:buClrTx/>
              <a:buSzTx/>
              <a:buFont typeface="+mj-lt"/>
              <a:buAutoNum type="arabicPeriod"/>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2C9CA05-EA65-E346-AA4D-2C91C7228D99}" type="slidenum">
              <a:rPr lang="en-US" smtClean="0"/>
              <a:t>31</a:t>
            </a:fld>
            <a:endParaRPr lang="en-US"/>
          </a:p>
        </p:txBody>
      </p:sp>
    </p:spTree>
    <p:extLst>
      <p:ext uri="{BB962C8B-B14F-4D97-AF65-F5344CB8AC3E}">
        <p14:creationId xmlns:p14="http://schemas.microsoft.com/office/powerpoint/2010/main" val="36098293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464" rtl="0" eaLnBrk="1" fontAlgn="auto" latinLnBrk="0" hangingPunct="1">
              <a:lnSpc>
                <a:spcPct val="100000"/>
              </a:lnSpc>
              <a:spcBef>
                <a:spcPts val="0"/>
              </a:spcBef>
              <a:spcAft>
                <a:spcPts val="0"/>
              </a:spcAft>
              <a:buClrTx/>
              <a:buSzTx/>
              <a:buFont typeface="+mj-lt"/>
              <a:buNone/>
              <a:tabLst/>
              <a:defRPr/>
            </a:pPr>
            <a:r>
              <a:rPr lang="en-US" sz="1800" dirty="0">
                <a:solidFill>
                  <a:srgbClr val="000000"/>
                </a:solidFill>
                <a:effectLst/>
                <a:latin typeface="Calibri" panose="020F0502020204030204" pitchFamily="34" charset="0"/>
                <a:ea typeface="Cambria" panose="02040503050406030204" pitchFamily="18" charset="0"/>
                <a:cs typeface="Verdana" panose="020B0604030504040204" pitchFamily="34" charset="0"/>
              </a:rPr>
              <a:t>For the real time player status and control features, the enhancements made completely surpass what BrightSign Network is able to do. With the latest BSN.cloud enhancements real time player management is hugely elevated. The new features include:</a:t>
            </a:r>
            <a:endParaRPr lang="en-US" sz="1800" dirty="0">
              <a:solidFill>
                <a:srgbClr val="000000"/>
              </a:solidFill>
              <a:effectLst/>
              <a:latin typeface="Verdana" panose="020B0604030504040204" pitchFamily="34" charset="0"/>
              <a:ea typeface="Cambria" panose="02040503050406030204" pitchFamily="18" charset="0"/>
              <a:cs typeface="Verdana" panose="020B0604030504040204" pitchFamily="34" charset="0"/>
            </a:endParaRPr>
          </a:p>
          <a:p>
            <a:pPr marL="0" indent="0">
              <a:buFont typeface="+mj-lt"/>
              <a:buNone/>
            </a:pPr>
            <a:endParaRPr lang="en-US" sz="140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ct val="150000"/>
              </a:lnSpc>
              <a:spcBef>
                <a:spcPts val="0"/>
              </a:spcBef>
              <a:spcAft>
                <a:spcPts val="0"/>
              </a:spcAft>
              <a:buFont typeface="+mj-lt"/>
              <a:buAutoNum type="arabicPeriod"/>
            </a:pPr>
            <a:r>
              <a:rPr lang="en-US" sz="1400" dirty="0">
                <a:solidFill>
                  <a:srgbClr val="000000"/>
                </a:solidFill>
                <a:effectLst/>
                <a:latin typeface="+mn-lt"/>
                <a:ea typeface="Cambria" panose="02040503050406030204" pitchFamily="18" charset="0"/>
                <a:cs typeface="Verdana" panose="020B0604030504040204" pitchFamily="34" charset="0"/>
              </a:rPr>
              <a:t>Real-time reporting of player network health over the past 24 hours </a:t>
            </a:r>
          </a:p>
          <a:p>
            <a:pPr marL="869105" marR="0" lvl="2" indent="-342900">
              <a:lnSpc>
                <a:spcPct val="150000"/>
              </a:lnSpc>
              <a:spcBef>
                <a:spcPts val="0"/>
              </a:spcBef>
              <a:spcAft>
                <a:spcPts val="0"/>
              </a:spcAft>
            </a:pPr>
            <a:r>
              <a:rPr lang="en-US" sz="1400" dirty="0"/>
              <a:t>a new reporting feature accessible from the BrightAuthor:connected dashboard which offers a visual look at how well your network of players has been operating over the past 24 hours. While this tool doesn’t provide specific player-level details it’s a great way to see the health of your entire network with a single click. </a:t>
            </a:r>
            <a:endParaRPr lang="en-US" sz="1400" dirty="0">
              <a:solidFill>
                <a:srgbClr val="000000"/>
              </a:solidFill>
              <a:effectLst/>
              <a:latin typeface="+mn-lt"/>
              <a:ea typeface="Cambria" panose="02040503050406030204" pitchFamily="18" charset="0"/>
              <a:cs typeface="Verdana" panose="020B0604030504040204" pitchFamily="34" charset="0"/>
            </a:endParaRPr>
          </a:p>
          <a:p>
            <a:pPr marL="342900" marR="0" lvl="0" indent="-342900">
              <a:lnSpc>
                <a:spcPct val="150000"/>
              </a:lnSpc>
              <a:spcBef>
                <a:spcPts val="0"/>
              </a:spcBef>
              <a:spcAft>
                <a:spcPts val="0"/>
              </a:spcAft>
              <a:buFont typeface="+mj-lt"/>
              <a:buAutoNum type="arabicPeriod"/>
            </a:pPr>
            <a:r>
              <a:rPr lang="en-US" sz="1400" dirty="0">
                <a:solidFill>
                  <a:srgbClr val="000000"/>
                </a:solidFill>
                <a:effectLst/>
                <a:latin typeface="+mn-lt"/>
                <a:ea typeface="Cambria" panose="02040503050406030204" pitchFamily="18" charset="0"/>
                <a:cs typeface="Verdana" panose="020B0604030504040204" pitchFamily="34" charset="0"/>
              </a:rPr>
              <a:t>View SD card health in real time with </a:t>
            </a:r>
            <a:r>
              <a:rPr lang="en-US" sz="1400" dirty="0">
                <a:ea typeface="Times New Roman" panose="02020603050405020304" pitchFamily="18" charset="0"/>
                <a:cs typeface="Times New Roman" panose="02020603050405020304" pitchFamily="18" charset="0"/>
              </a:rPr>
              <a:t>Smart H</a:t>
            </a:r>
            <a:r>
              <a:rPr lang="en-US" sz="1400" dirty="0">
                <a:effectLst/>
                <a:ea typeface="Times New Roman" panose="02020603050405020304" pitchFamily="18" charset="0"/>
                <a:cs typeface="Times New Roman" panose="02020603050405020304" pitchFamily="18" charset="0"/>
              </a:rPr>
              <a:t>ealth </a:t>
            </a:r>
            <a:r>
              <a:rPr lang="en-US" sz="1400" dirty="0">
                <a:ea typeface="Times New Roman" panose="02020603050405020304" pitchFamily="18" charset="0"/>
                <a:cs typeface="Times New Roman" panose="02020603050405020304" pitchFamily="18" charset="0"/>
              </a:rPr>
              <a:t>M</a:t>
            </a:r>
            <a:r>
              <a:rPr lang="en-US" sz="1400" dirty="0">
                <a:effectLst/>
                <a:ea typeface="Times New Roman" panose="02020603050405020304" pitchFamily="18" charset="0"/>
                <a:cs typeface="Times New Roman" panose="02020603050405020304" pitchFamily="18" charset="0"/>
              </a:rPr>
              <a:t>onitoring</a:t>
            </a:r>
          </a:p>
          <a:p>
            <a:pPr marL="811955" marR="0" lvl="2" indent="-285750">
              <a:lnSpc>
                <a:spcPct val="150000"/>
              </a:lnSpc>
              <a:spcBef>
                <a:spcPts val="0"/>
              </a:spcBef>
              <a:spcAft>
                <a:spcPts val="0"/>
              </a:spcAft>
            </a:pPr>
            <a:r>
              <a:rPr lang="en-US" sz="1400" dirty="0">
                <a:ea typeface="Times New Roman" panose="02020603050405020304" pitchFamily="18" charset="0"/>
                <a:cs typeface="Times New Roman" panose="02020603050405020304" pitchFamily="18" charset="0"/>
              </a:rPr>
              <a:t>From the Device webserver’s SD tab, there is a new feature that allows you to view the % health used for BrightSign purchased Micro SD cards running on that player. </a:t>
            </a:r>
            <a:r>
              <a:rPr lang="en-US" sz="1400" dirty="0">
                <a:cs typeface="Times New Roman" panose="02020603050405020304" pitchFamily="18" charset="0"/>
              </a:rPr>
              <a:t>When the % health used reaches 90% we recommend you purchase a new BrightSign Micro SD card from us to replace the old one</a:t>
            </a:r>
            <a:endParaRPr lang="en-US" sz="1400" dirty="0">
              <a:solidFill>
                <a:srgbClr val="000000"/>
              </a:solidFill>
              <a:effectLst/>
              <a:latin typeface="+mn-lt"/>
              <a:ea typeface="Cambria" panose="02040503050406030204" pitchFamily="18" charset="0"/>
              <a:cs typeface="Verdana" panose="020B0604030504040204" pitchFamily="34" charset="0"/>
            </a:endParaRPr>
          </a:p>
          <a:p>
            <a:pPr marL="342900" marR="0" lvl="0" indent="-342900">
              <a:lnSpc>
                <a:spcPct val="150000"/>
              </a:lnSpc>
              <a:spcBef>
                <a:spcPts val="0"/>
              </a:spcBef>
              <a:spcAft>
                <a:spcPts val="0"/>
              </a:spcAft>
              <a:buFont typeface="+mj-lt"/>
              <a:buAutoNum type="arabicPeriod"/>
            </a:pPr>
            <a:r>
              <a:rPr lang="en-US" sz="1400" dirty="0">
                <a:solidFill>
                  <a:srgbClr val="000000"/>
                </a:solidFill>
                <a:effectLst/>
                <a:latin typeface="+mn-lt"/>
                <a:ea typeface="Cambria" panose="02040503050406030204" pitchFamily="18" charset="0"/>
                <a:cs typeface="Verdana" panose="020B0604030504040204" pitchFamily="34" charset="0"/>
              </a:rPr>
              <a:t>Make real-time edits to player properties such as network settings, interface priority &amp; data rate limiting</a:t>
            </a:r>
          </a:p>
          <a:p>
            <a:pPr marL="869105" marR="0" lvl="2" indent="-342900" algn="l" defTabSz="1371464" rtl="0" eaLnBrk="1" fontAlgn="auto" latinLnBrk="0" hangingPunct="1">
              <a:lnSpc>
                <a:spcPct val="150000"/>
              </a:lnSpc>
              <a:spcBef>
                <a:spcPts val="0"/>
              </a:spcBef>
              <a:spcAft>
                <a:spcPts val="0"/>
              </a:spcAft>
              <a:buClrTx/>
              <a:buSzTx/>
              <a:tabLst/>
              <a:defRPr/>
            </a:pPr>
            <a:r>
              <a:rPr lang="en-US" sz="1400" dirty="0"/>
              <a:t>Allows you to update player network settings including modifying the player name, description and even making device configuration changes in real time without reprovisioning </a:t>
            </a:r>
            <a:endParaRPr lang="en-US" sz="1400" dirty="0">
              <a:solidFill>
                <a:srgbClr val="000000"/>
              </a:solidFill>
              <a:effectLst/>
              <a:latin typeface="+mn-lt"/>
              <a:ea typeface="Cambria" panose="02040503050406030204" pitchFamily="18" charset="0"/>
              <a:cs typeface="Verdana" panose="020B0604030504040204" pitchFamily="34" charset="0"/>
            </a:endParaRPr>
          </a:p>
          <a:p>
            <a:pPr marL="342900" marR="0" lvl="0" indent="-342900">
              <a:lnSpc>
                <a:spcPct val="150000"/>
              </a:lnSpc>
              <a:spcBef>
                <a:spcPts val="0"/>
              </a:spcBef>
              <a:spcAft>
                <a:spcPts val="0"/>
              </a:spcAft>
              <a:buFont typeface="+mj-lt"/>
              <a:buAutoNum type="arabicPeriod"/>
            </a:pPr>
            <a:r>
              <a:rPr lang="en-US" sz="1400" dirty="0">
                <a:solidFill>
                  <a:srgbClr val="000000"/>
                </a:solidFill>
                <a:effectLst/>
                <a:latin typeface="+mn-lt"/>
                <a:ea typeface="Cambria" panose="02040503050406030204" pitchFamily="18" charset="0"/>
                <a:cs typeface="Verdana" panose="020B0604030504040204" pitchFamily="34" charset="0"/>
              </a:rPr>
              <a:t>Auto-discovery &amp; configuration of network interfaces</a:t>
            </a:r>
          </a:p>
          <a:p>
            <a:pPr marL="869105" marR="0" lvl="2" indent="-342900">
              <a:lnSpc>
                <a:spcPct val="150000"/>
              </a:lnSpc>
              <a:spcBef>
                <a:spcPts val="0"/>
              </a:spcBef>
              <a:spcAft>
                <a:spcPts val="0"/>
              </a:spcAft>
            </a:pPr>
            <a:r>
              <a:rPr lang="en-US" sz="14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allows new network connections to be automatically detected and reports them to BSN.cloud so that it can be configured remotely </a:t>
            </a:r>
            <a:endParaRPr lang="en-US" sz="1400" dirty="0">
              <a:solidFill>
                <a:srgbClr val="000000"/>
              </a:solidFill>
              <a:effectLst/>
              <a:latin typeface="+mn-lt"/>
              <a:ea typeface="Cambria" panose="02040503050406030204" pitchFamily="18" charset="0"/>
              <a:cs typeface="Verdana" panose="020B0604030504040204" pitchFamily="34" charset="0"/>
            </a:endParaRPr>
          </a:p>
          <a:p>
            <a:pPr marL="342900" marR="0" lvl="0" indent="-342900">
              <a:lnSpc>
                <a:spcPct val="150000"/>
              </a:lnSpc>
              <a:spcBef>
                <a:spcPts val="0"/>
              </a:spcBef>
              <a:spcAft>
                <a:spcPts val="0"/>
              </a:spcAft>
              <a:buFont typeface="+mj-lt"/>
              <a:buAutoNum type="arabicPeriod"/>
            </a:pPr>
            <a:r>
              <a:rPr lang="en-US" sz="1400" dirty="0">
                <a:solidFill>
                  <a:srgbClr val="000000"/>
                </a:solidFill>
                <a:effectLst/>
                <a:latin typeface="+mn-lt"/>
                <a:ea typeface="Cambria" panose="02040503050406030204" pitchFamily="18" charset="0"/>
                <a:cs typeface="Verdana" panose="020B0604030504040204" pitchFamily="34" charset="0"/>
              </a:rPr>
              <a:t>Automatic rollback of network configuration</a:t>
            </a:r>
          </a:p>
          <a:p>
            <a:pPr marL="869105" lvl="2" indent="-342900"/>
            <a:r>
              <a:rPr lang="en-US" sz="14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With this new release, we automatically save &amp; can revert back to last known-good network configuration when/if needed.  This ensures fail safe operation even if the player can’t tap into BSN.cloud.  For example, if you make a change thru the property panel and if it cannot apply it or has issues with that change, we start a timer &amp; then will revert that change you made earlier to the last known-good configuration to automatically get you back up and running.  </a:t>
            </a:r>
          </a:p>
          <a:p>
            <a:endParaRPr lang="en-US" dirty="0"/>
          </a:p>
        </p:txBody>
      </p:sp>
      <p:sp>
        <p:nvSpPr>
          <p:cNvPr id="4" name="Slide Number Placeholder 3"/>
          <p:cNvSpPr>
            <a:spLocks noGrp="1"/>
          </p:cNvSpPr>
          <p:nvPr>
            <p:ph type="sldNum" sz="quarter" idx="5"/>
          </p:nvPr>
        </p:nvSpPr>
        <p:spPr/>
        <p:txBody>
          <a:bodyPr/>
          <a:lstStyle/>
          <a:p>
            <a:fld id="{62C9CA05-EA65-E346-AA4D-2C91C7228D99}" type="slidenum">
              <a:rPr lang="en-US" smtClean="0"/>
              <a:t>32</a:t>
            </a:fld>
            <a:endParaRPr lang="en-US"/>
          </a:p>
        </p:txBody>
      </p:sp>
    </p:spTree>
    <p:extLst>
      <p:ext uri="{BB962C8B-B14F-4D97-AF65-F5344CB8AC3E}">
        <p14:creationId xmlns:p14="http://schemas.microsoft.com/office/powerpoint/2010/main" val="485005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While BrightSign is fundamentally a hardware manufacturer, </a:t>
            </a:r>
            <a:r>
              <a:rPr lang="en-US" b="0" dirty="0"/>
              <a:t>we have worked very hard to build a dedicated, commercial-grade </a:t>
            </a:r>
            <a:r>
              <a:rPr lang="en-US" dirty="0"/>
              <a:t>operating system that connects all of our BrightSign players to our </a:t>
            </a:r>
            <a:r>
              <a:rPr lang="en-US" dirty="0" err="1"/>
              <a:t>our</a:t>
            </a:r>
            <a:r>
              <a:rPr lang="en-US" dirty="0"/>
              <a:t> new BSN.cloud platform.  BSN.cloud isn’t your typical cloud-based solution for networking players, it is designed with leading-edge web socket technology to give you total control over your signage network from a remote location – something we all know has become more than essential given our recent experience with COVID and BSN.cloud gives you that ability for free on every player you purchase from BrightSign.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62C9CA05-EA65-E346-AA4D-2C91C7228D99}" type="slidenum">
              <a:rPr lang="en-US" smtClean="0"/>
              <a:t>3</a:t>
            </a:fld>
            <a:endParaRPr lang="en-US"/>
          </a:p>
        </p:txBody>
      </p:sp>
    </p:spTree>
    <p:extLst>
      <p:ext uri="{BB962C8B-B14F-4D97-AF65-F5344CB8AC3E}">
        <p14:creationId xmlns:p14="http://schemas.microsoft.com/office/powerpoint/2010/main" val="9448096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new reporting feature which offers a visual look at how well your network of players is operating over a 24 hour period of time. While this tool doesn’t provide specific player-level details it’s a great way to see the health of your entire network with a single click. </a:t>
            </a:r>
          </a:p>
        </p:txBody>
      </p:sp>
      <p:sp>
        <p:nvSpPr>
          <p:cNvPr id="4" name="Slide Number Placeholder 3"/>
          <p:cNvSpPr>
            <a:spLocks noGrp="1"/>
          </p:cNvSpPr>
          <p:nvPr>
            <p:ph type="sldNum" sz="quarter" idx="5"/>
          </p:nvPr>
        </p:nvSpPr>
        <p:spPr/>
        <p:txBody>
          <a:bodyPr/>
          <a:lstStyle/>
          <a:p>
            <a:fld id="{62C9CA05-EA65-E346-AA4D-2C91C7228D99}" type="slidenum">
              <a:rPr lang="en-US" smtClean="0"/>
              <a:t>33</a:t>
            </a:fld>
            <a:endParaRPr lang="en-US"/>
          </a:p>
        </p:txBody>
      </p:sp>
    </p:spTree>
    <p:extLst>
      <p:ext uri="{BB962C8B-B14F-4D97-AF65-F5344CB8AC3E}">
        <p14:creationId xmlns:p14="http://schemas.microsoft.com/office/powerpoint/2010/main" val="17234444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46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Next we have the new ability to update player network settings including modifying the player name, description and even making device configuration changes in real time without reprovisioning </a:t>
            </a:r>
          </a:p>
          <a:p>
            <a:endParaRPr lang="en-US" dirty="0"/>
          </a:p>
        </p:txBody>
      </p:sp>
      <p:sp>
        <p:nvSpPr>
          <p:cNvPr id="4" name="Slide Number Placeholder 3"/>
          <p:cNvSpPr>
            <a:spLocks noGrp="1"/>
          </p:cNvSpPr>
          <p:nvPr>
            <p:ph type="sldNum" sz="quarter" idx="5"/>
          </p:nvPr>
        </p:nvSpPr>
        <p:spPr/>
        <p:txBody>
          <a:bodyPr/>
          <a:lstStyle/>
          <a:p>
            <a:fld id="{62C9CA05-EA65-E346-AA4D-2C91C7228D99}" type="slidenum">
              <a:rPr lang="en-US" smtClean="0"/>
              <a:t>34</a:t>
            </a:fld>
            <a:endParaRPr lang="en-US"/>
          </a:p>
        </p:txBody>
      </p:sp>
    </p:spTree>
    <p:extLst>
      <p:ext uri="{BB962C8B-B14F-4D97-AF65-F5344CB8AC3E}">
        <p14:creationId xmlns:p14="http://schemas.microsoft.com/office/powerpoint/2010/main" val="17059897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000" dirty="0">
                <a:effectLst/>
                <a:ea typeface="Times New Roman" panose="02020603050405020304" pitchFamily="18" charset="0"/>
                <a:cs typeface="Times New Roman" panose="02020603050405020304" pitchFamily="18" charset="0"/>
              </a:rPr>
              <a:t>SD cards have a life span, just like batteries, solar cells, your favorite fuzzy slippers… They will degrade over time with normal use.</a:t>
            </a:r>
          </a:p>
          <a:p>
            <a:pPr marL="285750" indent="-285750">
              <a:buFont typeface="Arial" panose="020B0604020202020204" pitchFamily="34" charset="0"/>
              <a:buChar char="•"/>
            </a:pPr>
            <a:r>
              <a:rPr lang="en-US" sz="2000" dirty="0">
                <a:ea typeface="Times New Roman" panose="02020603050405020304" pitchFamily="18" charset="0"/>
                <a:cs typeface="Times New Roman" panose="02020603050405020304" pitchFamily="18" charset="0"/>
              </a:rPr>
              <a:t>What degrades? </a:t>
            </a:r>
          </a:p>
          <a:p>
            <a:pPr marL="742950" lvl="1" indent="-285750">
              <a:buFont typeface="Arial" panose="020B0604020202020204" pitchFamily="34" charset="0"/>
              <a:buChar char="•"/>
            </a:pPr>
            <a:r>
              <a:rPr lang="en-US" sz="2000" dirty="0">
                <a:ea typeface="Times New Roman" panose="02020603050405020304" pitchFamily="18" charset="0"/>
                <a:cs typeface="Times New Roman" panose="02020603050405020304" pitchFamily="18" charset="0"/>
              </a:rPr>
              <a:t>T</a:t>
            </a:r>
            <a:r>
              <a:rPr lang="en-US" sz="2000" dirty="0">
                <a:effectLst/>
                <a:ea typeface="Times New Roman" panose="02020603050405020304" pitchFamily="18" charset="0"/>
                <a:cs typeface="Times New Roman" panose="02020603050405020304" pitchFamily="18" charset="0"/>
              </a:rPr>
              <a:t>he finite number of write cycles per memory cell. </a:t>
            </a:r>
          </a:p>
          <a:p>
            <a:pPr marL="285750" indent="-285750">
              <a:buFont typeface="Arial" panose="020B0604020202020204" pitchFamily="34" charset="0"/>
              <a:buChar char="•"/>
            </a:pPr>
            <a:r>
              <a:rPr lang="en-US" sz="2000" dirty="0">
                <a:effectLst/>
                <a:ea typeface="Times New Roman" panose="02020603050405020304" pitchFamily="18" charset="0"/>
                <a:cs typeface="Times New Roman" panose="02020603050405020304" pitchFamily="18" charset="0"/>
              </a:rPr>
              <a:t>BrightSign commercial grade SD cards are </a:t>
            </a:r>
            <a:r>
              <a:rPr lang="en-US" sz="2000" dirty="0">
                <a:ea typeface="Times New Roman" panose="02020603050405020304" pitchFamily="18" charset="0"/>
                <a:cs typeface="Times New Roman" panose="02020603050405020304" pitchFamily="18" charset="0"/>
              </a:rPr>
              <a:t>superior</a:t>
            </a:r>
            <a:r>
              <a:rPr lang="en-US" sz="2000" dirty="0">
                <a:effectLst/>
                <a:ea typeface="Times New Roman" panose="02020603050405020304" pitchFamily="18" charset="0"/>
                <a:cs typeface="Times New Roman" panose="02020603050405020304" pitchFamily="18" charset="0"/>
              </a:rPr>
              <a:t> because:</a:t>
            </a:r>
          </a:p>
          <a:p>
            <a:pPr marL="742950" lvl="1" indent="-285750">
              <a:buFont typeface="Arial" panose="020B0604020202020204" pitchFamily="34" charset="0"/>
              <a:buChar char="•"/>
            </a:pPr>
            <a:r>
              <a:rPr lang="en-US" sz="2000" dirty="0">
                <a:ea typeface="Times New Roman" panose="02020603050405020304" pitchFamily="18" charset="0"/>
                <a:cs typeface="Times New Roman" panose="02020603050405020304" pitchFamily="18" charset="0"/>
              </a:rPr>
              <a:t>They are commercial grade and qualified by BrightSign. </a:t>
            </a:r>
          </a:p>
          <a:p>
            <a:pPr marL="742950" lvl="1" indent="-285750">
              <a:buFont typeface="Arial" panose="020B0604020202020204" pitchFamily="34" charset="0"/>
              <a:buChar char="•"/>
            </a:pPr>
            <a:r>
              <a:rPr lang="en-US" sz="2000" dirty="0">
                <a:ea typeface="Times New Roman" panose="02020603050405020304" pitchFamily="18" charset="0"/>
                <a:cs typeface="Times New Roman" panose="02020603050405020304" pitchFamily="18" charset="0"/>
              </a:rPr>
              <a:t>They will last much longer (i.e., handle more write cycles) than</a:t>
            </a:r>
            <a:r>
              <a:rPr lang="en-US" sz="2000" dirty="0">
                <a:effectLst/>
                <a:ea typeface="Times New Roman" panose="02020603050405020304" pitchFamily="18" charset="0"/>
                <a:cs typeface="Times New Roman" panose="02020603050405020304" pitchFamily="18" charset="0"/>
              </a:rPr>
              <a:t> consumer grade cards. </a:t>
            </a:r>
          </a:p>
          <a:p>
            <a:pPr marL="742950" lvl="1" indent="-285750">
              <a:buFont typeface="Arial" panose="020B0604020202020204" pitchFamily="34" charset="0"/>
              <a:buChar char="•"/>
            </a:pPr>
            <a:r>
              <a:rPr lang="en-US" sz="2000" dirty="0">
                <a:effectLst/>
                <a:ea typeface="Times New Roman" panose="02020603050405020304" pitchFamily="18" charset="0"/>
                <a:cs typeface="Times New Roman" panose="02020603050405020304" pitchFamily="18" charset="0"/>
              </a:rPr>
              <a:t>High performance, high endurance, </a:t>
            </a:r>
            <a:r>
              <a:rPr lang="en-US" sz="2000" dirty="0">
                <a:ea typeface="Times New Roman" panose="02020603050405020304" pitchFamily="18" charset="0"/>
                <a:cs typeface="Times New Roman" panose="02020603050405020304" pitchFamily="18" charset="0"/>
              </a:rPr>
              <a:t> controlled BOM (build out materials).</a:t>
            </a:r>
            <a:r>
              <a:rPr lang="en-US" sz="2000" dirty="0">
                <a:effectLst/>
                <a:ea typeface="Times New Roman" panose="02020603050405020304" pitchFamily="18" charset="0"/>
                <a:cs typeface="Times New Roman" panose="02020603050405020304" pitchFamily="18" charset="0"/>
              </a:rPr>
              <a:t> </a:t>
            </a:r>
          </a:p>
          <a:p>
            <a:pPr marL="742950" lvl="1" indent="-285750">
              <a:buFont typeface="Arial" panose="020B0604020202020204" pitchFamily="34" charset="0"/>
              <a:buChar char="•"/>
            </a:pPr>
            <a:r>
              <a:rPr lang="en-US" sz="2000" dirty="0">
                <a:effectLst/>
                <a:ea typeface="Times New Roman" panose="02020603050405020304" pitchFamily="18" charset="0"/>
                <a:cs typeface="Times New Roman" panose="02020603050405020304" pitchFamily="18" charset="0"/>
              </a:rPr>
              <a:t>And now</a:t>
            </a:r>
            <a:r>
              <a:rPr lang="en-US" sz="2000" dirty="0">
                <a:ea typeface="Times New Roman" panose="02020603050405020304" pitchFamily="18" charset="0"/>
                <a:cs typeface="Times New Roman" panose="02020603050405020304" pitchFamily="18" charset="0"/>
              </a:rPr>
              <a:t>…</a:t>
            </a:r>
            <a:r>
              <a:rPr lang="en-US" sz="2000" dirty="0">
                <a:effectLst/>
                <a:ea typeface="Times New Roman" panose="02020603050405020304" pitchFamily="18" charset="0"/>
                <a:cs typeface="Times New Roman" panose="02020603050405020304" pitchFamily="18" charset="0"/>
              </a:rPr>
              <a:t> </a:t>
            </a:r>
            <a:r>
              <a:rPr lang="en-US" sz="2000" dirty="0">
                <a:ea typeface="Times New Roman" panose="02020603050405020304" pitchFamily="18" charset="0"/>
                <a:cs typeface="Times New Roman" panose="02020603050405020304" pitchFamily="18" charset="0"/>
              </a:rPr>
              <a:t>Smart H</a:t>
            </a:r>
            <a:r>
              <a:rPr lang="en-US" sz="2000" dirty="0">
                <a:effectLst/>
                <a:ea typeface="Times New Roman" panose="02020603050405020304" pitchFamily="18" charset="0"/>
                <a:cs typeface="Times New Roman" panose="02020603050405020304" pitchFamily="18" charset="0"/>
              </a:rPr>
              <a:t>ealth </a:t>
            </a:r>
            <a:r>
              <a:rPr lang="en-US" sz="2000" dirty="0">
                <a:ea typeface="Times New Roman" panose="02020603050405020304" pitchFamily="18" charset="0"/>
                <a:cs typeface="Times New Roman" panose="02020603050405020304" pitchFamily="18" charset="0"/>
              </a:rPr>
              <a:t>M</a:t>
            </a:r>
            <a:r>
              <a:rPr lang="en-US" sz="2000" dirty="0">
                <a:effectLst/>
                <a:ea typeface="Times New Roman" panose="02020603050405020304" pitchFamily="18" charset="0"/>
                <a:cs typeface="Times New Roman" panose="02020603050405020304" pitchFamily="18" charset="0"/>
              </a:rPr>
              <a:t>onitoring</a:t>
            </a:r>
            <a:r>
              <a:rPr lang="en-US" sz="2000" dirty="0">
                <a:ea typeface="Times New Roman" panose="02020603050405020304" pitchFamily="18" charset="0"/>
                <a:cs typeface="Times New Roman" panose="02020603050405020304" pitchFamily="18" charset="0"/>
              </a:rPr>
              <a:t>! Just make sure you player is running the latest OS 8.2.75 or higher and you have a BrightSign purchased Micro SD card running on the player. </a:t>
            </a:r>
          </a:p>
          <a:p>
            <a:pPr marL="742950" lvl="1" indent="-285750">
              <a:buFont typeface="Arial" panose="020B0604020202020204" pitchFamily="34" charset="0"/>
              <a:buChar char="•"/>
            </a:pPr>
            <a:r>
              <a:rPr lang="en-US" sz="2000" dirty="0">
                <a:cs typeface="Times New Roman" panose="02020603050405020304" pitchFamily="18" charset="0"/>
              </a:rPr>
              <a:t>When the % health used reaches 90% we recommend you purchase a new BrightSign Micro SD card from us to replace the old one</a:t>
            </a:r>
            <a:endParaRPr lang="en-US" sz="2000" dirty="0"/>
          </a:p>
        </p:txBody>
      </p:sp>
      <p:sp>
        <p:nvSpPr>
          <p:cNvPr id="4" name="Slide Number Placeholder 3"/>
          <p:cNvSpPr>
            <a:spLocks noGrp="1"/>
          </p:cNvSpPr>
          <p:nvPr>
            <p:ph type="sldNum" sz="quarter" idx="5"/>
          </p:nvPr>
        </p:nvSpPr>
        <p:spPr/>
        <p:txBody>
          <a:bodyPr/>
          <a:lstStyle/>
          <a:p>
            <a:fld id="{62C9CA05-EA65-E346-AA4D-2C91C7228D99}" type="slidenum">
              <a:rPr lang="en-US" smtClean="0"/>
              <a:t>35</a:t>
            </a:fld>
            <a:endParaRPr lang="en-US"/>
          </a:p>
        </p:txBody>
      </p:sp>
    </p:spTree>
    <p:extLst>
      <p:ext uri="{BB962C8B-B14F-4D97-AF65-F5344CB8AC3E}">
        <p14:creationId xmlns:p14="http://schemas.microsoft.com/office/powerpoint/2010/main" val="281901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BSN.cloud is our most recent innovation in cloud-based networking. It provides </a:t>
            </a:r>
            <a:r>
              <a:rPr lang="en-US" b="0" i="0" dirty="0">
                <a:solidFill>
                  <a:srgbClr val="172B4D"/>
                </a:solidFill>
                <a:effectLst/>
                <a:latin typeface="Roboto" panose="02000000000000000000" pitchFamily="2" charset="0"/>
              </a:rPr>
              <a:t>a platform that separates the ability to control players from the ability to playback content on that player for signage. This makes our solution very flexible &amp; scalable. </a:t>
            </a:r>
            <a:r>
              <a:rPr lang="en-US" dirty="0"/>
              <a:t>This new platform has been developed from the ground up with all the modern components and security features needed to deliver a reliable total signage solution that meets both current market needs and has the foundation to easily grow to support new capabilities and technologies that emerge.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BSN.cloud makes cloud-connectivity accessible to every one of our Series 3 &amp; 4 players giving customers the capability to diagnose and monitor their player network from anywhere and at anytime.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This platform also allows our customers to operate to their players in the network environment that best meets their needs from free networking options to full cloud-based networking.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It also provides the ability to deploy not only a few players but a whole fleet of players with automatic provisioning tools.  And it gives you the freedom to choose a content manager application that works best for you. Select our free BrightAuthor:connected solution or an integrated partner CMS. Since BSN.cloud separates player controls from content playback, it </a:t>
            </a:r>
            <a:r>
              <a:rPr lang="en-US" b="0" i="0" dirty="0">
                <a:solidFill>
                  <a:srgbClr val="172B4D"/>
                </a:solidFill>
                <a:effectLst/>
                <a:latin typeface="Roboto" panose="02000000000000000000" pitchFamily="2" charset="0"/>
              </a:rPr>
              <a:t>enables our CMS partners to focus on what they do best – content management - and let’s us do what we do best – controlling and managing player networks. So its a win/win situation for us, our partners and ultimate our customers. </a:t>
            </a:r>
            <a:endParaRPr lang="en-US" dirty="0"/>
          </a:p>
          <a:p>
            <a:endParaRPr lang="en-US" dirty="0"/>
          </a:p>
        </p:txBody>
      </p:sp>
      <p:sp>
        <p:nvSpPr>
          <p:cNvPr id="4" name="Slide Number Placeholder 3"/>
          <p:cNvSpPr>
            <a:spLocks noGrp="1"/>
          </p:cNvSpPr>
          <p:nvPr>
            <p:ph type="sldNum" sz="quarter" idx="5"/>
          </p:nvPr>
        </p:nvSpPr>
        <p:spPr/>
        <p:txBody>
          <a:bodyPr/>
          <a:lstStyle/>
          <a:p>
            <a:fld id="{62C9CA05-EA65-E346-AA4D-2C91C7228D99}" type="slidenum">
              <a:rPr lang="en-US" smtClean="0"/>
              <a:t>4</a:t>
            </a:fld>
            <a:endParaRPr lang="en-US"/>
          </a:p>
        </p:txBody>
      </p:sp>
    </p:spTree>
    <p:extLst>
      <p:ext uri="{BB962C8B-B14F-4D97-AF65-F5344CB8AC3E}">
        <p14:creationId xmlns:p14="http://schemas.microsoft.com/office/powerpoint/2010/main" val="1918531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3861" marR="0" lvl="0" indent="0" algn="l" defTabSz="457200" rtl="0" eaLnBrk="1" fontAlgn="auto" latinLnBrk="0" hangingPunct="1">
              <a:lnSpc>
                <a:spcPct val="100000"/>
              </a:lnSpc>
              <a:spcBef>
                <a:spcPts val="0"/>
              </a:spcBef>
              <a:spcAft>
                <a:spcPts val="0"/>
              </a:spcAft>
              <a:buClrTx/>
              <a:buSzTx/>
              <a:buFont typeface="Arial,Sans-Serif" panose="020B0604020202020204" pitchFamily="34" charset="0"/>
              <a:buNone/>
              <a:tabLst/>
              <a:defRPr/>
            </a:pPr>
            <a:r>
              <a:rPr lang="en-US" dirty="0"/>
              <a:t>BSN.cloud offers 2 levels of service – a free Control Cloud subscription and an annual fee-based Content Cloud subscription.  </a:t>
            </a:r>
          </a:p>
          <a:p>
            <a:pPr marL="445311" lvl="0" indent="-171450" defTabSz="457200">
              <a:buFont typeface="Arial,Sans-Serif" panose="020B0604020202020204" pitchFamily="34" charset="0"/>
              <a:buChar char="•"/>
              <a:defRPr/>
            </a:pPr>
            <a:r>
              <a:rPr lang="en-US" dirty="0"/>
              <a:t>Control cloud: is the free service included with all BrightSign players allowing you to access player health in real time as well as control players remotely. That means you can control them remotely to do things like apply OS updates and perform player maintenance or diagnose issues.  </a:t>
            </a:r>
            <a:r>
              <a:rPr lang="en-US" b="0" i="0" dirty="0">
                <a:solidFill>
                  <a:srgbClr val="172B4D"/>
                </a:solidFill>
                <a:effectLst/>
                <a:latin typeface="Roboto" panose="02000000000000000000" pitchFamily="2" charset="0"/>
              </a:rPr>
              <a:t>This subscription allows our customers to support a fleet of players much more efficiently &amp; effectively.  And it gives users the freedom to choose the CMS that best fits their needs. </a:t>
            </a:r>
            <a:endParaRPr lang="en-US" dirty="0"/>
          </a:p>
          <a:p>
            <a:pPr marL="445311" lvl="0" indent="-171450" defTabSz="457200">
              <a:buFont typeface="Arial,Sans-Serif" panose="020B0604020202020204" pitchFamily="34" charset="0"/>
              <a:buChar char="•"/>
              <a:defRPr/>
            </a:pPr>
            <a:r>
              <a:rPr lang="en-US" dirty="0"/>
              <a:t>Content Cloud:  is an annual subscription that includes all that Control Cloud offers and adds full cloud-based content management, presentation authoring &amp; publishing via BrightAuthor:connected as well as robust networking management tools such as network grouping, tagging and reporting, and also network administrative and reporting tools.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0945C19-B7FF-8548-82DA-D7A3AF6512B8}" type="slidenum">
              <a:rPr lang="en-US" smtClean="0"/>
              <a:pPr/>
              <a:t>5</a:t>
            </a:fld>
            <a:endParaRPr lang="en-US" dirty="0"/>
          </a:p>
        </p:txBody>
      </p:sp>
    </p:spTree>
    <p:extLst>
      <p:ext uri="{BB962C8B-B14F-4D97-AF65-F5344CB8AC3E}">
        <p14:creationId xmlns:p14="http://schemas.microsoft.com/office/powerpoint/2010/main" val="3349090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595959"/>
                </a:solidFill>
                <a:latin typeface="Verdana" panose="020B0604030504040204" pitchFamily="34" charset="0"/>
                <a:ea typeface="Verdana" panose="020B0604030504040204" pitchFamily="34" charset="0"/>
              </a:rPr>
              <a:t>CONTROL CLOUD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595959"/>
                </a:solidFill>
                <a:latin typeface="Verdana" panose="020B0604030504040204" pitchFamily="34" charset="0"/>
                <a:ea typeface="Verdana" panose="020B0604030504040204" pitchFamily="34" charset="0"/>
              </a:rPr>
              <a:t>Now let’s take a closer look at what Control Cloud subscription gives you.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rgbClr val="595959"/>
              </a:solidFill>
              <a:latin typeface="Verdana" panose="020B0604030504040204" pitchFamily="34" charset="0"/>
              <a:ea typeface="Verdana" panose="020B0604030504040204" pitchFamily="34" charset="0"/>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595959"/>
                </a:solidFill>
                <a:latin typeface="Verdana" panose="020B0604030504040204" pitchFamily="34" charset="0"/>
                <a:ea typeface="Verdana" panose="020B0604030504040204" pitchFamily="34" charset="0"/>
              </a:rPr>
              <a:t>First of all i</a:t>
            </a:r>
            <a:r>
              <a:rPr lang="en-US" sz="1000" kern="1200" dirty="0">
                <a:solidFill>
                  <a:schemeClr val="tx1"/>
                </a:solidFill>
                <a:effectLst/>
                <a:latin typeface="+mn-lt"/>
                <a:ea typeface="+mn-ea"/>
                <a:cs typeface="+mn-cs"/>
              </a:rPr>
              <a:t>t provides a new </a:t>
            </a:r>
            <a:r>
              <a:rPr lang="en-US" sz="1000" b="1" kern="1200" dirty="0">
                <a:solidFill>
                  <a:schemeClr val="tx1"/>
                </a:solidFill>
                <a:effectLst/>
                <a:latin typeface="+mn-lt"/>
                <a:ea typeface="+mn-ea"/>
                <a:cs typeface="+mn-cs"/>
              </a:rPr>
              <a:t>streamlined player setup </a:t>
            </a:r>
            <a:r>
              <a:rPr lang="en-US" sz="1000" kern="1200" dirty="0">
                <a:solidFill>
                  <a:schemeClr val="tx1"/>
                </a:solidFill>
                <a:effectLst/>
                <a:latin typeface="+mn-lt"/>
                <a:ea typeface="+mn-ea"/>
                <a:cs typeface="+mn-cs"/>
              </a:rPr>
              <a:t>process which easily provisions a BrightSign player for your free Control Cloud account and supports provisioning of single, multi or mass sets of players with ease. Not only that, the setup process can also provision your player for the integrated CMS of your choice. BrightSign supports a multitude of integrated CMS solutions to choose from - including our own BrightAuthor:connected solution if so desired. </a:t>
            </a:r>
          </a:p>
          <a:p>
            <a:pPr marL="228600" indent="-228600">
              <a:spcBef>
                <a:spcPts val="1350"/>
              </a:spcBef>
              <a:spcAft>
                <a:spcPts val="1350"/>
              </a:spcAft>
              <a:buClr>
                <a:srgbClr val="FD8476"/>
              </a:buClr>
              <a:buFont typeface="+mj-lt"/>
              <a:buAutoNum type="arabicPeriod"/>
            </a:pPr>
            <a:r>
              <a:rPr lang="en-US" sz="1200" b="0" dirty="0">
                <a:latin typeface="Verdana" panose="020B0604030504040204" pitchFamily="34" charset="0"/>
                <a:ea typeface="Verdana" panose="020B0604030504040204" pitchFamily="34" charset="0"/>
              </a:rPr>
              <a:t>Once connected, Control Cloud truly gives you the ability to </a:t>
            </a:r>
            <a:r>
              <a:rPr lang="en-US" sz="1200" b="1" dirty="0">
                <a:latin typeface="Verdana" panose="020B0604030504040204" pitchFamily="34" charset="0"/>
                <a:ea typeface="Verdana" panose="020B0604030504040204" pitchFamily="34" charset="0"/>
              </a:rPr>
              <a:t>monitor &amp; manage players in real time</a:t>
            </a:r>
            <a:r>
              <a:rPr lang="en-US" sz="1200" b="0" i="0" dirty="0">
                <a:solidFill>
                  <a:schemeClr val="tx1"/>
                </a:solidFill>
                <a:effectLst/>
                <a:latin typeface="Verdana" panose="020B0604030504040204" pitchFamily="34" charset="0"/>
                <a:ea typeface="Verdana" panose="020B0604030504040204" pitchFamily="34" charset="0"/>
              </a:rPr>
              <a:t> with tools to show you the real time health and status of every player on your network. You can also remotely control them from afar using an array of tools that allow you to update firmware, view log files and update settings – all from a safe distance at any time and from anywhere. </a:t>
            </a:r>
            <a:endParaRPr lang="en-US" sz="1200" b="1" dirty="0">
              <a:latin typeface="Verdana" panose="020B0604030504040204" pitchFamily="34" charset="0"/>
              <a:ea typeface="Verdana" panose="020B0604030504040204" pitchFamily="34" charset="0"/>
            </a:endParaRPr>
          </a:p>
          <a:p>
            <a:pPr marL="228600" indent="-228600">
              <a:spcBef>
                <a:spcPts val="1350"/>
              </a:spcBef>
              <a:spcAft>
                <a:spcPts val="1350"/>
              </a:spcAft>
              <a:buClr>
                <a:srgbClr val="FD8476"/>
              </a:buClr>
              <a:buFont typeface="+mj-lt"/>
              <a:buAutoNum type="arabicPeriod"/>
            </a:pPr>
            <a:r>
              <a:rPr lang="en-US" sz="1200" b="0" dirty="0">
                <a:latin typeface="Verdana" panose="020B0604030504040204" pitchFamily="34" charset="0"/>
                <a:ea typeface="Verdana" panose="020B0604030504040204" pitchFamily="34" charset="0"/>
              </a:rPr>
              <a:t>Included with those real time controls is the ability to </a:t>
            </a:r>
            <a:r>
              <a:rPr lang="en-US" sz="1200" b="1" dirty="0">
                <a:latin typeface="Verdana" panose="020B0604030504040204" pitchFamily="34" charset="0"/>
                <a:ea typeface="Verdana" panose="020B0604030504040204" pitchFamily="34" charset="0"/>
              </a:rPr>
              <a:t>Instantly view what’s playing from afar </a:t>
            </a:r>
            <a:r>
              <a:rPr lang="en-US" sz="1200" b="0" dirty="0">
                <a:latin typeface="Verdana" panose="020B0604030504040204" pitchFamily="34" charset="0"/>
                <a:ea typeface="Verdana" panose="020B0604030504040204" pitchFamily="34" charset="0"/>
              </a:rPr>
              <a:t>by using the remote snapshot tool so you can ensure the content being played matches your expectations.</a:t>
            </a:r>
          </a:p>
          <a:p>
            <a:pPr marL="228600" indent="-228600">
              <a:spcBef>
                <a:spcPts val="1350"/>
              </a:spcBef>
              <a:spcAft>
                <a:spcPts val="1350"/>
              </a:spcAft>
              <a:buClr>
                <a:srgbClr val="FD8476"/>
              </a:buClr>
              <a:buFont typeface="+mj-lt"/>
              <a:buAutoNum type="arabicPeriod"/>
            </a:pPr>
            <a:r>
              <a:rPr lang="en-US" sz="1200" dirty="0">
                <a:latin typeface="Verdana" panose="020B0604030504040204" pitchFamily="34" charset="0"/>
                <a:ea typeface="Verdana" panose="020B0604030504040204" pitchFamily="34" charset="0"/>
              </a:rPr>
              <a:t>Control Cloud, like its name suggests, truly puts you in </a:t>
            </a:r>
            <a:r>
              <a:rPr lang="en-US" sz="1200" b="1" dirty="0">
                <a:latin typeface="Verdana" panose="020B0604030504040204" pitchFamily="34" charset="0"/>
                <a:ea typeface="Verdana" panose="020B0604030504040204" pitchFamily="34" charset="0"/>
              </a:rPr>
              <a:t>control of your digital signage network at all times and from anywhere </a:t>
            </a:r>
          </a:p>
          <a:p>
            <a:pPr marL="228600" indent="-228600">
              <a:spcBef>
                <a:spcPts val="1350"/>
              </a:spcBef>
              <a:spcAft>
                <a:spcPts val="1350"/>
              </a:spcAft>
              <a:buClr>
                <a:srgbClr val="FD8476"/>
              </a:buClr>
              <a:buFont typeface="+mj-lt"/>
              <a:buAutoNum type="arabicPeriod"/>
            </a:pPr>
            <a:endParaRPr lang="en-US" sz="1200" b="1" dirty="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sz="quarter" idx="5"/>
          </p:nvPr>
        </p:nvSpPr>
        <p:spPr/>
        <p:txBody>
          <a:bodyPr/>
          <a:lstStyle/>
          <a:p>
            <a:fld id="{30945C19-B7FF-8548-82DA-D7A3AF6512B8}" type="slidenum">
              <a:rPr lang="en-US" smtClean="0"/>
              <a:pPr/>
              <a:t>6</a:t>
            </a:fld>
            <a:endParaRPr lang="en-US"/>
          </a:p>
        </p:txBody>
      </p:sp>
    </p:spTree>
    <p:extLst>
      <p:ext uri="{BB962C8B-B14F-4D97-AF65-F5344CB8AC3E}">
        <p14:creationId xmlns:p14="http://schemas.microsoft.com/office/powerpoint/2010/main" val="1142584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what control cloud is capable of as shown in this example video.</a:t>
            </a:r>
          </a:p>
        </p:txBody>
      </p:sp>
      <p:sp>
        <p:nvSpPr>
          <p:cNvPr id="4" name="Slide Number Placeholder 3"/>
          <p:cNvSpPr>
            <a:spLocks noGrp="1"/>
          </p:cNvSpPr>
          <p:nvPr>
            <p:ph type="sldNum" sz="quarter" idx="5"/>
          </p:nvPr>
        </p:nvSpPr>
        <p:spPr/>
        <p:txBody>
          <a:bodyPr/>
          <a:lstStyle/>
          <a:p>
            <a:fld id="{62C9CA05-EA65-E346-AA4D-2C91C7228D99}" type="slidenum">
              <a:rPr lang="en-US" smtClean="0"/>
              <a:t>7</a:t>
            </a:fld>
            <a:endParaRPr lang="en-US"/>
          </a:p>
        </p:txBody>
      </p:sp>
    </p:spTree>
    <p:extLst>
      <p:ext uri="{BB962C8B-B14F-4D97-AF65-F5344CB8AC3E}">
        <p14:creationId xmlns:p14="http://schemas.microsoft.com/office/powerpoint/2010/main" val="1951319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you saw in the video, the free Control Cloud subscription truly puts our customers in control of their player network.  And since the underlying foundation BSN.cloud provides separates player controls from content management, the workflow our users experience is unique.  In this diagram you can see that you can manage your real time player network independently via the Control Cloud UI shown on the left while at the same time utilizing your choice of CMS to create, publish and manage content &amp; presentations in a separate application as shown on the right. Now if you choose BrightAuthor:connected as your CMS, the experience becomes more unified, but the side/by/side experience is seamless as well.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Now to get to this point the player needs to be provisioned for both </a:t>
            </a:r>
            <a:r>
              <a:rPr lang="en-US" dirty="0" err="1"/>
              <a:t>BSN.cloud’s</a:t>
            </a:r>
            <a:r>
              <a:rPr lang="en-US" dirty="0"/>
              <a:t> Control Cloud as well as the CMS of your choice – and we offer that as an all in one automatic dual provisioning setup process. And the with the sophisticated controls that Control Cloud offers, you can adjust that CMS choice at any time and reprovision your player remotely and you can even support a mix of CMS solutions assigned to your fleet of players.</a:t>
            </a:r>
          </a:p>
        </p:txBody>
      </p:sp>
      <p:sp>
        <p:nvSpPr>
          <p:cNvPr id="4" name="Slide Number Placeholder 3"/>
          <p:cNvSpPr>
            <a:spLocks noGrp="1"/>
          </p:cNvSpPr>
          <p:nvPr>
            <p:ph type="sldNum" sz="quarter" idx="5"/>
          </p:nvPr>
        </p:nvSpPr>
        <p:spPr/>
        <p:txBody>
          <a:bodyPr/>
          <a:lstStyle/>
          <a:p>
            <a:fld id="{30945C19-B7FF-8548-82DA-D7A3AF6512B8}" type="slidenum">
              <a:rPr lang="en-US" smtClean="0"/>
              <a:pPr/>
              <a:t>8</a:t>
            </a:fld>
            <a:endParaRPr lang="en-US"/>
          </a:p>
        </p:txBody>
      </p:sp>
    </p:spTree>
    <p:extLst>
      <p:ext uri="{BB962C8B-B14F-4D97-AF65-F5344CB8AC3E}">
        <p14:creationId xmlns:p14="http://schemas.microsoft.com/office/powerpoint/2010/main" val="3567167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To discuss a bit further our provisioning features, BSN.cloud offers an extremely streamlined setup process that allows you to get your players up and running in a matter of minutes.  To get started with our default setup, it’s a simple 2-step process of signing up for a free Control Cloud subscription online and following the on-screen instructions after you power up a player that is Internet connected and has a blank SD card installed.  Beyond the default setup we offer a wide range of provisioning options including adding to the setup the CMS of your choice, choosing to apply settings to mass sets of players at once and now newly available, being able to select the settings you need for our new BrightSign Mobile service. </a:t>
            </a:r>
          </a:p>
        </p:txBody>
      </p:sp>
      <p:sp>
        <p:nvSpPr>
          <p:cNvPr id="4" name="Slide Number Placeholder 3"/>
          <p:cNvSpPr>
            <a:spLocks noGrp="1"/>
          </p:cNvSpPr>
          <p:nvPr>
            <p:ph type="sldNum" sz="quarter" idx="5"/>
          </p:nvPr>
        </p:nvSpPr>
        <p:spPr/>
        <p:txBody>
          <a:bodyPr/>
          <a:lstStyle/>
          <a:p>
            <a:fld id="{30945C19-B7FF-8548-82DA-D7A3AF6512B8}" type="slidenum">
              <a:rPr lang="en-US" smtClean="0"/>
              <a:pPr/>
              <a:t>9</a:t>
            </a:fld>
            <a:endParaRPr lang="en-US" dirty="0"/>
          </a:p>
        </p:txBody>
      </p:sp>
    </p:spTree>
    <p:extLst>
      <p:ext uri="{BB962C8B-B14F-4D97-AF65-F5344CB8AC3E}">
        <p14:creationId xmlns:p14="http://schemas.microsoft.com/office/powerpoint/2010/main" val="28052415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6.jpe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Title Slide">
    <p:bg>
      <p:bgRef idx="1003">
        <a:schemeClr val="bg2"/>
      </p:bgRef>
    </p:bg>
    <p:spTree>
      <p:nvGrpSpPr>
        <p:cNvPr id="1" name=""/>
        <p:cNvGrpSpPr/>
        <p:nvPr/>
      </p:nvGrpSpPr>
      <p:grpSpPr>
        <a:xfrm>
          <a:off x="0" y="0"/>
          <a:ext cx="0" cy="0"/>
          <a:chOff x="0" y="0"/>
          <a:chExt cx="0" cy="0"/>
        </a:xfrm>
      </p:grpSpPr>
      <p:pic>
        <p:nvPicPr>
          <p:cNvPr id="3" name="Picture 2" descr="A picture containing text, indoor, cluttered, messy&#10;&#10;Description automatically generated">
            <a:extLst>
              <a:ext uri="{FF2B5EF4-FFF2-40B4-BE49-F238E27FC236}">
                <a16:creationId xmlns:a16="http://schemas.microsoft.com/office/drawing/2014/main" id="{09DB2AF9-05E4-4FD0-8F33-42CEFBB048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47" y="0"/>
            <a:ext cx="18287999" cy="10287000"/>
          </a:xfrm>
          <a:prstGeom prst="rect">
            <a:avLst/>
          </a:prstGeom>
        </p:spPr>
      </p:pic>
      <p:sp>
        <p:nvSpPr>
          <p:cNvPr id="13" name="Pentagon 12">
            <a:extLst>
              <a:ext uri="{FF2B5EF4-FFF2-40B4-BE49-F238E27FC236}">
                <a16:creationId xmlns:a16="http://schemas.microsoft.com/office/drawing/2014/main" id="{5EDF1B88-94C4-4340-AF2A-514FD2889612}"/>
              </a:ext>
            </a:extLst>
          </p:cNvPr>
          <p:cNvSpPr/>
          <p:nvPr userDrawn="1"/>
        </p:nvSpPr>
        <p:spPr>
          <a:xfrm>
            <a:off x="10996032" y="0"/>
            <a:ext cx="7311597" cy="10365581"/>
          </a:xfrm>
          <a:custGeom>
            <a:avLst/>
            <a:gdLst>
              <a:gd name="connsiteX0" fmla="*/ 10 w 9722643"/>
              <a:gd name="connsiteY0" fmla="*/ 2652573 h 6944544"/>
              <a:gd name="connsiteX1" fmla="*/ 4861322 w 9722643"/>
              <a:gd name="connsiteY1" fmla="*/ 0 h 6944544"/>
              <a:gd name="connsiteX2" fmla="*/ 9722633 w 9722643"/>
              <a:gd name="connsiteY2" fmla="*/ 2652573 h 6944544"/>
              <a:gd name="connsiteX3" fmla="*/ 7865777 w 9722643"/>
              <a:gd name="connsiteY3" fmla="*/ 6944526 h 6944544"/>
              <a:gd name="connsiteX4" fmla="*/ 1856866 w 9722643"/>
              <a:gd name="connsiteY4" fmla="*/ 6944526 h 6944544"/>
              <a:gd name="connsiteX5" fmla="*/ 10 w 9722643"/>
              <a:gd name="connsiteY5" fmla="*/ 2652573 h 6944544"/>
              <a:gd name="connsiteX0" fmla="*/ 0 w 7865767"/>
              <a:gd name="connsiteY0" fmla="*/ 2652573 h 6944526"/>
              <a:gd name="connsiteX1" fmla="*/ 4861312 w 7865767"/>
              <a:gd name="connsiteY1" fmla="*/ 0 h 6944526"/>
              <a:gd name="connsiteX2" fmla="*/ 4874398 w 7865767"/>
              <a:gd name="connsiteY2" fmla="*/ 2809736 h 6944526"/>
              <a:gd name="connsiteX3" fmla="*/ 7865767 w 7865767"/>
              <a:gd name="connsiteY3" fmla="*/ 6944526 h 6944526"/>
              <a:gd name="connsiteX4" fmla="*/ 1856856 w 7865767"/>
              <a:gd name="connsiteY4" fmla="*/ 6944526 h 6944526"/>
              <a:gd name="connsiteX5" fmla="*/ 0 w 7865767"/>
              <a:gd name="connsiteY5" fmla="*/ 2652573 h 6944526"/>
              <a:gd name="connsiteX0" fmla="*/ 0 w 4874398"/>
              <a:gd name="connsiteY0" fmla="*/ 2652573 h 6944526"/>
              <a:gd name="connsiteX1" fmla="*/ 4861312 w 4874398"/>
              <a:gd name="connsiteY1" fmla="*/ 0 h 6944526"/>
              <a:gd name="connsiteX2" fmla="*/ 4874398 w 4874398"/>
              <a:gd name="connsiteY2" fmla="*/ 2809736 h 6944526"/>
              <a:gd name="connsiteX3" fmla="*/ 4865392 w 4874398"/>
              <a:gd name="connsiteY3" fmla="*/ 6925476 h 6944526"/>
              <a:gd name="connsiteX4" fmla="*/ 1856856 w 4874398"/>
              <a:gd name="connsiteY4" fmla="*/ 6944526 h 6944526"/>
              <a:gd name="connsiteX5" fmla="*/ 0 w 4874398"/>
              <a:gd name="connsiteY5" fmla="*/ 2652573 h 694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74398" h="6944526">
                <a:moveTo>
                  <a:pt x="0" y="2652573"/>
                </a:moveTo>
                <a:lnTo>
                  <a:pt x="4861312" y="0"/>
                </a:lnTo>
                <a:lnTo>
                  <a:pt x="4874398" y="2809736"/>
                </a:lnTo>
                <a:lnTo>
                  <a:pt x="4865392" y="6925476"/>
                </a:lnTo>
                <a:lnTo>
                  <a:pt x="1856856" y="6944526"/>
                </a:lnTo>
                <a:lnTo>
                  <a:pt x="0" y="2652573"/>
                </a:lnTo>
                <a:close/>
              </a:path>
            </a:pathLst>
          </a:custGeom>
          <a:gradFill>
            <a:gsLst>
              <a:gs pos="0">
                <a:srgbClr val="311C6B">
                  <a:alpha val="87000"/>
                </a:srgbClr>
              </a:gs>
              <a:gs pos="52000">
                <a:srgbClr val="544676">
                  <a:alpha val="57000"/>
                </a:srgbClr>
              </a:gs>
              <a:gs pos="100000">
                <a:srgbClr val="F48377">
                  <a:alpha val="5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Tree>
    <p:extLst>
      <p:ext uri="{BB962C8B-B14F-4D97-AF65-F5344CB8AC3E}">
        <p14:creationId xmlns:p14="http://schemas.microsoft.com/office/powerpoint/2010/main" val="14742314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4C4774F-DC43-4310-ADF6-B9B1FE47A6E6}"/>
              </a:ext>
            </a:extLst>
          </p:cNvPr>
          <p:cNvSpPr>
            <a:spLocks noGrp="1"/>
          </p:cNvSpPr>
          <p:nvPr>
            <p:ph type="dt" sz="half" idx="10"/>
          </p:nvPr>
        </p:nvSpPr>
        <p:spPr/>
        <p:txBody>
          <a:bodyPr/>
          <a:lstStyle/>
          <a:p>
            <a:fld id="{E778C2EF-8DE5-4485-BA44-C175CC17169E}" type="datetimeFigureOut">
              <a:rPr lang="en-US" smtClean="0"/>
              <a:t>3/29/2022</a:t>
            </a:fld>
            <a:endParaRPr lang="en-US"/>
          </a:p>
        </p:txBody>
      </p:sp>
      <p:sp>
        <p:nvSpPr>
          <p:cNvPr id="5" name="Footer Placeholder 4">
            <a:extLst>
              <a:ext uri="{FF2B5EF4-FFF2-40B4-BE49-F238E27FC236}">
                <a16:creationId xmlns:a16="http://schemas.microsoft.com/office/drawing/2014/main" id="{8C90D1CA-9CE0-4BA3-9014-D4F83F436B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074F18-D648-4C57-A65B-4294EF13A61D}"/>
              </a:ext>
            </a:extLst>
          </p:cNvPr>
          <p:cNvSpPr>
            <a:spLocks noGrp="1"/>
          </p:cNvSpPr>
          <p:nvPr>
            <p:ph type="sldNum" sz="quarter" idx="12"/>
          </p:nvPr>
        </p:nvSpPr>
        <p:spPr/>
        <p:txBody>
          <a:bodyPr/>
          <a:lstStyle/>
          <a:p>
            <a:fld id="{355263D5-3C9F-4C97-B120-B119D063307C}" type="slidenum">
              <a:rPr lang="en-US" smtClean="0"/>
              <a:t>‹#›</a:t>
            </a:fld>
            <a:endParaRPr lang="en-US"/>
          </a:p>
        </p:txBody>
      </p:sp>
      <p:sp>
        <p:nvSpPr>
          <p:cNvPr id="8" name="Text Placeholder 7">
            <a:extLst>
              <a:ext uri="{FF2B5EF4-FFF2-40B4-BE49-F238E27FC236}">
                <a16:creationId xmlns:a16="http://schemas.microsoft.com/office/drawing/2014/main" id="{14E30C56-CB0C-4EAF-BC31-8046D4013E20}"/>
              </a:ext>
            </a:extLst>
          </p:cNvPr>
          <p:cNvSpPr>
            <a:spLocks noGrp="1"/>
          </p:cNvSpPr>
          <p:nvPr>
            <p:ph type="body" sz="quarter" idx="13" hasCustomPrompt="1"/>
          </p:nvPr>
        </p:nvSpPr>
        <p:spPr>
          <a:xfrm>
            <a:off x="4752112" y="831492"/>
            <a:ext cx="9158288" cy="1011165"/>
          </a:xfrm>
        </p:spPr>
        <p:txBody>
          <a:bodyPr>
            <a:normAutofit/>
          </a:bodyPr>
          <a:lstStyle>
            <a:lvl1pPr marL="0" indent="0" algn="ctr">
              <a:buNone/>
              <a:defRPr sz="7200"/>
            </a:lvl1pPr>
          </a:lstStyle>
          <a:p>
            <a:pPr lvl="0"/>
            <a:r>
              <a:rPr lang="en-US"/>
              <a:t>Slide Title Here</a:t>
            </a:r>
          </a:p>
        </p:txBody>
      </p:sp>
      <p:sp>
        <p:nvSpPr>
          <p:cNvPr id="10" name="Picture Placeholder 9">
            <a:extLst>
              <a:ext uri="{FF2B5EF4-FFF2-40B4-BE49-F238E27FC236}">
                <a16:creationId xmlns:a16="http://schemas.microsoft.com/office/drawing/2014/main" id="{D0569620-2C4B-40CF-8AD6-B45A03C3433E}"/>
              </a:ext>
            </a:extLst>
          </p:cNvPr>
          <p:cNvSpPr>
            <a:spLocks noGrp="1"/>
          </p:cNvSpPr>
          <p:nvPr>
            <p:ph type="pic" sz="quarter" idx="14"/>
          </p:nvPr>
        </p:nvSpPr>
        <p:spPr>
          <a:xfrm>
            <a:off x="2577166" y="2227985"/>
            <a:ext cx="3240881" cy="3240881"/>
          </a:xfrm>
        </p:spPr>
        <p:txBody>
          <a:bodyPr/>
          <a:lstStyle/>
          <a:p>
            <a:endParaRPr lang="en-US"/>
          </a:p>
        </p:txBody>
      </p:sp>
      <p:sp>
        <p:nvSpPr>
          <p:cNvPr id="11" name="Picture Placeholder 9">
            <a:extLst>
              <a:ext uri="{FF2B5EF4-FFF2-40B4-BE49-F238E27FC236}">
                <a16:creationId xmlns:a16="http://schemas.microsoft.com/office/drawing/2014/main" id="{9AA1AFD8-A18E-4AEC-AA47-4D5073194C22}"/>
              </a:ext>
            </a:extLst>
          </p:cNvPr>
          <p:cNvSpPr>
            <a:spLocks noGrp="1"/>
          </p:cNvSpPr>
          <p:nvPr>
            <p:ph type="pic" sz="quarter" idx="15"/>
          </p:nvPr>
        </p:nvSpPr>
        <p:spPr>
          <a:xfrm>
            <a:off x="9075269" y="2244655"/>
            <a:ext cx="3240881" cy="3240881"/>
          </a:xfrm>
        </p:spPr>
        <p:txBody>
          <a:bodyPr/>
          <a:lstStyle/>
          <a:p>
            <a:endParaRPr lang="en-US"/>
          </a:p>
        </p:txBody>
      </p:sp>
      <p:sp>
        <p:nvSpPr>
          <p:cNvPr id="12" name="Picture Placeholder 9">
            <a:extLst>
              <a:ext uri="{FF2B5EF4-FFF2-40B4-BE49-F238E27FC236}">
                <a16:creationId xmlns:a16="http://schemas.microsoft.com/office/drawing/2014/main" id="{6A15A98B-B1E1-4A5C-87C5-99460A94A3D1}"/>
              </a:ext>
            </a:extLst>
          </p:cNvPr>
          <p:cNvSpPr>
            <a:spLocks noGrp="1"/>
          </p:cNvSpPr>
          <p:nvPr>
            <p:ph type="pic" sz="quarter" idx="16"/>
          </p:nvPr>
        </p:nvSpPr>
        <p:spPr>
          <a:xfrm>
            <a:off x="5818046" y="5485537"/>
            <a:ext cx="3240881" cy="3240881"/>
          </a:xfrm>
        </p:spPr>
        <p:txBody>
          <a:bodyPr/>
          <a:lstStyle/>
          <a:p>
            <a:endParaRPr lang="en-US"/>
          </a:p>
        </p:txBody>
      </p:sp>
      <p:sp>
        <p:nvSpPr>
          <p:cNvPr id="13" name="Picture Placeholder 9">
            <a:extLst>
              <a:ext uri="{FF2B5EF4-FFF2-40B4-BE49-F238E27FC236}">
                <a16:creationId xmlns:a16="http://schemas.microsoft.com/office/drawing/2014/main" id="{74EB05EB-232D-47BC-A978-1C2D530D758E}"/>
              </a:ext>
            </a:extLst>
          </p:cNvPr>
          <p:cNvSpPr>
            <a:spLocks noGrp="1"/>
          </p:cNvSpPr>
          <p:nvPr>
            <p:ph type="pic" sz="quarter" idx="17"/>
          </p:nvPr>
        </p:nvSpPr>
        <p:spPr>
          <a:xfrm>
            <a:off x="12327515" y="5485537"/>
            <a:ext cx="3240881" cy="3240881"/>
          </a:xfrm>
        </p:spPr>
        <p:txBody>
          <a:bodyPr/>
          <a:lstStyle/>
          <a:p>
            <a:endParaRPr lang="en-US"/>
          </a:p>
        </p:txBody>
      </p:sp>
      <p:sp>
        <p:nvSpPr>
          <p:cNvPr id="14" name="Rectangle 13">
            <a:extLst>
              <a:ext uri="{FF2B5EF4-FFF2-40B4-BE49-F238E27FC236}">
                <a16:creationId xmlns:a16="http://schemas.microsoft.com/office/drawing/2014/main" id="{B5D1D677-A183-4B3D-BC1A-A95DC706E256}"/>
              </a:ext>
            </a:extLst>
          </p:cNvPr>
          <p:cNvSpPr/>
          <p:nvPr userDrawn="1"/>
        </p:nvSpPr>
        <p:spPr>
          <a:xfrm>
            <a:off x="5831900" y="2244655"/>
            <a:ext cx="3240881" cy="3240881"/>
          </a:xfrm>
          <a:prstGeom prst="rect">
            <a:avLst/>
          </a:prstGeom>
          <a:solidFill>
            <a:srgbClr val="311C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6" name="Rectangle 15">
            <a:extLst>
              <a:ext uri="{FF2B5EF4-FFF2-40B4-BE49-F238E27FC236}">
                <a16:creationId xmlns:a16="http://schemas.microsoft.com/office/drawing/2014/main" id="{2FD0CAB8-4EF5-4230-AA17-04D5520CE5F9}"/>
              </a:ext>
            </a:extLst>
          </p:cNvPr>
          <p:cNvSpPr/>
          <p:nvPr userDrawn="1"/>
        </p:nvSpPr>
        <p:spPr>
          <a:xfrm>
            <a:off x="12327515" y="2244655"/>
            <a:ext cx="3240881" cy="3240881"/>
          </a:xfrm>
          <a:prstGeom prst="rect">
            <a:avLst/>
          </a:prstGeom>
          <a:solidFill>
            <a:srgbClr val="F48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8" name="Rectangle 17">
            <a:extLst>
              <a:ext uri="{FF2B5EF4-FFF2-40B4-BE49-F238E27FC236}">
                <a16:creationId xmlns:a16="http://schemas.microsoft.com/office/drawing/2014/main" id="{BF53BAF2-4C97-4388-948C-8B4A1E9B77C4}"/>
              </a:ext>
            </a:extLst>
          </p:cNvPr>
          <p:cNvSpPr/>
          <p:nvPr userDrawn="1"/>
        </p:nvSpPr>
        <p:spPr>
          <a:xfrm>
            <a:off x="9075269" y="5468866"/>
            <a:ext cx="3240881" cy="3240881"/>
          </a:xfrm>
          <a:prstGeom prst="rect">
            <a:avLst/>
          </a:prstGeom>
          <a:solidFill>
            <a:srgbClr val="C6D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20" name="Rectangle 19">
            <a:extLst>
              <a:ext uri="{FF2B5EF4-FFF2-40B4-BE49-F238E27FC236}">
                <a16:creationId xmlns:a16="http://schemas.microsoft.com/office/drawing/2014/main" id="{2F34801F-6769-4C01-91B5-AEFD87C9708D}"/>
              </a:ext>
            </a:extLst>
          </p:cNvPr>
          <p:cNvSpPr/>
          <p:nvPr userDrawn="1"/>
        </p:nvSpPr>
        <p:spPr>
          <a:xfrm>
            <a:off x="2577166" y="5497984"/>
            <a:ext cx="3240881" cy="324088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Tree>
    <p:extLst>
      <p:ext uri="{BB962C8B-B14F-4D97-AF65-F5344CB8AC3E}">
        <p14:creationId xmlns:p14="http://schemas.microsoft.com/office/powerpoint/2010/main" val="4084765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5E570C2E-AFBA-433C-9DBA-0CD31F89C448}"/>
              </a:ext>
            </a:extLst>
          </p:cNvPr>
          <p:cNvSpPr>
            <a:spLocks noGrp="1"/>
          </p:cNvSpPr>
          <p:nvPr>
            <p:ph type="body" sz="quarter" idx="10" hasCustomPrompt="1"/>
          </p:nvPr>
        </p:nvSpPr>
        <p:spPr>
          <a:xfrm>
            <a:off x="561080" y="1231214"/>
            <a:ext cx="6569870" cy="1481138"/>
          </a:xfrm>
        </p:spPr>
        <p:txBody>
          <a:bodyPr>
            <a:normAutofit/>
          </a:bodyPr>
          <a:lstStyle>
            <a:lvl1pPr marL="0" indent="0">
              <a:buNone/>
              <a:defRPr sz="6600">
                <a:solidFill>
                  <a:schemeClr val="bg1"/>
                </a:solidFill>
              </a:defRPr>
            </a:lvl1pPr>
          </a:lstStyle>
          <a:p>
            <a:pPr lvl="0"/>
            <a:r>
              <a:rPr lang="en-US"/>
              <a:t>TITLE HERE</a:t>
            </a:r>
          </a:p>
        </p:txBody>
      </p:sp>
      <p:sp>
        <p:nvSpPr>
          <p:cNvPr id="6" name="Content Placeholder 5">
            <a:extLst>
              <a:ext uri="{FF2B5EF4-FFF2-40B4-BE49-F238E27FC236}">
                <a16:creationId xmlns:a16="http://schemas.microsoft.com/office/drawing/2014/main" id="{9DEE8E2D-32AB-46F5-B3A8-FF3B1F13D3A4}"/>
              </a:ext>
            </a:extLst>
          </p:cNvPr>
          <p:cNvSpPr>
            <a:spLocks noGrp="1"/>
          </p:cNvSpPr>
          <p:nvPr>
            <p:ph sz="quarter" idx="11"/>
          </p:nvPr>
        </p:nvSpPr>
        <p:spPr>
          <a:xfrm>
            <a:off x="1945956" y="7939089"/>
            <a:ext cx="2181225" cy="1307307"/>
          </a:xfrm>
        </p:spPr>
        <p:txBody>
          <a:bodyPr/>
          <a:lstStyle>
            <a:lvl1pPr marL="0" indent="0">
              <a:buNone/>
              <a:defRPr>
                <a:latin typeface="Montserrat" panose="00000500000000000000" pitchFamily="50" charset="0"/>
              </a:defRPr>
            </a:lvl1pPr>
            <a:lvl2pPr marL="685835" indent="0">
              <a:buNone/>
              <a:defRPr>
                <a:latin typeface="Montserrat" panose="00000500000000000000" pitchFamily="50" charset="0"/>
              </a:defRPr>
            </a:lvl2pPr>
            <a:lvl3pPr marL="1371669" indent="0">
              <a:buNone/>
              <a:defRPr>
                <a:latin typeface="Montserrat" panose="00000500000000000000" pitchFamily="50" charset="0"/>
              </a:defRPr>
            </a:lvl3pPr>
            <a:lvl4pPr marL="2057504" indent="0">
              <a:buNone/>
              <a:defRPr>
                <a:latin typeface="Montserrat" panose="00000500000000000000" pitchFamily="50" charset="0"/>
              </a:defRPr>
            </a:lvl4pPr>
            <a:lvl5pPr marL="2743337" indent="0">
              <a:buNone/>
              <a:defRPr>
                <a:latin typeface="Montserrat" panose="00000500000000000000" pitchFamily="50" charset="0"/>
              </a:defRPr>
            </a:lvl5pPr>
          </a:lstStyle>
          <a:p>
            <a:pPr lvl="0"/>
            <a:endParaRPr lang="en-US"/>
          </a:p>
        </p:txBody>
      </p:sp>
      <p:sp>
        <p:nvSpPr>
          <p:cNvPr id="18" name="Content Placeholder 5">
            <a:extLst>
              <a:ext uri="{FF2B5EF4-FFF2-40B4-BE49-F238E27FC236}">
                <a16:creationId xmlns:a16="http://schemas.microsoft.com/office/drawing/2014/main" id="{935205F8-912A-4339-9A5F-2389E12CC5A7}"/>
              </a:ext>
            </a:extLst>
          </p:cNvPr>
          <p:cNvSpPr>
            <a:spLocks noGrp="1"/>
          </p:cNvSpPr>
          <p:nvPr>
            <p:ph sz="quarter" idx="12"/>
          </p:nvPr>
        </p:nvSpPr>
        <p:spPr>
          <a:xfrm>
            <a:off x="6290289" y="7939089"/>
            <a:ext cx="2181225" cy="1307307"/>
          </a:xfrm>
        </p:spPr>
        <p:txBody>
          <a:bodyPr/>
          <a:lstStyle>
            <a:lvl1pPr marL="0" indent="0">
              <a:buNone/>
              <a:defRPr>
                <a:latin typeface="Montserrat" panose="00000500000000000000" pitchFamily="50" charset="0"/>
              </a:defRPr>
            </a:lvl1pPr>
            <a:lvl2pPr marL="685835" indent="0">
              <a:buNone/>
              <a:defRPr>
                <a:latin typeface="Montserrat" panose="00000500000000000000" pitchFamily="50" charset="0"/>
              </a:defRPr>
            </a:lvl2pPr>
            <a:lvl3pPr marL="1371669" indent="0">
              <a:buNone/>
              <a:defRPr>
                <a:latin typeface="Montserrat" panose="00000500000000000000" pitchFamily="50" charset="0"/>
              </a:defRPr>
            </a:lvl3pPr>
            <a:lvl4pPr marL="2057504" indent="0">
              <a:buNone/>
              <a:defRPr>
                <a:latin typeface="Montserrat" panose="00000500000000000000" pitchFamily="50" charset="0"/>
              </a:defRPr>
            </a:lvl4pPr>
            <a:lvl5pPr marL="2743337" indent="0">
              <a:buNone/>
              <a:defRPr>
                <a:latin typeface="Montserrat" panose="00000500000000000000" pitchFamily="50" charset="0"/>
              </a:defRPr>
            </a:lvl5pPr>
          </a:lstStyle>
          <a:p>
            <a:pPr lvl="0"/>
            <a:endParaRPr lang="en-US"/>
          </a:p>
        </p:txBody>
      </p:sp>
      <p:sp>
        <p:nvSpPr>
          <p:cNvPr id="19" name="Content Placeholder 5">
            <a:extLst>
              <a:ext uri="{FF2B5EF4-FFF2-40B4-BE49-F238E27FC236}">
                <a16:creationId xmlns:a16="http://schemas.microsoft.com/office/drawing/2014/main" id="{6FD2726B-C6BB-45A8-92C0-71778B2A1661}"/>
              </a:ext>
            </a:extLst>
          </p:cNvPr>
          <p:cNvSpPr>
            <a:spLocks noGrp="1"/>
          </p:cNvSpPr>
          <p:nvPr>
            <p:ph sz="quarter" idx="13"/>
          </p:nvPr>
        </p:nvSpPr>
        <p:spPr>
          <a:xfrm>
            <a:off x="10529241" y="7939089"/>
            <a:ext cx="2181225" cy="1307307"/>
          </a:xfrm>
        </p:spPr>
        <p:txBody>
          <a:bodyPr/>
          <a:lstStyle>
            <a:lvl1pPr marL="0" indent="0">
              <a:buNone/>
              <a:defRPr>
                <a:latin typeface="Montserrat" panose="00000500000000000000" pitchFamily="50" charset="0"/>
              </a:defRPr>
            </a:lvl1pPr>
            <a:lvl2pPr marL="685835" indent="0">
              <a:buNone/>
              <a:defRPr>
                <a:latin typeface="Montserrat" panose="00000500000000000000" pitchFamily="50" charset="0"/>
              </a:defRPr>
            </a:lvl2pPr>
            <a:lvl3pPr marL="1371669" indent="0">
              <a:buNone/>
              <a:defRPr>
                <a:latin typeface="Montserrat" panose="00000500000000000000" pitchFamily="50" charset="0"/>
              </a:defRPr>
            </a:lvl3pPr>
            <a:lvl4pPr marL="2057504" indent="0">
              <a:buNone/>
              <a:defRPr>
                <a:latin typeface="Montserrat" panose="00000500000000000000" pitchFamily="50" charset="0"/>
              </a:defRPr>
            </a:lvl4pPr>
            <a:lvl5pPr marL="2743337" indent="0">
              <a:buNone/>
              <a:defRPr>
                <a:latin typeface="Montserrat" panose="00000500000000000000" pitchFamily="50" charset="0"/>
              </a:defRPr>
            </a:lvl5pPr>
          </a:lstStyle>
          <a:p>
            <a:pPr lvl="0"/>
            <a:endParaRPr lang="en-US"/>
          </a:p>
        </p:txBody>
      </p:sp>
      <p:sp>
        <p:nvSpPr>
          <p:cNvPr id="20" name="Content Placeholder 5">
            <a:extLst>
              <a:ext uri="{FF2B5EF4-FFF2-40B4-BE49-F238E27FC236}">
                <a16:creationId xmlns:a16="http://schemas.microsoft.com/office/drawing/2014/main" id="{C8B439EC-A556-4F7B-917B-E72011E3AF7A}"/>
              </a:ext>
            </a:extLst>
          </p:cNvPr>
          <p:cNvSpPr>
            <a:spLocks noGrp="1"/>
          </p:cNvSpPr>
          <p:nvPr>
            <p:ph sz="quarter" idx="14"/>
          </p:nvPr>
        </p:nvSpPr>
        <p:spPr>
          <a:xfrm>
            <a:off x="14768193" y="7939089"/>
            <a:ext cx="2181225" cy="1307307"/>
          </a:xfrm>
        </p:spPr>
        <p:txBody>
          <a:bodyPr/>
          <a:lstStyle>
            <a:lvl1pPr marL="0" indent="0">
              <a:buNone/>
              <a:defRPr>
                <a:latin typeface="Montserrat" panose="00000500000000000000" pitchFamily="50" charset="0"/>
              </a:defRPr>
            </a:lvl1pPr>
            <a:lvl2pPr marL="685835" indent="0">
              <a:buNone/>
              <a:defRPr>
                <a:latin typeface="Montserrat" panose="00000500000000000000" pitchFamily="50" charset="0"/>
              </a:defRPr>
            </a:lvl2pPr>
            <a:lvl3pPr marL="1371669" indent="0">
              <a:buNone/>
              <a:defRPr>
                <a:latin typeface="Montserrat" panose="00000500000000000000" pitchFamily="50" charset="0"/>
              </a:defRPr>
            </a:lvl3pPr>
            <a:lvl4pPr marL="2057504" indent="0">
              <a:buNone/>
              <a:defRPr>
                <a:latin typeface="Montserrat" panose="00000500000000000000" pitchFamily="50" charset="0"/>
              </a:defRPr>
            </a:lvl4pPr>
            <a:lvl5pPr marL="2743337" indent="0">
              <a:buNone/>
              <a:defRPr>
                <a:latin typeface="Montserrat" panose="00000500000000000000" pitchFamily="50" charset="0"/>
              </a:defRPr>
            </a:lvl5pPr>
          </a:lstStyle>
          <a:p>
            <a:pPr lvl="0"/>
            <a:endParaRPr lang="en-US"/>
          </a:p>
        </p:txBody>
      </p:sp>
      <p:pic>
        <p:nvPicPr>
          <p:cNvPr id="23" name="Picture Placeholder 14" descr="A picture containing indoor, table, sitting&#10;&#10;Description automatically generated">
            <a:extLst>
              <a:ext uri="{FF2B5EF4-FFF2-40B4-BE49-F238E27FC236}">
                <a16:creationId xmlns:a16="http://schemas.microsoft.com/office/drawing/2014/main" id="{686A100B-9249-4F01-A311-9CEE02EE1B24}"/>
              </a:ext>
            </a:extLst>
          </p:cNvPr>
          <p:cNvPicPr>
            <a:picLocks noChangeAspect="1"/>
          </p:cNvPicPr>
          <p:nvPr userDrawn="1"/>
        </p:nvPicPr>
        <p:blipFill>
          <a:blip r:embed="rId2">
            <a:grayscl/>
            <a:extLst>
              <a:ext uri="{28A0092B-C50C-407E-A947-70E740481C1C}">
                <a14:useLocalDpi xmlns:a14="http://schemas.microsoft.com/office/drawing/2010/main" val="0"/>
              </a:ext>
            </a:extLst>
          </a:blip>
          <a:srcRect/>
          <a:stretch>
            <a:fillRect/>
          </a:stretch>
        </p:blipFill>
        <p:spPr>
          <a:xfrm>
            <a:off x="38841" y="-61185"/>
            <a:ext cx="18288000" cy="6655595"/>
          </a:xfrm>
          <a:prstGeom prst="rect">
            <a:avLst/>
          </a:prstGeom>
        </p:spPr>
      </p:pic>
      <p:pic>
        <p:nvPicPr>
          <p:cNvPr id="25" name="Picture 24" descr="A picture containing text, indoor&#10;&#10;Description automatically generated">
            <a:extLst>
              <a:ext uri="{FF2B5EF4-FFF2-40B4-BE49-F238E27FC236}">
                <a16:creationId xmlns:a16="http://schemas.microsoft.com/office/drawing/2014/main" id="{69B6A5FB-C36B-4A4D-B84A-3601F28A936D}"/>
              </a:ext>
            </a:extLst>
          </p:cNvPr>
          <p:cNvPicPr>
            <a:picLocks noChangeAspect="1"/>
          </p:cNvPicPr>
          <p:nvPr userDrawn="1"/>
        </p:nvPicPr>
        <p:blipFill rotWithShape="1">
          <a:blip r:embed="rId3">
            <a:duotone>
              <a:prstClr val="black"/>
              <a:schemeClr val="accent3">
                <a:tint val="45000"/>
                <a:satMod val="400000"/>
              </a:schemeClr>
            </a:duotone>
            <a:extLst>
              <a:ext uri="{28A0092B-C50C-407E-A947-70E740481C1C}">
                <a14:useLocalDpi xmlns:a14="http://schemas.microsoft.com/office/drawing/2010/main" val="0"/>
              </a:ext>
            </a:extLst>
          </a:blip>
          <a:srcRect l="-257"/>
          <a:stretch/>
        </p:blipFill>
        <p:spPr>
          <a:xfrm>
            <a:off x="-19419" y="-29700"/>
            <a:ext cx="18365681" cy="6655593"/>
          </a:xfrm>
          <a:prstGeom prst="rect">
            <a:avLst/>
          </a:prstGeom>
        </p:spPr>
      </p:pic>
      <p:grpSp>
        <p:nvGrpSpPr>
          <p:cNvPr id="27" name="Group 26">
            <a:extLst>
              <a:ext uri="{FF2B5EF4-FFF2-40B4-BE49-F238E27FC236}">
                <a16:creationId xmlns:a16="http://schemas.microsoft.com/office/drawing/2014/main" id="{2BA39206-40F3-490A-97C1-7D4B2B6D2CFF}"/>
              </a:ext>
            </a:extLst>
          </p:cNvPr>
          <p:cNvGrpSpPr/>
          <p:nvPr userDrawn="1"/>
        </p:nvGrpSpPr>
        <p:grpSpPr>
          <a:xfrm>
            <a:off x="19421" y="-131381"/>
            <a:ext cx="18288000" cy="6788759"/>
            <a:chOff x="-1" y="0"/>
            <a:chExt cx="12192001" cy="4437063"/>
          </a:xfrm>
        </p:grpSpPr>
        <p:sp>
          <p:nvSpPr>
            <p:cNvPr id="29" name="Rectangle 28">
              <a:extLst>
                <a:ext uri="{FF2B5EF4-FFF2-40B4-BE49-F238E27FC236}">
                  <a16:creationId xmlns:a16="http://schemas.microsoft.com/office/drawing/2014/main" id="{FE89E32A-115B-4E72-A986-AB0074FA89D5}"/>
                </a:ext>
              </a:extLst>
            </p:cNvPr>
            <p:cNvSpPr/>
            <p:nvPr userDrawn="1"/>
          </p:nvSpPr>
          <p:spPr>
            <a:xfrm>
              <a:off x="-1" y="0"/>
              <a:ext cx="12192001" cy="4437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pic>
          <p:nvPicPr>
            <p:cNvPr id="30" name="Picture 29" descr="A picture containing shape&#10;&#10;Description automatically generated">
              <a:extLst>
                <a:ext uri="{FF2B5EF4-FFF2-40B4-BE49-F238E27FC236}">
                  <a16:creationId xmlns:a16="http://schemas.microsoft.com/office/drawing/2014/main" id="{E6158CFE-5F75-40CF-AA16-F3CE39B50D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2394537" y="0"/>
              <a:ext cx="7375045" cy="4437063"/>
            </a:xfrm>
            <a:prstGeom prst="rect">
              <a:avLst/>
            </a:prstGeom>
          </p:spPr>
        </p:pic>
      </p:grpSp>
      <p:pic>
        <p:nvPicPr>
          <p:cNvPr id="31" name="Picture 30" descr="A picture containing text, area, shop, several&#10;&#10;Description automatically generated">
            <a:extLst>
              <a:ext uri="{FF2B5EF4-FFF2-40B4-BE49-F238E27FC236}">
                <a16:creationId xmlns:a16="http://schemas.microsoft.com/office/drawing/2014/main" id="{6DEB5834-8C48-4496-8857-76AE5ACC7E27}"/>
              </a:ext>
            </a:extLst>
          </p:cNvPr>
          <p:cNvPicPr>
            <a:picLocks noChangeAspect="1"/>
          </p:cNvPicPr>
          <p:nvPr userDrawn="1"/>
        </p:nvPicPr>
        <p:blipFill rotWithShape="1">
          <a:blip r:embed="rId5">
            <a:duotone>
              <a:prstClr val="black"/>
              <a:schemeClr val="accent1">
                <a:tint val="45000"/>
                <a:satMod val="400000"/>
              </a:schemeClr>
            </a:duotone>
            <a:extLst>
              <a:ext uri="{28A0092B-C50C-407E-A947-70E740481C1C}">
                <a14:useLocalDpi xmlns:a14="http://schemas.microsoft.com/office/drawing/2010/main" val="0"/>
              </a:ext>
            </a:extLst>
          </a:blip>
          <a:srcRect r="-683"/>
          <a:stretch/>
        </p:blipFill>
        <p:spPr>
          <a:xfrm>
            <a:off x="2" y="-470475"/>
            <a:ext cx="18443360" cy="7127850"/>
          </a:xfrm>
          <a:prstGeom prst="rect">
            <a:avLst/>
          </a:prstGeom>
        </p:spPr>
      </p:pic>
      <p:sp>
        <p:nvSpPr>
          <p:cNvPr id="28" name="Oval 27">
            <a:extLst>
              <a:ext uri="{FF2B5EF4-FFF2-40B4-BE49-F238E27FC236}">
                <a16:creationId xmlns:a16="http://schemas.microsoft.com/office/drawing/2014/main" id="{1DC3EDDE-8F3A-47B1-8005-AE09B4FB3507}"/>
              </a:ext>
            </a:extLst>
          </p:cNvPr>
          <p:cNvSpPr/>
          <p:nvPr userDrawn="1"/>
        </p:nvSpPr>
        <p:spPr>
          <a:xfrm>
            <a:off x="14837153" y="5448701"/>
            <a:ext cx="2112264" cy="2112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22" name="Oval 21">
            <a:extLst>
              <a:ext uri="{FF2B5EF4-FFF2-40B4-BE49-F238E27FC236}">
                <a16:creationId xmlns:a16="http://schemas.microsoft.com/office/drawing/2014/main" id="{C6A2C041-E786-4736-BCDA-9BE91B1ED182}"/>
              </a:ext>
            </a:extLst>
          </p:cNvPr>
          <p:cNvSpPr/>
          <p:nvPr userDrawn="1"/>
        </p:nvSpPr>
        <p:spPr>
          <a:xfrm>
            <a:off x="1878249" y="5435015"/>
            <a:ext cx="2112264" cy="2112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26" name="Oval 25">
            <a:extLst>
              <a:ext uri="{FF2B5EF4-FFF2-40B4-BE49-F238E27FC236}">
                <a16:creationId xmlns:a16="http://schemas.microsoft.com/office/drawing/2014/main" id="{04A3F755-7902-4685-ABD1-352A9A2258DC}"/>
              </a:ext>
            </a:extLst>
          </p:cNvPr>
          <p:cNvSpPr/>
          <p:nvPr userDrawn="1"/>
        </p:nvSpPr>
        <p:spPr>
          <a:xfrm>
            <a:off x="6197883" y="5462388"/>
            <a:ext cx="2112264" cy="2112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24" name="Oval 23">
            <a:extLst>
              <a:ext uri="{FF2B5EF4-FFF2-40B4-BE49-F238E27FC236}">
                <a16:creationId xmlns:a16="http://schemas.microsoft.com/office/drawing/2014/main" id="{7AF4E627-47F6-4FC7-8FC4-43913045437B}"/>
              </a:ext>
            </a:extLst>
          </p:cNvPr>
          <p:cNvSpPr/>
          <p:nvPr userDrawn="1"/>
        </p:nvSpPr>
        <p:spPr>
          <a:xfrm>
            <a:off x="10517517" y="5421329"/>
            <a:ext cx="2112264" cy="2112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Tree>
    <p:extLst>
      <p:ext uri="{BB962C8B-B14F-4D97-AF65-F5344CB8AC3E}">
        <p14:creationId xmlns:p14="http://schemas.microsoft.com/office/powerpoint/2010/main" val="117575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500"/>
                                        <p:tgtEl>
                                          <p:spTgt spid="25"/>
                                        </p:tgtEl>
                                      </p:cBhvr>
                                    </p:animEffect>
                                  </p:childTnLst>
                                </p:cTn>
                              </p:par>
                              <p:par>
                                <p:cTn id="8" presetID="10" presetClass="exit" presetSubtype="0" fill="hold" nodeType="withEffect">
                                  <p:stCondLst>
                                    <p:cond delay="0"/>
                                  </p:stCondLst>
                                  <p:childTnLst>
                                    <p:animEffect transition="out" filter="fade">
                                      <p:cBhvr>
                                        <p:cTn id="9" dur="1250"/>
                                        <p:tgtEl>
                                          <p:spTgt spid="27"/>
                                        </p:tgtEl>
                                      </p:cBhvr>
                                    </p:animEffect>
                                    <p:set>
                                      <p:cBhvr>
                                        <p:cTn id="10" dur="1" fill="hold">
                                          <p:stCondLst>
                                            <p:cond delay="1249"/>
                                          </p:stCondLst>
                                        </p:cTn>
                                        <p:tgtEl>
                                          <p:spTgt spid="27"/>
                                        </p:tgtEl>
                                        <p:attrNameLst>
                                          <p:attrName>style.visibility</p:attrName>
                                        </p:attrNameLst>
                                      </p:cBhvr>
                                      <p:to>
                                        <p:strVal val="hidden"/>
                                      </p:to>
                                    </p:set>
                                  </p:childTnLst>
                                </p:cTn>
                              </p:par>
                            </p:childTnLst>
                          </p:cTn>
                        </p:par>
                        <p:par>
                          <p:cTn id="11" fill="hold">
                            <p:stCondLst>
                              <p:cond delay="1500"/>
                            </p:stCondLst>
                            <p:childTnLst>
                              <p:par>
                                <p:cTn id="12" presetID="10" presetClass="entr" presetSubtype="0" fill="hold" nodeType="afterEffect">
                                  <p:stCondLst>
                                    <p:cond delay="200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500"/>
                                        <p:tgtEl>
                                          <p:spTgt spid="23"/>
                                        </p:tgtEl>
                                      </p:cBhvr>
                                    </p:animEffect>
                                  </p:childTnLst>
                                </p:cTn>
                              </p:par>
                              <p:par>
                                <p:cTn id="15" presetID="10" presetClass="exit" presetSubtype="0" fill="hold" nodeType="withEffect">
                                  <p:stCondLst>
                                    <p:cond delay="2000"/>
                                  </p:stCondLst>
                                  <p:childTnLst>
                                    <p:animEffect transition="out" filter="fade">
                                      <p:cBhvr>
                                        <p:cTn id="16" dur="1250"/>
                                        <p:tgtEl>
                                          <p:spTgt spid="25"/>
                                        </p:tgtEl>
                                      </p:cBhvr>
                                    </p:animEffect>
                                    <p:set>
                                      <p:cBhvr>
                                        <p:cTn id="17" dur="1" fill="hold">
                                          <p:stCondLst>
                                            <p:cond delay="1249"/>
                                          </p:stCondLst>
                                        </p:cTn>
                                        <p:tgtEl>
                                          <p:spTgt spid="25"/>
                                        </p:tgtEl>
                                        <p:attrNameLst>
                                          <p:attrName>style.visibility</p:attrName>
                                        </p:attrNameLst>
                                      </p:cBhvr>
                                      <p:to>
                                        <p:strVal val="hidden"/>
                                      </p:to>
                                    </p:set>
                                  </p:childTnLst>
                                </p:cTn>
                              </p:par>
                            </p:childTnLst>
                          </p:cTn>
                        </p:par>
                        <p:par>
                          <p:cTn id="18" fill="hold">
                            <p:stCondLst>
                              <p:cond delay="5000"/>
                            </p:stCondLst>
                            <p:childTnLst>
                              <p:par>
                                <p:cTn id="19" presetID="10" presetClass="entr" presetSubtype="0" fill="hold" nodeType="afterEffect">
                                  <p:stCondLst>
                                    <p:cond delay="200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500"/>
                                        <p:tgtEl>
                                          <p:spTgt spid="31"/>
                                        </p:tgtEl>
                                      </p:cBhvr>
                                    </p:animEffect>
                                  </p:childTnLst>
                                </p:cTn>
                              </p:par>
                              <p:par>
                                <p:cTn id="22" presetID="10" presetClass="exit" presetSubtype="0" fill="remove" nodeType="withEffect">
                                  <p:stCondLst>
                                    <p:cond delay="2000"/>
                                  </p:stCondLst>
                                  <p:childTnLst>
                                    <p:animEffect transition="out" filter="fade">
                                      <p:cBhvr>
                                        <p:cTn id="23" dur="1250"/>
                                        <p:tgtEl>
                                          <p:spTgt spid="23"/>
                                        </p:tgtEl>
                                      </p:cBhvr>
                                    </p:animEffect>
                                    <p:set>
                                      <p:cBhvr>
                                        <p:cTn id="24" dur="1" fill="hold">
                                          <p:stCondLst>
                                            <p:cond delay="1249"/>
                                          </p:stCondLst>
                                        </p:cTn>
                                        <p:tgtEl>
                                          <p:spTgt spid="23"/>
                                        </p:tgtEl>
                                        <p:attrNameLst>
                                          <p:attrName>style.visibility</p:attrName>
                                        </p:attrNameLst>
                                      </p:cBhvr>
                                      <p:to>
                                        <p:strVal val="hidden"/>
                                      </p:to>
                                    </p:set>
                                  </p:childTnLst>
                                </p:cTn>
                              </p:par>
                            </p:childTnLst>
                          </p:cTn>
                        </p:par>
                        <p:par>
                          <p:cTn id="25" fill="hold">
                            <p:stCondLst>
                              <p:cond delay="8500"/>
                            </p:stCondLst>
                            <p:childTnLst>
                              <p:par>
                                <p:cTn id="26" presetID="10" presetClass="entr" presetSubtype="0" fill="hold" nodeType="afterEffect">
                                  <p:stCondLst>
                                    <p:cond delay="200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500"/>
                                        <p:tgtEl>
                                          <p:spTgt spid="27"/>
                                        </p:tgtEl>
                                      </p:cBhvr>
                                    </p:animEffect>
                                  </p:childTnLst>
                                </p:cTn>
                              </p:par>
                              <p:par>
                                <p:cTn id="29" presetID="10" presetClass="exit" presetSubtype="0" fill="hold" nodeType="withEffect">
                                  <p:stCondLst>
                                    <p:cond delay="2000"/>
                                  </p:stCondLst>
                                  <p:childTnLst>
                                    <p:animEffect transition="out" filter="fade">
                                      <p:cBhvr>
                                        <p:cTn id="30" dur="1250"/>
                                        <p:tgtEl>
                                          <p:spTgt spid="31"/>
                                        </p:tgtEl>
                                      </p:cBhvr>
                                    </p:animEffect>
                                    <p:set>
                                      <p:cBhvr>
                                        <p:cTn id="31" dur="1" fill="hold">
                                          <p:stCondLst>
                                            <p:cond delay="124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11" name="Picture 10" descr="A picture containing building, fence, small, window&#10;&#10;Description automatically generated">
            <a:extLst>
              <a:ext uri="{FF2B5EF4-FFF2-40B4-BE49-F238E27FC236}">
                <a16:creationId xmlns:a16="http://schemas.microsoft.com/office/drawing/2014/main" id="{BD5C560D-2BD2-460B-897C-6C4CB958C19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8288000" cy="6409937"/>
          </a:xfrm>
          <a:prstGeom prst="rect">
            <a:avLst/>
          </a:prstGeom>
        </p:spPr>
      </p:pic>
      <p:sp>
        <p:nvSpPr>
          <p:cNvPr id="12" name="Oval 11">
            <a:extLst>
              <a:ext uri="{FF2B5EF4-FFF2-40B4-BE49-F238E27FC236}">
                <a16:creationId xmlns:a16="http://schemas.microsoft.com/office/drawing/2014/main" id="{116ABACE-7E87-49AE-8F99-12917BA617BB}"/>
              </a:ext>
            </a:extLst>
          </p:cNvPr>
          <p:cNvSpPr/>
          <p:nvPr userDrawn="1"/>
        </p:nvSpPr>
        <p:spPr>
          <a:xfrm>
            <a:off x="3240975" y="5353805"/>
            <a:ext cx="2112264" cy="21122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3" name="Oval 12">
            <a:extLst>
              <a:ext uri="{FF2B5EF4-FFF2-40B4-BE49-F238E27FC236}">
                <a16:creationId xmlns:a16="http://schemas.microsoft.com/office/drawing/2014/main" id="{627B6309-4B79-460B-8977-DA0EA2BE0703}"/>
              </a:ext>
            </a:extLst>
          </p:cNvPr>
          <p:cNvSpPr/>
          <p:nvPr userDrawn="1"/>
        </p:nvSpPr>
        <p:spPr>
          <a:xfrm>
            <a:off x="9766365" y="5353805"/>
            <a:ext cx="2112264" cy="21122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4" name="Oval 13">
            <a:extLst>
              <a:ext uri="{FF2B5EF4-FFF2-40B4-BE49-F238E27FC236}">
                <a16:creationId xmlns:a16="http://schemas.microsoft.com/office/drawing/2014/main" id="{C1E553EF-A875-47CE-9D8D-197526E4279B}"/>
              </a:ext>
            </a:extLst>
          </p:cNvPr>
          <p:cNvSpPr/>
          <p:nvPr userDrawn="1"/>
        </p:nvSpPr>
        <p:spPr>
          <a:xfrm>
            <a:off x="6503670" y="5394864"/>
            <a:ext cx="2112264" cy="21122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5" name="Oval 14">
            <a:extLst>
              <a:ext uri="{FF2B5EF4-FFF2-40B4-BE49-F238E27FC236}">
                <a16:creationId xmlns:a16="http://schemas.microsoft.com/office/drawing/2014/main" id="{8329C2F9-DFE6-438E-A4E1-5B2BD6AA3F1F}"/>
              </a:ext>
            </a:extLst>
          </p:cNvPr>
          <p:cNvSpPr/>
          <p:nvPr userDrawn="1"/>
        </p:nvSpPr>
        <p:spPr>
          <a:xfrm>
            <a:off x="13029060" y="5394864"/>
            <a:ext cx="2112264" cy="21122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6" name="Text Placeholder 29">
            <a:extLst>
              <a:ext uri="{FF2B5EF4-FFF2-40B4-BE49-F238E27FC236}">
                <a16:creationId xmlns:a16="http://schemas.microsoft.com/office/drawing/2014/main" id="{D0E69D87-2037-4966-9A10-71CBE22D3EF4}"/>
              </a:ext>
            </a:extLst>
          </p:cNvPr>
          <p:cNvSpPr>
            <a:spLocks noGrp="1"/>
          </p:cNvSpPr>
          <p:nvPr>
            <p:ph type="body" sz="quarter" idx="11" hasCustomPrompt="1"/>
          </p:nvPr>
        </p:nvSpPr>
        <p:spPr>
          <a:xfrm>
            <a:off x="3457102" y="7844991"/>
            <a:ext cx="1562957" cy="631317"/>
          </a:xfrm>
        </p:spPr>
        <p:txBody>
          <a:bodyPr>
            <a:normAutofit/>
          </a:bodyPr>
          <a:lstStyle>
            <a:lvl1pPr marL="0" indent="0">
              <a:buNone/>
              <a:defRPr sz="2700">
                <a:solidFill>
                  <a:schemeClr val="tx2"/>
                </a:solidFill>
              </a:defRPr>
            </a:lvl1pPr>
          </a:lstStyle>
          <a:p>
            <a:pPr lvl="0"/>
            <a:r>
              <a:rPr lang="en-US"/>
              <a:t>Text here</a:t>
            </a:r>
          </a:p>
        </p:txBody>
      </p:sp>
      <p:sp>
        <p:nvSpPr>
          <p:cNvPr id="17" name="Text Placeholder 29">
            <a:extLst>
              <a:ext uri="{FF2B5EF4-FFF2-40B4-BE49-F238E27FC236}">
                <a16:creationId xmlns:a16="http://schemas.microsoft.com/office/drawing/2014/main" id="{00500A4E-32BD-4768-8739-6DB4E4894665}"/>
              </a:ext>
            </a:extLst>
          </p:cNvPr>
          <p:cNvSpPr>
            <a:spLocks noGrp="1"/>
          </p:cNvSpPr>
          <p:nvPr>
            <p:ph type="body" sz="quarter" idx="12" hasCustomPrompt="1"/>
          </p:nvPr>
        </p:nvSpPr>
        <p:spPr>
          <a:xfrm>
            <a:off x="6778325" y="7824507"/>
            <a:ext cx="1562957" cy="631317"/>
          </a:xfrm>
        </p:spPr>
        <p:txBody>
          <a:bodyPr>
            <a:normAutofit/>
          </a:bodyPr>
          <a:lstStyle>
            <a:lvl1pPr marL="0" indent="0">
              <a:buNone/>
              <a:defRPr sz="2700">
                <a:solidFill>
                  <a:schemeClr val="tx2"/>
                </a:solidFill>
              </a:defRPr>
            </a:lvl1pPr>
          </a:lstStyle>
          <a:p>
            <a:pPr lvl="0"/>
            <a:r>
              <a:rPr lang="en-US"/>
              <a:t>Text here</a:t>
            </a:r>
          </a:p>
        </p:txBody>
      </p:sp>
      <p:sp>
        <p:nvSpPr>
          <p:cNvPr id="18" name="Text Placeholder 29">
            <a:extLst>
              <a:ext uri="{FF2B5EF4-FFF2-40B4-BE49-F238E27FC236}">
                <a16:creationId xmlns:a16="http://schemas.microsoft.com/office/drawing/2014/main" id="{AFF96A99-46B5-4EE7-8EFE-95636D85FDEC}"/>
              </a:ext>
            </a:extLst>
          </p:cNvPr>
          <p:cNvSpPr>
            <a:spLocks noGrp="1"/>
          </p:cNvSpPr>
          <p:nvPr>
            <p:ph type="body" sz="quarter" idx="13" hasCustomPrompt="1"/>
          </p:nvPr>
        </p:nvSpPr>
        <p:spPr>
          <a:xfrm>
            <a:off x="10041020" y="7824507"/>
            <a:ext cx="1562957" cy="631317"/>
          </a:xfrm>
        </p:spPr>
        <p:txBody>
          <a:bodyPr>
            <a:normAutofit/>
          </a:bodyPr>
          <a:lstStyle>
            <a:lvl1pPr marL="0" indent="0">
              <a:buNone/>
              <a:defRPr sz="2700">
                <a:solidFill>
                  <a:schemeClr val="tx2"/>
                </a:solidFill>
              </a:defRPr>
            </a:lvl1pPr>
          </a:lstStyle>
          <a:p>
            <a:pPr lvl="0"/>
            <a:r>
              <a:rPr lang="en-US"/>
              <a:t>Text here</a:t>
            </a:r>
          </a:p>
        </p:txBody>
      </p:sp>
      <p:sp>
        <p:nvSpPr>
          <p:cNvPr id="19" name="Text Placeholder 29">
            <a:extLst>
              <a:ext uri="{FF2B5EF4-FFF2-40B4-BE49-F238E27FC236}">
                <a16:creationId xmlns:a16="http://schemas.microsoft.com/office/drawing/2014/main" id="{30F58FDB-AD46-433C-9774-9485C5E7F095}"/>
              </a:ext>
            </a:extLst>
          </p:cNvPr>
          <p:cNvSpPr>
            <a:spLocks noGrp="1"/>
          </p:cNvSpPr>
          <p:nvPr>
            <p:ph type="body" sz="quarter" idx="14" hasCustomPrompt="1"/>
          </p:nvPr>
        </p:nvSpPr>
        <p:spPr>
          <a:xfrm>
            <a:off x="13303715" y="7844991"/>
            <a:ext cx="1562957" cy="631317"/>
          </a:xfrm>
        </p:spPr>
        <p:txBody>
          <a:bodyPr>
            <a:normAutofit/>
          </a:bodyPr>
          <a:lstStyle>
            <a:lvl1pPr marL="0" indent="0">
              <a:buNone/>
              <a:defRPr sz="2700">
                <a:solidFill>
                  <a:schemeClr val="tx2"/>
                </a:solidFill>
              </a:defRPr>
            </a:lvl1pPr>
          </a:lstStyle>
          <a:p>
            <a:pPr lvl="0"/>
            <a:r>
              <a:rPr lang="en-US"/>
              <a:t>Text here</a:t>
            </a:r>
          </a:p>
        </p:txBody>
      </p:sp>
      <p:sp>
        <p:nvSpPr>
          <p:cNvPr id="20" name="Text Placeholder 20">
            <a:extLst>
              <a:ext uri="{FF2B5EF4-FFF2-40B4-BE49-F238E27FC236}">
                <a16:creationId xmlns:a16="http://schemas.microsoft.com/office/drawing/2014/main" id="{8020DE41-06F6-4B9B-8F52-C95557BC6CA6}"/>
              </a:ext>
            </a:extLst>
          </p:cNvPr>
          <p:cNvSpPr>
            <a:spLocks noGrp="1"/>
          </p:cNvSpPr>
          <p:nvPr>
            <p:ph type="body" sz="quarter" idx="10" hasCustomPrompt="1"/>
          </p:nvPr>
        </p:nvSpPr>
        <p:spPr>
          <a:xfrm>
            <a:off x="1771410" y="740666"/>
            <a:ext cx="6569870" cy="1481138"/>
          </a:xfrm>
        </p:spPr>
        <p:txBody>
          <a:bodyPr>
            <a:normAutofit/>
          </a:bodyPr>
          <a:lstStyle>
            <a:lvl1pPr marL="0" indent="0">
              <a:buNone/>
              <a:defRPr sz="6600">
                <a:solidFill>
                  <a:schemeClr val="bg1"/>
                </a:solidFill>
              </a:defRPr>
            </a:lvl1pPr>
          </a:lstStyle>
          <a:p>
            <a:pPr lvl="0"/>
            <a:r>
              <a:rPr lang="en-US"/>
              <a:t>TITLE HERE</a:t>
            </a:r>
          </a:p>
        </p:txBody>
      </p:sp>
    </p:spTree>
    <p:extLst>
      <p:ext uri="{BB962C8B-B14F-4D97-AF65-F5344CB8AC3E}">
        <p14:creationId xmlns:p14="http://schemas.microsoft.com/office/powerpoint/2010/main" val="2779703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D311C667-4A13-40F7-BF2D-AC4F072141D8}"/>
              </a:ext>
            </a:extLst>
          </p:cNvPr>
          <p:cNvSpPr>
            <a:spLocks noGrp="1"/>
          </p:cNvSpPr>
          <p:nvPr>
            <p:ph sz="quarter" idx="10"/>
          </p:nvPr>
        </p:nvSpPr>
        <p:spPr>
          <a:xfrm>
            <a:off x="0" y="2"/>
            <a:ext cx="18288000" cy="3380591"/>
          </a:xfrm>
        </p:spPr>
        <p:txBody>
          <a:bodyPr/>
          <a:lstStyle>
            <a:lvl1pPr marL="0" indent="0">
              <a:buNone/>
              <a:defRPr>
                <a:latin typeface="Montserrat" panose="00000500000000000000" pitchFamily="50" charset="0"/>
              </a:defRPr>
            </a:lvl1pPr>
            <a:lvl2pPr marL="685835" indent="0">
              <a:buNone/>
              <a:defRPr>
                <a:latin typeface="Montserrat" panose="00000500000000000000" pitchFamily="50" charset="0"/>
              </a:defRPr>
            </a:lvl2pPr>
            <a:lvl3pPr marL="1371669" indent="0">
              <a:buNone/>
              <a:defRPr>
                <a:latin typeface="Montserrat" panose="00000500000000000000" pitchFamily="50" charset="0"/>
              </a:defRPr>
            </a:lvl3pPr>
            <a:lvl4pPr marL="2057504" indent="0">
              <a:buNone/>
              <a:defRPr>
                <a:latin typeface="Montserrat" panose="00000500000000000000" pitchFamily="50" charset="0"/>
              </a:defRPr>
            </a:lvl4pPr>
            <a:lvl5pPr marL="2743337" indent="0">
              <a:buNone/>
              <a:defRPr>
                <a:latin typeface="Montserrat"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7">
            <a:extLst>
              <a:ext uri="{FF2B5EF4-FFF2-40B4-BE49-F238E27FC236}">
                <a16:creationId xmlns:a16="http://schemas.microsoft.com/office/drawing/2014/main" id="{9ECA13D8-4A05-4918-8A73-E94398F4A6EF}"/>
              </a:ext>
            </a:extLst>
          </p:cNvPr>
          <p:cNvSpPr>
            <a:spLocks noGrp="1"/>
          </p:cNvSpPr>
          <p:nvPr>
            <p:ph sz="quarter" idx="11"/>
          </p:nvPr>
        </p:nvSpPr>
        <p:spPr>
          <a:xfrm>
            <a:off x="0" y="3380593"/>
            <a:ext cx="18288000" cy="3380591"/>
          </a:xfrm>
        </p:spPr>
        <p:txBody>
          <a:bodyPr/>
          <a:lstStyle>
            <a:lvl1pPr marL="0" indent="0">
              <a:buNone/>
              <a:defRPr>
                <a:latin typeface="Montserrat" panose="00000500000000000000" pitchFamily="50" charset="0"/>
              </a:defRPr>
            </a:lvl1pPr>
            <a:lvl2pPr marL="685835" indent="0">
              <a:buNone/>
              <a:defRPr>
                <a:latin typeface="Montserrat" panose="00000500000000000000" pitchFamily="50" charset="0"/>
              </a:defRPr>
            </a:lvl2pPr>
            <a:lvl3pPr marL="1371669" indent="0">
              <a:buNone/>
              <a:defRPr>
                <a:latin typeface="Montserrat" panose="00000500000000000000" pitchFamily="50" charset="0"/>
              </a:defRPr>
            </a:lvl3pPr>
            <a:lvl4pPr marL="2057504" indent="0">
              <a:buNone/>
              <a:defRPr>
                <a:latin typeface="Montserrat" panose="00000500000000000000" pitchFamily="50" charset="0"/>
              </a:defRPr>
            </a:lvl4pPr>
            <a:lvl5pPr marL="2743337" indent="0">
              <a:buNone/>
              <a:defRPr>
                <a:latin typeface="Montserrat"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a:t>
            </a:r>
            <a:r>
              <a:rPr lang="en-US" err="1"/>
              <a:t>levelv</a:t>
            </a:r>
            <a:endParaRPr lang="en-US"/>
          </a:p>
        </p:txBody>
      </p:sp>
      <p:sp>
        <p:nvSpPr>
          <p:cNvPr id="12" name="Content Placeholder 7">
            <a:extLst>
              <a:ext uri="{FF2B5EF4-FFF2-40B4-BE49-F238E27FC236}">
                <a16:creationId xmlns:a16="http://schemas.microsoft.com/office/drawing/2014/main" id="{8FCAF766-C817-44D8-8BE1-B00C6E83B637}"/>
              </a:ext>
            </a:extLst>
          </p:cNvPr>
          <p:cNvSpPr>
            <a:spLocks noGrp="1"/>
          </p:cNvSpPr>
          <p:nvPr>
            <p:ph sz="quarter" idx="12"/>
          </p:nvPr>
        </p:nvSpPr>
        <p:spPr>
          <a:xfrm>
            <a:off x="0" y="6761184"/>
            <a:ext cx="18288000" cy="3525819"/>
          </a:xfrm>
        </p:spPr>
        <p:txBody>
          <a:bodyPr/>
          <a:lstStyle>
            <a:lvl1pPr marL="0" indent="0">
              <a:buNone/>
              <a:defRPr>
                <a:latin typeface="Montserrat" panose="00000500000000000000" pitchFamily="50" charset="0"/>
              </a:defRPr>
            </a:lvl1pPr>
            <a:lvl2pPr marL="685835" indent="0">
              <a:buNone/>
              <a:defRPr>
                <a:latin typeface="Montserrat" panose="00000500000000000000" pitchFamily="50" charset="0"/>
              </a:defRPr>
            </a:lvl2pPr>
            <a:lvl3pPr marL="1371669" indent="0">
              <a:buNone/>
              <a:defRPr>
                <a:latin typeface="Montserrat" panose="00000500000000000000" pitchFamily="50" charset="0"/>
              </a:defRPr>
            </a:lvl3pPr>
            <a:lvl4pPr marL="2057504" indent="0">
              <a:buNone/>
              <a:defRPr>
                <a:latin typeface="Montserrat" panose="00000500000000000000" pitchFamily="50" charset="0"/>
              </a:defRPr>
            </a:lvl4pPr>
            <a:lvl5pPr marL="2743337" indent="0">
              <a:buNone/>
              <a:defRPr>
                <a:latin typeface="Montserrat"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346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 calcmode="lin" valueType="num">
                                      <p:cBhvr additive="base">
                                        <p:cTn id="23"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2" fill="hold" grpId="0" nodeType="after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 calcmode="lin" valueType="num">
                                      <p:cBhvr additive="base">
                                        <p:cTn id="28"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2" presetClass="entr" presetSubtype="2" fill="hold" grpId="0" nodeType="afterEffect">
                                  <p:stCondLst>
                                    <p:cond delay="0"/>
                                  </p:stCondLst>
                                  <p:childTnLst>
                                    <p:set>
                                      <p:cBhvr>
                                        <p:cTn id="32" dur="1" fill="hold">
                                          <p:stCondLst>
                                            <p:cond delay="0"/>
                                          </p:stCondLst>
                                        </p:cTn>
                                        <p:tgtEl>
                                          <p:spTgt spid="11">
                                            <p:txEl>
                                              <p:pRg st="1" end="1"/>
                                            </p:txEl>
                                          </p:spTgt>
                                        </p:tgtEl>
                                        <p:attrNameLst>
                                          <p:attrName>style.visibility</p:attrName>
                                        </p:attrNameLst>
                                      </p:cBhvr>
                                      <p:to>
                                        <p:strVal val="visible"/>
                                      </p:to>
                                    </p:set>
                                    <p:anim calcmode="lin" valueType="num">
                                      <p:cBhvr additive="base">
                                        <p:cTn id="33" dur="500" fill="hold"/>
                                        <p:tgtEl>
                                          <p:spTgt spid="11">
                                            <p:txEl>
                                              <p:pRg st="1" end="1"/>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par>
                          <p:cTn id="35" fill="hold">
                            <p:stCondLst>
                              <p:cond delay="1500"/>
                            </p:stCondLst>
                            <p:childTnLst>
                              <p:par>
                                <p:cTn id="36" presetID="2" presetClass="entr" presetSubtype="2" fill="hold" grpId="0" nodeType="afterEffect">
                                  <p:stCondLst>
                                    <p:cond delay="0"/>
                                  </p:stCondLst>
                                  <p:childTnLst>
                                    <p:set>
                                      <p:cBhvr>
                                        <p:cTn id="37" dur="1" fill="hold">
                                          <p:stCondLst>
                                            <p:cond delay="0"/>
                                          </p:stCondLst>
                                        </p:cTn>
                                        <p:tgtEl>
                                          <p:spTgt spid="11">
                                            <p:txEl>
                                              <p:pRg st="2" end="2"/>
                                            </p:txEl>
                                          </p:spTgt>
                                        </p:tgtEl>
                                        <p:attrNameLst>
                                          <p:attrName>style.visibility</p:attrName>
                                        </p:attrNameLst>
                                      </p:cBhvr>
                                      <p:to>
                                        <p:strVal val="visible"/>
                                      </p:to>
                                    </p:set>
                                    <p:anim calcmode="lin" valueType="num">
                                      <p:cBhvr additive="base">
                                        <p:cTn id="38" dur="500" fill="hold"/>
                                        <p:tgtEl>
                                          <p:spTgt spid="11">
                                            <p:txEl>
                                              <p:pRg st="2" end="2"/>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par>
                          <p:cTn id="40" fill="hold">
                            <p:stCondLst>
                              <p:cond delay="2000"/>
                            </p:stCondLst>
                            <p:childTnLst>
                              <p:par>
                                <p:cTn id="41" presetID="2" presetClass="entr" presetSubtype="2" fill="hold" grpId="0" nodeType="afterEffect">
                                  <p:stCondLst>
                                    <p:cond delay="0"/>
                                  </p:stCondLst>
                                  <p:childTnLst>
                                    <p:set>
                                      <p:cBhvr>
                                        <p:cTn id="42" dur="1" fill="hold">
                                          <p:stCondLst>
                                            <p:cond delay="0"/>
                                          </p:stCondLst>
                                        </p:cTn>
                                        <p:tgtEl>
                                          <p:spTgt spid="11">
                                            <p:txEl>
                                              <p:pRg st="3" end="3"/>
                                            </p:txEl>
                                          </p:spTgt>
                                        </p:tgtEl>
                                        <p:attrNameLst>
                                          <p:attrName>style.visibility</p:attrName>
                                        </p:attrNameLst>
                                      </p:cBhvr>
                                      <p:to>
                                        <p:strVal val="visible"/>
                                      </p:to>
                                    </p:set>
                                    <p:anim calcmode="lin" valueType="num">
                                      <p:cBhvr additive="base">
                                        <p:cTn id="43" dur="500" fill="hold"/>
                                        <p:tgtEl>
                                          <p:spTgt spid="11">
                                            <p:txEl>
                                              <p:pRg st="3" end="3"/>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par>
                          <p:cTn id="45" fill="hold">
                            <p:stCondLst>
                              <p:cond delay="2500"/>
                            </p:stCondLst>
                            <p:childTnLst>
                              <p:par>
                                <p:cTn id="46" presetID="2" presetClass="entr" presetSubtype="2" fill="hold" grpId="0" nodeType="afterEffect">
                                  <p:stCondLst>
                                    <p:cond delay="0"/>
                                  </p:stCondLst>
                                  <p:childTnLst>
                                    <p:set>
                                      <p:cBhvr>
                                        <p:cTn id="47" dur="1" fill="hold">
                                          <p:stCondLst>
                                            <p:cond delay="0"/>
                                          </p:stCondLst>
                                        </p:cTn>
                                        <p:tgtEl>
                                          <p:spTgt spid="11">
                                            <p:txEl>
                                              <p:pRg st="4" end="4"/>
                                            </p:txEl>
                                          </p:spTgt>
                                        </p:tgtEl>
                                        <p:attrNameLst>
                                          <p:attrName>style.visibility</p:attrName>
                                        </p:attrNameLst>
                                      </p:cBhvr>
                                      <p:to>
                                        <p:strVal val="visible"/>
                                      </p:to>
                                    </p:set>
                                    <p:anim calcmode="lin" valueType="num">
                                      <p:cBhvr additive="base">
                                        <p:cTn id="48" dur="500" fill="hold"/>
                                        <p:tgtEl>
                                          <p:spTgt spid="11">
                                            <p:txEl>
                                              <p:pRg st="4" end="4"/>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11">
                                            <p:txEl>
                                              <p:pRg st="4" end="4"/>
                                            </p:txEl>
                                          </p:spTgt>
                                        </p:tgtEl>
                                        <p:attrNameLst>
                                          <p:attrName>ppt_y</p:attrName>
                                        </p:attrNameLst>
                                      </p:cBhvr>
                                      <p:tavLst>
                                        <p:tav tm="0">
                                          <p:val>
                                            <p:strVal val="#ppt_y"/>
                                          </p:val>
                                        </p:tav>
                                        <p:tav tm="100000">
                                          <p:val>
                                            <p:strVal val="#ppt_y"/>
                                          </p:val>
                                        </p:tav>
                                      </p:tavLst>
                                    </p:anim>
                                  </p:childTnLst>
                                </p:cTn>
                              </p:par>
                            </p:childTnLst>
                          </p:cTn>
                        </p:par>
                        <p:par>
                          <p:cTn id="50" fill="hold">
                            <p:stCondLst>
                              <p:cond delay="3000"/>
                            </p:stCondLst>
                            <p:childTnLst>
                              <p:par>
                                <p:cTn id="51" presetID="2" presetClass="entr" presetSubtype="8" fill="hold" grpId="0" nodeType="afterEffect">
                                  <p:stCondLst>
                                    <p:cond delay="0"/>
                                  </p:stCondLst>
                                  <p:childTnLst>
                                    <p:set>
                                      <p:cBhvr>
                                        <p:cTn id="52" dur="1" fill="hold">
                                          <p:stCondLst>
                                            <p:cond delay="0"/>
                                          </p:stCondLst>
                                        </p:cTn>
                                        <p:tgtEl>
                                          <p:spTgt spid="12">
                                            <p:txEl>
                                              <p:pRg st="0" end="0"/>
                                            </p:txEl>
                                          </p:spTgt>
                                        </p:tgtEl>
                                        <p:attrNameLst>
                                          <p:attrName>style.visibility</p:attrName>
                                        </p:attrNameLst>
                                      </p:cBhvr>
                                      <p:to>
                                        <p:strVal val="visible"/>
                                      </p:to>
                                    </p:set>
                                    <p:anim calcmode="lin" valueType="num">
                                      <p:cBhvr additive="base">
                                        <p:cTn id="53"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55" fill="hold">
                            <p:stCondLst>
                              <p:cond delay="3500"/>
                            </p:stCondLst>
                            <p:childTnLst>
                              <p:par>
                                <p:cTn id="56" presetID="2" presetClass="entr" presetSubtype="8" fill="hold" grpId="0" nodeType="afterEffect">
                                  <p:stCondLst>
                                    <p:cond delay="0"/>
                                  </p:stCondLst>
                                  <p:childTnLst>
                                    <p:set>
                                      <p:cBhvr>
                                        <p:cTn id="57" dur="1" fill="hold">
                                          <p:stCondLst>
                                            <p:cond delay="0"/>
                                          </p:stCondLst>
                                        </p:cTn>
                                        <p:tgtEl>
                                          <p:spTgt spid="12">
                                            <p:txEl>
                                              <p:pRg st="1" end="1"/>
                                            </p:txEl>
                                          </p:spTgt>
                                        </p:tgtEl>
                                        <p:attrNameLst>
                                          <p:attrName>style.visibility</p:attrName>
                                        </p:attrNameLst>
                                      </p:cBhvr>
                                      <p:to>
                                        <p:strVal val="visible"/>
                                      </p:to>
                                    </p:set>
                                    <p:anim calcmode="lin" valueType="num">
                                      <p:cBhvr additive="base">
                                        <p:cTn id="58"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59" dur="5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par>
                          <p:cTn id="60" fill="hold">
                            <p:stCondLst>
                              <p:cond delay="4000"/>
                            </p:stCondLst>
                            <p:childTnLst>
                              <p:par>
                                <p:cTn id="61" presetID="2" presetClass="entr" presetSubtype="8" fill="hold" grpId="0" nodeType="afterEffect">
                                  <p:stCondLst>
                                    <p:cond delay="0"/>
                                  </p:stCondLst>
                                  <p:childTnLst>
                                    <p:set>
                                      <p:cBhvr>
                                        <p:cTn id="62" dur="1" fill="hold">
                                          <p:stCondLst>
                                            <p:cond delay="0"/>
                                          </p:stCondLst>
                                        </p:cTn>
                                        <p:tgtEl>
                                          <p:spTgt spid="12">
                                            <p:txEl>
                                              <p:pRg st="2" end="2"/>
                                            </p:txEl>
                                          </p:spTgt>
                                        </p:tgtEl>
                                        <p:attrNameLst>
                                          <p:attrName>style.visibility</p:attrName>
                                        </p:attrNameLst>
                                      </p:cBhvr>
                                      <p:to>
                                        <p:strVal val="visible"/>
                                      </p:to>
                                    </p:set>
                                    <p:anim calcmode="lin" valueType="num">
                                      <p:cBhvr additive="base">
                                        <p:cTn id="63" dur="5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par>
                          <p:cTn id="65" fill="hold">
                            <p:stCondLst>
                              <p:cond delay="4500"/>
                            </p:stCondLst>
                            <p:childTnLst>
                              <p:par>
                                <p:cTn id="66" presetID="2" presetClass="entr" presetSubtype="8" fill="hold" grpId="0" nodeType="afterEffect">
                                  <p:stCondLst>
                                    <p:cond delay="0"/>
                                  </p:stCondLst>
                                  <p:childTnLst>
                                    <p:set>
                                      <p:cBhvr>
                                        <p:cTn id="67" dur="1" fill="hold">
                                          <p:stCondLst>
                                            <p:cond delay="0"/>
                                          </p:stCondLst>
                                        </p:cTn>
                                        <p:tgtEl>
                                          <p:spTgt spid="12">
                                            <p:txEl>
                                              <p:pRg st="3" end="3"/>
                                            </p:txEl>
                                          </p:spTgt>
                                        </p:tgtEl>
                                        <p:attrNameLst>
                                          <p:attrName>style.visibility</p:attrName>
                                        </p:attrNameLst>
                                      </p:cBhvr>
                                      <p:to>
                                        <p:strVal val="visible"/>
                                      </p:to>
                                    </p:set>
                                    <p:anim calcmode="lin" valueType="num">
                                      <p:cBhvr additive="base">
                                        <p:cTn id="68" dur="500" fill="hold"/>
                                        <p:tgtEl>
                                          <p:spTgt spid="12">
                                            <p:txEl>
                                              <p:pRg st="3" end="3"/>
                                            </p:txEl>
                                          </p:spTgt>
                                        </p:tgtEl>
                                        <p:attrNameLst>
                                          <p:attrName>ppt_x</p:attrName>
                                        </p:attrNameLst>
                                      </p:cBhvr>
                                      <p:tavLst>
                                        <p:tav tm="0">
                                          <p:val>
                                            <p:strVal val="0-#ppt_w/2"/>
                                          </p:val>
                                        </p:tav>
                                        <p:tav tm="100000">
                                          <p:val>
                                            <p:strVal val="#ppt_x"/>
                                          </p:val>
                                        </p:tav>
                                      </p:tavLst>
                                    </p:anim>
                                    <p:anim calcmode="lin" valueType="num">
                                      <p:cBhvr additive="base">
                                        <p:cTn id="69" dur="500" fill="hold"/>
                                        <p:tgtEl>
                                          <p:spTgt spid="12">
                                            <p:txEl>
                                              <p:pRg st="3" end="3"/>
                                            </p:txEl>
                                          </p:spTgt>
                                        </p:tgtEl>
                                        <p:attrNameLst>
                                          <p:attrName>ppt_y</p:attrName>
                                        </p:attrNameLst>
                                      </p:cBhvr>
                                      <p:tavLst>
                                        <p:tav tm="0">
                                          <p:val>
                                            <p:strVal val="#ppt_y"/>
                                          </p:val>
                                        </p:tav>
                                        <p:tav tm="100000">
                                          <p:val>
                                            <p:strVal val="#ppt_y"/>
                                          </p:val>
                                        </p:tav>
                                      </p:tavLst>
                                    </p:anim>
                                  </p:childTnLst>
                                </p:cTn>
                              </p:par>
                            </p:childTnLst>
                          </p:cTn>
                        </p:par>
                        <p:par>
                          <p:cTn id="70" fill="hold">
                            <p:stCondLst>
                              <p:cond delay="5000"/>
                            </p:stCondLst>
                            <p:childTnLst>
                              <p:par>
                                <p:cTn id="71" presetID="2" presetClass="entr" presetSubtype="8" fill="hold" grpId="0" nodeType="afterEffect">
                                  <p:stCondLst>
                                    <p:cond delay="0"/>
                                  </p:stCondLst>
                                  <p:childTnLst>
                                    <p:set>
                                      <p:cBhvr>
                                        <p:cTn id="72" dur="1" fill="hold">
                                          <p:stCondLst>
                                            <p:cond delay="0"/>
                                          </p:stCondLst>
                                        </p:cTn>
                                        <p:tgtEl>
                                          <p:spTgt spid="12">
                                            <p:txEl>
                                              <p:pRg st="4" end="4"/>
                                            </p:txEl>
                                          </p:spTgt>
                                        </p:tgtEl>
                                        <p:attrNameLst>
                                          <p:attrName>style.visibility</p:attrName>
                                        </p:attrNameLst>
                                      </p:cBhvr>
                                      <p:to>
                                        <p:strVal val="visible"/>
                                      </p:to>
                                    </p:set>
                                    <p:anim calcmode="lin" valueType="num">
                                      <p:cBhvr additive="base">
                                        <p:cTn id="73" dur="500" fill="hold"/>
                                        <p:tgtEl>
                                          <p:spTgt spid="12">
                                            <p:txEl>
                                              <p:pRg st="4" end="4"/>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1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8"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2" presetClass="entr" presetSubtype="2"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 lvl="2">
            <p:tnLst>
              <p:par>
                <p:cTn presetID="2" presetClass="entr" presetSubtype="2"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2" grpId="0" build="p">
        <p:tmplLst>
          <p:tmpl lvl="1">
            <p:tnLst>
              <p:par>
                <p:cTn presetID="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AA101-BE36-4E50-ADC1-2C5C16FD1B6E}"/>
              </a:ext>
            </a:extLst>
          </p:cNvPr>
          <p:cNvSpPr>
            <a:spLocks noGrp="1"/>
          </p:cNvSpPr>
          <p:nvPr>
            <p:ph type="dt" sz="half" idx="10"/>
          </p:nvPr>
        </p:nvSpPr>
        <p:spPr/>
        <p:txBody>
          <a:bodyPr/>
          <a:lstStyle/>
          <a:p>
            <a:fld id="{6281D400-3023-4E90-B5D6-FE380807FEBA}" type="datetimeFigureOut">
              <a:rPr lang="en-US" smtClean="0"/>
              <a:t>3/29/2022</a:t>
            </a:fld>
            <a:endParaRPr lang="en-US"/>
          </a:p>
        </p:txBody>
      </p:sp>
      <p:sp>
        <p:nvSpPr>
          <p:cNvPr id="4" name="Footer Placeholder 3">
            <a:extLst>
              <a:ext uri="{FF2B5EF4-FFF2-40B4-BE49-F238E27FC236}">
                <a16:creationId xmlns:a16="http://schemas.microsoft.com/office/drawing/2014/main" id="{B4EE6B6D-CC08-4CF3-AFAD-97418B6C13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7990F7-8E2F-4C13-9266-068CC47161FC}"/>
              </a:ext>
            </a:extLst>
          </p:cNvPr>
          <p:cNvSpPr>
            <a:spLocks noGrp="1"/>
          </p:cNvSpPr>
          <p:nvPr>
            <p:ph type="sldNum" sz="quarter" idx="12"/>
          </p:nvPr>
        </p:nvSpPr>
        <p:spPr/>
        <p:txBody>
          <a:bodyPr/>
          <a:lstStyle/>
          <a:p>
            <a:fld id="{8B56F49C-FB0B-49C5-B3D6-4B6C3ED2402E}" type="slidenum">
              <a:rPr lang="en-US" smtClean="0"/>
              <a:t>‹#›</a:t>
            </a:fld>
            <a:endParaRPr lang="en-US"/>
          </a:p>
        </p:txBody>
      </p:sp>
      <p:pic>
        <p:nvPicPr>
          <p:cNvPr id="7" name="Picture 6" descr="A close up of a person&#10;&#10;Description automatically generated">
            <a:extLst>
              <a:ext uri="{FF2B5EF4-FFF2-40B4-BE49-F238E27FC236}">
                <a16:creationId xmlns:a16="http://schemas.microsoft.com/office/drawing/2014/main" id="{F74BBD58-74A7-4542-B331-7F6492C575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1">
            <a:extLst>
              <a:ext uri="{FF2B5EF4-FFF2-40B4-BE49-F238E27FC236}">
                <a16:creationId xmlns:a16="http://schemas.microsoft.com/office/drawing/2014/main" id="{3D4F49B4-8F9C-4C0E-B769-0E05FA45D88E}"/>
              </a:ext>
            </a:extLst>
          </p:cNvPr>
          <p:cNvSpPr/>
          <p:nvPr userDrawn="1"/>
        </p:nvSpPr>
        <p:spPr>
          <a:xfrm>
            <a:off x="0" y="2"/>
            <a:ext cx="18288000" cy="5272316"/>
          </a:xfrm>
          <a:prstGeom prst="rect">
            <a:avLst/>
          </a:prstGeom>
          <a:gradFill flip="none" rotWithShape="1">
            <a:gsLst>
              <a:gs pos="100000">
                <a:schemeClr val="tx1">
                  <a:lumMod val="75000"/>
                </a:schemeClr>
              </a:gs>
              <a:gs pos="36000">
                <a:schemeClr val="tx1"/>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050"/>
          </a:p>
        </p:txBody>
      </p:sp>
      <p:sp>
        <p:nvSpPr>
          <p:cNvPr id="6" name="Rectangle 5">
            <a:extLst>
              <a:ext uri="{FF2B5EF4-FFF2-40B4-BE49-F238E27FC236}">
                <a16:creationId xmlns:a16="http://schemas.microsoft.com/office/drawing/2014/main" id="{DBD7D691-9E58-4D99-9A3F-27D54906AADB}"/>
              </a:ext>
            </a:extLst>
          </p:cNvPr>
          <p:cNvSpPr/>
          <p:nvPr userDrawn="1"/>
        </p:nvSpPr>
        <p:spPr>
          <a:xfrm>
            <a:off x="0" y="5014687"/>
            <a:ext cx="18288000" cy="5272316"/>
          </a:xfrm>
          <a:prstGeom prst="rect">
            <a:avLst/>
          </a:prstGeom>
          <a:gradFill>
            <a:gsLst>
              <a:gs pos="100000">
                <a:schemeClr val="tx1">
                  <a:lumMod val="50000"/>
                </a:schemeClr>
              </a:gs>
              <a:gs pos="36000">
                <a:schemeClr val="tx1"/>
              </a:gs>
            </a:gsLst>
            <a:lin ang="162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050"/>
          </a:p>
        </p:txBody>
      </p:sp>
    </p:spTree>
    <p:extLst>
      <p:ext uri="{BB962C8B-B14F-4D97-AF65-F5344CB8AC3E}">
        <p14:creationId xmlns:p14="http://schemas.microsoft.com/office/powerpoint/2010/main" val="4155991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2"/>
        </a:solidFill>
        <a:effectLst/>
      </p:bgPr>
    </p:bg>
    <p:spTree>
      <p:nvGrpSpPr>
        <p:cNvPr id="1" name=""/>
        <p:cNvGrpSpPr/>
        <p:nvPr/>
      </p:nvGrpSpPr>
      <p:grpSpPr>
        <a:xfrm>
          <a:off x="0" y="0"/>
          <a:ext cx="0" cy="0"/>
          <a:chOff x="0" y="0"/>
          <a:chExt cx="0" cy="0"/>
        </a:xfrm>
      </p:grpSpPr>
      <p:pic>
        <p:nvPicPr>
          <p:cNvPr id="11" name="Picture 10" descr="A picture containing dark, sunset, clouds&#10;&#10;Description automatically generated">
            <a:extLst>
              <a:ext uri="{FF2B5EF4-FFF2-40B4-BE49-F238E27FC236}">
                <a16:creationId xmlns:a16="http://schemas.microsoft.com/office/drawing/2014/main" id="{22999563-A57C-4612-A4F7-20DFA526803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16" r="3866" b="30086"/>
          <a:stretch/>
        </p:blipFill>
        <p:spPr>
          <a:xfrm>
            <a:off x="-1072662" y="-1"/>
            <a:ext cx="20433323" cy="10287002"/>
          </a:xfrm>
          <a:prstGeom prst="rect">
            <a:avLst/>
          </a:prstGeom>
        </p:spPr>
      </p:pic>
    </p:spTree>
    <p:extLst>
      <p:ext uri="{BB962C8B-B14F-4D97-AF65-F5344CB8AC3E}">
        <p14:creationId xmlns:p14="http://schemas.microsoft.com/office/powerpoint/2010/main" val="3877792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Subhead and Bulle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174227-ADD7-4ED1-9ABB-6535A22FC473}"/>
              </a:ext>
            </a:extLst>
          </p:cNvPr>
          <p:cNvSpPr/>
          <p:nvPr userDrawn="1"/>
        </p:nvSpPr>
        <p:spPr>
          <a:xfrm rot="10800000">
            <a:off x="0" y="-46488"/>
            <a:ext cx="18288000" cy="1645920"/>
          </a:xfrm>
          <a:prstGeom prst="rect">
            <a:avLst/>
          </a:prstGeom>
          <a:gradFill>
            <a:gsLst>
              <a:gs pos="30000">
                <a:srgbClr val="311C6B"/>
              </a:gs>
              <a:gs pos="98000">
                <a:srgbClr val="F48377"/>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1"/>
              </a:solidFill>
            </a:endParaRPr>
          </a:p>
        </p:txBody>
      </p:sp>
      <p:sp>
        <p:nvSpPr>
          <p:cNvPr id="2" name="Title 1"/>
          <p:cNvSpPr>
            <a:spLocks noGrp="1"/>
          </p:cNvSpPr>
          <p:nvPr>
            <p:ph type="title" hasCustomPrompt="1"/>
          </p:nvPr>
        </p:nvSpPr>
        <p:spPr>
          <a:xfrm>
            <a:off x="1066112" y="649764"/>
            <a:ext cx="16307495" cy="702557"/>
          </a:xfrm>
          <a:prstGeom prst="rect">
            <a:avLst/>
          </a:prstGeom>
        </p:spPr>
        <p:txBody>
          <a:bodyPr anchor="t" anchorCtr="0">
            <a:normAutofit/>
          </a:bodyPr>
          <a:lstStyle>
            <a:lvl1pPr algn="l">
              <a:lnSpc>
                <a:spcPct val="100000"/>
              </a:lnSpc>
              <a:defRPr sz="4500" b="1" i="0" cap="all">
                <a:solidFill>
                  <a:schemeClr val="bg1"/>
                </a:solidFill>
                <a:latin typeface="Arial"/>
                <a:cs typeface="Arial"/>
              </a:defRPr>
            </a:lvl1pPr>
          </a:lstStyle>
          <a:p>
            <a:r>
              <a:rPr lang="en-US"/>
              <a:t>CLICK TO EDIT MASTER TITLE STYLE</a:t>
            </a:r>
          </a:p>
        </p:txBody>
      </p:sp>
      <p:sp>
        <p:nvSpPr>
          <p:cNvPr id="8" name="Text Placeholder 4"/>
          <p:cNvSpPr>
            <a:spLocks noGrp="1"/>
          </p:cNvSpPr>
          <p:nvPr>
            <p:ph type="body" sz="quarter" idx="10" hasCustomPrompt="1"/>
          </p:nvPr>
        </p:nvSpPr>
        <p:spPr>
          <a:xfrm>
            <a:off x="1066112" y="1786542"/>
            <a:ext cx="16307495" cy="741927"/>
          </a:xfrm>
          <a:prstGeom prst="rect">
            <a:avLst/>
          </a:prstGeom>
        </p:spPr>
        <p:txBody>
          <a:bodyPr anchor="b" anchorCtr="0">
            <a:noAutofit/>
          </a:bodyPr>
          <a:lstStyle>
            <a:lvl1pPr marL="0" indent="0">
              <a:buNone/>
              <a:defRPr sz="3150" b="1" i="0">
                <a:solidFill>
                  <a:srgbClr val="372059"/>
                </a:solidFill>
                <a:latin typeface="Verdana"/>
                <a:cs typeface="Verdana"/>
              </a:defRPr>
            </a:lvl1pPr>
            <a:lvl2pPr marL="514376" indent="0">
              <a:buNone/>
              <a:defRPr sz="2250">
                <a:latin typeface="Verdana"/>
                <a:cs typeface="Verdana"/>
              </a:defRPr>
            </a:lvl2pPr>
            <a:lvl3pPr marL="1028751" indent="0">
              <a:buNone/>
              <a:defRPr sz="2250">
                <a:latin typeface="Verdana"/>
                <a:cs typeface="Verdana"/>
              </a:defRPr>
            </a:lvl3pPr>
            <a:lvl4pPr marL="1543127" indent="0">
              <a:buNone/>
              <a:defRPr sz="2250">
                <a:latin typeface="Verdana"/>
                <a:cs typeface="Verdana"/>
              </a:defRPr>
            </a:lvl4pPr>
            <a:lvl5pPr marL="2057504" indent="0">
              <a:buNone/>
              <a:defRPr sz="2250">
                <a:latin typeface="Verdana"/>
                <a:cs typeface="Verdana"/>
              </a:defRPr>
            </a:lvl5pPr>
          </a:lstStyle>
          <a:p>
            <a:pPr lvl="0"/>
            <a:r>
              <a:rPr lang="en-US"/>
              <a:t>Click to edit Subhead</a:t>
            </a:r>
          </a:p>
        </p:txBody>
      </p:sp>
      <p:sp>
        <p:nvSpPr>
          <p:cNvPr id="9" name="Content Placeholder 2"/>
          <p:cNvSpPr>
            <a:spLocks noGrp="1"/>
          </p:cNvSpPr>
          <p:nvPr>
            <p:ph idx="14"/>
          </p:nvPr>
        </p:nvSpPr>
        <p:spPr>
          <a:xfrm>
            <a:off x="1066111" y="2902691"/>
            <a:ext cx="16307495" cy="6457602"/>
          </a:xfrm>
          <a:prstGeom prst="rect">
            <a:avLst/>
          </a:prstGeom>
        </p:spPr>
        <p:txBody>
          <a:bodyPr/>
          <a:lstStyle>
            <a:lvl1pPr marL="385782" indent="-385782">
              <a:spcBef>
                <a:spcPts val="1350"/>
              </a:spcBef>
              <a:buClr>
                <a:srgbClr val="F48377"/>
              </a:buClr>
              <a:buFont typeface="Wingdings" charset="2"/>
              <a:buChar char="§"/>
              <a:defRPr sz="3150" i="0" spc="-57">
                <a:solidFill>
                  <a:schemeClr val="bg2">
                    <a:lumMod val="10000"/>
                  </a:schemeClr>
                </a:solidFill>
                <a:latin typeface="Verdana"/>
              </a:defRPr>
            </a:lvl1pPr>
            <a:lvl2pPr marL="905517" indent="-391140">
              <a:spcBef>
                <a:spcPts val="1350"/>
              </a:spcBef>
              <a:buClr>
                <a:srgbClr val="F48377"/>
              </a:buClr>
              <a:buFont typeface="Wingdings" charset="2"/>
              <a:buChar char=""/>
              <a:defRPr sz="2700" spc="-57">
                <a:solidFill>
                  <a:schemeClr val="bg2">
                    <a:lumMod val="10000"/>
                  </a:schemeClr>
                </a:solidFill>
                <a:latin typeface="Verdana"/>
              </a:defRPr>
            </a:lvl2pPr>
            <a:lvl3pPr>
              <a:spcBef>
                <a:spcPts val="1350"/>
              </a:spcBef>
              <a:buClr>
                <a:srgbClr val="F48377"/>
              </a:buClr>
              <a:defRPr sz="2250" spc="-57">
                <a:solidFill>
                  <a:schemeClr val="bg2">
                    <a:lumMod val="10000"/>
                  </a:schemeClr>
                </a:solidFill>
                <a:latin typeface="Verdana"/>
              </a:defRPr>
            </a:lvl3pPr>
            <a:lvl4pPr>
              <a:spcBef>
                <a:spcPts val="1350"/>
              </a:spcBef>
              <a:buClr>
                <a:srgbClr val="F48377"/>
              </a:buClr>
              <a:defRPr sz="2250" spc="-57">
                <a:solidFill>
                  <a:schemeClr val="bg2">
                    <a:lumMod val="10000"/>
                  </a:schemeClr>
                </a:solidFill>
                <a:latin typeface="Verdana"/>
              </a:defRPr>
            </a:lvl4pPr>
            <a:lvl5pPr>
              <a:spcBef>
                <a:spcPts val="1350"/>
              </a:spcBef>
              <a:buClr>
                <a:srgbClr val="F48377"/>
              </a:buClr>
              <a:defRPr sz="2250" spc="-57">
                <a:solidFill>
                  <a:schemeClr val="bg2">
                    <a:lumMod val="10000"/>
                  </a:schemeClr>
                </a:solidFill>
                <a:latin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5215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Custom Layout">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AA101-BE36-4E50-ADC1-2C5C16FD1B6E}"/>
              </a:ext>
            </a:extLst>
          </p:cNvPr>
          <p:cNvSpPr>
            <a:spLocks noGrp="1"/>
          </p:cNvSpPr>
          <p:nvPr>
            <p:ph type="dt" sz="half" idx="10"/>
          </p:nvPr>
        </p:nvSpPr>
        <p:spPr/>
        <p:txBody>
          <a:bodyPr/>
          <a:lstStyle/>
          <a:p>
            <a:fld id="{6281D400-3023-4E90-B5D6-FE380807FEBA}" type="datetimeFigureOut">
              <a:rPr lang="en-US" smtClean="0"/>
              <a:t>3/29/2022</a:t>
            </a:fld>
            <a:endParaRPr lang="en-US"/>
          </a:p>
        </p:txBody>
      </p:sp>
      <p:sp>
        <p:nvSpPr>
          <p:cNvPr id="4" name="Footer Placeholder 3">
            <a:extLst>
              <a:ext uri="{FF2B5EF4-FFF2-40B4-BE49-F238E27FC236}">
                <a16:creationId xmlns:a16="http://schemas.microsoft.com/office/drawing/2014/main" id="{B4EE6B6D-CC08-4CF3-AFAD-97418B6C13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7990F7-8E2F-4C13-9266-068CC47161FC}"/>
              </a:ext>
            </a:extLst>
          </p:cNvPr>
          <p:cNvSpPr>
            <a:spLocks noGrp="1"/>
          </p:cNvSpPr>
          <p:nvPr>
            <p:ph type="sldNum" sz="quarter" idx="12"/>
          </p:nvPr>
        </p:nvSpPr>
        <p:spPr/>
        <p:txBody>
          <a:bodyPr/>
          <a:lstStyle/>
          <a:p>
            <a:fld id="{8B56F49C-FB0B-49C5-B3D6-4B6C3ED2402E}" type="slidenum">
              <a:rPr lang="en-US" smtClean="0"/>
              <a:t>‹#›</a:t>
            </a:fld>
            <a:endParaRPr lang="en-US"/>
          </a:p>
        </p:txBody>
      </p:sp>
      <p:pic>
        <p:nvPicPr>
          <p:cNvPr id="7" name="Picture 6" descr="A close up of a person&#10;&#10;Description automatically generated">
            <a:extLst>
              <a:ext uri="{FF2B5EF4-FFF2-40B4-BE49-F238E27FC236}">
                <a16:creationId xmlns:a16="http://schemas.microsoft.com/office/drawing/2014/main" id="{F74BBD58-74A7-4542-B331-7F6492C575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8" name="Title 1">
            <a:extLst>
              <a:ext uri="{FF2B5EF4-FFF2-40B4-BE49-F238E27FC236}">
                <a16:creationId xmlns:a16="http://schemas.microsoft.com/office/drawing/2014/main" id="{44FDE420-B81D-4030-81FD-A64C28A1CFC9}"/>
              </a:ext>
            </a:extLst>
          </p:cNvPr>
          <p:cNvSpPr>
            <a:spLocks noGrp="1"/>
          </p:cNvSpPr>
          <p:nvPr>
            <p:ph type="title" hasCustomPrompt="1"/>
          </p:nvPr>
        </p:nvSpPr>
        <p:spPr>
          <a:xfrm>
            <a:off x="1607437" y="361474"/>
            <a:ext cx="15924431" cy="702557"/>
          </a:xfrm>
          <a:prstGeom prst="rect">
            <a:avLst/>
          </a:prstGeom>
        </p:spPr>
        <p:txBody>
          <a:bodyPr anchor="ctr" anchorCtr="0">
            <a:noAutofit/>
          </a:bodyPr>
          <a:lstStyle>
            <a:lvl1pPr algn="l">
              <a:lnSpc>
                <a:spcPct val="100000"/>
              </a:lnSpc>
              <a:defRPr sz="5400" b="1" i="0" cap="all">
                <a:solidFill>
                  <a:schemeClr val="tx1"/>
                </a:solidFill>
                <a:latin typeface="Arial"/>
                <a:cs typeface="Arial"/>
              </a:defRPr>
            </a:lvl1pPr>
          </a:lstStyle>
          <a:p>
            <a:r>
              <a:rPr lang="en-US"/>
              <a:t>CLICK TO EDIT MASTER TITLE STYLE</a:t>
            </a:r>
          </a:p>
        </p:txBody>
      </p:sp>
      <p:sp>
        <p:nvSpPr>
          <p:cNvPr id="9" name="Text Placeholder 4">
            <a:extLst>
              <a:ext uri="{FF2B5EF4-FFF2-40B4-BE49-F238E27FC236}">
                <a16:creationId xmlns:a16="http://schemas.microsoft.com/office/drawing/2014/main" id="{413B9E45-1562-4D89-89D1-23665D45AC9F}"/>
              </a:ext>
            </a:extLst>
          </p:cNvPr>
          <p:cNvSpPr>
            <a:spLocks noGrp="1"/>
          </p:cNvSpPr>
          <p:nvPr>
            <p:ph type="body" sz="quarter" idx="13" hasCustomPrompt="1"/>
          </p:nvPr>
        </p:nvSpPr>
        <p:spPr>
          <a:xfrm>
            <a:off x="469394" y="1530300"/>
            <a:ext cx="17062472" cy="741927"/>
          </a:xfrm>
          <a:prstGeom prst="rect">
            <a:avLst/>
          </a:prstGeom>
        </p:spPr>
        <p:txBody>
          <a:bodyPr anchor="b" anchorCtr="0">
            <a:noAutofit/>
          </a:bodyPr>
          <a:lstStyle>
            <a:lvl1pPr marL="0" indent="0">
              <a:buNone/>
              <a:defRPr sz="3600" b="1" i="0" cap="small" baseline="0">
                <a:solidFill>
                  <a:srgbClr val="372059"/>
                </a:solidFill>
                <a:latin typeface="Verdana"/>
                <a:cs typeface="Verdana"/>
              </a:defRPr>
            </a:lvl1pPr>
            <a:lvl2pPr marL="514376" indent="0">
              <a:buNone/>
              <a:defRPr sz="2250">
                <a:latin typeface="Verdana"/>
                <a:cs typeface="Verdana"/>
              </a:defRPr>
            </a:lvl2pPr>
            <a:lvl3pPr marL="1028751" indent="0">
              <a:buNone/>
              <a:defRPr sz="2250">
                <a:latin typeface="Verdana"/>
                <a:cs typeface="Verdana"/>
              </a:defRPr>
            </a:lvl3pPr>
            <a:lvl4pPr marL="1543127" indent="0">
              <a:buNone/>
              <a:defRPr sz="2250">
                <a:latin typeface="Verdana"/>
                <a:cs typeface="Verdana"/>
              </a:defRPr>
            </a:lvl4pPr>
            <a:lvl5pPr marL="2057504" indent="0">
              <a:buNone/>
              <a:defRPr sz="2250">
                <a:latin typeface="Verdana"/>
                <a:cs typeface="Verdana"/>
              </a:defRPr>
            </a:lvl5pPr>
          </a:lstStyle>
          <a:p>
            <a:pPr lvl="0"/>
            <a:r>
              <a:rPr lang="en-US"/>
              <a:t>Click to edit Subhead</a:t>
            </a:r>
          </a:p>
        </p:txBody>
      </p:sp>
      <p:sp>
        <p:nvSpPr>
          <p:cNvPr id="10" name="Content Placeholder 2">
            <a:extLst>
              <a:ext uri="{FF2B5EF4-FFF2-40B4-BE49-F238E27FC236}">
                <a16:creationId xmlns:a16="http://schemas.microsoft.com/office/drawing/2014/main" id="{785B0365-4EDA-4528-AE5C-5EAD19A2E728}"/>
              </a:ext>
            </a:extLst>
          </p:cNvPr>
          <p:cNvSpPr>
            <a:spLocks noGrp="1"/>
          </p:cNvSpPr>
          <p:nvPr>
            <p:ph idx="14"/>
          </p:nvPr>
        </p:nvSpPr>
        <p:spPr>
          <a:xfrm>
            <a:off x="469394" y="2814768"/>
            <a:ext cx="17062470" cy="6969393"/>
          </a:xfrm>
          <a:prstGeom prst="rect">
            <a:avLst/>
          </a:prstGeom>
        </p:spPr>
        <p:txBody>
          <a:bodyPr>
            <a:normAutofit/>
          </a:bodyPr>
          <a:lstStyle>
            <a:lvl1pPr marL="385782" indent="-385782">
              <a:spcBef>
                <a:spcPts val="1350"/>
              </a:spcBef>
              <a:buClr>
                <a:srgbClr val="F48377"/>
              </a:buClr>
              <a:buFont typeface="Wingdings" charset="2"/>
              <a:buChar char="§"/>
              <a:defRPr sz="3600" i="0" spc="-57">
                <a:solidFill>
                  <a:schemeClr val="tx2">
                    <a:lumMod val="50000"/>
                  </a:schemeClr>
                </a:solidFill>
                <a:latin typeface="Verdana"/>
              </a:defRPr>
            </a:lvl1pPr>
            <a:lvl2pPr marL="905517" indent="-391140">
              <a:spcBef>
                <a:spcPts val="1350"/>
              </a:spcBef>
              <a:buClr>
                <a:srgbClr val="F48377"/>
              </a:buClr>
              <a:buFont typeface="Wingdings" charset="2"/>
              <a:buChar char=""/>
              <a:defRPr sz="3000" spc="-57">
                <a:solidFill>
                  <a:schemeClr val="tx2">
                    <a:lumMod val="50000"/>
                  </a:schemeClr>
                </a:solidFill>
                <a:latin typeface="Verdana"/>
              </a:defRPr>
            </a:lvl2pPr>
            <a:lvl3pPr>
              <a:spcBef>
                <a:spcPts val="1350"/>
              </a:spcBef>
              <a:buClr>
                <a:srgbClr val="F48377"/>
              </a:buClr>
              <a:defRPr sz="2400" spc="-57">
                <a:solidFill>
                  <a:schemeClr val="tx2">
                    <a:lumMod val="50000"/>
                  </a:schemeClr>
                </a:solidFill>
                <a:latin typeface="Verdana"/>
              </a:defRPr>
            </a:lvl3pPr>
            <a:lvl4pPr>
              <a:spcBef>
                <a:spcPts val="1350"/>
              </a:spcBef>
              <a:buClr>
                <a:srgbClr val="F48377"/>
              </a:buClr>
              <a:defRPr sz="2400" spc="-57">
                <a:solidFill>
                  <a:schemeClr val="tx2">
                    <a:lumMod val="50000"/>
                  </a:schemeClr>
                </a:solidFill>
                <a:latin typeface="Verdana"/>
              </a:defRPr>
            </a:lvl4pPr>
            <a:lvl5pPr>
              <a:spcBef>
                <a:spcPts val="1350"/>
              </a:spcBef>
              <a:buClr>
                <a:srgbClr val="F48377"/>
              </a:buClr>
              <a:defRPr sz="2400" spc="-57">
                <a:solidFill>
                  <a:schemeClr val="tx2">
                    <a:lumMod val="50000"/>
                  </a:schemeClr>
                </a:solidFill>
                <a:latin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D940FF15-64DD-4C81-B5EF-E647221027D1}"/>
              </a:ext>
            </a:extLst>
          </p:cNvPr>
          <p:cNvSpPr txBox="1"/>
          <p:nvPr userDrawn="1"/>
        </p:nvSpPr>
        <p:spPr>
          <a:xfrm>
            <a:off x="17403061" y="9784866"/>
            <a:ext cx="761747" cy="369332"/>
          </a:xfrm>
          <a:prstGeom prst="rect">
            <a:avLst/>
          </a:prstGeom>
          <a:noFill/>
        </p:spPr>
        <p:txBody>
          <a:bodyPr wrap="none" rtlCol="0">
            <a:spAutoFit/>
          </a:bodyPr>
          <a:lstStyle/>
          <a:p>
            <a:r>
              <a:rPr lang="en-US" sz="1800">
                <a:solidFill>
                  <a:schemeClr val="tx1"/>
                </a:solidFill>
                <a:latin typeface="Arial" panose="020B0604020202020204" pitchFamily="34" charset="0"/>
                <a:cs typeface="Arial" panose="020B0604020202020204" pitchFamily="34" charset="0"/>
              </a:rPr>
              <a:t>1 of 1</a:t>
            </a:r>
          </a:p>
        </p:txBody>
      </p:sp>
    </p:spTree>
    <p:extLst>
      <p:ext uri="{BB962C8B-B14F-4D97-AF65-F5344CB8AC3E}">
        <p14:creationId xmlns:p14="http://schemas.microsoft.com/office/powerpoint/2010/main" val="3373405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Bullet Columns">
    <p:spTree>
      <p:nvGrpSpPr>
        <p:cNvPr id="1" name=""/>
        <p:cNvGrpSpPr/>
        <p:nvPr/>
      </p:nvGrpSpPr>
      <p:grpSpPr>
        <a:xfrm>
          <a:off x="0" y="0"/>
          <a:ext cx="0" cy="0"/>
          <a:chOff x="0" y="0"/>
          <a:chExt cx="0" cy="0"/>
        </a:xfrm>
      </p:grpSpPr>
      <p:pic>
        <p:nvPicPr>
          <p:cNvPr id="13" name="Picture 12" descr="stripes.pn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917290" cy="10287000"/>
          </a:xfrm>
          <a:prstGeom prst="rect">
            <a:avLst/>
          </a:prstGeom>
        </p:spPr>
      </p:pic>
      <p:sp>
        <p:nvSpPr>
          <p:cNvPr id="2" name="Title 1"/>
          <p:cNvSpPr>
            <a:spLocks noGrp="1"/>
          </p:cNvSpPr>
          <p:nvPr>
            <p:ph type="title" hasCustomPrompt="1"/>
          </p:nvPr>
        </p:nvSpPr>
        <p:spPr>
          <a:xfrm>
            <a:off x="2152653" y="780688"/>
            <a:ext cx="15220950" cy="1105263"/>
          </a:xfrm>
          <a:prstGeom prst="rect">
            <a:avLst/>
          </a:prstGeom>
        </p:spPr>
        <p:txBody>
          <a:bodyPr anchor="t" anchorCtr="0">
            <a:normAutofit/>
          </a:bodyPr>
          <a:lstStyle>
            <a:lvl1pPr algn="l">
              <a:lnSpc>
                <a:spcPct val="100000"/>
              </a:lnSpc>
              <a:defRPr sz="4500" b="1" i="0" cap="all">
                <a:solidFill>
                  <a:srgbClr val="414042"/>
                </a:solidFill>
                <a:latin typeface="Arial"/>
                <a:cs typeface="Arial"/>
              </a:defRPr>
            </a:lvl1pPr>
          </a:lstStyle>
          <a:p>
            <a:r>
              <a:rPr lang="en-US" dirty="0"/>
              <a:t>CLICK TO EDIT MASTER TITLE STYLE</a:t>
            </a:r>
          </a:p>
        </p:txBody>
      </p:sp>
      <p:sp>
        <p:nvSpPr>
          <p:cNvPr id="8" name="Text Placeholder 4"/>
          <p:cNvSpPr>
            <a:spLocks noGrp="1"/>
          </p:cNvSpPr>
          <p:nvPr>
            <p:ph type="body" sz="quarter" idx="10" hasCustomPrompt="1"/>
          </p:nvPr>
        </p:nvSpPr>
        <p:spPr>
          <a:xfrm>
            <a:off x="2152651" y="2265026"/>
            <a:ext cx="7220770" cy="741927"/>
          </a:xfrm>
          <a:prstGeom prst="rect">
            <a:avLst/>
          </a:prstGeom>
        </p:spPr>
        <p:txBody>
          <a:bodyPr anchor="t" anchorCtr="0">
            <a:noAutofit/>
          </a:bodyPr>
          <a:lstStyle>
            <a:lvl1pPr marL="0" indent="0">
              <a:buNone/>
              <a:defRPr sz="3150" b="1" i="0">
                <a:solidFill>
                  <a:srgbClr val="372059"/>
                </a:solidFill>
                <a:latin typeface="Verdana"/>
                <a:cs typeface="Verdana"/>
              </a:defRPr>
            </a:lvl1pPr>
            <a:lvl2pPr marL="514350" indent="0">
              <a:buNone/>
              <a:defRPr sz="2250">
                <a:latin typeface="Verdana"/>
                <a:cs typeface="Verdana"/>
              </a:defRPr>
            </a:lvl2pPr>
            <a:lvl3pPr marL="1028700" indent="0">
              <a:buNone/>
              <a:defRPr sz="2250">
                <a:latin typeface="Verdana"/>
                <a:cs typeface="Verdana"/>
              </a:defRPr>
            </a:lvl3pPr>
            <a:lvl4pPr marL="1543050" indent="0">
              <a:buNone/>
              <a:defRPr sz="2250">
                <a:latin typeface="Verdana"/>
                <a:cs typeface="Verdana"/>
              </a:defRPr>
            </a:lvl4pPr>
            <a:lvl5pPr marL="2057400" indent="0">
              <a:buNone/>
              <a:defRPr sz="2250">
                <a:latin typeface="Verdana"/>
                <a:cs typeface="Verdana"/>
              </a:defRPr>
            </a:lvl5pPr>
          </a:lstStyle>
          <a:p>
            <a:pPr lvl="0"/>
            <a:r>
              <a:rPr lang="en-US" dirty="0"/>
              <a:t>Click to edit Subhead</a:t>
            </a:r>
          </a:p>
        </p:txBody>
      </p:sp>
      <p:sp>
        <p:nvSpPr>
          <p:cNvPr id="9" name="Text Placeholder 4"/>
          <p:cNvSpPr>
            <a:spLocks noGrp="1"/>
          </p:cNvSpPr>
          <p:nvPr>
            <p:ph type="body" sz="quarter" idx="12" hasCustomPrompt="1"/>
          </p:nvPr>
        </p:nvSpPr>
        <p:spPr>
          <a:xfrm>
            <a:off x="10152831" y="2260097"/>
            <a:ext cx="7220770" cy="741927"/>
          </a:xfrm>
          <a:prstGeom prst="rect">
            <a:avLst/>
          </a:prstGeom>
        </p:spPr>
        <p:txBody>
          <a:bodyPr anchor="t" anchorCtr="0">
            <a:noAutofit/>
          </a:bodyPr>
          <a:lstStyle>
            <a:lvl1pPr marL="0" indent="0">
              <a:buNone/>
              <a:defRPr sz="3150" b="1" i="0">
                <a:solidFill>
                  <a:srgbClr val="372059"/>
                </a:solidFill>
                <a:latin typeface="Verdana"/>
                <a:cs typeface="Verdana"/>
              </a:defRPr>
            </a:lvl1pPr>
            <a:lvl2pPr marL="514350" indent="0">
              <a:buNone/>
              <a:defRPr sz="2250">
                <a:latin typeface="Verdana"/>
                <a:cs typeface="Verdana"/>
              </a:defRPr>
            </a:lvl2pPr>
            <a:lvl3pPr marL="1028700" indent="0">
              <a:buNone/>
              <a:defRPr sz="2250">
                <a:latin typeface="Verdana"/>
                <a:cs typeface="Verdana"/>
              </a:defRPr>
            </a:lvl3pPr>
            <a:lvl4pPr marL="1543050" indent="0">
              <a:buNone/>
              <a:defRPr sz="2250">
                <a:latin typeface="Verdana"/>
                <a:cs typeface="Verdana"/>
              </a:defRPr>
            </a:lvl4pPr>
            <a:lvl5pPr marL="2057400" indent="0">
              <a:buNone/>
              <a:defRPr sz="2250">
                <a:latin typeface="Verdana"/>
                <a:cs typeface="Verdana"/>
              </a:defRPr>
            </a:lvl5pPr>
          </a:lstStyle>
          <a:p>
            <a:pPr lvl="0"/>
            <a:r>
              <a:rPr lang="en-US" dirty="0"/>
              <a:t>Click to edit Subhead</a:t>
            </a:r>
          </a:p>
        </p:txBody>
      </p:sp>
      <p:sp>
        <p:nvSpPr>
          <p:cNvPr id="10" name="Content Placeholder 2"/>
          <p:cNvSpPr>
            <a:spLocks noGrp="1"/>
          </p:cNvSpPr>
          <p:nvPr>
            <p:ph idx="13"/>
          </p:nvPr>
        </p:nvSpPr>
        <p:spPr>
          <a:xfrm>
            <a:off x="10152832" y="3116810"/>
            <a:ext cx="7220768" cy="6236123"/>
          </a:xfrm>
          <a:prstGeom prst="rect">
            <a:avLst/>
          </a:prstGeom>
        </p:spPr>
        <p:txBody>
          <a:bodyPr/>
          <a:lstStyle>
            <a:lvl1pPr marL="385763" indent="-385763">
              <a:spcBef>
                <a:spcPts val="1350"/>
              </a:spcBef>
              <a:buClr>
                <a:srgbClr val="FF5F00"/>
              </a:buClr>
              <a:buFont typeface="Wingdings" charset="2"/>
              <a:buChar char="§"/>
              <a:defRPr sz="3150" i="0" spc="-56">
                <a:solidFill>
                  <a:srgbClr val="414042"/>
                </a:solidFill>
                <a:latin typeface="Verdana"/>
              </a:defRPr>
            </a:lvl1pPr>
            <a:lvl2pPr marL="905471" indent="-391121">
              <a:spcBef>
                <a:spcPts val="1350"/>
              </a:spcBef>
              <a:buClr>
                <a:srgbClr val="FF5F00"/>
              </a:buClr>
              <a:buFont typeface="Wingdings" charset="2"/>
              <a:buChar char=""/>
              <a:defRPr sz="2700" spc="-56">
                <a:solidFill>
                  <a:srgbClr val="414042"/>
                </a:solidFill>
                <a:latin typeface="Verdana"/>
              </a:defRPr>
            </a:lvl2pPr>
            <a:lvl3pPr>
              <a:spcBef>
                <a:spcPts val="1350"/>
              </a:spcBef>
              <a:buClr>
                <a:srgbClr val="FF5F00"/>
              </a:buClr>
              <a:defRPr sz="2250" spc="-56">
                <a:solidFill>
                  <a:srgbClr val="414042"/>
                </a:solidFill>
                <a:latin typeface="Verdana"/>
              </a:defRPr>
            </a:lvl3pPr>
            <a:lvl4pPr>
              <a:spcBef>
                <a:spcPts val="1350"/>
              </a:spcBef>
              <a:buClr>
                <a:srgbClr val="FF5F00"/>
              </a:buClr>
              <a:defRPr sz="2025" spc="-56">
                <a:solidFill>
                  <a:srgbClr val="414042"/>
                </a:solidFill>
                <a:latin typeface="Verdana"/>
              </a:defRPr>
            </a:lvl4pPr>
            <a:lvl5pPr>
              <a:spcBef>
                <a:spcPts val="1350"/>
              </a:spcBef>
              <a:buClr>
                <a:srgbClr val="FF5F00"/>
              </a:buClr>
              <a:defRPr sz="2025" spc="-56">
                <a:solidFill>
                  <a:srgbClr val="414042"/>
                </a:solidFill>
                <a:latin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4"/>
          </p:nvPr>
        </p:nvSpPr>
        <p:spPr>
          <a:xfrm>
            <a:off x="2152650" y="3124168"/>
            <a:ext cx="7220768" cy="6236123"/>
          </a:xfrm>
          <a:prstGeom prst="rect">
            <a:avLst/>
          </a:prstGeom>
        </p:spPr>
        <p:txBody>
          <a:bodyPr/>
          <a:lstStyle>
            <a:lvl1pPr marL="385763" indent="-385763">
              <a:spcBef>
                <a:spcPts val="1350"/>
              </a:spcBef>
              <a:buClr>
                <a:srgbClr val="FF5F00"/>
              </a:buClr>
              <a:buFont typeface="Wingdings" charset="2"/>
              <a:buChar char="§"/>
              <a:defRPr sz="3150" i="0" spc="-56">
                <a:solidFill>
                  <a:srgbClr val="414042"/>
                </a:solidFill>
                <a:latin typeface="Verdana"/>
              </a:defRPr>
            </a:lvl1pPr>
            <a:lvl2pPr marL="905471" indent="-391121">
              <a:spcBef>
                <a:spcPts val="1350"/>
              </a:spcBef>
              <a:buClr>
                <a:srgbClr val="FF5F00"/>
              </a:buClr>
              <a:buFont typeface="Wingdings" charset="2"/>
              <a:buChar char=""/>
              <a:defRPr sz="2700" spc="-56">
                <a:solidFill>
                  <a:srgbClr val="414042"/>
                </a:solidFill>
                <a:latin typeface="Verdana"/>
              </a:defRPr>
            </a:lvl2pPr>
            <a:lvl3pPr>
              <a:spcBef>
                <a:spcPts val="1350"/>
              </a:spcBef>
              <a:buClr>
                <a:srgbClr val="FF5F00"/>
              </a:buClr>
              <a:defRPr sz="2250" spc="-56">
                <a:solidFill>
                  <a:srgbClr val="414042"/>
                </a:solidFill>
                <a:latin typeface="Verdana"/>
              </a:defRPr>
            </a:lvl3pPr>
            <a:lvl4pPr>
              <a:spcBef>
                <a:spcPts val="1350"/>
              </a:spcBef>
              <a:buClr>
                <a:srgbClr val="FF5F00"/>
              </a:buClr>
              <a:defRPr sz="2025" spc="-56">
                <a:solidFill>
                  <a:srgbClr val="414042"/>
                </a:solidFill>
                <a:latin typeface="Verdana"/>
              </a:defRPr>
            </a:lvl4pPr>
            <a:lvl5pPr>
              <a:spcBef>
                <a:spcPts val="1350"/>
              </a:spcBef>
              <a:buClr>
                <a:srgbClr val="FF5F00"/>
              </a:buClr>
              <a:defRPr sz="2025" spc="-56">
                <a:solidFill>
                  <a:srgbClr val="414042"/>
                </a:solidFill>
                <a:latin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82075" y="9888058"/>
            <a:ext cx="1542857" cy="331714"/>
          </a:xfrm>
          <a:prstGeom prst="rect">
            <a:avLst/>
          </a:prstGeom>
        </p:spPr>
      </p:pic>
    </p:spTree>
    <p:extLst>
      <p:ext uri="{BB962C8B-B14F-4D97-AF65-F5344CB8AC3E}">
        <p14:creationId xmlns:p14="http://schemas.microsoft.com/office/powerpoint/2010/main" val="5161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4_Title Slide Layour">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C01C04-7C39-48A1-8887-86FF15F884FF}"/>
              </a:ext>
            </a:extLst>
          </p:cNvPr>
          <p:cNvSpPr/>
          <p:nvPr userDrawn="1"/>
        </p:nvSpPr>
        <p:spPr>
          <a:xfrm>
            <a:off x="0" y="4736112"/>
            <a:ext cx="18288000" cy="229972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050"/>
          </a:p>
        </p:txBody>
      </p:sp>
      <p:sp>
        <p:nvSpPr>
          <p:cNvPr id="7" name="Text Placeholder 6">
            <a:extLst>
              <a:ext uri="{FF2B5EF4-FFF2-40B4-BE49-F238E27FC236}">
                <a16:creationId xmlns:a16="http://schemas.microsoft.com/office/drawing/2014/main" id="{4C675B27-23E3-49B1-90A1-1BD729084B25}"/>
              </a:ext>
            </a:extLst>
          </p:cNvPr>
          <p:cNvSpPr>
            <a:spLocks noGrp="1"/>
          </p:cNvSpPr>
          <p:nvPr>
            <p:ph type="body" sz="quarter" idx="10" hasCustomPrompt="1"/>
          </p:nvPr>
        </p:nvSpPr>
        <p:spPr>
          <a:xfrm>
            <a:off x="1905002" y="640528"/>
            <a:ext cx="15968663" cy="740570"/>
          </a:xfrm>
        </p:spPr>
        <p:txBody>
          <a:bodyPr>
            <a:normAutofit/>
          </a:bodyPr>
          <a:lstStyle>
            <a:lvl1pPr marL="0" indent="0">
              <a:buNone/>
              <a:defRPr sz="6000"/>
            </a:lvl1pPr>
            <a:lvl2pPr marL="685835" indent="0">
              <a:buNone/>
              <a:defRPr/>
            </a:lvl2pPr>
            <a:lvl3pPr marL="1371669" indent="0">
              <a:buNone/>
              <a:defRPr/>
            </a:lvl3pPr>
            <a:lvl4pPr marL="2057504" indent="0">
              <a:buNone/>
              <a:defRPr/>
            </a:lvl4pPr>
            <a:lvl5pPr marL="2743337" indent="0">
              <a:buNone/>
              <a:defRPr/>
            </a:lvl5pPr>
          </a:lstStyle>
          <a:p>
            <a:pPr lvl="0"/>
            <a:r>
              <a:rPr lang="en-US" dirty="0"/>
              <a:t>Title</a:t>
            </a:r>
          </a:p>
        </p:txBody>
      </p:sp>
      <p:sp>
        <p:nvSpPr>
          <p:cNvPr id="8" name="Text Placeholder 6">
            <a:extLst>
              <a:ext uri="{FF2B5EF4-FFF2-40B4-BE49-F238E27FC236}">
                <a16:creationId xmlns:a16="http://schemas.microsoft.com/office/drawing/2014/main" id="{3D45478C-75AE-4C6D-9481-BA7515B18F77}"/>
              </a:ext>
            </a:extLst>
          </p:cNvPr>
          <p:cNvSpPr>
            <a:spLocks noGrp="1"/>
          </p:cNvSpPr>
          <p:nvPr>
            <p:ph type="body" sz="quarter" idx="11" hasCustomPrompt="1"/>
          </p:nvPr>
        </p:nvSpPr>
        <p:spPr>
          <a:xfrm>
            <a:off x="1905001" y="1381095"/>
            <a:ext cx="15968663" cy="657912"/>
          </a:xfrm>
        </p:spPr>
        <p:txBody>
          <a:bodyPr>
            <a:normAutofit/>
          </a:bodyPr>
          <a:lstStyle>
            <a:lvl1pPr marL="0" indent="0">
              <a:buNone/>
              <a:defRPr sz="4200"/>
            </a:lvl1pPr>
            <a:lvl2pPr marL="685835" indent="0">
              <a:buNone/>
              <a:defRPr/>
            </a:lvl2pPr>
            <a:lvl3pPr marL="1371669" indent="0">
              <a:buNone/>
              <a:defRPr/>
            </a:lvl3pPr>
            <a:lvl4pPr marL="2057504" indent="0">
              <a:buNone/>
              <a:defRPr/>
            </a:lvl4pPr>
            <a:lvl5pPr marL="2743337" indent="0">
              <a:buNone/>
              <a:defRPr/>
            </a:lvl5pPr>
          </a:lstStyle>
          <a:p>
            <a:pPr lvl="0"/>
            <a:r>
              <a:rPr lang="en-US" dirty="0"/>
              <a:t>Subtitle</a:t>
            </a:r>
          </a:p>
        </p:txBody>
      </p:sp>
      <p:sp>
        <p:nvSpPr>
          <p:cNvPr id="10" name="Picture Placeholder 9">
            <a:extLst>
              <a:ext uri="{FF2B5EF4-FFF2-40B4-BE49-F238E27FC236}">
                <a16:creationId xmlns:a16="http://schemas.microsoft.com/office/drawing/2014/main" id="{12456F15-1A9A-4619-935C-DAE9BEC51221}"/>
              </a:ext>
            </a:extLst>
          </p:cNvPr>
          <p:cNvSpPr>
            <a:spLocks noGrp="1"/>
          </p:cNvSpPr>
          <p:nvPr>
            <p:ph type="pic" sz="quarter" idx="12"/>
          </p:nvPr>
        </p:nvSpPr>
        <p:spPr>
          <a:xfrm>
            <a:off x="300038" y="640528"/>
            <a:ext cx="1431132" cy="1431131"/>
          </a:xfrm>
        </p:spPr>
        <p:txBody>
          <a:bodyPr/>
          <a:lstStyle>
            <a:lvl1pPr marL="0" indent="0">
              <a:buNone/>
              <a:defRPr/>
            </a:lvl1pPr>
          </a:lstStyle>
          <a:p>
            <a:endParaRPr lang="en-US" dirty="0"/>
          </a:p>
        </p:txBody>
      </p:sp>
    </p:spTree>
    <p:extLst>
      <p:ext uri="{BB962C8B-B14F-4D97-AF65-F5344CB8AC3E}">
        <p14:creationId xmlns:p14="http://schemas.microsoft.com/office/powerpoint/2010/main" val="337347223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Layour">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C01C04-7C39-48A1-8887-86FF15F884FF}"/>
              </a:ext>
            </a:extLst>
          </p:cNvPr>
          <p:cNvSpPr/>
          <p:nvPr userDrawn="1"/>
        </p:nvSpPr>
        <p:spPr>
          <a:xfrm>
            <a:off x="0" y="4736112"/>
            <a:ext cx="18288000" cy="229972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050"/>
          </a:p>
        </p:txBody>
      </p:sp>
      <p:sp>
        <p:nvSpPr>
          <p:cNvPr id="7" name="Text Placeholder 6">
            <a:extLst>
              <a:ext uri="{FF2B5EF4-FFF2-40B4-BE49-F238E27FC236}">
                <a16:creationId xmlns:a16="http://schemas.microsoft.com/office/drawing/2014/main" id="{4C675B27-23E3-49B1-90A1-1BD729084B25}"/>
              </a:ext>
            </a:extLst>
          </p:cNvPr>
          <p:cNvSpPr>
            <a:spLocks noGrp="1"/>
          </p:cNvSpPr>
          <p:nvPr>
            <p:ph type="body" sz="quarter" idx="10" hasCustomPrompt="1"/>
          </p:nvPr>
        </p:nvSpPr>
        <p:spPr>
          <a:xfrm>
            <a:off x="2" y="5057872"/>
            <a:ext cx="17873664" cy="740570"/>
          </a:xfrm>
        </p:spPr>
        <p:txBody>
          <a:bodyPr>
            <a:normAutofit/>
          </a:bodyPr>
          <a:lstStyle>
            <a:lvl1pPr marL="0" indent="0" algn="ctr">
              <a:buNone/>
              <a:defRPr sz="6000">
                <a:solidFill>
                  <a:schemeClr val="bg1"/>
                </a:solidFill>
              </a:defRPr>
            </a:lvl1pPr>
            <a:lvl2pPr marL="685835" indent="0">
              <a:buNone/>
              <a:defRPr/>
            </a:lvl2pPr>
            <a:lvl3pPr marL="1371669" indent="0">
              <a:buNone/>
              <a:defRPr/>
            </a:lvl3pPr>
            <a:lvl4pPr marL="2057504" indent="0">
              <a:buNone/>
              <a:defRPr/>
            </a:lvl4pPr>
            <a:lvl5pPr marL="2743337" indent="0">
              <a:buNone/>
              <a:defRPr/>
            </a:lvl5pPr>
          </a:lstStyle>
          <a:p>
            <a:pPr lvl="0"/>
            <a:r>
              <a:rPr lang="en-US" dirty="0"/>
              <a:t>Title</a:t>
            </a:r>
          </a:p>
        </p:txBody>
      </p:sp>
      <p:sp>
        <p:nvSpPr>
          <p:cNvPr id="8" name="Text Placeholder 6">
            <a:extLst>
              <a:ext uri="{FF2B5EF4-FFF2-40B4-BE49-F238E27FC236}">
                <a16:creationId xmlns:a16="http://schemas.microsoft.com/office/drawing/2014/main" id="{3D45478C-75AE-4C6D-9481-BA7515B18F77}"/>
              </a:ext>
            </a:extLst>
          </p:cNvPr>
          <p:cNvSpPr>
            <a:spLocks noGrp="1"/>
          </p:cNvSpPr>
          <p:nvPr>
            <p:ph type="body" sz="quarter" idx="11" hasCustomPrompt="1"/>
          </p:nvPr>
        </p:nvSpPr>
        <p:spPr>
          <a:xfrm>
            <a:off x="1" y="6087558"/>
            <a:ext cx="17873664" cy="657912"/>
          </a:xfrm>
        </p:spPr>
        <p:txBody>
          <a:bodyPr>
            <a:normAutofit/>
          </a:bodyPr>
          <a:lstStyle>
            <a:lvl1pPr marL="0" indent="0" algn="ctr">
              <a:buNone/>
              <a:defRPr sz="3600">
                <a:solidFill>
                  <a:schemeClr val="bg1"/>
                </a:solidFill>
              </a:defRPr>
            </a:lvl1pPr>
            <a:lvl2pPr marL="685835" indent="0">
              <a:buNone/>
              <a:defRPr/>
            </a:lvl2pPr>
            <a:lvl3pPr marL="1371669" indent="0">
              <a:buNone/>
              <a:defRPr/>
            </a:lvl3pPr>
            <a:lvl4pPr marL="2057504" indent="0">
              <a:buNone/>
              <a:defRPr/>
            </a:lvl4pPr>
            <a:lvl5pPr marL="2743337" indent="0">
              <a:buNone/>
              <a:defRPr/>
            </a:lvl5pPr>
          </a:lstStyle>
          <a:p>
            <a:pPr lvl="0"/>
            <a:r>
              <a:rPr lang="en-US" dirty="0"/>
              <a:t>Subtitle</a:t>
            </a:r>
          </a:p>
        </p:txBody>
      </p:sp>
      <p:sp>
        <p:nvSpPr>
          <p:cNvPr id="10" name="Picture Placeholder 9">
            <a:extLst>
              <a:ext uri="{FF2B5EF4-FFF2-40B4-BE49-F238E27FC236}">
                <a16:creationId xmlns:a16="http://schemas.microsoft.com/office/drawing/2014/main" id="{12456F15-1A9A-4619-935C-DAE9BEC51221}"/>
              </a:ext>
            </a:extLst>
          </p:cNvPr>
          <p:cNvSpPr>
            <a:spLocks noGrp="1"/>
          </p:cNvSpPr>
          <p:nvPr>
            <p:ph type="pic" sz="quarter" idx="12"/>
          </p:nvPr>
        </p:nvSpPr>
        <p:spPr>
          <a:xfrm>
            <a:off x="4109339" y="356347"/>
            <a:ext cx="9654988" cy="3960159"/>
          </a:xfrm>
        </p:spPr>
        <p:txBody>
          <a:bodyPr/>
          <a:lstStyle>
            <a:lvl1pPr marL="0" indent="0">
              <a:buNone/>
              <a:defRPr/>
            </a:lvl1pPr>
          </a:lstStyle>
          <a:p>
            <a:endParaRPr lang="en-US" dirty="0"/>
          </a:p>
        </p:txBody>
      </p:sp>
    </p:spTree>
    <p:extLst>
      <p:ext uri="{BB962C8B-B14F-4D97-AF65-F5344CB8AC3E}">
        <p14:creationId xmlns:p14="http://schemas.microsoft.com/office/powerpoint/2010/main" val="12905900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Subhead and Bulle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174227-ADD7-4ED1-9ABB-6535A22FC473}"/>
              </a:ext>
            </a:extLst>
          </p:cNvPr>
          <p:cNvSpPr/>
          <p:nvPr userDrawn="1"/>
        </p:nvSpPr>
        <p:spPr>
          <a:xfrm rot="10800000">
            <a:off x="0" y="2"/>
            <a:ext cx="18288000" cy="1645920"/>
          </a:xfrm>
          <a:prstGeom prst="rect">
            <a:avLst/>
          </a:prstGeom>
          <a:gradFill>
            <a:gsLst>
              <a:gs pos="30000">
                <a:srgbClr val="311C6B"/>
              </a:gs>
              <a:gs pos="98000">
                <a:schemeClr val="accent5"/>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1"/>
              </a:solidFill>
            </a:endParaRPr>
          </a:p>
        </p:txBody>
      </p:sp>
      <p:sp>
        <p:nvSpPr>
          <p:cNvPr id="2" name="Title 1"/>
          <p:cNvSpPr>
            <a:spLocks noGrp="1"/>
          </p:cNvSpPr>
          <p:nvPr>
            <p:ph type="title" hasCustomPrompt="1"/>
          </p:nvPr>
        </p:nvSpPr>
        <p:spPr>
          <a:xfrm>
            <a:off x="1066112" y="649764"/>
            <a:ext cx="16307495" cy="702557"/>
          </a:xfrm>
          <a:prstGeom prst="rect">
            <a:avLst/>
          </a:prstGeom>
        </p:spPr>
        <p:txBody>
          <a:bodyPr anchor="t" anchorCtr="0">
            <a:normAutofit/>
          </a:bodyPr>
          <a:lstStyle>
            <a:lvl1pPr algn="l">
              <a:lnSpc>
                <a:spcPct val="100000"/>
              </a:lnSpc>
              <a:defRPr sz="4500" b="1" i="0" cap="all">
                <a:solidFill>
                  <a:schemeClr val="bg1"/>
                </a:solidFill>
                <a:latin typeface="Arial"/>
                <a:cs typeface="Arial"/>
              </a:defRPr>
            </a:lvl1pPr>
          </a:lstStyle>
          <a:p>
            <a:r>
              <a:rPr lang="en-US"/>
              <a:t>CLICK TO EDIT MASTER TITLE STYLE</a:t>
            </a:r>
          </a:p>
        </p:txBody>
      </p:sp>
      <p:sp>
        <p:nvSpPr>
          <p:cNvPr id="8" name="Text Placeholder 4"/>
          <p:cNvSpPr>
            <a:spLocks noGrp="1"/>
          </p:cNvSpPr>
          <p:nvPr>
            <p:ph type="body" sz="quarter" idx="10" hasCustomPrompt="1"/>
          </p:nvPr>
        </p:nvSpPr>
        <p:spPr>
          <a:xfrm>
            <a:off x="1066112" y="1786542"/>
            <a:ext cx="16307495" cy="741927"/>
          </a:xfrm>
          <a:prstGeom prst="rect">
            <a:avLst/>
          </a:prstGeom>
        </p:spPr>
        <p:txBody>
          <a:bodyPr anchor="b" anchorCtr="0">
            <a:noAutofit/>
          </a:bodyPr>
          <a:lstStyle>
            <a:lvl1pPr marL="0" indent="0">
              <a:buNone/>
              <a:defRPr sz="3150" b="1" i="0">
                <a:solidFill>
                  <a:srgbClr val="372059"/>
                </a:solidFill>
                <a:latin typeface="Verdana"/>
                <a:cs typeface="Verdana"/>
              </a:defRPr>
            </a:lvl1pPr>
            <a:lvl2pPr marL="514376" indent="0">
              <a:buNone/>
              <a:defRPr sz="2250">
                <a:latin typeface="Verdana"/>
                <a:cs typeface="Verdana"/>
              </a:defRPr>
            </a:lvl2pPr>
            <a:lvl3pPr marL="1028751" indent="0">
              <a:buNone/>
              <a:defRPr sz="2250">
                <a:latin typeface="Verdana"/>
                <a:cs typeface="Verdana"/>
              </a:defRPr>
            </a:lvl3pPr>
            <a:lvl4pPr marL="1543127" indent="0">
              <a:buNone/>
              <a:defRPr sz="2250">
                <a:latin typeface="Verdana"/>
                <a:cs typeface="Verdana"/>
              </a:defRPr>
            </a:lvl4pPr>
            <a:lvl5pPr marL="2057504" indent="0">
              <a:buNone/>
              <a:defRPr sz="2250">
                <a:latin typeface="Verdana"/>
                <a:cs typeface="Verdana"/>
              </a:defRPr>
            </a:lvl5pPr>
          </a:lstStyle>
          <a:p>
            <a:pPr lvl="0"/>
            <a:r>
              <a:rPr lang="en-US"/>
              <a:t>Click to edit Subhead</a:t>
            </a:r>
          </a:p>
        </p:txBody>
      </p:sp>
      <p:sp>
        <p:nvSpPr>
          <p:cNvPr id="9" name="Content Placeholder 2"/>
          <p:cNvSpPr>
            <a:spLocks noGrp="1"/>
          </p:cNvSpPr>
          <p:nvPr>
            <p:ph idx="14"/>
          </p:nvPr>
        </p:nvSpPr>
        <p:spPr>
          <a:xfrm>
            <a:off x="1066111" y="2902691"/>
            <a:ext cx="16307495" cy="6457602"/>
          </a:xfrm>
          <a:prstGeom prst="rect">
            <a:avLst/>
          </a:prstGeom>
        </p:spPr>
        <p:txBody>
          <a:bodyPr/>
          <a:lstStyle>
            <a:lvl1pPr marL="385782" indent="-385782">
              <a:spcBef>
                <a:spcPts val="1350"/>
              </a:spcBef>
              <a:buClr>
                <a:srgbClr val="F48377"/>
              </a:buClr>
              <a:buFont typeface="Wingdings" charset="2"/>
              <a:buChar char="§"/>
              <a:defRPr sz="3150" i="0" spc="-57">
                <a:solidFill>
                  <a:schemeClr val="bg2">
                    <a:lumMod val="10000"/>
                  </a:schemeClr>
                </a:solidFill>
                <a:latin typeface="Verdana"/>
              </a:defRPr>
            </a:lvl1pPr>
            <a:lvl2pPr marL="905517" indent="-391140">
              <a:spcBef>
                <a:spcPts val="1350"/>
              </a:spcBef>
              <a:buClr>
                <a:srgbClr val="F48377"/>
              </a:buClr>
              <a:buFont typeface="Wingdings" charset="2"/>
              <a:buChar char=""/>
              <a:defRPr sz="2700" spc="-57">
                <a:solidFill>
                  <a:schemeClr val="bg2">
                    <a:lumMod val="10000"/>
                  </a:schemeClr>
                </a:solidFill>
                <a:latin typeface="Verdana"/>
              </a:defRPr>
            </a:lvl2pPr>
            <a:lvl3pPr>
              <a:spcBef>
                <a:spcPts val="1350"/>
              </a:spcBef>
              <a:buClr>
                <a:srgbClr val="F48377"/>
              </a:buClr>
              <a:defRPr sz="2250" spc="-57">
                <a:solidFill>
                  <a:schemeClr val="bg2">
                    <a:lumMod val="10000"/>
                  </a:schemeClr>
                </a:solidFill>
                <a:latin typeface="Verdana"/>
              </a:defRPr>
            </a:lvl3pPr>
            <a:lvl4pPr>
              <a:spcBef>
                <a:spcPts val="1350"/>
              </a:spcBef>
              <a:buClr>
                <a:srgbClr val="F48377"/>
              </a:buClr>
              <a:defRPr sz="2250" spc="-57">
                <a:solidFill>
                  <a:schemeClr val="bg2">
                    <a:lumMod val="10000"/>
                  </a:schemeClr>
                </a:solidFill>
                <a:latin typeface="Verdana"/>
              </a:defRPr>
            </a:lvl4pPr>
            <a:lvl5pPr>
              <a:spcBef>
                <a:spcPts val="1350"/>
              </a:spcBef>
              <a:buClr>
                <a:srgbClr val="F48377"/>
              </a:buClr>
              <a:defRPr sz="2250" spc="-57">
                <a:solidFill>
                  <a:schemeClr val="bg2">
                    <a:lumMod val="10000"/>
                  </a:schemeClr>
                </a:solidFill>
                <a:latin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3395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ubhead and Bulle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174227-ADD7-4ED1-9ABB-6535A22FC473}"/>
              </a:ext>
            </a:extLst>
          </p:cNvPr>
          <p:cNvSpPr/>
          <p:nvPr userDrawn="1"/>
        </p:nvSpPr>
        <p:spPr>
          <a:xfrm rot="10800000">
            <a:off x="0" y="2"/>
            <a:ext cx="18288000" cy="1159689"/>
          </a:xfrm>
          <a:prstGeom prst="rect">
            <a:avLst/>
          </a:prstGeom>
          <a:gradFill>
            <a:gsLst>
              <a:gs pos="30000">
                <a:srgbClr val="311C6B"/>
              </a:gs>
              <a:gs pos="98000">
                <a:schemeClr val="accent5"/>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1"/>
              </a:solidFill>
            </a:endParaRPr>
          </a:p>
        </p:txBody>
      </p:sp>
      <p:sp>
        <p:nvSpPr>
          <p:cNvPr id="2" name="Title 1"/>
          <p:cNvSpPr>
            <a:spLocks noGrp="1"/>
          </p:cNvSpPr>
          <p:nvPr>
            <p:ph type="title" hasCustomPrompt="1"/>
          </p:nvPr>
        </p:nvSpPr>
        <p:spPr>
          <a:xfrm>
            <a:off x="643448" y="209613"/>
            <a:ext cx="16307495" cy="702557"/>
          </a:xfrm>
          <a:prstGeom prst="rect">
            <a:avLst/>
          </a:prstGeom>
        </p:spPr>
        <p:txBody>
          <a:bodyPr anchor="ctr" anchorCtr="0">
            <a:noAutofit/>
          </a:bodyPr>
          <a:lstStyle>
            <a:lvl1pPr algn="l">
              <a:lnSpc>
                <a:spcPct val="100000"/>
              </a:lnSpc>
              <a:defRPr sz="6000" b="1" i="0" cap="all">
                <a:solidFill>
                  <a:schemeClr val="bg1"/>
                </a:solidFill>
                <a:latin typeface="+mj-lt"/>
                <a:cs typeface="Arial"/>
              </a:defRPr>
            </a:lvl1pPr>
          </a:lstStyle>
          <a:p>
            <a:r>
              <a:rPr lang="en-US" dirty="0"/>
              <a:t>CLICK TO EDIT MASTER TITLE STYLE</a:t>
            </a:r>
          </a:p>
        </p:txBody>
      </p:sp>
      <p:sp>
        <p:nvSpPr>
          <p:cNvPr id="8" name="Text Placeholder 4"/>
          <p:cNvSpPr>
            <a:spLocks noGrp="1"/>
          </p:cNvSpPr>
          <p:nvPr>
            <p:ph type="body" sz="quarter" idx="10" hasCustomPrompt="1"/>
          </p:nvPr>
        </p:nvSpPr>
        <p:spPr>
          <a:xfrm>
            <a:off x="643448" y="1237902"/>
            <a:ext cx="16307495" cy="741927"/>
          </a:xfrm>
          <a:prstGeom prst="rect">
            <a:avLst/>
          </a:prstGeom>
        </p:spPr>
        <p:txBody>
          <a:bodyPr anchor="ctr" anchorCtr="0">
            <a:noAutofit/>
          </a:bodyPr>
          <a:lstStyle>
            <a:lvl1pPr marL="0" indent="0">
              <a:buNone/>
              <a:defRPr sz="3600" b="1" i="0" spc="300">
                <a:solidFill>
                  <a:srgbClr val="372059"/>
                </a:solidFill>
                <a:latin typeface="+mj-lt"/>
                <a:cs typeface="Verdana"/>
              </a:defRPr>
            </a:lvl1pPr>
            <a:lvl2pPr marL="514376" indent="0">
              <a:buNone/>
              <a:defRPr sz="2250">
                <a:latin typeface="Verdana"/>
                <a:cs typeface="Verdana"/>
              </a:defRPr>
            </a:lvl2pPr>
            <a:lvl3pPr marL="1028751" indent="0">
              <a:buNone/>
              <a:defRPr sz="2250">
                <a:latin typeface="Verdana"/>
                <a:cs typeface="Verdana"/>
              </a:defRPr>
            </a:lvl3pPr>
            <a:lvl4pPr marL="1543127" indent="0">
              <a:buNone/>
              <a:defRPr sz="2250">
                <a:latin typeface="Verdana"/>
                <a:cs typeface="Verdana"/>
              </a:defRPr>
            </a:lvl4pPr>
            <a:lvl5pPr marL="2057504" indent="0">
              <a:buNone/>
              <a:defRPr sz="2250">
                <a:latin typeface="Verdana"/>
                <a:cs typeface="Verdana"/>
              </a:defRPr>
            </a:lvl5pPr>
          </a:lstStyle>
          <a:p>
            <a:pPr lvl="0"/>
            <a:r>
              <a:rPr lang="en-US" dirty="0"/>
              <a:t>Click to edit Subhead</a:t>
            </a:r>
          </a:p>
        </p:txBody>
      </p:sp>
      <p:sp>
        <p:nvSpPr>
          <p:cNvPr id="9" name="Content Placeholder 2"/>
          <p:cNvSpPr>
            <a:spLocks noGrp="1"/>
          </p:cNvSpPr>
          <p:nvPr>
            <p:ph idx="14"/>
          </p:nvPr>
        </p:nvSpPr>
        <p:spPr>
          <a:xfrm>
            <a:off x="643448" y="2231137"/>
            <a:ext cx="16307495" cy="4352544"/>
          </a:xfrm>
          <a:prstGeom prst="rect">
            <a:avLst/>
          </a:prstGeom>
        </p:spPr>
        <p:txBody>
          <a:bodyPr/>
          <a:lstStyle>
            <a:lvl1pPr marL="385782" indent="-385782">
              <a:spcBef>
                <a:spcPts val="1350"/>
              </a:spcBef>
              <a:buClr>
                <a:srgbClr val="F48377"/>
              </a:buClr>
              <a:buFont typeface="Wingdings" charset="2"/>
              <a:buChar char="§"/>
              <a:defRPr sz="3150" i="0" spc="-57">
                <a:solidFill>
                  <a:schemeClr val="bg2">
                    <a:lumMod val="10000"/>
                  </a:schemeClr>
                </a:solidFill>
                <a:latin typeface="+mj-lt"/>
              </a:defRPr>
            </a:lvl1pPr>
            <a:lvl2pPr marL="905517" indent="-391140">
              <a:spcBef>
                <a:spcPts val="1350"/>
              </a:spcBef>
              <a:buClr>
                <a:srgbClr val="F48377"/>
              </a:buClr>
              <a:buFont typeface="Wingdings" charset="2"/>
              <a:buChar char=""/>
              <a:defRPr sz="2700" spc="-57">
                <a:solidFill>
                  <a:schemeClr val="bg2">
                    <a:lumMod val="10000"/>
                  </a:schemeClr>
                </a:solidFill>
                <a:latin typeface="+mj-lt"/>
              </a:defRPr>
            </a:lvl2pPr>
            <a:lvl3pPr>
              <a:spcBef>
                <a:spcPts val="1350"/>
              </a:spcBef>
              <a:buClr>
                <a:srgbClr val="F48377"/>
              </a:buClr>
              <a:defRPr sz="2250" spc="-57">
                <a:solidFill>
                  <a:schemeClr val="bg2">
                    <a:lumMod val="10000"/>
                  </a:schemeClr>
                </a:solidFill>
                <a:latin typeface="+mj-lt"/>
              </a:defRPr>
            </a:lvl3pPr>
            <a:lvl4pPr>
              <a:spcBef>
                <a:spcPts val="1350"/>
              </a:spcBef>
              <a:buClr>
                <a:srgbClr val="F48377"/>
              </a:buClr>
              <a:defRPr sz="2250" spc="-57">
                <a:solidFill>
                  <a:schemeClr val="bg2">
                    <a:lumMod val="10000"/>
                  </a:schemeClr>
                </a:solidFill>
                <a:latin typeface="+mj-lt"/>
              </a:defRPr>
            </a:lvl4pPr>
            <a:lvl5pPr>
              <a:spcBef>
                <a:spcPts val="1350"/>
              </a:spcBef>
              <a:buClr>
                <a:srgbClr val="F48377"/>
              </a:buClr>
              <a:defRPr sz="2250" spc="-57">
                <a:solidFill>
                  <a:schemeClr val="bg2">
                    <a:lumMod val="10000"/>
                  </a:schemeClr>
                </a:solidFill>
                <a:latin typeface="+mj-lt"/>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572208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_Title Slide Layou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151905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Custom Layout">
    <p:bg>
      <p:bgRef idx="1001">
        <a:schemeClr val="bg1"/>
      </p:bgRef>
    </p:bg>
    <p:spTree>
      <p:nvGrpSpPr>
        <p:cNvPr id="1" name=""/>
        <p:cNvGrpSpPr/>
        <p:nvPr/>
      </p:nvGrpSpPr>
      <p:grpSpPr>
        <a:xfrm>
          <a:off x="0" y="0"/>
          <a:ext cx="0" cy="0"/>
          <a:chOff x="0" y="0"/>
          <a:chExt cx="0" cy="0"/>
        </a:xfrm>
      </p:grpSpPr>
      <p:pic>
        <p:nvPicPr>
          <p:cNvPr id="7" name="Picture 6" descr="A close up of a person&#10;&#10;Description automatically generated">
            <a:extLst>
              <a:ext uri="{FF2B5EF4-FFF2-40B4-BE49-F238E27FC236}">
                <a16:creationId xmlns:a16="http://schemas.microsoft.com/office/drawing/2014/main" id="{F74BBD58-74A7-4542-B331-7F6492C57542}"/>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0" y="1530300"/>
            <a:ext cx="18288000" cy="8756700"/>
          </a:xfrm>
          <a:prstGeom prst="rect">
            <a:avLst/>
          </a:prstGeom>
        </p:spPr>
      </p:pic>
      <p:sp>
        <p:nvSpPr>
          <p:cNvPr id="8" name="Title 1">
            <a:extLst>
              <a:ext uri="{FF2B5EF4-FFF2-40B4-BE49-F238E27FC236}">
                <a16:creationId xmlns:a16="http://schemas.microsoft.com/office/drawing/2014/main" id="{44FDE420-B81D-4030-81FD-A64C28A1CFC9}"/>
              </a:ext>
            </a:extLst>
          </p:cNvPr>
          <p:cNvSpPr>
            <a:spLocks noGrp="1"/>
          </p:cNvSpPr>
          <p:nvPr>
            <p:ph type="title" hasCustomPrompt="1"/>
          </p:nvPr>
        </p:nvSpPr>
        <p:spPr>
          <a:xfrm>
            <a:off x="469397" y="441731"/>
            <a:ext cx="17062472" cy="702557"/>
          </a:xfrm>
          <a:prstGeom prst="rect">
            <a:avLst/>
          </a:prstGeom>
        </p:spPr>
        <p:txBody>
          <a:bodyPr anchor="ctr" anchorCtr="0">
            <a:noAutofit/>
          </a:bodyPr>
          <a:lstStyle>
            <a:lvl1pPr algn="l">
              <a:lnSpc>
                <a:spcPct val="100000"/>
              </a:lnSpc>
              <a:defRPr sz="6000" b="1" i="0" cap="all">
                <a:solidFill>
                  <a:schemeClr val="tx1"/>
                </a:solidFill>
                <a:latin typeface="+mj-lt"/>
                <a:cs typeface="Arial"/>
              </a:defRPr>
            </a:lvl1pPr>
          </a:lstStyle>
          <a:p>
            <a:r>
              <a:rPr lang="en-US" dirty="0"/>
              <a:t>CLICK TO EDIT MASTER TITLE STYLE</a:t>
            </a:r>
          </a:p>
        </p:txBody>
      </p:sp>
      <p:sp>
        <p:nvSpPr>
          <p:cNvPr id="10" name="Content Placeholder 2">
            <a:extLst>
              <a:ext uri="{FF2B5EF4-FFF2-40B4-BE49-F238E27FC236}">
                <a16:creationId xmlns:a16="http://schemas.microsoft.com/office/drawing/2014/main" id="{785B0365-4EDA-4528-AE5C-5EAD19A2E728}"/>
              </a:ext>
            </a:extLst>
          </p:cNvPr>
          <p:cNvSpPr>
            <a:spLocks noGrp="1"/>
          </p:cNvSpPr>
          <p:nvPr>
            <p:ph idx="14"/>
          </p:nvPr>
        </p:nvSpPr>
        <p:spPr>
          <a:xfrm>
            <a:off x="469396" y="2784711"/>
            <a:ext cx="11524133" cy="6999450"/>
          </a:xfrm>
          <a:prstGeom prst="rect">
            <a:avLst/>
          </a:prstGeom>
        </p:spPr>
        <p:txBody>
          <a:bodyPr>
            <a:normAutofit/>
          </a:bodyPr>
          <a:lstStyle>
            <a:lvl1pPr marL="0" indent="0">
              <a:spcBef>
                <a:spcPts val="1350"/>
              </a:spcBef>
              <a:buClr>
                <a:schemeClr val="tx1"/>
              </a:buClr>
              <a:buFont typeface="Wingdings" charset="2"/>
              <a:buNone/>
              <a:defRPr sz="3600" i="0" spc="-57">
                <a:solidFill>
                  <a:schemeClr val="tx2">
                    <a:lumMod val="50000"/>
                  </a:schemeClr>
                </a:solidFill>
                <a:latin typeface="+mn-lt"/>
              </a:defRPr>
            </a:lvl1pPr>
            <a:lvl2pPr marL="1119245" indent="-604868">
              <a:spcBef>
                <a:spcPts val="1350"/>
              </a:spcBef>
              <a:buClr>
                <a:schemeClr val="tx1"/>
              </a:buClr>
              <a:buFont typeface="Arial" panose="020B0604020202020204" pitchFamily="34" charset="0"/>
              <a:buChar char="•"/>
              <a:defRPr sz="3300" spc="-57">
                <a:solidFill>
                  <a:schemeClr val="tx2">
                    <a:lumMod val="50000"/>
                  </a:schemeClr>
                </a:solidFill>
                <a:latin typeface="+mn-lt"/>
              </a:defRPr>
            </a:lvl2pPr>
            <a:lvl3pPr>
              <a:spcBef>
                <a:spcPts val="1350"/>
              </a:spcBef>
              <a:buClr>
                <a:srgbClr val="F48377"/>
              </a:buClr>
              <a:defRPr sz="2700" spc="-57">
                <a:solidFill>
                  <a:schemeClr val="tx2">
                    <a:lumMod val="50000"/>
                  </a:schemeClr>
                </a:solidFill>
                <a:latin typeface="+mn-lt"/>
              </a:defRPr>
            </a:lvl3pPr>
            <a:lvl4pPr>
              <a:spcBef>
                <a:spcPts val="1350"/>
              </a:spcBef>
              <a:buClr>
                <a:srgbClr val="F48377"/>
              </a:buClr>
              <a:defRPr sz="2700" spc="-57">
                <a:solidFill>
                  <a:schemeClr val="tx2">
                    <a:lumMod val="50000"/>
                  </a:schemeClr>
                </a:solidFill>
                <a:latin typeface="+mn-lt"/>
              </a:defRPr>
            </a:lvl4pPr>
            <a:lvl5pPr>
              <a:spcBef>
                <a:spcPts val="1350"/>
              </a:spcBef>
              <a:buClr>
                <a:srgbClr val="F48377"/>
              </a:buClr>
              <a:defRPr sz="2700" spc="-57">
                <a:solidFill>
                  <a:schemeClr val="tx2">
                    <a:lumMod val="50000"/>
                  </a:schemeClr>
                </a:solidFill>
                <a:latin typeface="+mn-lt"/>
              </a:defRPr>
            </a:lvl5pPr>
          </a:lstStyle>
          <a:p>
            <a:pPr lvl="0"/>
            <a:r>
              <a:rPr lang="en-US" dirty="0"/>
              <a:t>Click to edit Master text styles</a:t>
            </a:r>
          </a:p>
          <a:p>
            <a:pPr lvl="1"/>
            <a:r>
              <a:rPr lang="en-US" dirty="0"/>
              <a:t>Second level</a:t>
            </a:r>
          </a:p>
        </p:txBody>
      </p:sp>
      <p:sp>
        <p:nvSpPr>
          <p:cNvPr id="11" name="Text Placeholder 4">
            <a:extLst>
              <a:ext uri="{FF2B5EF4-FFF2-40B4-BE49-F238E27FC236}">
                <a16:creationId xmlns:a16="http://schemas.microsoft.com/office/drawing/2014/main" id="{FF3FE952-A578-466A-96E8-583A750E08D2}"/>
              </a:ext>
            </a:extLst>
          </p:cNvPr>
          <p:cNvSpPr>
            <a:spLocks noGrp="1"/>
          </p:cNvSpPr>
          <p:nvPr>
            <p:ph type="body" sz="quarter" idx="10" hasCustomPrompt="1"/>
          </p:nvPr>
        </p:nvSpPr>
        <p:spPr>
          <a:xfrm>
            <a:off x="469396" y="1786542"/>
            <a:ext cx="11524133" cy="741927"/>
          </a:xfrm>
          <a:prstGeom prst="rect">
            <a:avLst/>
          </a:prstGeom>
        </p:spPr>
        <p:txBody>
          <a:bodyPr anchor="b" anchorCtr="0">
            <a:noAutofit/>
          </a:bodyPr>
          <a:lstStyle>
            <a:lvl1pPr marL="0" indent="0">
              <a:buNone/>
              <a:defRPr sz="4200" b="0" i="0">
                <a:solidFill>
                  <a:srgbClr val="260859"/>
                </a:solidFill>
                <a:latin typeface="+mn-lt"/>
                <a:cs typeface="Verdana"/>
              </a:defRPr>
            </a:lvl1pPr>
            <a:lvl2pPr marL="514376" indent="0">
              <a:buNone/>
              <a:defRPr sz="2250">
                <a:latin typeface="Verdana"/>
                <a:cs typeface="Verdana"/>
              </a:defRPr>
            </a:lvl2pPr>
            <a:lvl3pPr marL="1028751" indent="0">
              <a:buNone/>
              <a:defRPr sz="2250">
                <a:latin typeface="Verdana"/>
                <a:cs typeface="Verdana"/>
              </a:defRPr>
            </a:lvl3pPr>
            <a:lvl4pPr marL="1543127" indent="0">
              <a:buNone/>
              <a:defRPr sz="2250">
                <a:latin typeface="Verdana"/>
                <a:cs typeface="Verdana"/>
              </a:defRPr>
            </a:lvl4pPr>
            <a:lvl5pPr marL="2057504" indent="0">
              <a:buNone/>
              <a:defRPr sz="2250">
                <a:latin typeface="Verdana"/>
                <a:cs typeface="Verdana"/>
              </a:defRPr>
            </a:lvl5pPr>
          </a:lstStyle>
          <a:p>
            <a:pPr lvl="0"/>
            <a:r>
              <a:rPr lang="en-US" dirty="0"/>
              <a:t>Click to edit Subhead</a:t>
            </a:r>
          </a:p>
        </p:txBody>
      </p:sp>
    </p:spTree>
    <p:extLst>
      <p:ext uri="{BB962C8B-B14F-4D97-AF65-F5344CB8AC3E}">
        <p14:creationId xmlns:p14="http://schemas.microsoft.com/office/powerpoint/2010/main" val="110215820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1100CB5-52D7-4C93-80A1-674B37EC2661}"/>
              </a:ext>
            </a:extLst>
          </p:cNvPr>
          <p:cNvSpPr/>
          <p:nvPr userDrawn="1"/>
        </p:nvSpPr>
        <p:spPr>
          <a:xfrm>
            <a:off x="0" y="0"/>
            <a:ext cx="18288000" cy="3144981"/>
          </a:xfrm>
          <a:prstGeom prst="rect">
            <a:avLst/>
          </a:prstGeom>
          <a:gradFill>
            <a:gsLst>
              <a:gs pos="30000">
                <a:srgbClr val="311C6B"/>
              </a:gs>
              <a:gs pos="98000">
                <a:srgbClr val="F48377"/>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4" name="Picture Placeholder 13">
            <a:extLst>
              <a:ext uri="{FF2B5EF4-FFF2-40B4-BE49-F238E27FC236}">
                <a16:creationId xmlns:a16="http://schemas.microsoft.com/office/drawing/2014/main" id="{811C73CF-950F-41C2-8EE6-EB2C37828455}"/>
              </a:ext>
            </a:extLst>
          </p:cNvPr>
          <p:cNvSpPr>
            <a:spLocks noGrp="1"/>
          </p:cNvSpPr>
          <p:nvPr>
            <p:ph type="pic" sz="quarter" idx="10" hasCustomPrompt="1"/>
          </p:nvPr>
        </p:nvSpPr>
        <p:spPr>
          <a:xfrm>
            <a:off x="243987" y="1784541"/>
            <a:ext cx="8757138" cy="7592457"/>
          </a:xfrm>
          <a:ln w="28575">
            <a:solidFill>
              <a:schemeClr val="bg1"/>
            </a:solidFill>
          </a:ln>
        </p:spPr>
        <p:txBody>
          <a:bodyPr/>
          <a:lstStyle>
            <a:lvl1pPr>
              <a:defRPr/>
            </a:lvl1pPr>
          </a:lstStyle>
          <a:p>
            <a:r>
              <a:rPr lang="en-US"/>
              <a:t>COMPONENT 1</a:t>
            </a:r>
          </a:p>
        </p:txBody>
      </p:sp>
      <p:sp>
        <p:nvSpPr>
          <p:cNvPr id="15" name="Picture Placeholder 13">
            <a:extLst>
              <a:ext uri="{FF2B5EF4-FFF2-40B4-BE49-F238E27FC236}">
                <a16:creationId xmlns:a16="http://schemas.microsoft.com/office/drawing/2014/main" id="{FB72A6FB-62D6-4FD0-8F76-86213829AF20}"/>
              </a:ext>
            </a:extLst>
          </p:cNvPr>
          <p:cNvSpPr>
            <a:spLocks noGrp="1"/>
          </p:cNvSpPr>
          <p:nvPr>
            <p:ph type="pic" sz="quarter" idx="11" hasCustomPrompt="1"/>
          </p:nvPr>
        </p:nvSpPr>
        <p:spPr>
          <a:xfrm>
            <a:off x="9357215" y="1784540"/>
            <a:ext cx="8565905" cy="6853904"/>
          </a:xfrm>
          <a:ln w="28575">
            <a:solidFill>
              <a:schemeClr val="bg1"/>
            </a:solidFill>
          </a:ln>
        </p:spPr>
        <p:txBody>
          <a:bodyPr/>
          <a:lstStyle>
            <a:lvl1pPr>
              <a:defRPr/>
            </a:lvl1pPr>
          </a:lstStyle>
          <a:p>
            <a:r>
              <a:rPr lang="en-US"/>
              <a:t>COMPONENT 1</a:t>
            </a:r>
          </a:p>
        </p:txBody>
      </p:sp>
      <p:sp>
        <p:nvSpPr>
          <p:cNvPr id="17" name="Content Placeholder 16">
            <a:extLst>
              <a:ext uri="{FF2B5EF4-FFF2-40B4-BE49-F238E27FC236}">
                <a16:creationId xmlns:a16="http://schemas.microsoft.com/office/drawing/2014/main" id="{ADDB0AEF-3B8B-4AE2-9567-B47331A10E29}"/>
              </a:ext>
            </a:extLst>
          </p:cNvPr>
          <p:cNvSpPr>
            <a:spLocks noGrp="1"/>
          </p:cNvSpPr>
          <p:nvPr>
            <p:ph sz="quarter" idx="12" hasCustomPrompt="1"/>
          </p:nvPr>
        </p:nvSpPr>
        <p:spPr>
          <a:xfrm>
            <a:off x="3367231" y="9157679"/>
            <a:ext cx="1787885" cy="622589"/>
          </a:xfrm>
        </p:spPr>
        <p:txBody>
          <a:bodyPr>
            <a:normAutofit/>
          </a:bodyPr>
          <a:lstStyle>
            <a:lvl1pPr marL="0" indent="0">
              <a:buNone/>
              <a:defRPr sz="3000"/>
            </a:lvl1pPr>
            <a:lvl5pPr>
              <a:defRPr/>
            </a:lvl5pPr>
          </a:lstStyle>
          <a:p>
            <a:pPr lvl="0"/>
            <a:r>
              <a:rPr lang="en-US"/>
              <a:t>Info Here</a:t>
            </a:r>
          </a:p>
        </p:txBody>
      </p:sp>
      <p:sp>
        <p:nvSpPr>
          <p:cNvPr id="18" name="Content Placeholder 16">
            <a:extLst>
              <a:ext uri="{FF2B5EF4-FFF2-40B4-BE49-F238E27FC236}">
                <a16:creationId xmlns:a16="http://schemas.microsoft.com/office/drawing/2014/main" id="{B9050FC6-1033-4965-A97D-C21E6285DE4C}"/>
              </a:ext>
            </a:extLst>
          </p:cNvPr>
          <p:cNvSpPr>
            <a:spLocks noGrp="1"/>
          </p:cNvSpPr>
          <p:nvPr>
            <p:ph sz="quarter" idx="13" hasCustomPrompt="1"/>
          </p:nvPr>
        </p:nvSpPr>
        <p:spPr>
          <a:xfrm>
            <a:off x="12152528" y="9002023"/>
            <a:ext cx="1787885" cy="622589"/>
          </a:xfrm>
        </p:spPr>
        <p:txBody>
          <a:bodyPr>
            <a:normAutofit/>
          </a:bodyPr>
          <a:lstStyle>
            <a:lvl1pPr marL="0" indent="0">
              <a:buNone/>
              <a:defRPr sz="3000"/>
            </a:lvl1pPr>
            <a:lvl5pPr>
              <a:defRPr/>
            </a:lvl5pPr>
          </a:lstStyle>
          <a:p>
            <a:pPr lvl="0"/>
            <a:r>
              <a:rPr lang="en-US"/>
              <a:t>Info Here</a:t>
            </a:r>
          </a:p>
        </p:txBody>
      </p:sp>
      <p:sp>
        <p:nvSpPr>
          <p:cNvPr id="3" name="Text Placeholder 2">
            <a:extLst>
              <a:ext uri="{FF2B5EF4-FFF2-40B4-BE49-F238E27FC236}">
                <a16:creationId xmlns:a16="http://schemas.microsoft.com/office/drawing/2014/main" id="{7ACFD7C0-427D-4C01-ADDA-1703541BDB06}"/>
              </a:ext>
            </a:extLst>
          </p:cNvPr>
          <p:cNvSpPr>
            <a:spLocks noGrp="1"/>
          </p:cNvSpPr>
          <p:nvPr>
            <p:ph type="body" sz="quarter" idx="14" hasCustomPrompt="1"/>
          </p:nvPr>
        </p:nvSpPr>
        <p:spPr>
          <a:xfrm>
            <a:off x="5732861" y="527666"/>
            <a:ext cx="6822281" cy="821531"/>
          </a:xfrm>
          <a:ln>
            <a:noFill/>
          </a:ln>
        </p:spPr>
        <p:txBody>
          <a:bodyPr>
            <a:noAutofit/>
          </a:bodyPr>
          <a:lstStyle>
            <a:lvl1pPr marL="0" indent="0" algn="ctr">
              <a:buNone/>
              <a:defRPr sz="5400">
                <a:solidFill>
                  <a:schemeClr val="bg1"/>
                </a:solidFill>
                <a:latin typeface="Roboto" panose="02000000000000000000" pitchFamily="2" charset="0"/>
                <a:ea typeface="Roboto" panose="02000000000000000000" pitchFamily="2" charset="0"/>
              </a:defRPr>
            </a:lvl1pPr>
          </a:lstStyle>
          <a:p>
            <a:pPr lvl="0"/>
            <a:r>
              <a:rPr lang="en-US"/>
              <a:t>CONTENT HERE</a:t>
            </a:r>
          </a:p>
        </p:txBody>
      </p:sp>
    </p:spTree>
    <p:extLst>
      <p:ext uri="{BB962C8B-B14F-4D97-AF65-F5344CB8AC3E}">
        <p14:creationId xmlns:p14="http://schemas.microsoft.com/office/powerpoint/2010/main" val="2405547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BA30DE0-D344-4D82-9F0E-8272F6575BF4}"/>
              </a:ext>
            </a:extLst>
          </p:cNvPr>
          <p:cNvSpPr>
            <a:spLocks noGrp="1"/>
          </p:cNvSpPr>
          <p:nvPr>
            <p:ph type="dt" sz="half" idx="10"/>
          </p:nvPr>
        </p:nvSpPr>
        <p:spPr/>
        <p:txBody>
          <a:bodyPr/>
          <a:lstStyle/>
          <a:p>
            <a:fld id="{E778C2EF-8DE5-4485-BA44-C175CC17169E}" type="datetimeFigureOut">
              <a:rPr lang="en-US" smtClean="0"/>
              <a:t>3/29/2022</a:t>
            </a:fld>
            <a:endParaRPr lang="en-US"/>
          </a:p>
        </p:txBody>
      </p:sp>
      <p:sp>
        <p:nvSpPr>
          <p:cNvPr id="5" name="Footer Placeholder 4">
            <a:extLst>
              <a:ext uri="{FF2B5EF4-FFF2-40B4-BE49-F238E27FC236}">
                <a16:creationId xmlns:a16="http://schemas.microsoft.com/office/drawing/2014/main" id="{C33D9BB8-E2BB-44B9-A004-BC22641825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594959-50F4-4EB8-96D5-4E62457789E5}"/>
              </a:ext>
            </a:extLst>
          </p:cNvPr>
          <p:cNvSpPr>
            <a:spLocks noGrp="1"/>
          </p:cNvSpPr>
          <p:nvPr>
            <p:ph type="sldNum" sz="quarter" idx="12"/>
          </p:nvPr>
        </p:nvSpPr>
        <p:spPr/>
        <p:txBody>
          <a:bodyPr/>
          <a:lstStyle/>
          <a:p>
            <a:fld id="{355263D5-3C9F-4C97-B120-B119D063307C}" type="slidenum">
              <a:rPr lang="en-US" smtClean="0"/>
              <a:t>‹#›</a:t>
            </a:fld>
            <a:endParaRPr lang="en-US"/>
          </a:p>
        </p:txBody>
      </p:sp>
      <p:sp>
        <p:nvSpPr>
          <p:cNvPr id="10" name="Text Placeholder 9">
            <a:extLst>
              <a:ext uri="{FF2B5EF4-FFF2-40B4-BE49-F238E27FC236}">
                <a16:creationId xmlns:a16="http://schemas.microsoft.com/office/drawing/2014/main" id="{FAE89166-FA8A-4727-8303-0B40CC40321A}"/>
              </a:ext>
            </a:extLst>
          </p:cNvPr>
          <p:cNvSpPr>
            <a:spLocks noGrp="1"/>
          </p:cNvSpPr>
          <p:nvPr>
            <p:ph type="body" sz="quarter" idx="13" hasCustomPrompt="1"/>
          </p:nvPr>
        </p:nvSpPr>
        <p:spPr>
          <a:xfrm>
            <a:off x="885825" y="885827"/>
            <a:ext cx="3519921" cy="915266"/>
          </a:xfrm>
        </p:spPr>
        <p:txBody>
          <a:bodyPr>
            <a:normAutofit/>
          </a:bodyPr>
          <a:lstStyle>
            <a:lvl1pPr marL="0" indent="0">
              <a:buNone/>
              <a:defRPr sz="6000">
                <a:solidFill>
                  <a:schemeClr val="bg1"/>
                </a:solidFill>
              </a:defRPr>
            </a:lvl1pPr>
          </a:lstStyle>
          <a:p>
            <a:pPr lvl="0"/>
            <a:r>
              <a:rPr lang="en-US"/>
              <a:t>Title Here</a:t>
            </a:r>
          </a:p>
        </p:txBody>
      </p:sp>
    </p:spTree>
    <p:extLst>
      <p:ext uri="{BB962C8B-B14F-4D97-AF65-F5344CB8AC3E}">
        <p14:creationId xmlns:p14="http://schemas.microsoft.com/office/powerpoint/2010/main" val="3725834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6281D400-3023-4E90-B5D6-FE380807FEBA}" type="datetimeFigureOut">
              <a:rPr lang="en-US" smtClean="0"/>
              <a:t>3/29/2022</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B56F49C-FB0B-49C5-B3D6-4B6C3ED2402E}" type="slidenum">
              <a:rPr lang="en-US" smtClean="0"/>
              <a:t>‹#›</a:t>
            </a:fld>
            <a:endParaRPr lang="en-US"/>
          </a:p>
        </p:txBody>
      </p:sp>
    </p:spTree>
    <p:extLst>
      <p:ext uri="{BB962C8B-B14F-4D97-AF65-F5344CB8AC3E}">
        <p14:creationId xmlns:p14="http://schemas.microsoft.com/office/powerpoint/2010/main" val="268167297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60" r:id="rId3"/>
    <p:sldLayoutId id="2147483746" r:id="rId4"/>
    <p:sldLayoutId id="2147483754" r:id="rId5"/>
    <p:sldLayoutId id="2147483750" r:id="rId6"/>
    <p:sldLayoutId id="2147483756" r:id="rId7"/>
    <p:sldLayoutId id="2147483680" r:id="rId8"/>
    <p:sldLayoutId id="2147483695" r:id="rId9"/>
    <p:sldLayoutId id="2147483682" r:id="rId10"/>
    <p:sldLayoutId id="2147483683" r:id="rId11"/>
    <p:sldLayoutId id="2147483684" r:id="rId12"/>
    <p:sldLayoutId id="2147483689" r:id="rId13"/>
    <p:sldLayoutId id="2147483701" r:id="rId14"/>
    <p:sldLayoutId id="2147483705" r:id="rId15"/>
    <p:sldLayoutId id="2147483700" r:id="rId16"/>
    <p:sldLayoutId id="2147483710" r:id="rId17"/>
    <p:sldLayoutId id="2147483759" r:id="rId18"/>
  </p:sldLayoutIdLst>
  <p:txStyles>
    <p:titleStyle>
      <a:lvl1pPr algn="l" defTabSz="1371600" rtl="0" eaLnBrk="1" latinLnBrk="0" hangingPunct="1">
        <a:lnSpc>
          <a:spcPct val="90000"/>
        </a:lnSpc>
        <a:spcBef>
          <a:spcPct val="0"/>
        </a:spcBef>
        <a:buNone/>
        <a:defRPr sz="6600" kern="1200">
          <a:solidFill>
            <a:schemeClr val="tx1"/>
          </a:solidFill>
          <a:latin typeface="Nunito Sans" panose="00000500000000000000" pitchFamily="2" charset="0"/>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6.png"/><Relationship Id="rId18" Type="http://schemas.openxmlformats.org/officeDocument/2006/relationships/image" Target="../media/image120.png"/><Relationship Id="rId3" Type="http://schemas.openxmlformats.org/officeDocument/2006/relationships/image" Target="../media/image107.png"/><Relationship Id="rId7" Type="http://schemas.openxmlformats.org/officeDocument/2006/relationships/image" Target="../media/image111.svg"/><Relationship Id="rId12" Type="http://schemas.openxmlformats.org/officeDocument/2006/relationships/slide" Target="slide3.xml"/><Relationship Id="rId17" Type="http://schemas.openxmlformats.org/officeDocument/2006/relationships/image" Target="../media/image119.png"/><Relationship Id="rId2" Type="http://schemas.openxmlformats.org/officeDocument/2006/relationships/notesSlide" Target="../notesSlides/notesSlide10.xml"/><Relationship Id="rId16" Type="http://schemas.openxmlformats.org/officeDocument/2006/relationships/image" Target="../media/image118.svg"/><Relationship Id="rId1" Type="http://schemas.openxmlformats.org/officeDocument/2006/relationships/slideLayout" Target="../slideLayouts/slideLayout2.xml"/><Relationship Id="rId6" Type="http://schemas.openxmlformats.org/officeDocument/2006/relationships/image" Target="../media/image110.png"/><Relationship Id="rId11" Type="http://schemas.openxmlformats.org/officeDocument/2006/relationships/image" Target="../media/image115.svg"/><Relationship Id="rId5" Type="http://schemas.openxmlformats.org/officeDocument/2006/relationships/image" Target="../media/image109.png"/><Relationship Id="rId15" Type="http://schemas.openxmlformats.org/officeDocument/2006/relationships/image" Target="../media/image117.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svg"/><Relationship Id="rId14" Type="http://schemas.openxmlformats.org/officeDocument/2006/relationships/image" Target="../media/image81.png"/></Relationships>
</file>

<file path=ppt/slides/_rels/slide11.xml.rels><?xml version="1.0" encoding="UTF-8" standalone="yes"?>
<Relationships xmlns="http://schemas.openxmlformats.org/package/2006/relationships"><Relationship Id="rId8" Type="http://schemas.openxmlformats.org/officeDocument/2006/relationships/image" Target="../media/image126.svg"/><Relationship Id="rId13" Type="http://schemas.openxmlformats.org/officeDocument/2006/relationships/image" Target="../media/image131.png"/><Relationship Id="rId18" Type="http://schemas.openxmlformats.org/officeDocument/2006/relationships/image" Target="../media/image116.png"/><Relationship Id="rId26" Type="http://schemas.openxmlformats.org/officeDocument/2006/relationships/image" Target="../media/image139.svg"/><Relationship Id="rId3" Type="http://schemas.openxmlformats.org/officeDocument/2006/relationships/image" Target="../media/image121.png"/><Relationship Id="rId21" Type="http://schemas.openxmlformats.org/officeDocument/2006/relationships/image" Target="../media/image81.png"/><Relationship Id="rId7" Type="http://schemas.openxmlformats.org/officeDocument/2006/relationships/image" Target="../media/image125.png"/><Relationship Id="rId12" Type="http://schemas.openxmlformats.org/officeDocument/2006/relationships/image" Target="../media/image130.svg"/><Relationship Id="rId17" Type="http://schemas.openxmlformats.org/officeDocument/2006/relationships/slide" Target="slide3.xml"/><Relationship Id="rId25" Type="http://schemas.openxmlformats.org/officeDocument/2006/relationships/image" Target="../media/image138.png"/><Relationship Id="rId2" Type="http://schemas.openxmlformats.org/officeDocument/2006/relationships/notesSlide" Target="../notesSlides/notesSlide11.xml"/><Relationship Id="rId16" Type="http://schemas.openxmlformats.org/officeDocument/2006/relationships/image" Target="../media/image134.svg"/><Relationship Id="rId20" Type="http://schemas.openxmlformats.org/officeDocument/2006/relationships/image" Target="../media/image118.svg"/><Relationship Id="rId1" Type="http://schemas.openxmlformats.org/officeDocument/2006/relationships/slideLayout" Target="../slideLayouts/slideLayout2.xml"/><Relationship Id="rId6" Type="http://schemas.openxmlformats.org/officeDocument/2006/relationships/image" Target="../media/image124.png"/><Relationship Id="rId11" Type="http://schemas.openxmlformats.org/officeDocument/2006/relationships/image" Target="../media/image129.png"/><Relationship Id="rId24" Type="http://schemas.openxmlformats.org/officeDocument/2006/relationships/image" Target="../media/image137.svg"/><Relationship Id="rId5" Type="http://schemas.openxmlformats.org/officeDocument/2006/relationships/image" Target="../media/image123.png"/><Relationship Id="rId15" Type="http://schemas.openxmlformats.org/officeDocument/2006/relationships/image" Target="../media/image133.png"/><Relationship Id="rId23" Type="http://schemas.openxmlformats.org/officeDocument/2006/relationships/image" Target="../media/image136.png"/><Relationship Id="rId28" Type="http://schemas.openxmlformats.org/officeDocument/2006/relationships/image" Target="../media/image141.svg"/><Relationship Id="rId10" Type="http://schemas.openxmlformats.org/officeDocument/2006/relationships/image" Target="../media/image128.svg"/><Relationship Id="rId19" Type="http://schemas.openxmlformats.org/officeDocument/2006/relationships/image" Target="../media/image117.png"/><Relationship Id="rId4" Type="http://schemas.openxmlformats.org/officeDocument/2006/relationships/image" Target="../media/image122.svg"/><Relationship Id="rId9" Type="http://schemas.openxmlformats.org/officeDocument/2006/relationships/image" Target="../media/image127.png"/><Relationship Id="rId14" Type="http://schemas.openxmlformats.org/officeDocument/2006/relationships/image" Target="../media/image132.svg"/><Relationship Id="rId22" Type="http://schemas.openxmlformats.org/officeDocument/2006/relationships/image" Target="../media/image135.png"/><Relationship Id="rId27" Type="http://schemas.openxmlformats.org/officeDocument/2006/relationships/image" Target="../media/image140.png"/></Relationships>
</file>

<file path=ppt/slides/_rels/slide12.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image" Target="../media/image152.png"/><Relationship Id="rId18" Type="http://schemas.openxmlformats.org/officeDocument/2006/relationships/image" Target="../media/image157.png"/><Relationship Id="rId26" Type="http://schemas.openxmlformats.org/officeDocument/2006/relationships/image" Target="../media/image164.png"/><Relationship Id="rId3" Type="http://schemas.openxmlformats.org/officeDocument/2006/relationships/image" Target="../media/image142.png"/><Relationship Id="rId21" Type="http://schemas.openxmlformats.org/officeDocument/2006/relationships/image" Target="../media/image160.png"/><Relationship Id="rId7" Type="http://schemas.openxmlformats.org/officeDocument/2006/relationships/image" Target="../media/image146.png"/><Relationship Id="rId12" Type="http://schemas.openxmlformats.org/officeDocument/2006/relationships/image" Target="../media/image151.png"/><Relationship Id="rId17" Type="http://schemas.openxmlformats.org/officeDocument/2006/relationships/image" Target="../media/image156.png"/><Relationship Id="rId25" Type="http://schemas.openxmlformats.org/officeDocument/2006/relationships/image" Target="../media/image163.png"/><Relationship Id="rId2" Type="http://schemas.openxmlformats.org/officeDocument/2006/relationships/notesSlide" Target="../notesSlides/notesSlide12.xml"/><Relationship Id="rId16" Type="http://schemas.openxmlformats.org/officeDocument/2006/relationships/image" Target="../media/image155.png"/><Relationship Id="rId20" Type="http://schemas.openxmlformats.org/officeDocument/2006/relationships/image" Target="../media/image159.png"/><Relationship Id="rId29" Type="http://schemas.openxmlformats.org/officeDocument/2006/relationships/image" Target="../media/image167.png"/><Relationship Id="rId1" Type="http://schemas.openxmlformats.org/officeDocument/2006/relationships/slideLayout" Target="../slideLayouts/slideLayout6.xml"/><Relationship Id="rId6" Type="http://schemas.openxmlformats.org/officeDocument/2006/relationships/image" Target="../media/image145.png"/><Relationship Id="rId11" Type="http://schemas.openxmlformats.org/officeDocument/2006/relationships/image" Target="../media/image150.png"/><Relationship Id="rId24" Type="http://schemas.openxmlformats.org/officeDocument/2006/relationships/image" Target="../media/image162.png"/><Relationship Id="rId5" Type="http://schemas.openxmlformats.org/officeDocument/2006/relationships/image" Target="../media/image144.png"/><Relationship Id="rId15" Type="http://schemas.openxmlformats.org/officeDocument/2006/relationships/image" Target="../media/image154.png"/><Relationship Id="rId23" Type="http://schemas.openxmlformats.org/officeDocument/2006/relationships/image" Target="../media/image161.png"/><Relationship Id="rId28" Type="http://schemas.openxmlformats.org/officeDocument/2006/relationships/image" Target="../media/image166.png"/><Relationship Id="rId10" Type="http://schemas.openxmlformats.org/officeDocument/2006/relationships/image" Target="../media/image149.bin"/><Relationship Id="rId19" Type="http://schemas.openxmlformats.org/officeDocument/2006/relationships/image" Target="../media/image158.png"/><Relationship Id="rId31" Type="http://schemas.openxmlformats.org/officeDocument/2006/relationships/image" Target="../media/image169.png"/><Relationship Id="rId4" Type="http://schemas.openxmlformats.org/officeDocument/2006/relationships/image" Target="../media/image143.png"/><Relationship Id="rId9" Type="http://schemas.openxmlformats.org/officeDocument/2006/relationships/image" Target="../media/image148.png"/><Relationship Id="rId14" Type="http://schemas.openxmlformats.org/officeDocument/2006/relationships/image" Target="../media/image153.png"/><Relationship Id="rId22" Type="http://schemas.openxmlformats.org/officeDocument/2006/relationships/image" Target="../media/image12.png"/><Relationship Id="rId27" Type="http://schemas.openxmlformats.org/officeDocument/2006/relationships/image" Target="../media/image165.png"/><Relationship Id="rId30" Type="http://schemas.openxmlformats.org/officeDocument/2006/relationships/image" Target="../media/image168.bin"/></Relationships>
</file>

<file path=ppt/slides/_rels/slide13.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73.jpeg"/><Relationship Id="rId7" Type="http://schemas.openxmlformats.org/officeDocument/2006/relationships/image" Target="../media/image172.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171.png"/><Relationship Id="rId5" Type="http://schemas.openxmlformats.org/officeDocument/2006/relationships/image" Target="../media/image170.png"/><Relationship Id="rId10" Type="http://schemas.openxmlformats.org/officeDocument/2006/relationships/slide" Target="slide3.xml"/><Relationship Id="rId4" Type="http://schemas.openxmlformats.org/officeDocument/2006/relationships/image" Target="../media/image74.png"/><Relationship Id="rId9" Type="http://schemas.openxmlformats.org/officeDocument/2006/relationships/image" Target="../media/image6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video" Target="https://player.vimeo.com/video/511685874?app_id=122963" TargetMode="External"/><Relationship Id="rId5" Type="http://schemas.openxmlformats.org/officeDocument/2006/relationships/image" Target="../media/image174.jpeg"/><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5.png"/><Relationship Id="rId7" Type="http://schemas.openxmlformats.org/officeDocument/2006/relationships/image" Target="../media/image17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slide" Target="slide27.xml"/><Relationship Id="rId4" Type="http://schemas.openxmlformats.org/officeDocument/2006/relationships/slide" Target="slide3.xml"/><Relationship Id="rId9" Type="http://schemas.openxmlformats.org/officeDocument/2006/relationships/image" Target="../media/image69.png"/></Relationships>
</file>

<file path=ppt/slides/_rels/slide16.xml.rels><?xml version="1.0" encoding="UTF-8" standalone="yes"?>
<Relationships xmlns="http://schemas.openxmlformats.org/package/2006/relationships"><Relationship Id="rId8" Type="http://schemas.openxmlformats.org/officeDocument/2006/relationships/image" Target="../media/image182.png"/><Relationship Id="rId13" Type="http://schemas.microsoft.com/office/2007/relationships/hdphoto" Target="../media/hdphoto1.wdp"/><Relationship Id="rId3" Type="http://schemas.openxmlformats.org/officeDocument/2006/relationships/image" Target="../media/image87.png"/><Relationship Id="rId7" Type="http://schemas.openxmlformats.org/officeDocument/2006/relationships/image" Target="../media/image181.png"/><Relationship Id="rId12" Type="http://schemas.openxmlformats.org/officeDocument/2006/relationships/image" Target="../media/image186.png"/><Relationship Id="rId17" Type="http://schemas.openxmlformats.org/officeDocument/2006/relationships/image" Target="../media/image69.png"/><Relationship Id="rId2" Type="http://schemas.openxmlformats.org/officeDocument/2006/relationships/notesSlide" Target="../notesSlides/notesSlide16.xml"/><Relationship Id="rId16" Type="http://schemas.openxmlformats.org/officeDocument/2006/relationships/image" Target="../media/image188.png"/><Relationship Id="rId1" Type="http://schemas.openxmlformats.org/officeDocument/2006/relationships/slideLayout" Target="../slideLayouts/slideLayout2.xml"/><Relationship Id="rId6" Type="http://schemas.openxmlformats.org/officeDocument/2006/relationships/image" Target="../media/image180.png"/><Relationship Id="rId11" Type="http://schemas.openxmlformats.org/officeDocument/2006/relationships/image" Target="../media/image185.png"/><Relationship Id="rId5" Type="http://schemas.openxmlformats.org/officeDocument/2006/relationships/image" Target="../media/image179.svg"/><Relationship Id="rId15" Type="http://schemas.microsoft.com/office/2007/relationships/hdphoto" Target="../media/hdphoto2.wdp"/><Relationship Id="rId10" Type="http://schemas.openxmlformats.org/officeDocument/2006/relationships/image" Target="../media/image184.png"/><Relationship Id="rId4" Type="http://schemas.openxmlformats.org/officeDocument/2006/relationships/image" Target="../media/image178.png"/><Relationship Id="rId9" Type="http://schemas.openxmlformats.org/officeDocument/2006/relationships/image" Target="../media/image183.png"/><Relationship Id="rId14" Type="http://schemas.openxmlformats.org/officeDocument/2006/relationships/image" Target="../media/image187.png"/></Relationships>
</file>

<file path=ppt/slides/_rels/slide17.xml.rels><?xml version="1.0" encoding="UTF-8" standalone="yes"?>
<Relationships xmlns="http://schemas.openxmlformats.org/package/2006/relationships"><Relationship Id="rId8" Type="http://schemas.openxmlformats.org/officeDocument/2006/relationships/image" Target="../media/image192.svg"/><Relationship Id="rId13" Type="http://schemas.openxmlformats.org/officeDocument/2006/relationships/image" Target="../media/image196.png"/><Relationship Id="rId18" Type="http://schemas.openxmlformats.org/officeDocument/2006/relationships/image" Target="../media/image135.png"/><Relationship Id="rId3" Type="http://schemas.openxmlformats.org/officeDocument/2006/relationships/slide" Target="slide3.xml"/><Relationship Id="rId7" Type="http://schemas.openxmlformats.org/officeDocument/2006/relationships/image" Target="../media/image191.png"/><Relationship Id="rId12" Type="http://schemas.openxmlformats.org/officeDocument/2006/relationships/image" Target="../media/image195.svg"/><Relationship Id="rId17" Type="http://schemas.openxmlformats.org/officeDocument/2006/relationships/image" Target="../media/image200.svg"/><Relationship Id="rId2" Type="http://schemas.openxmlformats.org/officeDocument/2006/relationships/notesSlide" Target="../notesSlides/notesSlide17.xml"/><Relationship Id="rId16" Type="http://schemas.openxmlformats.org/officeDocument/2006/relationships/image" Target="../media/image199.png"/><Relationship Id="rId1" Type="http://schemas.openxmlformats.org/officeDocument/2006/relationships/slideLayout" Target="../slideLayouts/slideLayout2.xml"/><Relationship Id="rId6" Type="http://schemas.openxmlformats.org/officeDocument/2006/relationships/image" Target="../media/image190.png"/><Relationship Id="rId11" Type="http://schemas.openxmlformats.org/officeDocument/2006/relationships/image" Target="../media/image194.png"/><Relationship Id="rId5" Type="http://schemas.openxmlformats.org/officeDocument/2006/relationships/image" Target="../media/image189.png"/><Relationship Id="rId15" Type="http://schemas.openxmlformats.org/officeDocument/2006/relationships/image" Target="../media/image198.svg"/><Relationship Id="rId10" Type="http://schemas.openxmlformats.org/officeDocument/2006/relationships/image" Target="../media/image193.png"/><Relationship Id="rId4" Type="http://schemas.openxmlformats.org/officeDocument/2006/relationships/slide" Target="slide27.xml"/><Relationship Id="rId9" Type="http://schemas.openxmlformats.org/officeDocument/2006/relationships/image" Target="../media/image69.png"/><Relationship Id="rId14" Type="http://schemas.openxmlformats.org/officeDocument/2006/relationships/image" Target="../media/image197.png"/></Relationships>
</file>

<file path=ppt/slides/_rels/slide18.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image" Target="../media/image210.png"/><Relationship Id="rId18" Type="http://schemas.openxmlformats.org/officeDocument/2006/relationships/image" Target="../media/image214.svg"/><Relationship Id="rId3" Type="http://schemas.openxmlformats.org/officeDocument/2006/relationships/image" Target="../media/image201.png"/><Relationship Id="rId7" Type="http://schemas.openxmlformats.org/officeDocument/2006/relationships/image" Target="../media/image205.png"/><Relationship Id="rId12" Type="http://schemas.openxmlformats.org/officeDocument/2006/relationships/image" Target="../media/image209.svg"/><Relationship Id="rId17" Type="http://schemas.openxmlformats.org/officeDocument/2006/relationships/image" Target="../media/image213.png"/><Relationship Id="rId2" Type="http://schemas.openxmlformats.org/officeDocument/2006/relationships/notesSlide" Target="../notesSlides/notesSlide18.xml"/><Relationship Id="rId16" Type="http://schemas.openxmlformats.org/officeDocument/2006/relationships/image" Target="../media/image212.svg"/><Relationship Id="rId20" Type="http://schemas.openxmlformats.org/officeDocument/2006/relationships/slide" Target="slide3.xml"/><Relationship Id="rId1" Type="http://schemas.openxmlformats.org/officeDocument/2006/relationships/slideLayout" Target="../slideLayouts/slideLayout6.xml"/><Relationship Id="rId6" Type="http://schemas.openxmlformats.org/officeDocument/2006/relationships/image" Target="../media/image204.svg"/><Relationship Id="rId11" Type="http://schemas.openxmlformats.org/officeDocument/2006/relationships/image" Target="../media/image208.png"/><Relationship Id="rId5" Type="http://schemas.openxmlformats.org/officeDocument/2006/relationships/image" Target="../media/image203.png"/><Relationship Id="rId15" Type="http://schemas.openxmlformats.org/officeDocument/2006/relationships/image" Target="../media/image211.png"/><Relationship Id="rId10" Type="http://schemas.openxmlformats.org/officeDocument/2006/relationships/image" Target="../media/image207.svg"/><Relationship Id="rId19" Type="http://schemas.openxmlformats.org/officeDocument/2006/relationships/image" Target="../media/image215.png"/><Relationship Id="rId4" Type="http://schemas.openxmlformats.org/officeDocument/2006/relationships/image" Target="../media/image202.svg"/><Relationship Id="rId9" Type="http://schemas.openxmlformats.org/officeDocument/2006/relationships/image" Target="../media/image206.png"/><Relationship Id="rId1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216.jpg"/><Relationship Id="rId7" Type="http://schemas.openxmlformats.org/officeDocument/2006/relationships/image" Target="../media/image220.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17.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jpeg"/><Relationship Id="rId18" Type="http://schemas.openxmlformats.org/officeDocument/2006/relationships/image" Target="../media/image29.png"/><Relationship Id="rId3" Type="http://schemas.openxmlformats.org/officeDocument/2006/relationships/image" Target="../media/image14.pn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2.xml"/><Relationship Id="rId16" Type="http://schemas.openxmlformats.org/officeDocument/2006/relationships/image" Target="../media/image27.jpeg"/><Relationship Id="rId20"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jpe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22.png"/></Relationships>
</file>

<file path=ppt/slides/_rels/slide21.xml.rels><?xml version="1.0" encoding="UTF-8" standalone="yes"?>
<Relationships xmlns="http://schemas.openxmlformats.org/package/2006/relationships"><Relationship Id="rId8" Type="http://schemas.openxmlformats.org/officeDocument/2006/relationships/image" Target="../media/image228.png"/><Relationship Id="rId13" Type="http://schemas.openxmlformats.org/officeDocument/2006/relationships/image" Target="../media/image233.svg"/><Relationship Id="rId18" Type="http://schemas.openxmlformats.org/officeDocument/2006/relationships/image" Target="../media/image238.svg"/><Relationship Id="rId3" Type="http://schemas.openxmlformats.org/officeDocument/2006/relationships/image" Target="../media/image225.png"/><Relationship Id="rId21" Type="http://schemas.openxmlformats.org/officeDocument/2006/relationships/image" Target="../media/image241.svg"/><Relationship Id="rId7" Type="http://schemas.openxmlformats.org/officeDocument/2006/relationships/image" Target="../media/image227.png"/><Relationship Id="rId12" Type="http://schemas.openxmlformats.org/officeDocument/2006/relationships/image" Target="../media/image232.png"/><Relationship Id="rId17" Type="http://schemas.openxmlformats.org/officeDocument/2006/relationships/image" Target="../media/image237.png"/><Relationship Id="rId2" Type="http://schemas.openxmlformats.org/officeDocument/2006/relationships/notesSlide" Target="../notesSlides/notesSlide21.xml"/><Relationship Id="rId16" Type="http://schemas.openxmlformats.org/officeDocument/2006/relationships/image" Target="../media/image236.png"/><Relationship Id="rId20" Type="http://schemas.openxmlformats.org/officeDocument/2006/relationships/image" Target="../media/image240.png"/><Relationship Id="rId1" Type="http://schemas.openxmlformats.org/officeDocument/2006/relationships/slideLayout" Target="../slideLayouts/slideLayout6.xml"/><Relationship Id="rId6" Type="http://schemas.openxmlformats.org/officeDocument/2006/relationships/image" Target="../media/image69.png"/><Relationship Id="rId11" Type="http://schemas.openxmlformats.org/officeDocument/2006/relationships/image" Target="../media/image231.svg"/><Relationship Id="rId5" Type="http://schemas.openxmlformats.org/officeDocument/2006/relationships/image" Target="../media/image79.png"/><Relationship Id="rId15" Type="http://schemas.openxmlformats.org/officeDocument/2006/relationships/image" Target="../media/image235.png"/><Relationship Id="rId10" Type="http://schemas.openxmlformats.org/officeDocument/2006/relationships/image" Target="../media/image230.png"/><Relationship Id="rId19" Type="http://schemas.openxmlformats.org/officeDocument/2006/relationships/image" Target="../media/image239.png"/><Relationship Id="rId4" Type="http://schemas.openxmlformats.org/officeDocument/2006/relationships/image" Target="../media/image226.svg"/><Relationship Id="rId9" Type="http://schemas.openxmlformats.org/officeDocument/2006/relationships/image" Target="../media/image229.svg"/><Relationship Id="rId14" Type="http://schemas.openxmlformats.org/officeDocument/2006/relationships/image" Target="../media/image234.png"/><Relationship Id="rId22" Type="http://schemas.openxmlformats.org/officeDocument/2006/relationships/image" Target="../media/image242.png"/></Relationships>
</file>

<file path=ppt/slides/_rels/slide2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43.png"/></Relationships>
</file>

<file path=ppt/slides/_rels/slide23.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68.png"/><Relationship Id="rId1" Type="http://schemas.openxmlformats.org/officeDocument/2006/relationships/slideLayout" Target="../slideLayouts/slideLayout16.xml"/><Relationship Id="rId5" Type="http://schemas.openxmlformats.org/officeDocument/2006/relationships/image" Target="../media/image245.svg"/><Relationship Id="rId4" Type="http://schemas.openxmlformats.org/officeDocument/2006/relationships/image" Target="../media/image24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243.png"/></Relationships>
</file>

<file path=ppt/slides/_rels/slide27.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hyperlink" Target="mailto:sales@brightsign.biz" TargetMode="External"/></Relationships>
</file>

<file path=ppt/slides/_rels/slide2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1.svg"/><Relationship Id="rId18" Type="http://schemas.openxmlformats.org/officeDocument/2006/relationships/image" Target="../media/image46.svg"/><Relationship Id="rId26" Type="http://schemas.openxmlformats.org/officeDocument/2006/relationships/image" Target="../media/image54.svg"/><Relationship Id="rId3" Type="http://schemas.openxmlformats.org/officeDocument/2006/relationships/image" Target="../media/image32.png"/><Relationship Id="rId21" Type="http://schemas.openxmlformats.org/officeDocument/2006/relationships/image" Target="../media/image49.png"/><Relationship Id="rId7" Type="http://schemas.openxmlformats.org/officeDocument/2006/relationships/image" Target="../media/image36.sv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notesSlide" Target="../notesSlides/notesSlide3.xml"/><Relationship Id="rId16" Type="http://schemas.openxmlformats.org/officeDocument/2006/relationships/image" Target="../media/image44.png"/><Relationship Id="rId20" Type="http://schemas.openxmlformats.org/officeDocument/2006/relationships/image" Target="../media/image48.svg"/><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39.png"/><Relationship Id="rId24" Type="http://schemas.openxmlformats.org/officeDocument/2006/relationships/image" Target="../media/image52.svg"/><Relationship Id="rId5" Type="http://schemas.openxmlformats.org/officeDocument/2006/relationships/image" Target="../media/image34.svg"/><Relationship Id="rId15" Type="http://schemas.openxmlformats.org/officeDocument/2006/relationships/image" Target="../media/image43.svg"/><Relationship Id="rId23" Type="http://schemas.openxmlformats.org/officeDocument/2006/relationships/image" Target="../media/image51.png"/><Relationship Id="rId10" Type="http://schemas.openxmlformats.org/officeDocument/2006/relationships/image" Target="../media/image38.svg"/><Relationship Id="rId19" Type="http://schemas.openxmlformats.org/officeDocument/2006/relationships/image" Target="../media/image47.png"/><Relationship Id="rId4" Type="http://schemas.openxmlformats.org/officeDocument/2006/relationships/image" Target="../media/image33.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svg"/></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103.png"/><Relationship Id="rId7" Type="http://schemas.openxmlformats.org/officeDocument/2006/relationships/image" Target="../media/image248.JP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247.JPG"/><Relationship Id="rId5" Type="http://schemas.openxmlformats.org/officeDocument/2006/relationships/image" Target="../media/image105.png"/><Relationship Id="rId4" Type="http://schemas.openxmlformats.org/officeDocument/2006/relationships/image" Target="../media/image104.svg"/></Relationships>
</file>

<file path=ppt/slides/_rels/slide3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116.png"/><Relationship Id="rId7" Type="http://schemas.microsoft.com/office/2007/relationships/hdphoto" Target="../media/hdphoto4.wdp"/><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250.png"/><Relationship Id="rId5" Type="http://schemas.microsoft.com/office/2007/relationships/hdphoto" Target="../media/hdphoto3.wdp"/><Relationship Id="rId4" Type="http://schemas.openxmlformats.org/officeDocument/2006/relationships/image" Target="../media/image249.png"/></Relationships>
</file>

<file path=ppt/slides/_rels/slide33.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slide" Target="slide3.xml"/><Relationship Id="rId7" Type="http://schemas.openxmlformats.org/officeDocument/2006/relationships/image" Target="../media/image190.png"/><Relationship Id="rId12" Type="http://schemas.openxmlformats.org/officeDocument/2006/relationships/image" Target="../media/image255.sv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07.png"/><Relationship Id="rId11" Type="http://schemas.openxmlformats.org/officeDocument/2006/relationships/image" Target="../media/image254.png"/><Relationship Id="rId5" Type="http://schemas.openxmlformats.org/officeDocument/2006/relationships/image" Target="../media/image81.png"/><Relationship Id="rId10" Type="http://schemas.openxmlformats.org/officeDocument/2006/relationships/image" Target="../media/image253.png"/><Relationship Id="rId4" Type="http://schemas.openxmlformats.org/officeDocument/2006/relationships/slide" Target="slide27.xml"/><Relationship Id="rId9" Type="http://schemas.openxmlformats.org/officeDocument/2006/relationships/image" Target="../media/image252.svg"/></Relationships>
</file>

<file path=ppt/slides/_rels/slide34.xml.rels><?xml version="1.0" encoding="UTF-8" standalone="yes"?>
<Relationships xmlns="http://schemas.openxmlformats.org/package/2006/relationships"><Relationship Id="rId8" Type="http://schemas.openxmlformats.org/officeDocument/2006/relationships/image" Target="../media/image257.svg"/><Relationship Id="rId13" Type="http://schemas.openxmlformats.org/officeDocument/2006/relationships/image" Target="../media/image66.png"/><Relationship Id="rId18" Type="http://schemas.openxmlformats.org/officeDocument/2006/relationships/image" Target="../media/image263.svg"/><Relationship Id="rId3" Type="http://schemas.openxmlformats.org/officeDocument/2006/relationships/slide" Target="slide27.xml"/><Relationship Id="rId7" Type="http://schemas.openxmlformats.org/officeDocument/2006/relationships/image" Target="../media/image256.png"/><Relationship Id="rId12" Type="http://schemas.openxmlformats.org/officeDocument/2006/relationships/image" Target="../media/image259.svg"/><Relationship Id="rId17" Type="http://schemas.openxmlformats.org/officeDocument/2006/relationships/image" Target="../media/image262.png"/><Relationship Id="rId2" Type="http://schemas.openxmlformats.org/officeDocument/2006/relationships/notesSlide" Target="../notesSlides/notesSlide31.xml"/><Relationship Id="rId16" Type="http://schemas.openxmlformats.org/officeDocument/2006/relationships/image" Target="../media/image261.svg"/><Relationship Id="rId1" Type="http://schemas.openxmlformats.org/officeDocument/2006/relationships/slideLayout" Target="../slideLayouts/slideLayout2.xml"/><Relationship Id="rId6" Type="http://schemas.openxmlformats.org/officeDocument/2006/relationships/image" Target="../media/image123.png"/><Relationship Id="rId11" Type="http://schemas.openxmlformats.org/officeDocument/2006/relationships/image" Target="../media/image258.png"/><Relationship Id="rId5" Type="http://schemas.openxmlformats.org/officeDocument/2006/relationships/image" Target="../media/image190.png"/><Relationship Id="rId15" Type="http://schemas.openxmlformats.org/officeDocument/2006/relationships/image" Target="../media/image260.png"/><Relationship Id="rId10" Type="http://schemas.openxmlformats.org/officeDocument/2006/relationships/image" Target="../media/image255.svg"/><Relationship Id="rId4" Type="http://schemas.openxmlformats.org/officeDocument/2006/relationships/image" Target="../media/image81.png"/><Relationship Id="rId9" Type="http://schemas.openxmlformats.org/officeDocument/2006/relationships/image" Target="../media/image254.png"/><Relationship Id="rId14" Type="http://schemas.openxmlformats.org/officeDocument/2006/relationships/image" Target="../media/image67.svg"/></Relationships>
</file>

<file path=ppt/slides/_rels/slide35.xml.rels><?xml version="1.0" encoding="UTF-8" standalone="yes"?>
<Relationships xmlns="http://schemas.openxmlformats.org/package/2006/relationships"><Relationship Id="rId8" Type="http://schemas.openxmlformats.org/officeDocument/2006/relationships/image" Target="../media/image266.png"/><Relationship Id="rId13" Type="http://schemas.openxmlformats.org/officeDocument/2006/relationships/image" Target="../media/image269.jpg"/><Relationship Id="rId18" Type="http://schemas.openxmlformats.org/officeDocument/2006/relationships/image" Target="../media/image274.png"/><Relationship Id="rId3" Type="http://schemas.openxmlformats.org/officeDocument/2006/relationships/slide" Target="slide3.xml"/><Relationship Id="rId7" Type="http://schemas.openxmlformats.org/officeDocument/2006/relationships/image" Target="../media/image265.png"/><Relationship Id="rId12" Type="http://schemas.openxmlformats.org/officeDocument/2006/relationships/image" Target="../media/image79.png"/><Relationship Id="rId17" Type="http://schemas.openxmlformats.org/officeDocument/2006/relationships/image" Target="../media/image273.jpg"/><Relationship Id="rId2" Type="http://schemas.openxmlformats.org/officeDocument/2006/relationships/notesSlide" Target="../notesSlides/notesSlide32.xml"/><Relationship Id="rId16" Type="http://schemas.openxmlformats.org/officeDocument/2006/relationships/image" Target="../media/image272.jpg"/><Relationship Id="rId1" Type="http://schemas.openxmlformats.org/officeDocument/2006/relationships/slideLayout" Target="../slideLayouts/slideLayout2.xml"/><Relationship Id="rId6" Type="http://schemas.openxmlformats.org/officeDocument/2006/relationships/image" Target="../media/image119.png"/><Relationship Id="rId11" Type="http://schemas.openxmlformats.org/officeDocument/2006/relationships/image" Target="../media/image120.png"/><Relationship Id="rId5" Type="http://schemas.openxmlformats.org/officeDocument/2006/relationships/image" Target="../media/image264.png"/><Relationship Id="rId15" Type="http://schemas.openxmlformats.org/officeDocument/2006/relationships/image" Target="../media/image271.png"/><Relationship Id="rId10" Type="http://schemas.openxmlformats.org/officeDocument/2006/relationships/image" Target="../media/image268.svg"/><Relationship Id="rId19" Type="http://schemas.openxmlformats.org/officeDocument/2006/relationships/image" Target="../media/image81.png"/><Relationship Id="rId4" Type="http://schemas.openxmlformats.org/officeDocument/2006/relationships/slide" Target="slide27.xml"/><Relationship Id="rId9" Type="http://schemas.openxmlformats.org/officeDocument/2006/relationships/image" Target="../media/image267.png"/><Relationship Id="rId14" Type="http://schemas.openxmlformats.org/officeDocument/2006/relationships/image" Target="../media/image270.png"/></Relationships>
</file>

<file path=ppt/slides/_rels/slide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55.png"/><Relationship Id="rId7" Type="http://schemas.openxmlformats.org/officeDocument/2006/relationships/image" Target="../media/image59.svg"/><Relationship Id="rId12" Type="http://schemas.openxmlformats.org/officeDocument/2006/relationships/image" Target="../media/image64.png"/><Relationship Id="rId17" Type="http://schemas.openxmlformats.org/officeDocument/2006/relationships/image" Target="../media/image68.png"/><Relationship Id="rId2" Type="http://schemas.openxmlformats.org/officeDocument/2006/relationships/notesSlide" Target="../notesSlides/notesSlide4.xml"/><Relationship Id="rId16" Type="http://schemas.openxmlformats.org/officeDocument/2006/relationships/slide" Target="slide3.xml"/><Relationship Id="rId1" Type="http://schemas.openxmlformats.org/officeDocument/2006/relationships/slideLayout" Target="../slideLayouts/slideLayout6.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svg"/><Relationship Id="rId15" Type="http://schemas.openxmlformats.org/officeDocument/2006/relationships/image" Target="../media/image67.sv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 Id="rId1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slide" Target="slide3.xml"/><Relationship Id="rId4" Type="http://schemas.openxmlformats.org/officeDocument/2006/relationships/image" Target="../media/image74.png"/><Relationship Id="rId9" Type="http://schemas.openxmlformats.org/officeDocument/2006/relationships/image" Target="../media/image7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video" Target="https://player.vimeo.com/video/511687405?app_id=122963" TargetMode="External"/><Relationship Id="rId5" Type="http://schemas.openxmlformats.org/officeDocument/2006/relationships/image" Target="../media/image80.jpeg"/><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svg"/><Relationship Id="rId18" Type="http://schemas.openxmlformats.org/officeDocument/2006/relationships/image" Target="../media/image94.jpg"/><Relationship Id="rId3" Type="http://schemas.openxmlformats.org/officeDocument/2006/relationships/image" Target="../media/image81.png"/><Relationship Id="rId21" Type="http://schemas.openxmlformats.org/officeDocument/2006/relationships/image" Target="../media/image96.svg"/><Relationship Id="rId7" Type="http://schemas.openxmlformats.org/officeDocument/2006/relationships/image" Target="../media/image85.png"/><Relationship Id="rId12" Type="http://schemas.openxmlformats.org/officeDocument/2006/relationships/image" Target="../media/image90.png"/><Relationship Id="rId17" Type="http://schemas.openxmlformats.org/officeDocument/2006/relationships/image" Target="../media/image79.png"/><Relationship Id="rId2" Type="http://schemas.openxmlformats.org/officeDocument/2006/relationships/notesSlide" Target="../notesSlides/notesSlide8.xml"/><Relationship Id="rId16" Type="http://schemas.openxmlformats.org/officeDocument/2006/relationships/slide" Target="slide3.xml"/><Relationship Id="rId20" Type="http://schemas.openxmlformats.org/officeDocument/2006/relationships/image" Target="../media/image60.png"/><Relationship Id="rId1" Type="http://schemas.openxmlformats.org/officeDocument/2006/relationships/slideLayout" Target="../slideLayouts/slideLayout4.xml"/><Relationship Id="rId6" Type="http://schemas.openxmlformats.org/officeDocument/2006/relationships/image" Target="../media/image84.sv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svg"/><Relationship Id="rId23" Type="http://schemas.openxmlformats.org/officeDocument/2006/relationships/image" Target="../media/image98.svg"/><Relationship Id="rId10" Type="http://schemas.openxmlformats.org/officeDocument/2006/relationships/image" Target="../media/image88.png"/><Relationship Id="rId19" Type="http://schemas.openxmlformats.org/officeDocument/2006/relationships/image" Target="../media/image95.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png"/><Relationship Id="rId22" Type="http://schemas.openxmlformats.org/officeDocument/2006/relationships/image" Target="../media/image97.png"/></Relationships>
</file>

<file path=ppt/slides/_rels/slide9.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9.jpeg"/><Relationship Id="rId7" Type="http://schemas.openxmlformats.org/officeDocument/2006/relationships/image" Target="../media/image81.png"/><Relationship Id="rId12"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106.png"/><Relationship Id="rId5" Type="http://schemas.openxmlformats.org/officeDocument/2006/relationships/image" Target="../media/image101.png"/><Relationship Id="rId10" Type="http://schemas.openxmlformats.org/officeDocument/2006/relationships/image" Target="../media/image105.png"/><Relationship Id="rId4" Type="http://schemas.openxmlformats.org/officeDocument/2006/relationships/image" Target="../media/image100.png"/><Relationship Id="rId9" Type="http://schemas.openxmlformats.org/officeDocument/2006/relationships/image" Target="../media/image10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5001B01-B8FB-4D91-B92C-13033F395072}"/>
              </a:ext>
            </a:extLst>
          </p:cNvPr>
          <p:cNvCxnSpPr>
            <a:cxnSpLocks/>
          </p:cNvCxnSpPr>
          <p:nvPr/>
        </p:nvCxnSpPr>
        <p:spPr>
          <a:xfrm>
            <a:off x="11952514" y="4977240"/>
            <a:ext cx="6306912" cy="27671"/>
          </a:xfrm>
          <a:prstGeom prst="line">
            <a:avLst/>
          </a:prstGeom>
          <a:ln>
            <a:solidFill>
              <a:schemeClr val="tx1"/>
            </a:solidFill>
          </a:ln>
        </p:spPr>
        <p:style>
          <a:lnRef idx="1">
            <a:schemeClr val="accent3"/>
          </a:lnRef>
          <a:fillRef idx="0">
            <a:schemeClr val="accent3"/>
          </a:fillRef>
          <a:effectRef idx="0">
            <a:schemeClr val="accent3"/>
          </a:effectRef>
          <a:fontRef idx="minor">
            <a:schemeClr val="tx1"/>
          </a:fontRef>
        </p:style>
      </p:cxnSp>
      <p:sp>
        <p:nvSpPr>
          <p:cNvPr id="5" name="TextBox 4">
            <a:extLst>
              <a:ext uri="{FF2B5EF4-FFF2-40B4-BE49-F238E27FC236}">
                <a16:creationId xmlns:a16="http://schemas.microsoft.com/office/drawing/2014/main" id="{DFE39ACD-2AAB-4141-A165-F7DC408B09EF}"/>
              </a:ext>
            </a:extLst>
          </p:cNvPr>
          <p:cNvSpPr txBox="1"/>
          <p:nvPr/>
        </p:nvSpPr>
        <p:spPr>
          <a:xfrm>
            <a:off x="15761094" y="9780508"/>
            <a:ext cx="2368626" cy="369332"/>
          </a:xfrm>
          <a:prstGeom prst="rect">
            <a:avLst/>
          </a:prstGeom>
          <a:noFill/>
        </p:spPr>
        <p:txBody>
          <a:bodyPr wrap="square">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November</a:t>
            </a:r>
            <a:r>
              <a:rPr lang="en-US" sz="1800" dirty="0">
                <a:latin typeface="Open Sans" panose="020B0606030504020204" pitchFamily="34" charset="0"/>
                <a:ea typeface="Open Sans" panose="020B0606030504020204" pitchFamily="34" charset="0"/>
                <a:cs typeface="Open Sans" panose="020B0606030504020204" pitchFamily="34" charset="0"/>
              </a:rPr>
              <a:t> 2021</a:t>
            </a:r>
          </a:p>
        </p:txBody>
      </p:sp>
      <p:sp>
        <p:nvSpPr>
          <p:cNvPr id="6" name="TextBox 5">
            <a:extLst>
              <a:ext uri="{FF2B5EF4-FFF2-40B4-BE49-F238E27FC236}">
                <a16:creationId xmlns:a16="http://schemas.microsoft.com/office/drawing/2014/main" id="{8BB591D8-01B7-4B11-9DCD-00D288DDAB30}"/>
              </a:ext>
            </a:extLst>
          </p:cNvPr>
          <p:cNvSpPr txBox="1"/>
          <p:nvPr/>
        </p:nvSpPr>
        <p:spPr>
          <a:xfrm>
            <a:off x="12119310" y="5242902"/>
            <a:ext cx="5903730" cy="1077218"/>
          </a:xfrm>
          <a:prstGeom prst="roundRect">
            <a:avLst>
              <a:gd name="adj" fmla="val 0"/>
            </a:avLst>
          </a:prstGeom>
          <a:noFill/>
          <a:effectLst>
            <a:outerShdw blurRad="50800" dist="38100" dir="2700000" algn="tl" rotWithShape="0">
              <a:prstClr val="black">
                <a:alpha val="40000"/>
              </a:prstClr>
            </a:outerShdw>
          </a:effectLst>
        </p:spPr>
        <p:txBody>
          <a:bodyPr wrap="square">
            <a:spAutoFit/>
          </a:bodyPr>
          <a:lstStyle/>
          <a:p>
            <a:pPr algn="ctr"/>
            <a:r>
              <a:rPr lang="en-US" sz="32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Exceptional cloud-connectivity </a:t>
            </a:r>
            <a:br>
              <a:rPr lang="en-US" sz="32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br>
            <a:r>
              <a:rPr lang="en-US" sz="32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for all BrightSign players</a:t>
            </a:r>
          </a:p>
        </p:txBody>
      </p:sp>
      <p:sp>
        <p:nvSpPr>
          <p:cNvPr id="10" name="Rectangle 9">
            <a:extLst>
              <a:ext uri="{FF2B5EF4-FFF2-40B4-BE49-F238E27FC236}">
                <a16:creationId xmlns:a16="http://schemas.microsoft.com/office/drawing/2014/main" id="{246E6E33-9496-486D-A837-8CCA0A2783C6}"/>
              </a:ext>
            </a:extLst>
          </p:cNvPr>
          <p:cNvSpPr/>
          <p:nvPr/>
        </p:nvSpPr>
        <p:spPr>
          <a:xfrm>
            <a:off x="1361928" y="1871712"/>
            <a:ext cx="8710863" cy="6799848"/>
          </a:xfrm>
          <a:prstGeom prst="rect">
            <a:avLst/>
          </a:prstGeom>
          <a:solidFill>
            <a:srgbClr val="311C6B">
              <a:alpha val="60000"/>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851415D5-8B63-42F5-9947-0F160DFBF8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5822" y="2685317"/>
            <a:ext cx="4329826" cy="1915385"/>
          </a:xfrm>
          <a:prstGeom prst="rect">
            <a:avLst/>
          </a:prstGeom>
        </p:spPr>
      </p:pic>
      <p:grpSp>
        <p:nvGrpSpPr>
          <p:cNvPr id="15" name="Group 14">
            <a:extLst>
              <a:ext uri="{FF2B5EF4-FFF2-40B4-BE49-F238E27FC236}">
                <a16:creationId xmlns:a16="http://schemas.microsoft.com/office/drawing/2014/main" id="{A50F3254-6AE9-4049-94AD-C21E735FA7A7}"/>
              </a:ext>
            </a:extLst>
          </p:cNvPr>
          <p:cNvGrpSpPr/>
          <p:nvPr/>
        </p:nvGrpSpPr>
        <p:grpSpPr>
          <a:xfrm>
            <a:off x="1987634" y="2421820"/>
            <a:ext cx="7459449" cy="5047536"/>
            <a:chOff x="2070387" y="3467314"/>
            <a:chExt cx="7459449" cy="5047536"/>
          </a:xfrm>
        </p:grpSpPr>
        <p:sp>
          <p:nvSpPr>
            <p:cNvPr id="12" name="TextBox 11">
              <a:extLst>
                <a:ext uri="{FF2B5EF4-FFF2-40B4-BE49-F238E27FC236}">
                  <a16:creationId xmlns:a16="http://schemas.microsoft.com/office/drawing/2014/main" id="{23CE4DED-080F-487A-BC32-F3B2BBD2EE48}"/>
                </a:ext>
              </a:extLst>
            </p:cNvPr>
            <p:cNvSpPr txBox="1"/>
            <p:nvPr/>
          </p:nvSpPr>
          <p:spPr>
            <a:xfrm>
              <a:off x="2070387" y="3467314"/>
              <a:ext cx="7459449" cy="5047536"/>
            </a:xfrm>
            <a:prstGeom prst="roundRect">
              <a:avLst>
                <a:gd name="adj" fmla="val 0"/>
              </a:avLst>
            </a:prstGeom>
            <a:noFill/>
            <a:effectLst>
              <a:outerShdw blurRad="50800" dist="38100" dir="2700000" algn="tl" rotWithShape="0">
                <a:prstClr val="black">
                  <a:alpha val="40000"/>
                </a:prstClr>
              </a:outerShdw>
            </a:effectLst>
          </p:spPr>
          <p:txBody>
            <a:bodyPr wrap="square">
              <a:spAutoFit/>
            </a:bodyPr>
            <a:lstStyle/>
            <a:p>
              <a:pPr>
                <a:spcAft>
                  <a:spcPts val="1800"/>
                </a:spcAft>
              </a:pPr>
              <a:r>
                <a:rPr lang="en-US" sz="36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AGENDA</a:t>
              </a:r>
              <a:endParaRPr lang="en-US" sz="32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a:spcBef>
                  <a:spcPts val="2400"/>
                </a:spcBef>
                <a:spcAft>
                  <a:spcPts val="300"/>
                </a:spcAft>
              </a:pPr>
              <a:r>
                <a:rPr lang="en-US" sz="32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BSN.cloud</a:t>
              </a:r>
            </a:p>
            <a:p>
              <a:r>
                <a:rPr lang="en-US" sz="32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n-US" sz="2800" i="1" dirty="0">
                  <a:solidFill>
                    <a:schemeClr val="accent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Overview, advantages &amp; subscriptions</a:t>
              </a:r>
              <a:endParaRPr lang="en-US" sz="3200" i="1" dirty="0">
                <a:solidFill>
                  <a:schemeClr val="accent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a:spcBef>
                  <a:spcPts val="2400"/>
                </a:spcBef>
                <a:spcAft>
                  <a:spcPts val="300"/>
                </a:spcAft>
              </a:pPr>
              <a:r>
                <a:rPr lang="en-US" sz="32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Control Cloud &amp; Content Cloud</a:t>
              </a:r>
            </a:p>
            <a:p>
              <a:r>
                <a:rPr lang="en-US" sz="32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n-US" sz="2800" i="1" dirty="0">
                  <a:solidFill>
                    <a:schemeClr val="accent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Features, workflow &amp; what’s new</a:t>
              </a:r>
              <a:endParaRPr lang="en-US" sz="3200" dirty="0">
                <a:solidFill>
                  <a:schemeClr val="accent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a:spcBef>
                  <a:spcPts val="2400"/>
                </a:spcBef>
                <a:spcAft>
                  <a:spcPts val="300"/>
                </a:spcAft>
              </a:pPr>
              <a:r>
                <a:rPr lang="en-US" sz="32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BSN.cloud vs. BrightSign Network</a:t>
              </a:r>
              <a:endParaRPr lang="en-US" sz="36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r>
                <a:rPr lang="en-US" sz="36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n-US" sz="2800" i="1" dirty="0">
                  <a:solidFill>
                    <a:schemeClr val="accent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Comparison &amp; migration path</a:t>
              </a:r>
              <a:endParaRPr lang="en-US" sz="32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cxnSp>
          <p:nvCxnSpPr>
            <p:cNvPr id="14" name="Straight Connector 13">
              <a:extLst>
                <a:ext uri="{FF2B5EF4-FFF2-40B4-BE49-F238E27FC236}">
                  <a16:creationId xmlns:a16="http://schemas.microsoft.com/office/drawing/2014/main" id="{B15E6DBD-9759-4A2F-BFAF-5C0241CEC7BC}"/>
                </a:ext>
              </a:extLst>
            </p:cNvPr>
            <p:cNvCxnSpPr>
              <a:cxnSpLocks/>
            </p:cNvCxnSpPr>
            <p:nvPr/>
          </p:nvCxnSpPr>
          <p:spPr>
            <a:xfrm>
              <a:off x="2070387" y="4155500"/>
              <a:ext cx="6306912" cy="27671"/>
            </a:xfrm>
            <a:prstGeom prst="line">
              <a:avLst/>
            </a:prstGeom>
            <a:ln>
              <a:solidFill>
                <a:schemeClr val="tx1"/>
              </a:solidFill>
            </a:ln>
          </p:spPr>
          <p:style>
            <a:lnRef idx="1">
              <a:schemeClr val="accent3"/>
            </a:lnRef>
            <a:fillRef idx="0">
              <a:schemeClr val="accent3"/>
            </a:fillRef>
            <a:effectRef idx="0">
              <a:schemeClr val="accent3"/>
            </a:effectRef>
            <a:fontRef idx="minor">
              <a:schemeClr val="tx1"/>
            </a:fontRef>
          </p:style>
        </p:cxnSp>
      </p:grpSp>
      <p:pic>
        <p:nvPicPr>
          <p:cNvPr id="16" name="Picture 15" descr="A picture containing drawing, mug, plate&#10;&#10;Description automatically generated">
            <a:extLst>
              <a:ext uri="{FF2B5EF4-FFF2-40B4-BE49-F238E27FC236}">
                <a16:creationId xmlns:a16="http://schemas.microsoft.com/office/drawing/2014/main" id="{0B183F67-723B-4E2E-B158-E28FE40ABD6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5483840" y="9246042"/>
            <a:ext cx="2368626" cy="511257"/>
          </a:xfrm>
          <a:prstGeom prst="rect">
            <a:avLst/>
          </a:prstGeom>
        </p:spPr>
      </p:pic>
    </p:spTree>
    <p:extLst>
      <p:ext uri="{BB962C8B-B14F-4D97-AF65-F5344CB8AC3E}">
        <p14:creationId xmlns:p14="http://schemas.microsoft.com/office/powerpoint/2010/main" val="210684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B715A059-CE9D-4B57-98C9-1FEBDA3A5324}"/>
              </a:ext>
            </a:extLst>
          </p:cNvPr>
          <p:cNvPicPr>
            <a:picLocks noChangeAspect="1"/>
          </p:cNvPicPr>
          <p:nvPr/>
        </p:nvPicPr>
        <p:blipFill>
          <a:blip r:embed="rId3"/>
          <a:stretch>
            <a:fillRect/>
          </a:stretch>
        </p:blipFill>
        <p:spPr>
          <a:xfrm>
            <a:off x="9031214" y="2839745"/>
            <a:ext cx="8541998" cy="5329299"/>
          </a:xfrm>
          <a:prstGeom prst="rect">
            <a:avLst/>
          </a:prstGeom>
          <a:ln w="38100">
            <a:solidFill>
              <a:schemeClr val="tx2">
                <a:lumMod val="40000"/>
                <a:lumOff val="60000"/>
              </a:schemeClr>
            </a:solidFill>
          </a:ln>
          <a:effectLst>
            <a:outerShdw blurRad="292100" dist="139700" dir="2700000" algn="tl" rotWithShape="0">
              <a:srgbClr val="333333">
                <a:alpha val="65000"/>
              </a:srgbClr>
            </a:outerShdw>
          </a:effectLst>
          <a:scene3d>
            <a:camera prst="perspectiveLeft"/>
            <a:lightRig rig="threePt" dir="t"/>
          </a:scene3d>
        </p:spPr>
      </p:pic>
      <p:grpSp>
        <p:nvGrpSpPr>
          <p:cNvPr id="79" name="Group 78">
            <a:extLst>
              <a:ext uri="{FF2B5EF4-FFF2-40B4-BE49-F238E27FC236}">
                <a16:creationId xmlns:a16="http://schemas.microsoft.com/office/drawing/2014/main" id="{78AEBECE-0142-4417-9AFF-D43A75F871D5}"/>
              </a:ext>
            </a:extLst>
          </p:cNvPr>
          <p:cNvGrpSpPr>
            <a:grpSpLocks noChangeAspect="1"/>
          </p:cNvGrpSpPr>
          <p:nvPr/>
        </p:nvGrpSpPr>
        <p:grpSpPr>
          <a:xfrm>
            <a:off x="789848" y="2843169"/>
            <a:ext cx="9061596" cy="5342526"/>
            <a:chOff x="739645" y="1398572"/>
            <a:chExt cx="4949604" cy="2918182"/>
          </a:xfrm>
          <a:scene3d>
            <a:camera prst="perspectiveRight"/>
            <a:lightRig rig="threePt" dir="t"/>
          </a:scene3d>
        </p:grpSpPr>
        <p:grpSp>
          <p:nvGrpSpPr>
            <p:cNvPr id="76" name="Group 75">
              <a:extLst>
                <a:ext uri="{FF2B5EF4-FFF2-40B4-BE49-F238E27FC236}">
                  <a16:creationId xmlns:a16="http://schemas.microsoft.com/office/drawing/2014/main" id="{E2FFB5EC-9BDD-46ED-8CDE-1D0E028D1B20}"/>
                </a:ext>
              </a:extLst>
            </p:cNvPr>
            <p:cNvGrpSpPr/>
            <p:nvPr/>
          </p:nvGrpSpPr>
          <p:grpSpPr>
            <a:xfrm>
              <a:off x="739645" y="1398572"/>
              <a:ext cx="4949604" cy="2918182"/>
              <a:chOff x="739645" y="1398572"/>
              <a:chExt cx="4949604" cy="2918182"/>
            </a:xfrm>
          </p:grpSpPr>
          <p:pic>
            <p:nvPicPr>
              <p:cNvPr id="9" name="Picture 8">
                <a:extLst>
                  <a:ext uri="{FF2B5EF4-FFF2-40B4-BE49-F238E27FC236}">
                    <a16:creationId xmlns:a16="http://schemas.microsoft.com/office/drawing/2014/main" id="{3958E1ED-215F-45D1-98C9-251F3C5D204B}"/>
                  </a:ext>
                </a:extLst>
              </p:cNvPr>
              <p:cNvPicPr>
                <a:picLocks noChangeAspect="1"/>
              </p:cNvPicPr>
              <p:nvPr/>
            </p:nvPicPr>
            <p:blipFill>
              <a:blip r:embed="rId4">
                <a:clrChange>
                  <a:clrFrom>
                    <a:srgbClr val="F01716"/>
                  </a:clrFrom>
                  <a:clrTo>
                    <a:srgbClr val="F01716">
                      <a:alpha val="0"/>
                    </a:srgbClr>
                  </a:clrTo>
                </a:clrChange>
              </a:blip>
              <a:stretch>
                <a:fillRect/>
              </a:stretch>
            </p:blipFill>
            <p:spPr>
              <a:xfrm>
                <a:off x="739645" y="1398572"/>
                <a:ext cx="4949604" cy="2918182"/>
              </a:xfrm>
              <a:prstGeom prst="rect">
                <a:avLst/>
              </a:prstGeom>
              <a:ln>
                <a:noFill/>
              </a:ln>
              <a:effectLst>
                <a:outerShdw blurRad="292100" dist="139700" dir="2700000" algn="tl" rotWithShape="0">
                  <a:srgbClr val="333333">
                    <a:alpha val="65000"/>
                  </a:srgbClr>
                </a:outerShdw>
              </a:effectLst>
            </p:spPr>
          </p:pic>
          <p:sp>
            <p:nvSpPr>
              <p:cNvPr id="75" name="Oval 74">
                <a:extLst>
                  <a:ext uri="{FF2B5EF4-FFF2-40B4-BE49-F238E27FC236}">
                    <a16:creationId xmlns:a16="http://schemas.microsoft.com/office/drawing/2014/main" id="{7E075732-3BA4-4A8B-A6A2-D0C19ACD6F04}"/>
                  </a:ext>
                </a:extLst>
              </p:cNvPr>
              <p:cNvSpPr/>
              <p:nvPr/>
            </p:nvSpPr>
            <p:spPr>
              <a:xfrm>
                <a:off x="1549830" y="1921789"/>
                <a:ext cx="45719" cy="45719"/>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4050"/>
              </a:p>
            </p:txBody>
          </p:sp>
        </p:grpSp>
        <p:pic>
          <p:nvPicPr>
            <p:cNvPr id="78" name="Picture 77">
              <a:extLst>
                <a:ext uri="{FF2B5EF4-FFF2-40B4-BE49-F238E27FC236}">
                  <a16:creationId xmlns:a16="http://schemas.microsoft.com/office/drawing/2014/main" id="{E67D572D-9C6A-4A5C-A6DE-E0F64FE24CCA}"/>
                </a:ext>
              </a:extLst>
            </p:cNvPr>
            <p:cNvPicPr>
              <a:picLocks noChangeAspect="1"/>
            </p:cNvPicPr>
            <p:nvPr/>
          </p:nvPicPr>
          <p:blipFill>
            <a:blip r:embed="rId5"/>
            <a:stretch>
              <a:fillRect/>
            </a:stretch>
          </p:blipFill>
          <p:spPr>
            <a:xfrm>
              <a:off x="1072033" y="2449157"/>
              <a:ext cx="82475" cy="82475"/>
            </a:xfrm>
            <a:prstGeom prst="rect">
              <a:avLst/>
            </a:prstGeom>
          </p:spPr>
        </p:pic>
      </p:grpSp>
      <p:grpSp>
        <p:nvGrpSpPr>
          <p:cNvPr id="42" name="Group 41">
            <a:extLst>
              <a:ext uri="{FF2B5EF4-FFF2-40B4-BE49-F238E27FC236}">
                <a16:creationId xmlns:a16="http://schemas.microsoft.com/office/drawing/2014/main" id="{1998B5FB-19FC-482A-A6FA-FFE29E1DCCBC}"/>
              </a:ext>
            </a:extLst>
          </p:cNvPr>
          <p:cNvGrpSpPr/>
          <p:nvPr/>
        </p:nvGrpSpPr>
        <p:grpSpPr>
          <a:xfrm>
            <a:off x="12051971" y="7218502"/>
            <a:ext cx="1736555" cy="1736553"/>
            <a:chOff x="2786186" y="6169234"/>
            <a:chExt cx="1736555" cy="1736553"/>
          </a:xfrm>
        </p:grpSpPr>
        <p:sp>
          <p:nvSpPr>
            <p:cNvPr id="32" name="Oval 31">
              <a:extLst>
                <a:ext uri="{FF2B5EF4-FFF2-40B4-BE49-F238E27FC236}">
                  <a16:creationId xmlns:a16="http://schemas.microsoft.com/office/drawing/2014/main" id="{9254460A-729D-45D7-9A89-0E55E17B839A}"/>
                </a:ext>
              </a:extLst>
            </p:cNvPr>
            <p:cNvSpPr/>
            <p:nvPr/>
          </p:nvSpPr>
          <p:spPr>
            <a:xfrm>
              <a:off x="2786186" y="6169234"/>
              <a:ext cx="1736553" cy="1736553"/>
            </a:xfrm>
            <a:prstGeom prst="ellipse">
              <a:avLst/>
            </a:pr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accent2"/>
                </a:solidFill>
              </a:endParaRPr>
            </a:p>
          </p:txBody>
        </p:sp>
        <p:pic>
          <p:nvPicPr>
            <p:cNvPr id="41" name="Graphic 40" descr="Clock with solid fill">
              <a:extLst>
                <a:ext uri="{FF2B5EF4-FFF2-40B4-BE49-F238E27FC236}">
                  <a16:creationId xmlns:a16="http://schemas.microsoft.com/office/drawing/2014/main" id="{0DC5CAA6-3FFB-438D-BB89-7C4365378B2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50977" y="6372632"/>
              <a:ext cx="1371600" cy="1371600"/>
            </a:xfrm>
            <a:prstGeom prst="rect">
              <a:avLst/>
            </a:prstGeom>
          </p:spPr>
        </p:pic>
        <p:sp>
          <p:nvSpPr>
            <p:cNvPr id="47" name="TextBox 46">
              <a:extLst>
                <a:ext uri="{FF2B5EF4-FFF2-40B4-BE49-F238E27FC236}">
                  <a16:creationId xmlns:a16="http://schemas.microsoft.com/office/drawing/2014/main" id="{0E0381AE-930D-4DE5-8AB9-BB0A47EB155E}"/>
                </a:ext>
              </a:extLst>
            </p:cNvPr>
            <p:cNvSpPr txBox="1"/>
            <p:nvPr/>
          </p:nvSpPr>
          <p:spPr>
            <a:xfrm>
              <a:off x="2786186" y="6760512"/>
              <a:ext cx="1736555" cy="584775"/>
            </a:xfrm>
            <a:prstGeom prst="rect">
              <a:avLst/>
            </a:prstGeom>
            <a:noFill/>
          </p:spPr>
          <p:txBody>
            <a:bodyPr wrap="square" rtlCol="0">
              <a:spAutoFit/>
            </a:bodyPr>
            <a:lstStyle/>
            <a:p>
              <a:pPr algn="ctr"/>
              <a:r>
                <a:rPr lang="en-US" sz="3200" dirty="0"/>
                <a:t>Up time</a:t>
              </a:r>
            </a:p>
          </p:txBody>
        </p:sp>
      </p:grpSp>
      <p:grpSp>
        <p:nvGrpSpPr>
          <p:cNvPr id="34" name="Group 33">
            <a:extLst>
              <a:ext uri="{FF2B5EF4-FFF2-40B4-BE49-F238E27FC236}">
                <a16:creationId xmlns:a16="http://schemas.microsoft.com/office/drawing/2014/main" id="{DC6AAE78-A521-4DC6-8FD6-7681746B17CB}"/>
              </a:ext>
            </a:extLst>
          </p:cNvPr>
          <p:cNvGrpSpPr/>
          <p:nvPr/>
        </p:nvGrpSpPr>
        <p:grpSpPr>
          <a:xfrm>
            <a:off x="4670309" y="7078664"/>
            <a:ext cx="1832798" cy="1736553"/>
            <a:chOff x="6738763" y="8020287"/>
            <a:chExt cx="1832798" cy="1736553"/>
          </a:xfrm>
        </p:grpSpPr>
        <p:sp>
          <p:nvSpPr>
            <p:cNvPr id="31" name="Oval 30">
              <a:extLst>
                <a:ext uri="{FF2B5EF4-FFF2-40B4-BE49-F238E27FC236}">
                  <a16:creationId xmlns:a16="http://schemas.microsoft.com/office/drawing/2014/main" id="{B6602D4D-80AF-4886-85D8-02047B65B137}"/>
                </a:ext>
              </a:extLst>
            </p:cNvPr>
            <p:cNvSpPr/>
            <p:nvPr/>
          </p:nvSpPr>
          <p:spPr>
            <a:xfrm>
              <a:off x="6795742" y="8020287"/>
              <a:ext cx="1736553" cy="1736553"/>
            </a:xfrm>
            <a:prstGeom prst="ellipse">
              <a:avLst/>
            </a:prstGeom>
            <a:solidFill>
              <a:srgbClr val="FFFFFF"/>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pic>
          <p:nvPicPr>
            <p:cNvPr id="37" name="Graphic 36" descr="Map compass with solid fill">
              <a:extLst>
                <a:ext uri="{FF2B5EF4-FFF2-40B4-BE49-F238E27FC236}">
                  <a16:creationId xmlns:a16="http://schemas.microsoft.com/office/drawing/2014/main" id="{84666222-45DD-4D32-B53D-D2161303093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989091" y="8222417"/>
              <a:ext cx="1371600" cy="1371600"/>
            </a:xfrm>
            <a:prstGeom prst="rect">
              <a:avLst/>
            </a:prstGeom>
          </p:spPr>
        </p:pic>
        <p:sp>
          <p:nvSpPr>
            <p:cNvPr id="48" name="TextBox 47">
              <a:extLst>
                <a:ext uri="{FF2B5EF4-FFF2-40B4-BE49-F238E27FC236}">
                  <a16:creationId xmlns:a16="http://schemas.microsoft.com/office/drawing/2014/main" id="{11018648-74A2-472E-A29F-4EA0C465350F}"/>
                </a:ext>
              </a:extLst>
            </p:cNvPr>
            <p:cNvSpPr txBox="1"/>
            <p:nvPr/>
          </p:nvSpPr>
          <p:spPr>
            <a:xfrm>
              <a:off x="6738763" y="8411509"/>
              <a:ext cx="1832798" cy="954107"/>
            </a:xfrm>
            <a:prstGeom prst="rect">
              <a:avLst/>
            </a:prstGeom>
            <a:noFill/>
          </p:spPr>
          <p:txBody>
            <a:bodyPr wrap="square" rtlCol="0">
              <a:spAutoFit/>
            </a:bodyPr>
            <a:lstStyle/>
            <a:p>
              <a:pPr algn="ctr"/>
              <a:r>
                <a:rPr lang="en-US" sz="2800" dirty="0"/>
                <a:t>Properties &amp; Location</a:t>
              </a:r>
            </a:p>
          </p:txBody>
        </p:sp>
      </p:grpSp>
      <p:grpSp>
        <p:nvGrpSpPr>
          <p:cNvPr id="36" name="Group 35">
            <a:extLst>
              <a:ext uri="{FF2B5EF4-FFF2-40B4-BE49-F238E27FC236}">
                <a16:creationId xmlns:a16="http://schemas.microsoft.com/office/drawing/2014/main" id="{BD042626-5116-4CE6-8524-DB8506F8EA9F}"/>
              </a:ext>
            </a:extLst>
          </p:cNvPr>
          <p:cNvGrpSpPr/>
          <p:nvPr/>
        </p:nvGrpSpPr>
        <p:grpSpPr>
          <a:xfrm>
            <a:off x="1901647" y="7128219"/>
            <a:ext cx="1736554" cy="1736553"/>
            <a:chOff x="415795" y="6169234"/>
            <a:chExt cx="1736554" cy="1736553"/>
          </a:xfrm>
        </p:grpSpPr>
        <p:sp>
          <p:nvSpPr>
            <p:cNvPr id="30" name="Oval 29">
              <a:extLst>
                <a:ext uri="{FF2B5EF4-FFF2-40B4-BE49-F238E27FC236}">
                  <a16:creationId xmlns:a16="http://schemas.microsoft.com/office/drawing/2014/main" id="{E87CC096-1440-4957-92B1-435C251FF6FC}"/>
                </a:ext>
              </a:extLst>
            </p:cNvPr>
            <p:cNvSpPr/>
            <p:nvPr/>
          </p:nvSpPr>
          <p:spPr>
            <a:xfrm>
              <a:off x="415795" y="6169234"/>
              <a:ext cx="1736553" cy="1736553"/>
            </a:xfrm>
            <a:prstGeom prst="ellipse">
              <a:avLst/>
            </a:pr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50" name="TextBox 49">
              <a:extLst>
                <a:ext uri="{FF2B5EF4-FFF2-40B4-BE49-F238E27FC236}">
                  <a16:creationId xmlns:a16="http://schemas.microsoft.com/office/drawing/2014/main" id="{2756A678-40B4-46EF-8809-8DEC6403C6E4}"/>
                </a:ext>
              </a:extLst>
            </p:cNvPr>
            <p:cNvSpPr txBox="1"/>
            <p:nvPr/>
          </p:nvSpPr>
          <p:spPr>
            <a:xfrm>
              <a:off x="415797" y="6552763"/>
              <a:ext cx="1736552" cy="1077218"/>
            </a:xfrm>
            <a:prstGeom prst="rect">
              <a:avLst/>
            </a:prstGeom>
            <a:noFill/>
          </p:spPr>
          <p:txBody>
            <a:bodyPr wrap="square" rtlCol="0">
              <a:spAutoFit/>
            </a:bodyPr>
            <a:lstStyle/>
            <a:p>
              <a:pPr algn="ctr"/>
              <a:r>
                <a:rPr lang="en-US" sz="3200" dirty="0"/>
                <a:t>Player Status</a:t>
              </a:r>
            </a:p>
          </p:txBody>
        </p:sp>
        <p:pic>
          <p:nvPicPr>
            <p:cNvPr id="43" name="Graphic 42" descr="Checkmark with solid fill">
              <a:extLst>
                <a:ext uri="{FF2B5EF4-FFF2-40B4-BE49-F238E27FC236}">
                  <a16:creationId xmlns:a16="http://schemas.microsoft.com/office/drawing/2014/main" id="{D44DA27D-9A7C-40AE-BEC5-F0D306F52EF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7160" y="6418460"/>
              <a:ext cx="1371600" cy="1371600"/>
            </a:xfrm>
            <a:prstGeom prst="rect">
              <a:avLst/>
            </a:prstGeom>
          </p:spPr>
        </p:pic>
      </p:grpSp>
      <p:sp>
        <p:nvSpPr>
          <p:cNvPr id="77" name="Arrow: Pentagon 76">
            <a:hlinkClick r:id="rId12" action="ppaction://hlinksldjump"/>
            <a:extLst>
              <a:ext uri="{FF2B5EF4-FFF2-40B4-BE49-F238E27FC236}">
                <a16:creationId xmlns:a16="http://schemas.microsoft.com/office/drawing/2014/main" id="{D89FEE56-33BB-4CA4-855A-C868068A5D0A}"/>
              </a:ext>
            </a:extLst>
          </p:cNvPr>
          <p:cNvSpPr/>
          <p:nvPr/>
        </p:nvSpPr>
        <p:spPr>
          <a:xfrm rot="5400000">
            <a:off x="16358400" y="-14400"/>
            <a:ext cx="1195200" cy="1173600"/>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 Placeholder 53">
            <a:extLst>
              <a:ext uri="{FF2B5EF4-FFF2-40B4-BE49-F238E27FC236}">
                <a16:creationId xmlns:a16="http://schemas.microsoft.com/office/drawing/2014/main" id="{E0E1970F-8AB3-413C-B7DF-E65283F607CA}"/>
              </a:ext>
            </a:extLst>
          </p:cNvPr>
          <p:cNvSpPr>
            <a:spLocks noGrp="1"/>
          </p:cNvSpPr>
          <p:nvPr>
            <p:ph type="body" sz="quarter" idx="10"/>
          </p:nvPr>
        </p:nvSpPr>
        <p:spPr>
          <a:xfrm>
            <a:off x="1905002" y="335728"/>
            <a:ext cx="15968663" cy="740570"/>
          </a:xfrm>
        </p:spPr>
        <p:txBody>
          <a:bodyPr>
            <a:normAutofit fontScale="92500" lnSpcReduction="20000"/>
          </a:bodyPr>
          <a:lstStyle/>
          <a:p>
            <a:r>
              <a:rPr lang="en-US" dirty="0"/>
              <a:t>Real Time Player </a:t>
            </a:r>
            <a:r>
              <a:rPr lang="en-US" dirty="0">
                <a:solidFill>
                  <a:srgbClr val="88CAE8"/>
                </a:solidFill>
              </a:rPr>
              <a:t>Health</a:t>
            </a:r>
          </a:p>
        </p:txBody>
      </p:sp>
      <p:sp>
        <p:nvSpPr>
          <p:cNvPr id="69" name="Text Placeholder 68">
            <a:extLst>
              <a:ext uri="{FF2B5EF4-FFF2-40B4-BE49-F238E27FC236}">
                <a16:creationId xmlns:a16="http://schemas.microsoft.com/office/drawing/2014/main" id="{E9260008-A0CA-459C-94EB-9CAC5FADEAD5}"/>
              </a:ext>
            </a:extLst>
          </p:cNvPr>
          <p:cNvSpPr>
            <a:spLocks noGrp="1"/>
          </p:cNvSpPr>
          <p:nvPr>
            <p:ph type="body" sz="quarter" idx="11"/>
          </p:nvPr>
        </p:nvSpPr>
        <p:spPr>
          <a:xfrm>
            <a:off x="1905001" y="1185150"/>
            <a:ext cx="15968663" cy="657912"/>
          </a:xfrm>
        </p:spPr>
        <p:txBody>
          <a:bodyPr>
            <a:normAutofit/>
          </a:bodyPr>
          <a:lstStyle/>
          <a:p>
            <a:r>
              <a:rPr lang="en-US" sz="4000" dirty="0"/>
              <a:t>anytime, anywhere</a:t>
            </a:r>
          </a:p>
        </p:txBody>
      </p:sp>
      <p:pic>
        <p:nvPicPr>
          <p:cNvPr id="66" name="Picture Placeholder 65">
            <a:extLst>
              <a:ext uri="{FF2B5EF4-FFF2-40B4-BE49-F238E27FC236}">
                <a16:creationId xmlns:a16="http://schemas.microsoft.com/office/drawing/2014/main" id="{5D53B443-2974-4261-87D1-6A6B8D62E072}"/>
              </a:ext>
            </a:extLst>
          </p:cNvPr>
          <p:cNvPicPr>
            <a:picLocks noGrp="1" noChangeAspect="1"/>
          </p:cNvPicPr>
          <p:nvPr>
            <p:ph type="pic" sz="quarter" idx="12"/>
          </p:nvPr>
        </p:nvPicPr>
        <p:blipFill rotWithShape="1">
          <a:blip r:embed="rId13"/>
          <a:srcRect l="1681" r="1681"/>
          <a:stretch/>
        </p:blipFill>
        <p:spPr>
          <a:xfrm>
            <a:off x="300038" y="335728"/>
            <a:ext cx="1431132" cy="1431131"/>
          </a:xfrm>
          <a:prstGeom prst="rect">
            <a:avLst/>
          </a:prstGeom>
        </p:spPr>
      </p:pic>
      <p:pic>
        <p:nvPicPr>
          <p:cNvPr id="122" name="Picture 121">
            <a:extLst>
              <a:ext uri="{FF2B5EF4-FFF2-40B4-BE49-F238E27FC236}">
                <a16:creationId xmlns:a16="http://schemas.microsoft.com/office/drawing/2014/main" id="{A604B9A3-969D-498D-8610-C6553A7913FD}"/>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6549365" y="214894"/>
            <a:ext cx="1449945" cy="641413"/>
          </a:xfrm>
          <a:prstGeom prst="rect">
            <a:avLst/>
          </a:prstGeom>
        </p:spPr>
      </p:pic>
      <p:grpSp>
        <p:nvGrpSpPr>
          <p:cNvPr id="123" name="Group 122">
            <a:extLst>
              <a:ext uri="{FF2B5EF4-FFF2-40B4-BE49-F238E27FC236}">
                <a16:creationId xmlns:a16="http://schemas.microsoft.com/office/drawing/2014/main" id="{22392922-E245-4602-896D-9203BA8877FB}"/>
              </a:ext>
            </a:extLst>
          </p:cNvPr>
          <p:cNvGrpSpPr/>
          <p:nvPr/>
        </p:nvGrpSpPr>
        <p:grpSpPr>
          <a:xfrm>
            <a:off x="14971666" y="7190801"/>
            <a:ext cx="1736555" cy="1736553"/>
            <a:chOff x="586280" y="6153478"/>
            <a:chExt cx="1736555" cy="1736553"/>
          </a:xfrm>
        </p:grpSpPr>
        <p:sp>
          <p:nvSpPr>
            <p:cNvPr id="126" name="Oval 125">
              <a:extLst>
                <a:ext uri="{FF2B5EF4-FFF2-40B4-BE49-F238E27FC236}">
                  <a16:creationId xmlns:a16="http://schemas.microsoft.com/office/drawing/2014/main" id="{BE760395-5845-4A4D-AF61-33CEE7E56D17}"/>
                </a:ext>
              </a:extLst>
            </p:cNvPr>
            <p:cNvSpPr/>
            <p:nvPr/>
          </p:nvSpPr>
          <p:spPr>
            <a:xfrm>
              <a:off x="586282" y="6153478"/>
              <a:ext cx="1736553" cy="1736553"/>
            </a:xfrm>
            <a:prstGeom prst="ellipse">
              <a:avLst/>
            </a:prstGeom>
            <a:solidFill>
              <a:schemeClr val="bg1"/>
            </a:solidFill>
            <a:ln w="1016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2"/>
                </a:solidFill>
              </a:endParaRPr>
            </a:p>
          </p:txBody>
        </p:sp>
        <p:sp>
          <p:nvSpPr>
            <p:cNvPr id="124" name="TextBox 123">
              <a:extLst>
                <a:ext uri="{FF2B5EF4-FFF2-40B4-BE49-F238E27FC236}">
                  <a16:creationId xmlns:a16="http://schemas.microsoft.com/office/drawing/2014/main" id="{E6EEFDE2-2F00-484A-9FE1-2171E1355CF6}"/>
                </a:ext>
              </a:extLst>
            </p:cNvPr>
            <p:cNvSpPr txBox="1"/>
            <p:nvPr/>
          </p:nvSpPr>
          <p:spPr>
            <a:xfrm>
              <a:off x="586280" y="6350082"/>
              <a:ext cx="1736555" cy="1384995"/>
            </a:xfrm>
            <a:prstGeom prst="rect">
              <a:avLst/>
            </a:prstGeom>
            <a:noFill/>
          </p:spPr>
          <p:txBody>
            <a:bodyPr wrap="square" rtlCol="0">
              <a:spAutoFit/>
            </a:bodyPr>
            <a:lstStyle/>
            <a:p>
              <a:pPr algn="ctr"/>
              <a:r>
                <a:rPr lang="en-US" sz="2800" dirty="0">
                  <a:solidFill>
                    <a:schemeClr val="accent2"/>
                  </a:solidFill>
                </a:rPr>
                <a:t>24-hour Health Report</a:t>
              </a:r>
            </a:p>
          </p:txBody>
        </p:sp>
        <p:pic>
          <p:nvPicPr>
            <p:cNvPr id="125" name="Graphic 124" descr="Bar chart with solid fill">
              <a:extLst>
                <a:ext uri="{FF2B5EF4-FFF2-40B4-BE49-F238E27FC236}">
                  <a16:creationId xmlns:a16="http://schemas.microsoft.com/office/drawing/2014/main" id="{D362370E-CF43-45BA-A931-1D62AC32AAE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977849" y="6527908"/>
              <a:ext cx="914400" cy="914400"/>
            </a:xfrm>
            <a:prstGeom prst="rect">
              <a:avLst/>
            </a:prstGeom>
          </p:spPr>
        </p:pic>
      </p:grpSp>
      <p:grpSp>
        <p:nvGrpSpPr>
          <p:cNvPr id="131" name="Group 130">
            <a:extLst>
              <a:ext uri="{FF2B5EF4-FFF2-40B4-BE49-F238E27FC236}">
                <a16:creationId xmlns:a16="http://schemas.microsoft.com/office/drawing/2014/main" id="{7DF430EF-DA8F-4DF1-A32D-49F3F54C3FE6}"/>
              </a:ext>
            </a:extLst>
          </p:cNvPr>
          <p:cNvGrpSpPr/>
          <p:nvPr/>
        </p:nvGrpSpPr>
        <p:grpSpPr>
          <a:xfrm>
            <a:off x="17208759" y="9766003"/>
            <a:ext cx="790551" cy="369332"/>
            <a:chOff x="15760931" y="9689954"/>
            <a:chExt cx="790551" cy="369332"/>
          </a:xfrm>
        </p:grpSpPr>
        <p:sp>
          <p:nvSpPr>
            <p:cNvPr id="132" name="Rectangle 131">
              <a:extLst>
                <a:ext uri="{FF2B5EF4-FFF2-40B4-BE49-F238E27FC236}">
                  <a16:creationId xmlns:a16="http://schemas.microsoft.com/office/drawing/2014/main" id="{373F1E7E-A437-433D-A3BE-0E694D7A0826}"/>
                </a:ext>
              </a:extLst>
            </p:cNvPr>
            <p:cNvSpPr/>
            <p:nvPr/>
          </p:nvSpPr>
          <p:spPr>
            <a:xfrm>
              <a:off x="15760931" y="9763390"/>
              <a:ext cx="174568" cy="222461"/>
            </a:xfrm>
            <a:prstGeom prst="rect">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33" name="TextBox 132">
              <a:extLst>
                <a:ext uri="{FF2B5EF4-FFF2-40B4-BE49-F238E27FC236}">
                  <a16:creationId xmlns:a16="http://schemas.microsoft.com/office/drawing/2014/main" id="{4BB3C661-17A6-4DE5-94C5-F357081D832E}"/>
                </a:ext>
              </a:extLst>
            </p:cNvPr>
            <p:cNvSpPr txBox="1"/>
            <p:nvPr/>
          </p:nvSpPr>
          <p:spPr>
            <a:xfrm>
              <a:off x="15928747" y="9689954"/>
              <a:ext cx="622735" cy="369332"/>
            </a:xfrm>
            <a:prstGeom prst="rect">
              <a:avLst/>
            </a:prstGeom>
            <a:noFill/>
          </p:spPr>
          <p:txBody>
            <a:bodyPr wrap="none" rtlCol="0">
              <a:spAutoFit/>
            </a:bodyPr>
            <a:lstStyle/>
            <a:p>
              <a:r>
                <a:rPr lang="en-US" b="1" dirty="0">
                  <a:solidFill>
                    <a:schemeClr val="accent2"/>
                  </a:solidFill>
                </a:rPr>
                <a:t>New</a:t>
              </a:r>
            </a:p>
          </p:txBody>
        </p:sp>
      </p:grpSp>
      <p:grpSp>
        <p:nvGrpSpPr>
          <p:cNvPr id="2" name="Group 1">
            <a:extLst>
              <a:ext uri="{FF2B5EF4-FFF2-40B4-BE49-F238E27FC236}">
                <a16:creationId xmlns:a16="http://schemas.microsoft.com/office/drawing/2014/main" id="{E6FF6907-8C17-4664-87F9-4948211403B0}"/>
              </a:ext>
            </a:extLst>
          </p:cNvPr>
          <p:cNvGrpSpPr/>
          <p:nvPr/>
        </p:nvGrpSpPr>
        <p:grpSpPr>
          <a:xfrm>
            <a:off x="8327204" y="5211082"/>
            <a:ext cx="2674619" cy="2679699"/>
            <a:chOff x="13806200" y="6744692"/>
            <a:chExt cx="2674619" cy="2679699"/>
          </a:xfrm>
        </p:grpSpPr>
        <p:sp>
          <p:nvSpPr>
            <p:cNvPr id="87" name="Rectangle: Rounded Corners 86">
              <a:extLst>
                <a:ext uri="{FF2B5EF4-FFF2-40B4-BE49-F238E27FC236}">
                  <a16:creationId xmlns:a16="http://schemas.microsoft.com/office/drawing/2014/main" id="{4CE6D608-E0EF-4F26-BC95-94CFF173021E}"/>
                </a:ext>
              </a:extLst>
            </p:cNvPr>
            <p:cNvSpPr/>
            <p:nvPr/>
          </p:nvSpPr>
          <p:spPr>
            <a:xfrm>
              <a:off x="13967025" y="9066896"/>
              <a:ext cx="1432027" cy="224275"/>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pic>
          <p:nvPicPr>
            <p:cNvPr id="88" name="Picture Placeholder 10">
              <a:extLst>
                <a:ext uri="{FF2B5EF4-FFF2-40B4-BE49-F238E27FC236}">
                  <a16:creationId xmlns:a16="http://schemas.microsoft.com/office/drawing/2014/main" id="{15C8B976-5D8C-45BC-A7CE-64071B724AAB}"/>
                </a:ext>
              </a:extLst>
            </p:cNvPr>
            <p:cNvPicPr>
              <a:picLocks noChangeAspect="1"/>
            </p:cNvPicPr>
            <p:nvPr/>
          </p:nvPicPr>
          <p:blipFill rotWithShape="1">
            <a:blip r:embed="rId17"/>
            <a:srcRect l="-810" t="-3363" r="25000" b="3363"/>
            <a:stretch/>
          </p:blipFill>
          <p:spPr>
            <a:xfrm>
              <a:off x="13806200" y="6744692"/>
              <a:ext cx="2674619" cy="2679699"/>
            </a:xfrm>
            <a:prstGeom prst="rect">
              <a:avLst/>
            </a:prstGeom>
            <a:ln w="28575">
              <a:solidFill>
                <a:schemeClr val="tx1"/>
              </a:solidFill>
            </a:ln>
          </p:spPr>
        </p:pic>
        <p:sp>
          <p:nvSpPr>
            <p:cNvPr id="89" name="Rectangle: Rounded Corners 88">
              <a:extLst>
                <a:ext uri="{FF2B5EF4-FFF2-40B4-BE49-F238E27FC236}">
                  <a16:creationId xmlns:a16="http://schemas.microsoft.com/office/drawing/2014/main" id="{D7B61204-FC2B-4012-90E6-D4515372FE9B}"/>
                </a:ext>
              </a:extLst>
            </p:cNvPr>
            <p:cNvSpPr/>
            <p:nvPr/>
          </p:nvSpPr>
          <p:spPr>
            <a:xfrm>
              <a:off x="13878893" y="8801059"/>
              <a:ext cx="2454584" cy="493536"/>
            </a:xfrm>
            <a:prstGeom prst="roundRect">
              <a:avLst/>
            </a:prstGeom>
            <a:noFill/>
            <a:ln w="444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grpSp>
        <p:nvGrpSpPr>
          <p:cNvPr id="5" name="Group 4">
            <a:extLst>
              <a:ext uri="{FF2B5EF4-FFF2-40B4-BE49-F238E27FC236}">
                <a16:creationId xmlns:a16="http://schemas.microsoft.com/office/drawing/2014/main" id="{AC58560D-5C7A-48F4-9E92-A8E3EE7B153C}"/>
              </a:ext>
            </a:extLst>
          </p:cNvPr>
          <p:cNvGrpSpPr/>
          <p:nvPr/>
        </p:nvGrpSpPr>
        <p:grpSpPr>
          <a:xfrm>
            <a:off x="8796237" y="8030836"/>
            <a:ext cx="1736553" cy="1736553"/>
            <a:chOff x="8810291" y="7791351"/>
            <a:chExt cx="1736553" cy="1736553"/>
          </a:xfrm>
        </p:grpSpPr>
        <p:sp>
          <p:nvSpPr>
            <p:cNvPr id="33" name="Oval 32">
              <a:extLst>
                <a:ext uri="{FF2B5EF4-FFF2-40B4-BE49-F238E27FC236}">
                  <a16:creationId xmlns:a16="http://schemas.microsoft.com/office/drawing/2014/main" id="{6B3FA36A-70F2-430A-A5AA-1CBEB00E7D10}"/>
                </a:ext>
              </a:extLst>
            </p:cNvPr>
            <p:cNvSpPr/>
            <p:nvPr/>
          </p:nvSpPr>
          <p:spPr>
            <a:xfrm>
              <a:off x="8810291" y="7791351"/>
              <a:ext cx="1736553" cy="1736553"/>
            </a:xfrm>
            <a:prstGeom prst="ellipse">
              <a:avLst/>
            </a:prstGeom>
            <a:solidFill>
              <a:schemeClr val="bg1"/>
            </a:solidFill>
            <a:ln w="1016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5"/>
                </a:solidFill>
              </a:endParaRPr>
            </a:p>
          </p:txBody>
        </p:sp>
        <p:grpSp>
          <p:nvGrpSpPr>
            <p:cNvPr id="4" name="Group 3">
              <a:extLst>
                <a:ext uri="{FF2B5EF4-FFF2-40B4-BE49-F238E27FC236}">
                  <a16:creationId xmlns:a16="http://schemas.microsoft.com/office/drawing/2014/main" id="{EC151A1B-90D9-429F-9A40-EAC95401CB76}"/>
                </a:ext>
              </a:extLst>
            </p:cNvPr>
            <p:cNvGrpSpPr/>
            <p:nvPr/>
          </p:nvGrpSpPr>
          <p:grpSpPr>
            <a:xfrm>
              <a:off x="9280859" y="8174880"/>
              <a:ext cx="795416" cy="1003865"/>
              <a:chOff x="9229481" y="4573985"/>
              <a:chExt cx="795416" cy="1003865"/>
            </a:xfrm>
          </p:grpSpPr>
          <p:sp>
            <p:nvSpPr>
              <p:cNvPr id="3" name="Rectangle 2">
                <a:extLst>
                  <a:ext uri="{FF2B5EF4-FFF2-40B4-BE49-F238E27FC236}">
                    <a16:creationId xmlns:a16="http://schemas.microsoft.com/office/drawing/2014/main" id="{1C0F9CB7-25D3-4822-A830-1D5007D91815}"/>
                  </a:ext>
                </a:extLst>
              </p:cNvPr>
              <p:cNvSpPr/>
              <p:nvPr/>
            </p:nvSpPr>
            <p:spPr>
              <a:xfrm>
                <a:off x="9229481" y="4573985"/>
                <a:ext cx="795416" cy="100386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Picture 81">
                <a:extLst>
                  <a:ext uri="{FF2B5EF4-FFF2-40B4-BE49-F238E27FC236}">
                    <a16:creationId xmlns:a16="http://schemas.microsoft.com/office/drawing/2014/main" id="{0CDA0AFC-E2EA-418F-9D57-4979BA1D53B1}"/>
                  </a:ext>
                </a:extLst>
              </p:cNvPr>
              <p:cNvPicPr>
                <a:picLocks noChangeAspect="1"/>
              </p:cNvPicPr>
              <p:nvPr/>
            </p:nvPicPr>
            <p:blipFill>
              <a:blip r:embed="rId18">
                <a:duotone>
                  <a:prstClr val="black"/>
                  <a:schemeClr val="accent2">
                    <a:tint val="45000"/>
                    <a:satMod val="400000"/>
                  </a:schemeClr>
                </a:duotone>
                <a:alphaModFix amt="20000"/>
              </a:blip>
              <a:stretch>
                <a:fillRect/>
              </a:stretch>
            </p:blipFill>
            <p:spPr>
              <a:xfrm>
                <a:off x="9229481" y="4573985"/>
                <a:ext cx="795416" cy="1003865"/>
              </a:xfrm>
              <a:prstGeom prst="rect">
                <a:avLst/>
              </a:prstGeom>
            </p:spPr>
          </p:pic>
        </p:grpSp>
        <p:sp>
          <p:nvSpPr>
            <p:cNvPr id="49" name="TextBox 48">
              <a:extLst>
                <a:ext uri="{FF2B5EF4-FFF2-40B4-BE49-F238E27FC236}">
                  <a16:creationId xmlns:a16="http://schemas.microsoft.com/office/drawing/2014/main" id="{70582003-B236-4EFB-9BB9-9EFA984DF63C}"/>
                </a:ext>
              </a:extLst>
            </p:cNvPr>
            <p:cNvSpPr txBox="1"/>
            <p:nvPr/>
          </p:nvSpPr>
          <p:spPr>
            <a:xfrm>
              <a:off x="8890798" y="8174880"/>
              <a:ext cx="1575542" cy="954107"/>
            </a:xfrm>
            <a:prstGeom prst="rect">
              <a:avLst/>
            </a:prstGeom>
            <a:noFill/>
          </p:spPr>
          <p:txBody>
            <a:bodyPr wrap="square" rtlCol="0">
              <a:spAutoFit/>
            </a:bodyPr>
            <a:lstStyle/>
            <a:p>
              <a:pPr algn="ctr"/>
              <a:r>
                <a:rPr lang="en-US" sz="2800" dirty="0">
                  <a:solidFill>
                    <a:schemeClr val="accent2"/>
                  </a:solidFill>
                </a:rPr>
                <a:t>SD Card Health</a:t>
              </a:r>
            </a:p>
          </p:txBody>
        </p:sp>
      </p:grpSp>
    </p:spTree>
    <p:extLst>
      <p:ext uri="{BB962C8B-B14F-4D97-AF65-F5344CB8AC3E}">
        <p14:creationId xmlns:p14="http://schemas.microsoft.com/office/powerpoint/2010/main" val="104592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1000"/>
                                        <p:tgtEl>
                                          <p:spTgt spid="79"/>
                                        </p:tgtEl>
                                      </p:cBhvr>
                                    </p:animEffect>
                                    <p:anim calcmode="lin" valueType="num">
                                      <p:cBhvr>
                                        <p:cTn id="8" dur="1000" fill="hold"/>
                                        <p:tgtEl>
                                          <p:spTgt spid="79"/>
                                        </p:tgtEl>
                                        <p:attrNameLst>
                                          <p:attrName>ppt_x</p:attrName>
                                        </p:attrNameLst>
                                      </p:cBhvr>
                                      <p:tavLst>
                                        <p:tav tm="0">
                                          <p:val>
                                            <p:strVal val="#ppt_x"/>
                                          </p:val>
                                        </p:tav>
                                        <p:tav tm="100000">
                                          <p:val>
                                            <p:strVal val="#ppt_x"/>
                                          </p:val>
                                        </p:tav>
                                      </p:tavLst>
                                    </p:anim>
                                    <p:anim calcmode="lin" valueType="num">
                                      <p:cBhvr>
                                        <p:cTn id="9" dur="1000" fill="hold"/>
                                        <p:tgtEl>
                                          <p:spTgt spid="7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1000"/>
                                        <p:tgtEl>
                                          <p:spTgt spid="80"/>
                                        </p:tgtEl>
                                      </p:cBhvr>
                                    </p:animEffect>
                                    <p:anim calcmode="lin" valueType="num">
                                      <p:cBhvr>
                                        <p:cTn id="13" dur="1000" fill="hold"/>
                                        <p:tgtEl>
                                          <p:spTgt spid="80"/>
                                        </p:tgtEl>
                                        <p:attrNameLst>
                                          <p:attrName>ppt_x</p:attrName>
                                        </p:attrNameLst>
                                      </p:cBhvr>
                                      <p:tavLst>
                                        <p:tav tm="0">
                                          <p:val>
                                            <p:strVal val="#ppt_x"/>
                                          </p:val>
                                        </p:tav>
                                        <p:tav tm="100000">
                                          <p:val>
                                            <p:strVal val="#ppt_x"/>
                                          </p:val>
                                        </p:tav>
                                      </p:tavLst>
                                    </p:anim>
                                    <p:anim calcmode="lin" valueType="num">
                                      <p:cBhvr>
                                        <p:cTn id="14" dur="1000" fill="hold"/>
                                        <p:tgtEl>
                                          <p:spTgt spid="8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23"/>
                                        </p:tgtEl>
                                        <p:attrNameLst>
                                          <p:attrName>style.visibility</p:attrName>
                                        </p:attrNameLst>
                                      </p:cBhvr>
                                      <p:to>
                                        <p:strVal val="visible"/>
                                      </p:to>
                                    </p:set>
                                    <p:animEffect transition="in" filter="fade">
                                      <p:cBhvr>
                                        <p:cTn id="38" dur="1000"/>
                                        <p:tgtEl>
                                          <p:spTgt spid="123"/>
                                        </p:tgtEl>
                                      </p:cBhvr>
                                    </p:animEffect>
                                    <p:anim calcmode="lin" valueType="num">
                                      <p:cBhvr>
                                        <p:cTn id="39" dur="1000" fill="hold"/>
                                        <p:tgtEl>
                                          <p:spTgt spid="123"/>
                                        </p:tgtEl>
                                        <p:attrNameLst>
                                          <p:attrName>ppt_x</p:attrName>
                                        </p:attrNameLst>
                                      </p:cBhvr>
                                      <p:tavLst>
                                        <p:tav tm="0">
                                          <p:val>
                                            <p:strVal val="#ppt_x"/>
                                          </p:val>
                                        </p:tav>
                                        <p:tav tm="100000">
                                          <p:val>
                                            <p:strVal val="#ppt_x"/>
                                          </p:val>
                                        </p:tav>
                                      </p:tavLst>
                                    </p:anim>
                                    <p:anim calcmode="lin" valueType="num">
                                      <p:cBhvr>
                                        <p:cTn id="40" dur="1000" fill="hold"/>
                                        <p:tgtEl>
                                          <p:spTgt spid="12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par>
                          <p:cTn id="46" fill="hold">
                            <p:stCondLst>
                              <p:cond delay="2000"/>
                            </p:stCondLst>
                            <p:childTnLst>
                              <p:par>
                                <p:cTn id="47" presetID="26" presetClass="emph" presetSubtype="0" fill="hold" nodeType="afterEffect">
                                  <p:stCondLst>
                                    <p:cond delay="0"/>
                                  </p:stCondLst>
                                  <p:childTnLst>
                                    <p:animEffect transition="out" filter="fade">
                                      <p:cBhvr>
                                        <p:cTn id="48" dur="500" tmFilter="0, 0; .2, .5; .8, .5; 1, 0"/>
                                        <p:tgtEl>
                                          <p:spTgt spid="36"/>
                                        </p:tgtEl>
                                      </p:cBhvr>
                                    </p:animEffect>
                                    <p:animScale>
                                      <p:cBhvr>
                                        <p:cTn id="49" dur="250" autoRev="1" fill="hold"/>
                                        <p:tgtEl>
                                          <p:spTgt spid="36"/>
                                        </p:tgtEl>
                                      </p:cBhvr>
                                      <p:by x="105000" y="105000"/>
                                    </p:animScale>
                                  </p:childTnLst>
                                </p:cTn>
                              </p:par>
                            </p:childTnLst>
                          </p:cTn>
                        </p:par>
                        <p:par>
                          <p:cTn id="50" fill="hold">
                            <p:stCondLst>
                              <p:cond delay="2500"/>
                            </p:stCondLst>
                            <p:childTnLst>
                              <p:par>
                                <p:cTn id="51" presetID="26" presetClass="emph" presetSubtype="0" fill="hold" nodeType="afterEffect">
                                  <p:stCondLst>
                                    <p:cond delay="0"/>
                                  </p:stCondLst>
                                  <p:childTnLst>
                                    <p:animEffect transition="out" filter="fade">
                                      <p:cBhvr>
                                        <p:cTn id="52" dur="500" tmFilter="0, 0; .2, .5; .8, .5; 1, 0"/>
                                        <p:tgtEl>
                                          <p:spTgt spid="34"/>
                                        </p:tgtEl>
                                      </p:cBhvr>
                                    </p:animEffect>
                                    <p:animScale>
                                      <p:cBhvr>
                                        <p:cTn id="53" dur="250" autoRev="1" fill="hold"/>
                                        <p:tgtEl>
                                          <p:spTgt spid="34"/>
                                        </p:tgtEl>
                                      </p:cBhvr>
                                      <p:by x="105000" y="105000"/>
                                    </p:animScale>
                                  </p:childTnLst>
                                </p:cTn>
                              </p:par>
                            </p:childTnLst>
                          </p:cTn>
                        </p:par>
                        <p:par>
                          <p:cTn id="54" fill="hold">
                            <p:stCondLst>
                              <p:cond delay="3000"/>
                            </p:stCondLst>
                            <p:childTnLst>
                              <p:par>
                                <p:cTn id="55" presetID="26" presetClass="emph" presetSubtype="0" fill="hold" nodeType="afterEffect">
                                  <p:stCondLst>
                                    <p:cond delay="0"/>
                                  </p:stCondLst>
                                  <p:childTnLst>
                                    <p:animEffect transition="out" filter="fade">
                                      <p:cBhvr>
                                        <p:cTn id="56" dur="500" tmFilter="0, 0; .2, .5; .8, .5; 1, 0"/>
                                        <p:tgtEl>
                                          <p:spTgt spid="5"/>
                                        </p:tgtEl>
                                      </p:cBhvr>
                                    </p:animEffect>
                                    <p:animScale>
                                      <p:cBhvr>
                                        <p:cTn id="57" dur="250" autoRev="1" fill="hold"/>
                                        <p:tgtEl>
                                          <p:spTgt spid="5"/>
                                        </p:tgtEl>
                                      </p:cBhvr>
                                      <p:by x="105000" y="105000"/>
                                    </p:animScale>
                                  </p:childTnLst>
                                </p:cTn>
                              </p:par>
                            </p:childTnLst>
                          </p:cTn>
                        </p:par>
                        <p:par>
                          <p:cTn id="58" fill="hold">
                            <p:stCondLst>
                              <p:cond delay="3500"/>
                            </p:stCondLst>
                            <p:childTnLst>
                              <p:par>
                                <p:cTn id="59" presetID="26" presetClass="emph" presetSubtype="0" fill="hold" nodeType="afterEffect">
                                  <p:stCondLst>
                                    <p:cond delay="0"/>
                                  </p:stCondLst>
                                  <p:childTnLst>
                                    <p:animEffect transition="out" filter="fade">
                                      <p:cBhvr>
                                        <p:cTn id="60" dur="500" tmFilter="0, 0; .2, .5; .8, .5; 1, 0"/>
                                        <p:tgtEl>
                                          <p:spTgt spid="42"/>
                                        </p:tgtEl>
                                      </p:cBhvr>
                                    </p:animEffect>
                                    <p:animScale>
                                      <p:cBhvr>
                                        <p:cTn id="61" dur="250" autoRev="1" fill="hold"/>
                                        <p:tgtEl>
                                          <p:spTgt spid="42"/>
                                        </p:tgtEl>
                                      </p:cBhvr>
                                      <p:by x="105000" y="105000"/>
                                    </p:animScale>
                                  </p:childTnLst>
                                </p:cTn>
                              </p:par>
                            </p:childTnLst>
                          </p:cTn>
                        </p:par>
                        <p:par>
                          <p:cTn id="62" fill="hold">
                            <p:stCondLst>
                              <p:cond delay="4000"/>
                            </p:stCondLst>
                            <p:childTnLst>
                              <p:par>
                                <p:cTn id="63" presetID="26" presetClass="emph" presetSubtype="0" fill="hold" nodeType="afterEffect">
                                  <p:stCondLst>
                                    <p:cond delay="0"/>
                                  </p:stCondLst>
                                  <p:childTnLst>
                                    <p:animEffect transition="out" filter="fade">
                                      <p:cBhvr>
                                        <p:cTn id="64" dur="500" tmFilter="0, 0; .2, .5; .8, .5; 1, 0"/>
                                        <p:tgtEl>
                                          <p:spTgt spid="123"/>
                                        </p:tgtEl>
                                      </p:cBhvr>
                                    </p:animEffect>
                                    <p:animScale>
                                      <p:cBhvr>
                                        <p:cTn id="65" dur="250" autoRev="1" fill="hold"/>
                                        <p:tgtEl>
                                          <p:spTgt spid="1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12AE7804-763E-46BB-BA74-418215770508}"/>
              </a:ext>
            </a:extLst>
          </p:cNvPr>
          <p:cNvGrpSpPr/>
          <p:nvPr/>
        </p:nvGrpSpPr>
        <p:grpSpPr>
          <a:xfrm>
            <a:off x="5915798" y="8188231"/>
            <a:ext cx="1832798" cy="1736553"/>
            <a:chOff x="10664074" y="7108457"/>
            <a:chExt cx="1832798" cy="1736553"/>
          </a:xfrm>
        </p:grpSpPr>
        <p:sp>
          <p:nvSpPr>
            <p:cNvPr id="91" name="Oval 90">
              <a:extLst>
                <a:ext uri="{FF2B5EF4-FFF2-40B4-BE49-F238E27FC236}">
                  <a16:creationId xmlns:a16="http://schemas.microsoft.com/office/drawing/2014/main" id="{C6633DC9-57D9-4D01-8BB8-673D97BF08C6}"/>
                </a:ext>
              </a:extLst>
            </p:cNvPr>
            <p:cNvSpPr/>
            <p:nvPr/>
          </p:nvSpPr>
          <p:spPr>
            <a:xfrm>
              <a:off x="10712197" y="7108457"/>
              <a:ext cx="1736553" cy="1736553"/>
            </a:xfrm>
            <a:prstGeom prst="ellipse">
              <a:avLst/>
            </a:prstGeom>
            <a:solidFill>
              <a:srgbClr val="FFFFFF"/>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92" name="TextBox 91">
              <a:extLst>
                <a:ext uri="{FF2B5EF4-FFF2-40B4-BE49-F238E27FC236}">
                  <a16:creationId xmlns:a16="http://schemas.microsoft.com/office/drawing/2014/main" id="{FBA1D1DB-2C40-451B-AE0A-9DF27973480F}"/>
                </a:ext>
              </a:extLst>
            </p:cNvPr>
            <p:cNvSpPr txBox="1"/>
            <p:nvPr/>
          </p:nvSpPr>
          <p:spPr>
            <a:xfrm>
              <a:off x="10664074" y="7474943"/>
              <a:ext cx="1832798" cy="954107"/>
            </a:xfrm>
            <a:prstGeom prst="rect">
              <a:avLst/>
            </a:prstGeom>
            <a:noFill/>
          </p:spPr>
          <p:txBody>
            <a:bodyPr wrap="square" rtlCol="0">
              <a:spAutoFit/>
            </a:bodyPr>
            <a:lstStyle/>
            <a:p>
              <a:pPr algn="ctr"/>
              <a:r>
                <a:rPr lang="en-US" sz="2800" dirty="0"/>
                <a:t>Run </a:t>
              </a:r>
              <a:r>
                <a:rPr lang="en-US" sz="2800" spc="-150" dirty="0"/>
                <a:t>Diagnostics</a:t>
              </a:r>
            </a:p>
          </p:txBody>
        </p:sp>
        <p:pic>
          <p:nvPicPr>
            <p:cNvPr id="11" name="Graphic 10" descr="Single gear with solid fill">
              <a:extLst>
                <a:ext uri="{FF2B5EF4-FFF2-40B4-BE49-F238E27FC236}">
                  <a16:creationId xmlns:a16="http://schemas.microsoft.com/office/drawing/2014/main" id="{DB0783D0-1835-49BC-BBE8-2F19811E57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4179" y="7331477"/>
              <a:ext cx="1371600" cy="1371600"/>
            </a:xfrm>
            <a:prstGeom prst="rect">
              <a:avLst/>
            </a:prstGeom>
          </p:spPr>
        </p:pic>
      </p:grpSp>
      <p:pic>
        <p:nvPicPr>
          <p:cNvPr id="80" name="Picture 79">
            <a:extLst>
              <a:ext uri="{FF2B5EF4-FFF2-40B4-BE49-F238E27FC236}">
                <a16:creationId xmlns:a16="http://schemas.microsoft.com/office/drawing/2014/main" id="{8F1D78CE-80F8-4F2B-AE2C-FFFFEDAF7710}"/>
              </a:ext>
            </a:extLst>
          </p:cNvPr>
          <p:cNvPicPr>
            <a:picLocks noChangeAspect="1"/>
          </p:cNvPicPr>
          <p:nvPr/>
        </p:nvPicPr>
        <p:blipFill rotWithShape="1">
          <a:blip r:embed="rId5"/>
          <a:srcRect l="17531" t="14705" r="13827" b="11659"/>
          <a:stretch/>
        </p:blipFill>
        <p:spPr>
          <a:xfrm>
            <a:off x="8866790" y="2380389"/>
            <a:ext cx="8625533" cy="5204796"/>
          </a:xfrm>
          <a:prstGeom prst="rect">
            <a:avLst/>
          </a:prstGeom>
          <a:ln w="57150">
            <a:solidFill>
              <a:schemeClr val="tx2">
                <a:lumMod val="20000"/>
                <a:lumOff val="80000"/>
              </a:schemeClr>
            </a:solidFill>
          </a:ln>
          <a:effectLst>
            <a:outerShdw blurRad="50800" dist="38100" dir="2700000" algn="tl" rotWithShape="0">
              <a:prstClr val="black">
                <a:alpha val="40000"/>
              </a:prstClr>
            </a:outerShdw>
          </a:effectLst>
          <a:scene3d>
            <a:camera prst="perspectiveLeft"/>
            <a:lightRig rig="threePt" dir="t"/>
          </a:scene3d>
        </p:spPr>
      </p:pic>
      <p:pic>
        <p:nvPicPr>
          <p:cNvPr id="70" name="Picture 69">
            <a:extLst>
              <a:ext uri="{FF2B5EF4-FFF2-40B4-BE49-F238E27FC236}">
                <a16:creationId xmlns:a16="http://schemas.microsoft.com/office/drawing/2014/main" id="{FB70D730-CF6F-4C7B-94CA-3008D9CEBB26}"/>
              </a:ext>
            </a:extLst>
          </p:cNvPr>
          <p:cNvPicPr>
            <a:picLocks noChangeAspect="1"/>
          </p:cNvPicPr>
          <p:nvPr/>
        </p:nvPicPr>
        <p:blipFill rotWithShape="1">
          <a:blip r:embed="rId6"/>
          <a:srcRect t="640" r="25365"/>
          <a:stretch/>
        </p:blipFill>
        <p:spPr>
          <a:xfrm>
            <a:off x="820443" y="2374858"/>
            <a:ext cx="8811710" cy="5277747"/>
          </a:xfrm>
          <a:prstGeom prst="rect">
            <a:avLst/>
          </a:prstGeom>
          <a:ln>
            <a:noFill/>
          </a:ln>
          <a:effectLst>
            <a:outerShdw blurRad="292100" dist="139700" dir="2700000" algn="tl" rotWithShape="0">
              <a:srgbClr val="333333">
                <a:alpha val="65000"/>
              </a:srgbClr>
            </a:outerShdw>
          </a:effectLst>
          <a:scene3d>
            <a:camera prst="perspectiveRight"/>
            <a:lightRig rig="threePt" dir="t"/>
          </a:scene3d>
        </p:spPr>
      </p:pic>
      <p:grpSp>
        <p:nvGrpSpPr>
          <p:cNvPr id="57" name="Group 56">
            <a:extLst>
              <a:ext uri="{FF2B5EF4-FFF2-40B4-BE49-F238E27FC236}">
                <a16:creationId xmlns:a16="http://schemas.microsoft.com/office/drawing/2014/main" id="{AAF144F0-E0CC-4C9D-B135-C9FDA8FF33B1}"/>
              </a:ext>
            </a:extLst>
          </p:cNvPr>
          <p:cNvGrpSpPr/>
          <p:nvPr/>
        </p:nvGrpSpPr>
        <p:grpSpPr>
          <a:xfrm>
            <a:off x="4941293" y="6525198"/>
            <a:ext cx="1736553" cy="1736553"/>
            <a:chOff x="12901704" y="7108457"/>
            <a:chExt cx="1736553" cy="1736553"/>
          </a:xfrm>
        </p:grpSpPr>
        <p:sp>
          <p:nvSpPr>
            <p:cNvPr id="93" name="Oval 92">
              <a:extLst>
                <a:ext uri="{FF2B5EF4-FFF2-40B4-BE49-F238E27FC236}">
                  <a16:creationId xmlns:a16="http://schemas.microsoft.com/office/drawing/2014/main" id="{A48D62FD-B080-4DF0-914F-D919BFE94F6A}"/>
                </a:ext>
              </a:extLst>
            </p:cNvPr>
            <p:cNvSpPr/>
            <p:nvPr/>
          </p:nvSpPr>
          <p:spPr>
            <a:xfrm>
              <a:off x="12901704" y="7108457"/>
              <a:ext cx="1736553" cy="1736553"/>
            </a:xfrm>
            <a:prstGeom prst="ellipse">
              <a:avLst/>
            </a:pr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5"/>
                </a:solidFill>
              </a:endParaRPr>
            </a:p>
          </p:txBody>
        </p:sp>
        <p:sp>
          <p:nvSpPr>
            <p:cNvPr id="94" name="TextBox 93">
              <a:extLst>
                <a:ext uri="{FF2B5EF4-FFF2-40B4-BE49-F238E27FC236}">
                  <a16:creationId xmlns:a16="http://schemas.microsoft.com/office/drawing/2014/main" id="{E709796C-C47B-4F97-A926-6DA8A248CD52}"/>
                </a:ext>
              </a:extLst>
            </p:cNvPr>
            <p:cNvSpPr txBox="1"/>
            <p:nvPr/>
          </p:nvSpPr>
          <p:spPr>
            <a:xfrm>
              <a:off x="12934089" y="7543400"/>
              <a:ext cx="1704168" cy="954107"/>
            </a:xfrm>
            <a:prstGeom prst="rect">
              <a:avLst/>
            </a:prstGeom>
            <a:noFill/>
          </p:spPr>
          <p:txBody>
            <a:bodyPr wrap="square" rtlCol="0">
              <a:spAutoFit/>
            </a:bodyPr>
            <a:lstStyle/>
            <a:p>
              <a:pPr algn="ctr"/>
              <a:r>
                <a:rPr lang="en-US" sz="2800" dirty="0"/>
                <a:t>Set Video Mode</a:t>
              </a:r>
            </a:p>
          </p:txBody>
        </p:sp>
        <p:pic>
          <p:nvPicPr>
            <p:cNvPr id="6" name="Graphic 5" descr="Video camera with solid fill">
              <a:extLst>
                <a:ext uri="{FF2B5EF4-FFF2-40B4-BE49-F238E27FC236}">
                  <a16:creationId xmlns:a16="http://schemas.microsoft.com/office/drawing/2014/main" id="{446FE96C-CAD3-400F-9B7F-F9DCE4E2B3D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100954" y="7291892"/>
              <a:ext cx="1371600" cy="1371600"/>
            </a:xfrm>
            <a:prstGeom prst="rect">
              <a:avLst/>
            </a:prstGeom>
          </p:spPr>
        </p:pic>
      </p:grpSp>
      <p:grpSp>
        <p:nvGrpSpPr>
          <p:cNvPr id="56" name="Group 55">
            <a:extLst>
              <a:ext uri="{FF2B5EF4-FFF2-40B4-BE49-F238E27FC236}">
                <a16:creationId xmlns:a16="http://schemas.microsoft.com/office/drawing/2014/main" id="{839135F4-FCD5-42C4-83E1-0457A0BC988E}"/>
              </a:ext>
            </a:extLst>
          </p:cNvPr>
          <p:cNvGrpSpPr/>
          <p:nvPr/>
        </p:nvGrpSpPr>
        <p:grpSpPr>
          <a:xfrm>
            <a:off x="1885130" y="8188231"/>
            <a:ext cx="1736553" cy="1736553"/>
            <a:chOff x="16094247" y="5143500"/>
            <a:chExt cx="1736553" cy="1736553"/>
          </a:xfrm>
        </p:grpSpPr>
        <p:sp>
          <p:nvSpPr>
            <p:cNvPr id="95" name="Oval 94">
              <a:extLst>
                <a:ext uri="{FF2B5EF4-FFF2-40B4-BE49-F238E27FC236}">
                  <a16:creationId xmlns:a16="http://schemas.microsoft.com/office/drawing/2014/main" id="{27A6541D-57D5-4A6E-A1C4-44D29734CE65}"/>
                </a:ext>
              </a:extLst>
            </p:cNvPr>
            <p:cNvSpPr/>
            <p:nvPr/>
          </p:nvSpPr>
          <p:spPr>
            <a:xfrm>
              <a:off x="16094247" y="5143500"/>
              <a:ext cx="1736553" cy="1736553"/>
            </a:xfrm>
            <a:prstGeom prst="ellipse">
              <a:avLst/>
            </a:pr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96" name="TextBox 95">
              <a:extLst>
                <a:ext uri="{FF2B5EF4-FFF2-40B4-BE49-F238E27FC236}">
                  <a16:creationId xmlns:a16="http://schemas.microsoft.com/office/drawing/2014/main" id="{50581DF5-6540-4EC1-B057-001E66CE5E14}"/>
                </a:ext>
              </a:extLst>
            </p:cNvPr>
            <p:cNvSpPr txBox="1"/>
            <p:nvPr/>
          </p:nvSpPr>
          <p:spPr>
            <a:xfrm>
              <a:off x="16102571" y="5578443"/>
              <a:ext cx="1719906" cy="954107"/>
            </a:xfrm>
            <a:prstGeom prst="rect">
              <a:avLst/>
            </a:prstGeom>
            <a:noFill/>
          </p:spPr>
          <p:txBody>
            <a:bodyPr wrap="square" rtlCol="0">
              <a:spAutoFit/>
            </a:bodyPr>
            <a:lstStyle/>
            <a:p>
              <a:pPr algn="ctr"/>
              <a:r>
                <a:rPr lang="en-US" sz="2800" dirty="0"/>
                <a:t>Update OS</a:t>
              </a:r>
            </a:p>
          </p:txBody>
        </p:sp>
        <p:pic>
          <p:nvPicPr>
            <p:cNvPr id="15" name="Graphic 14" descr="Refresh with solid fill">
              <a:extLst>
                <a:ext uri="{FF2B5EF4-FFF2-40B4-BE49-F238E27FC236}">
                  <a16:creationId xmlns:a16="http://schemas.microsoft.com/office/drawing/2014/main" id="{C91D7928-2F97-4334-B981-5C99C0FF7DF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276722" y="5322940"/>
              <a:ext cx="1371600" cy="1371600"/>
            </a:xfrm>
            <a:prstGeom prst="rect">
              <a:avLst/>
            </a:prstGeom>
          </p:spPr>
        </p:pic>
      </p:grpSp>
      <p:grpSp>
        <p:nvGrpSpPr>
          <p:cNvPr id="51" name="Group 50">
            <a:extLst>
              <a:ext uri="{FF2B5EF4-FFF2-40B4-BE49-F238E27FC236}">
                <a16:creationId xmlns:a16="http://schemas.microsoft.com/office/drawing/2014/main" id="{17F50FB8-AC7C-4DB5-A2DB-81DF1B57A0AC}"/>
              </a:ext>
            </a:extLst>
          </p:cNvPr>
          <p:cNvGrpSpPr/>
          <p:nvPr/>
        </p:nvGrpSpPr>
        <p:grpSpPr>
          <a:xfrm>
            <a:off x="2901595" y="6525198"/>
            <a:ext cx="1768860" cy="1736553"/>
            <a:chOff x="11758926" y="5143500"/>
            <a:chExt cx="1768860" cy="1736553"/>
          </a:xfrm>
        </p:grpSpPr>
        <p:sp>
          <p:nvSpPr>
            <p:cNvPr id="85" name="Oval 84">
              <a:extLst>
                <a:ext uri="{FF2B5EF4-FFF2-40B4-BE49-F238E27FC236}">
                  <a16:creationId xmlns:a16="http://schemas.microsoft.com/office/drawing/2014/main" id="{695AAA2F-2EC6-4FF4-8C9D-A06FB90FC3D8}"/>
                </a:ext>
              </a:extLst>
            </p:cNvPr>
            <p:cNvSpPr/>
            <p:nvPr/>
          </p:nvSpPr>
          <p:spPr>
            <a:xfrm>
              <a:off x="11758926" y="5143500"/>
              <a:ext cx="1736553" cy="1736553"/>
            </a:xfrm>
            <a:prstGeom prst="ellipse">
              <a:avLst/>
            </a:pr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2"/>
                </a:solidFill>
              </a:endParaRPr>
            </a:p>
          </p:txBody>
        </p:sp>
        <p:pic>
          <p:nvPicPr>
            <p:cNvPr id="22" name="Graphic 21" descr="Repeat with solid fill">
              <a:extLst>
                <a:ext uri="{FF2B5EF4-FFF2-40B4-BE49-F238E27FC236}">
                  <a16:creationId xmlns:a16="http://schemas.microsoft.com/office/drawing/2014/main" id="{7312C939-5521-42AE-BE19-03ECF920AC2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941401" y="5336119"/>
              <a:ext cx="1371600" cy="1371600"/>
            </a:xfrm>
            <a:prstGeom prst="rect">
              <a:avLst/>
            </a:prstGeom>
          </p:spPr>
        </p:pic>
        <p:sp>
          <p:nvSpPr>
            <p:cNvPr id="86" name="TextBox 85">
              <a:extLst>
                <a:ext uri="{FF2B5EF4-FFF2-40B4-BE49-F238E27FC236}">
                  <a16:creationId xmlns:a16="http://schemas.microsoft.com/office/drawing/2014/main" id="{C7481438-9E4E-4E86-B35B-967D3836D929}"/>
                </a:ext>
              </a:extLst>
            </p:cNvPr>
            <p:cNvSpPr txBox="1"/>
            <p:nvPr/>
          </p:nvSpPr>
          <p:spPr>
            <a:xfrm>
              <a:off x="11791231" y="5325740"/>
              <a:ext cx="1736555" cy="1384995"/>
            </a:xfrm>
            <a:prstGeom prst="rect">
              <a:avLst/>
            </a:prstGeom>
            <a:noFill/>
          </p:spPr>
          <p:txBody>
            <a:bodyPr wrap="square" rtlCol="0">
              <a:spAutoFit/>
            </a:bodyPr>
            <a:lstStyle/>
            <a:p>
              <a:pPr algn="ctr"/>
              <a:r>
                <a:rPr lang="en-US" sz="2800" spc="-100" dirty="0"/>
                <a:t>Reboot, Reprovision &amp; Reset</a:t>
              </a:r>
            </a:p>
          </p:txBody>
        </p:sp>
      </p:grpSp>
      <p:grpSp>
        <p:nvGrpSpPr>
          <p:cNvPr id="55" name="Group 54">
            <a:extLst>
              <a:ext uri="{FF2B5EF4-FFF2-40B4-BE49-F238E27FC236}">
                <a16:creationId xmlns:a16="http://schemas.microsoft.com/office/drawing/2014/main" id="{B414865D-C32F-420B-9AD2-A1C8E61DC148}"/>
              </a:ext>
            </a:extLst>
          </p:cNvPr>
          <p:cNvGrpSpPr/>
          <p:nvPr/>
        </p:nvGrpSpPr>
        <p:grpSpPr>
          <a:xfrm>
            <a:off x="6948685" y="6525198"/>
            <a:ext cx="1736555" cy="1736553"/>
            <a:chOff x="13926587" y="5143500"/>
            <a:chExt cx="1736555" cy="1736553"/>
          </a:xfrm>
        </p:grpSpPr>
        <p:sp>
          <p:nvSpPr>
            <p:cNvPr id="99" name="Oval 98">
              <a:extLst>
                <a:ext uri="{FF2B5EF4-FFF2-40B4-BE49-F238E27FC236}">
                  <a16:creationId xmlns:a16="http://schemas.microsoft.com/office/drawing/2014/main" id="{A0CA71CE-E38D-4A0C-8C2B-0FA80EC8DD9C}"/>
                </a:ext>
              </a:extLst>
            </p:cNvPr>
            <p:cNvSpPr/>
            <p:nvPr/>
          </p:nvSpPr>
          <p:spPr>
            <a:xfrm>
              <a:off x="13926589" y="5143500"/>
              <a:ext cx="1736553" cy="1736553"/>
            </a:xfrm>
            <a:prstGeom prst="ellipse">
              <a:avLst/>
            </a:pr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2"/>
                </a:solidFill>
              </a:endParaRPr>
            </a:p>
          </p:txBody>
        </p:sp>
        <p:sp>
          <p:nvSpPr>
            <p:cNvPr id="100" name="TextBox 99">
              <a:extLst>
                <a:ext uri="{FF2B5EF4-FFF2-40B4-BE49-F238E27FC236}">
                  <a16:creationId xmlns:a16="http://schemas.microsoft.com/office/drawing/2014/main" id="{511258ED-CF43-4F79-BCC3-0051B15439BF}"/>
                </a:ext>
              </a:extLst>
            </p:cNvPr>
            <p:cNvSpPr txBox="1"/>
            <p:nvPr/>
          </p:nvSpPr>
          <p:spPr>
            <a:xfrm>
              <a:off x="13926587" y="5571890"/>
              <a:ext cx="1736555" cy="954107"/>
            </a:xfrm>
            <a:prstGeom prst="rect">
              <a:avLst/>
            </a:prstGeom>
            <a:noFill/>
          </p:spPr>
          <p:txBody>
            <a:bodyPr wrap="square" rtlCol="0">
              <a:spAutoFit/>
            </a:bodyPr>
            <a:lstStyle/>
            <a:p>
              <a:pPr algn="ctr"/>
              <a:r>
                <a:rPr lang="en-US" sz="2800" dirty="0"/>
                <a:t>View Log Files</a:t>
              </a:r>
            </a:p>
          </p:txBody>
        </p:sp>
        <p:pic>
          <p:nvPicPr>
            <p:cNvPr id="26" name="Graphic 25" descr="Folder with solid fill">
              <a:extLst>
                <a:ext uri="{FF2B5EF4-FFF2-40B4-BE49-F238E27FC236}">
                  <a16:creationId xmlns:a16="http://schemas.microsoft.com/office/drawing/2014/main" id="{5FC53412-5F64-4861-AF5B-F96B7D8AA4D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4109062" y="5322940"/>
              <a:ext cx="1371600" cy="1371600"/>
            </a:xfrm>
            <a:prstGeom prst="rect">
              <a:avLst/>
            </a:prstGeom>
          </p:spPr>
        </p:pic>
      </p:grpSp>
      <p:grpSp>
        <p:nvGrpSpPr>
          <p:cNvPr id="45" name="Group 44">
            <a:extLst>
              <a:ext uri="{FF2B5EF4-FFF2-40B4-BE49-F238E27FC236}">
                <a16:creationId xmlns:a16="http://schemas.microsoft.com/office/drawing/2014/main" id="{8446F1D5-8CA6-4352-9157-514805245CAB}"/>
              </a:ext>
            </a:extLst>
          </p:cNvPr>
          <p:cNvGrpSpPr/>
          <p:nvPr/>
        </p:nvGrpSpPr>
        <p:grpSpPr>
          <a:xfrm>
            <a:off x="894203" y="6525198"/>
            <a:ext cx="1736554" cy="1736553"/>
            <a:chOff x="9591267" y="5143500"/>
            <a:chExt cx="1736554" cy="1736553"/>
          </a:xfrm>
        </p:grpSpPr>
        <p:sp>
          <p:nvSpPr>
            <p:cNvPr id="83" name="Oval 82">
              <a:extLst>
                <a:ext uri="{FF2B5EF4-FFF2-40B4-BE49-F238E27FC236}">
                  <a16:creationId xmlns:a16="http://schemas.microsoft.com/office/drawing/2014/main" id="{2B120521-FC6E-46E9-BF3E-EF83A2866333}"/>
                </a:ext>
              </a:extLst>
            </p:cNvPr>
            <p:cNvSpPr/>
            <p:nvPr/>
          </p:nvSpPr>
          <p:spPr>
            <a:xfrm>
              <a:off x="9591267" y="5143500"/>
              <a:ext cx="1736553" cy="1736553"/>
            </a:xfrm>
            <a:prstGeom prst="ellipse">
              <a:avLst/>
            </a:pr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4" name="TextBox 83">
              <a:extLst>
                <a:ext uri="{FF2B5EF4-FFF2-40B4-BE49-F238E27FC236}">
                  <a16:creationId xmlns:a16="http://schemas.microsoft.com/office/drawing/2014/main" id="{6B40EB5A-D92B-48B0-AF8E-9810F91D34D3}"/>
                </a:ext>
              </a:extLst>
            </p:cNvPr>
            <p:cNvSpPr txBox="1"/>
            <p:nvPr/>
          </p:nvSpPr>
          <p:spPr>
            <a:xfrm>
              <a:off x="9591269" y="5527029"/>
              <a:ext cx="1736552" cy="954107"/>
            </a:xfrm>
            <a:prstGeom prst="rect">
              <a:avLst/>
            </a:prstGeom>
            <a:noFill/>
          </p:spPr>
          <p:txBody>
            <a:bodyPr wrap="square" rtlCol="0">
              <a:spAutoFit/>
            </a:bodyPr>
            <a:lstStyle/>
            <a:p>
              <a:pPr algn="ctr"/>
              <a:r>
                <a:rPr lang="en-US" sz="2800" dirty="0"/>
                <a:t>Remote Snapshot</a:t>
              </a:r>
            </a:p>
          </p:txBody>
        </p:sp>
        <p:pic>
          <p:nvPicPr>
            <p:cNvPr id="28" name="Graphic 27" descr="Images with solid fill">
              <a:extLst>
                <a:ext uri="{FF2B5EF4-FFF2-40B4-BE49-F238E27FC236}">
                  <a16:creationId xmlns:a16="http://schemas.microsoft.com/office/drawing/2014/main" id="{994E0B41-16A0-4C30-9B4D-5CE8B0FD999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931969" y="5456319"/>
              <a:ext cx="1104848" cy="1104848"/>
            </a:xfrm>
            <a:prstGeom prst="rect">
              <a:avLst/>
            </a:prstGeom>
          </p:spPr>
        </p:pic>
      </p:grpSp>
      <p:sp>
        <p:nvSpPr>
          <p:cNvPr id="77" name="Arrow: Pentagon 76">
            <a:hlinkClick r:id="rId17" action="ppaction://hlinksldjump"/>
            <a:extLst>
              <a:ext uri="{FF2B5EF4-FFF2-40B4-BE49-F238E27FC236}">
                <a16:creationId xmlns:a16="http://schemas.microsoft.com/office/drawing/2014/main" id="{D89FEE56-33BB-4CA4-855A-C868068A5D0A}"/>
              </a:ext>
            </a:extLst>
          </p:cNvPr>
          <p:cNvSpPr/>
          <p:nvPr/>
        </p:nvSpPr>
        <p:spPr>
          <a:xfrm rot="5400000">
            <a:off x="16358400" y="-14400"/>
            <a:ext cx="1195200" cy="1173600"/>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 Placeholder 53">
            <a:extLst>
              <a:ext uri="{FF2B5EF4-FFF2-40B4-BE49-F238E27FC236}">
                <a16:creationId xmlns:a16="http://schemas.microsoft.com/office/drawing/2014/main" id="{E0E1970F-8AB3-413C-B7DF-E65283F607CA}"/>
              </a:ext>
            </a:extLst>
          </p:cNvPr>
          <p:cNvSpPr>
            <a:spLocks noGrp="1"/>
          </p:cNvSpPr>
          <p:nvPr>
            <p:ph type="body" sz="quarter" idx="10"/>
          </p:nvPr>
        </p:nvSpPr>
        <p:spPr>
          <a:xfrm>
            <a:off x="1905002" y="335728"/>
            <a:ext cx="15968663" cy="740570"/>
          </a:xfrm>
        </p:spPr>
        <p:txBody>
          <a:bodyPr>
            <a:normAutofit fontScale="92500" lnSpcReduction="20000"/>
          </a:bodyPr>
          <a:lstStyle/>
          <a:p>
            <a:r>
              <a:rPr lang="en-US" dirty="0"/>
              <a:t>Real Time Player </a:t>
            </a:r>
            <a:r>
              <a:rPr lang="en-US" dirty="0">
                <a:solidFill>
                  <a:srgbClr val="88CAE8"/>
                </a:solidFill>
              </a:rPr>
              <a:t>Controls</a:t>
            </a:r>
          </a:p>
        </p:txBody>
      </p:sp>
      <p:sp>
        <p:nvSpPr>
          <p:cNvPr id="69" name="Text Placeholder 68">
            <a:extLst>
              <a:ext uri="{FF2B5EF4-FFF2-40B4-BE49-F238E27FC236}">
                <a16:creationId xmlns:a16="http://schemas.microsoft.com/office/drawing/2014/main" id="{E9260008-A0CA-459C-94EB-9CAC5FADEAD5}"/>
              </a:ext>
            </a:extLst>
          </p:cNvPr>
          <p:cNvSpPr>
            <a:spLocks noGrp="1"/>
          </p:cNvSpPr>
          <p:nvPr>
            <p:ph type="body" sz="quarter" idx="11"/>
          </p:nvPr>
        </p:nvSpPr>
        <p:spPr>
          <a:xfrm>
            <a:off x="1905001" y="1185150"/>
            <a:ext cx="15968663" cy="657912"/>
          </a:xfrm>
        </p:spPr>
        <p:txBody>
          <a:bodyPr>
            <a:normAutofit/>
          </a:bodyPr>
          <a:lstStyle/>
          <a:p>
            <a:r>
              <a:rPr lang="en-US" sz="4000" dirty="0"/>
              <a:t>anytime, anywhere</a:t>
            </a:r>
          </a:p>
        </p:txBody>
      </p:sp>
      <p:pic>
        <p:nvPicPr>
          <p:cNvPr id="66" name="Picture Placeholder 65">
            <a:extLst>
              <a:ext uri="{FF2B5EF4-FFF2-40B4-BE49-F238E27FC236}">
                <a16:creationId xmlns:a16="http://schemas.microsoft.com/office/drawing/2014/main" id="{5D53B443-2974-4261-87D1-6A6B8D62E072}"/>
              </a:ext>
            </a:extLst>
          </p:cNvPr>
          <p:cNvPicPr>
            <a:picLocks noGrp="1" noChangeAspect="1"/>
          </p:cNvPicPr>
          <p:nvPr>
            <p:ph type="pic" sz="quarter" idx="12"/>
          </p:nvPr>
        </p:nvPicPr>
        <p:blipFill rotWithShape="1">
          <a:blip r:embed="rId18"/>
          <a:srcRect l="1681" r="1681"/>
          <a:stretch/>
        </p:blipFill>
        <p:spPr>
          <a:xfrm>
            <a:off x="300038" y="335728"/>
            <a:ext cx="1431132" cy="1431131"/>
          </a:xfrm>
          <a:prstGeom prst="rect">
            <a:avLst/>
          </a:prstGeom>
        </p:spPr>
      </p:pic>
      <p:grpSp>
        <p:nvGrpSpPr>
          <p:cNvPr id="20" name="Group 19">
            <a:extLst>
              <a:ext uri="{FF2B5EF4-FFF2-40B4-BE49-F238E27FC236}">
                <a16:creationId xmlns:a16="http://schemas.microsoft.com/office/drawing/2014/main" id="{2696BE4B-F977-46E2-8542-095BCDE0E528}"/>
              </a:ext>
            </a:extLst>
          </p:cNvPr>
          <p:cNvGrpSpPr/>
          <p:nvPr/>
        </p:nvGrpSpPr>
        <p:grpSpPr>
          <a:xfrm>
            <a:off x="14872444" y="8188231"/>
            <a:ext cx="1736555" cy="1736553"/>
            <a:chOff x="586280" y="6153478"/>
            <a:chExt cx="1736555" cy="1736553"/>
          </a:xfrm>
        </p:grpSpPr>
        <p:sp>
          <p:nvSpPr>
            <p:cNvPr id="107" name="Oval 106">
              <a:extLst>
                <a:ext uri="{FF2B5EF4-FFF2-40B4-BE49-F238E27FC236}">
                  <a16:creationId xmlns:a16="http://schemas.microsoft.com/office/drawing/2014/main" id="{AE9670F6-D827-4AA9-A226-DEF81D96790D}"/>
                </a:ext>
              </a:extLst>
            </p:cNvPr>
            <p:cNvSpPr/>
            <p:nvPr/>
          </p:nvSpPr>
          <p:spPr>
            <a:xfrm>
              <a:off x="586282" y="6153478"/>
              <a:ext cx="1736553" cy="1736553"/>
            </a:xfrm>
            <a:prstGeom prst="ellipse">
              <a:avLst/>
            </a:prstGeom>
            <a:solidFill>
              <a:schemeClr val="bg1"/>
            </a:solidFill>
            <a:ln w="1016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accent2"/>
                </a:solidFill>
              </a:endParaRPr>
            </a:p>
          </p:txBody>
        </p:sp>
        <p:sp>
          <p:nvSpPr>
            <p:cNvPr id="108" name="TextBox 107">
              <a:extLst>
                <a:ext uri="{FF2B5EF4-FFF2-40B4-BE49-F238E27FC236}">
                  <a16:creationId xmlns:a16="http://schemas.microsoft.com/office/drawing/2014/main" id="{F1AD9D5E-AD2C-44CD-AB56-1C687C9A838B}"/>
                </a:ext>
              </a:extLst>
            </p:cNvPr>
            <p:cNvSpPr txBox="1"/>
            <p:nvPr/>
          </p:nvSpPr>
          <p:spPr>
            <a:xfrm>
              <a:off x="586280" y="6350082"/>
              <a:ext cx="1736555" cy="1384995"/>
            </a:xfrm>
            <a:prstGeom prst="rect">
              <a:avLst/>
            </a:prstGeom>
            <a:noFill/>
          </p:spPr>
          <p:txBody>
            <a:bodyPr wrap="square" rtlCol="0">
              <a:spAutoFit/>
            </a:bodyPr>
            <a:lstStyle/>
            <a:p>
              <a:pPr algn="ctr"/>
              <a:r>
                <a:rPr lang="en-US" sz="2800" spc="-100" dirty="0">
                  <a:solidFill>
                    <a:schemeClr val="accent2"/>
                  </a:solidFill>
                </a:rPr>
                <a:t>Auto Network Discovery</a:t>
              </a:r>
            </a:p>
          </p:txBody>
        </p:sp>
        <p:pic>
          <p:nvPicPr>
            <p:cNvPr id="97" name="Graphic 96" descr="Bar chart with solid fill">
              <a:extLst>
                <a:ext uri="{FF2B5EF4-FFF2-40B4-BE49-F238E27FC236}">
                  <a16:creationId xmlns:a16="http://schemas.microsoft.com/office/drawing/2014/main" id="{05A6B3CE-28F3-48CC-BDE5-77B9ED9741E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flipH="1">
              <a:off x="977849" y="6527908"/>
              <a:ext cx="914400" cy="914400"/>
            </a:xfrm>
            <a:prstGeom prst="rect">
              <a:avLst/>
            </a:prstGeom>
          </p:spPr>
        </p:pic>
      </p:grpSp>
      <p:pic>
        <p:nvPicPr>
          <p:cNvPr id="122" name="Picture 121">
            <a:extLst>
              <a:ext uri="{FF2B5EF4-FFF2-40B4-BE49-F238E27FC236}">
                <a16:creationId xmlns:a16="http://schemas.microsoft.com/office/drawing/2014/main" id="{A604B9A3-969D-498D-8610-C6553A7913FD}"/>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6549365" y="214894"/>
            <a:ext cx="1449945" cy="641413"/>
          </a:xfrm>
          <a:prstGeom prst="rect">
            <a:avLst/>
          </a:prstGeom>
        </p:spPr>
      </p:pic>
      <p:grpSp>
        <p:nvGrpSpPr>
          <p:cNvPr id="127" name="Group 126">
            <a:extLst>
              <a:ext uri="{FF2B5EF4-FFF2-40B4-BE49-F238E27FC236}">
                <a16:creationId xmlns:a16="http://schemas.microsoft.com/office/drawing/2014/main" id="{2BD10BF5-6E85-4442-90FE-B0265C69824B}"/>
              </a:ext>
            </a:extLst>
          </p:cNvPr>
          <p:cNvGrpSpPr/>
          <p:nvPr/>
        </p:nvGrpSpPr>
        <p:grpSpPr>
          <a:xfrm>
            <a:off x="15966575" y="6525198"/>
            <a:ext cx="1736555" cy="1736553"/>
            <a:chOff x="586280" y="6153478"/>
            <a:chExt cx="1736555" cy="1736553"/>
          </a:xfrm>
        </p:grpSpPr>
        <p:sp>
          <p:nvSpPr>
            <p:cNvPr id="130" name="Oval 129">
              <a:extLst>
                <a:ext uri="{FF2B5EF4-FFF2-40B4-BE49-F238E27FC236}">
                  <a16:creationId xmlns:a16="http://schemas.microsoft.com/office/drawing/2014/main" id="{6DD8009C-2438-45BE-93E5-7AFA71805227}"/>
                </a:ext>
              </a:extLst>
            </p:cNvPr>
            <p:cNvSpPr/>
            <p:nvPr/>
          </p:nvSpPr>
          <p:spPr>
            <a:xfrm>
              <a:off x="586282" y="6153478"/>
              <a:ext cx="1736553" cy="1736553"/>
            </a:xfrm>
            <a:prstGeom prst="ellipse">
              <a:avLst/>
            </a:prstGeom>
            <a:solidFill>
              <a:schemeClr val="bg1"/>
            </a:solidFill>
            <a:ln w="1016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2"/>
                </a:solidFill>
              </a:endParaRPr>
            </a:p>
          </p:txBody>
        </p:sp>
        <p:pic>
          <p:nvPicPr>
            <p:cNvPr id="129" name="Graphic 128" descr="Bar chart with solid fill">
              <a:extLst>
                <a:ext uri="{FF2B5EF4-FFF2-40B4-BE49-F238E27FC236}">
                  <a16:creationId xmlns:a16="http://schemas.microsoft.com/office/drawing/2014/main" id="{BDD230F6-C202-4E29-9B8F-719078298DF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flipH="1">
              <a:off x="977849" y="6527908"/>
              <a:ext cx="914400" cy="914400"/>
            </a:xfrm>
            <a:prstGeom prst="rect">
              <a:avLst/>
            </a:prstGeom>
          </p:spPr>
        </p:pic>
        <p:sp>
          <p:nvSpPr>
            <p:cNvPr id="128" name="TextBox 127">
              <a:extLst>
                <a:ext uri="{FF2B5EF4-FFF2-40B4-BE49-F238E27FC236}">
                  <a16:creationId xmlns:a16="http://schemas.microsoft.com/office/drawing/2014/main" id="{597B98E7-46E0-4065-A49F-21FCC807BD2B}"/>
                </a:ext>
              </a:extLst>
            </p:cNvPr>
            <p:cNvSpPr txBox="1"/>
            <p:nvPr/>
          </p:nvSpPr>
          <p:spPr>
            <a:xfrm>
              <a:off x="586280" y="6350082"/>
              <a:ext cx="1736555" cy="1479764"/>
            </a:xfrm>
            <a:prstGeom prst="rect">
              <a:avLst/>
            </a:prstGeom>
            <a:noFill/>
          </p:spPr>
          <p:txBody>
            <a:bodyPr wrap="square" rtlCol="0">
              <a:spAutoFit/>
            </a:bodyPr>
            <a:lstStyle/>
            <a:p>
              <a:pPr algn="ctr">
                <a:lnSpc>
                  <a:spcPct val="80000"/>
                </a:lnSpc>
              </a:pPr>
              <a:r>
                <a:rPr lang="en-US" sz="2800" spc="-100" dirty="0">
                  <a:solidFill>
                    <a:schemeClr val="accent2"/>
                  </a:solidFill>
                </a:rPr>
                <a:t>Auto Network Config Rollback</a:t>
              </a:r>
            </a:p>
          </p:txBody>
        </p:sp>
      </p:grpSp>
      <p:grpSp>
        <p:nvGrpSpPr>
          <p:cNvPr id="131" name="Group 130">
            <a:extLst>
              <a:ext uri="{FF2B5EF4-FFF2-40B4-BE49-F238E27FC236}">
                <a16:creationId xmlns:a16="http://schemas.microsoft.com/office/drawing/2014/main" id="{7DF430EF-DA8F-4DF1-A32D-49F3F54C3FE6}"/>
              </a:ext>
            </a:extLst>
          </p:cNvPr>
          <p:cNvGrpSpPr/>
          <p:nvPr/>
        </p:nvGrpSpPr>
        <p:grpSpPr>
          <a:xfrm>
            <a:off x="17208759" y="9766003"/>
            <a:ext cx="790551" cy="369332"/>
            <a:chOff x="15760931" y="9689954"/>
            <a:chExt cx="790551" cy="369332"/>
          </a:xfrm>
        </p:grpSpPr>
        <p:sp>
          <p:nvSpPr>
            <p:cNvPr id="132" name="Rectangle 131">
              <a:extLst>
                <a:ext uri="{FF2B5EF4-FFF2-40B4-BE49-F238E27FC236}">
                  <a16:creationId xmlns:a16="http://schemas.microsoft.com/office/drawing/2014/main" id="{373F1E7E-A437-433D-A3BE-0E694D7A0826}"/>
                </a:ext>
              </a:extLst>
            </p:cNvPr>
            <p:cNvSpPr/>
            <p:nvPr/>
          </p:nvSpPr>
          <p:spPr>
            <a:xfrm>
              <a:off x="15760931" y="9763390"/>
              <a:ext cx="174568" cy="222461"/>
            </a:xfrm>
            <a:prstGeom prst="rect">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33" name="TextBox 132">
              <a:extLst>
                <a:ext uri="{FF2B5EF4-FFF2-40B4-BE49-F238E27FC236}">
                  <a16:creationId xmlns:a16="http://schemas.microsoft.com/office/drawing/2014/main" id="{4BB3C661-17A6-4DE5-94C5-F357081D832E}"/>
                </a:ext>
              </a:extLst>
            </p:cNvPr>
            <p:cNvSpPr txBox="1"/>
            <p:nvPr/>
          </p:nvSpPr>
          <p:spPr>
            <a:xfrm>
              <a:off x="15928747" y="9689954"/>
              <a:ext cx="622735" cy="369332"/>
            </a:xfrm>
            <a:prstGeom prst="rect">
              <a:avLst/>
            </a:prstGeom>
            <a:noFill/>
          </p:spPr>
          <p:txBody>
            <a:bodyPr wrap="none" rtlCol="0">
              <a:spAutoFit/>
            </a:bodyPr>
            <a:lstStyle/>
            <a:p>
              <a:r>
                <a:rPr lang="en-US" b="1" dirty="0">
                  <a:solidFill>
                    <a:schemeClr val="accent2"/>
                  </a:solidFill>
                </a:rPr>
                <a:t>New</a:t>
              </a:r>
            </a:p>
          </p:txBody>
        </p:sp>
      </p:grpSp>
      <p:grpSp>
        <p:nvGrpSpPr>
          <p:cNvPr id="5" name="Group 4">
            <a:extLst>
              <a:ext uri="{FF2B5EF4-FFF2-40B4-BE49-F238E27FC236}">
                <a16:creationId xmlns:a16="http://schemas.microsoft.com/office/drawing/2014/main" id="{40B673DA-31EC-43FA-9330-19416C3B91B3}"/>
              </a:ext>
            </a:extLst>
          </p:cNvPr>
          <p:cNvGrpSpPr/>
          <p:nvPr/>
        </p:nvGrpSpPr>
        <p:grpSpPr>
          <a:xfrm>
            <a:off x="9730243" y="6525198"/>
            <a:ext cx="1736553" cy="1736553"/>
            <a:chOff x="11598065" y="8291803"/>
            <a:chExt cx="1736553" cy="1736553"/>
          </a:xfrm>
        </p:grpSpPr>
        <p:sp>
          <p:nvSpPr>
            <p:cNvPr id="112" name="Oval 111">
              <a:extLst>
                <a:ext uri="{FF2B5EF4-FFF2-40B4-BE49-F238E27FC236}">
                  <a16:creationId xmlns:a16="http://schemas.microsoft.com/office/drawing/2014/main" id="{2028DE78-1603-4A35-AA7D-191B0AA31D80}"/>
                </a:ext>
              </a:extLst>
            </p:cNvPr>
            <p:cNvSpPr/>
            <p:nvPr/>
          </p:nvSpPr>
          <p:spPr>
            <a:xfrm>
              <a:off x="11598065" y="8291803"/>
              <a:ext cx="1736553" cy="1736553"/>
            </a:xfrm>
            <a:prstGeom prst="ellipse">
              <a:avLst/>
            </a:prstGeom>
            <a:solidFill>
              <a:schemeClr val="bg1"/>
            </a:solidFill>
            <a:ln w="1016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13" name="TextBox 112">
              <a:extLst>
                <a:ext uri="{FF2B5EF4-FFF2-40B4-BE49-F238E27FC236}">
                  <a16:creationId xmlns:a16="http://schemas.microsoft.com/office/drawing/2014/main" id="{3AE04844-C341-4E25-B531-595DACE0D3AC}"/>
                </a:ext>
              </a:extLst>
            </p:cNvPr>
            <p:cNvSpPr txBox="1"/>
            <p:nvPr/>
          </p:nvSpPr>
          <p:spPr>
            <a:xfrm>
              <a:off x="11614712" y="8694899"/>
              <a:ext cx="1719906" cy="954107"/>
            </a:xfrm>
            <a:prstGeom prst="rect">
              <a:avLst/>
            </a:prstGeom>
            <a:noFill/>
          </p:spPr>
          <p:txBody>
            <a:bodyPr wrap="square" rtlCol="0">
              <a:spAutoFit/>
            </a:bodyPr>
            <a:lstStyle/>
            <a:p>
              <a:pPr algn="ctr"/>
              <a:r>
                <a:rPr lang="en-US" sz="2800" spc="-100" dirty="0">
                  <a:solidFill>
                    <a:schemeClr val="accent2"/>
                  </a:solidFill>
                </a:rPr>
                <a:t>Edit Player Properties</a:t>
              </a:r>
            </a:p>
          </p:txBody>
        </p:sp>
        <p:pic>
          <p:nvPicPr>
            <p:cNvPr id="115" name="Picture 114" descr="A picture containing text, electronics, projector&#10;&#10;Description automatically generated">
              <a:extLst>
                <a:ext uri="{FF2B5EF4-FFF2-40B4-BE49-F238E27FC236}">
                  <a16:creationId xmlns:a16="http://schemas.microsoft.com/office/drawing/2014/main" id="{9C2E7FA0-F3E1-4780-82F8-F42522EB1ACA}"/>
                </a:ext>
              </a:extLst>
            </p:cNvPr>
            <p:cNvPicPr>
              <a:picLocks noChangeAspect="1"/>
            </p:cNvPicPr>
            <p:nvPr/>
          </p:nvPicPr>
          <p:blipFill>
            <a:blip r:embed="rId22">
              <a:duotone>
                <a:prstClr val="black"/>
                <a:schemeClr val="accent2">
                  <a:tint val="45000"/>
                  <a:satMod val="400000"/>
                </a:schemeClr>
              </a:duotone>
              <a:alphaModFix amt="13000"/>
              <a:extLst>
                <a:ext uri="{28A0092B-C50C-407E-A947-70E740481C1C}">
                  <a14:useLocalDpi xmlns:a14="http://schemas.microsoft.com/office/drawing/2010/main" val="0"/>
                </a:ext>
              </a:extLst>
            </a:blip>
            <a:stretch>
              <a:fillRect/>
            </a:stretch>
          </p:blipFill>
          <p:spPr>
            <a:xfrm>
              <a:off x="11800280" y="8781932"/>
              <a:ext cx="1270967" cy="699336"/>
            </a:xfrm>
            <a:prstGeom prst="rect">
              <a:avLst/>
            </a:prstGeom>
          </p:spPr>
        </p:pic>
      </p:grpSp>
      <p:grpSp>
        <p:nvGrpSpPr>
          <p:cNvPr id="120" name="Group 119">
            <a:extLst>
              <a:ext uri="{FF2B5EF4-FFF2-40B4-BE49-F238E27FC236}">
                <a16:creationId xmlns:a16="http://schemas.microsoft.com/office/drawing/2014/main" id="{06342C86-2183-4996-8B39-3093960B01C5}"/>
              </a:ext>
            </a:extLst>
          </p:cNvPr>
          <p:cNvGrpSpPr/>
          <p:nvPr/>
        </p:nvGrpSpPr>
        <p:grpSpPr>
          <a:xfrm>
            <a:off x="11802330" y="6525198"/>
            <a:ext cx="1736553" cy="1736553"/>
            <a:chOff x="1246182" y="8020287"/>
            <a:chExt cx="1736553" cy="1736553"/>
          </a:xfrm>
        </p:grpSpPr>
        <p:sp>
          <p:nvSpPr>
            <p:cNvPr id="121" name="Oval 120">
              <a:extLst>
                <a:ext uri="{FF2B5EF4-FFF2-40B4-BE49-F238E27FC236}">
                  <a16:creationId xmlns:a16="http://schemas.microsoft.com/office/drawing/2014/main" id="{F3F03499-2426-4257-AFF0-5306020F7F20}"/>
                </a:ext>
              </a:extLst>
            </p:cNvPr>
            <p:cNvSpPr/>
            <p:nvPr/>
          </p:nvSpPr>
          <p:spPr>
            <a:xfrm>
              <a:off x="1246182" y="8020287"/>
              <a:ext cx="1736553" cy="1736553"/>
            </a:xfrm>
            <a:prstGeom prst="ellipse">
              <a:avLst/>
            </a:prstGeom>
            <a:solidFill>
              <a:schemeClr val="bg1"/>
            </a:solidFill>
            <a:ln w="1016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134" name="Graphic 133" descr="Settings with solid fill">
              <a:extLst>
                <a:ext uri="{FF2B5EF4-FFF2-40B4-BE49-F238E27FC236}">
                  <a16:creationId xmlns:a16="http://schemas.microsoft.com/office/drawing/2014/main" id="{155CFFF9-360C-400B-B0AF-D353B746A4E2}"/>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410091" y="8231910"/>
              <a:ext cx="1371600" cy="1371600"/>
            </a:xfrm>
            <a:prstGeom prst="rect">
              <a:avLst/>
            </a:prstGeom>
          </p:spPr>
        </p:pic>
        <p:sp>
          <p:nvSpPr>
            <p:cNvPr id="135" name="TextBox 134">
              <a:extLst>
                <a:ext uri="{FF2B5EF4-FFF2-40B4-BE49-F238E27FC236}">
                  <a16:creationId xmlns:a16="http://schemas.microsoft.com/office/drawing/2014/main" id="{B776CB00-2787-4BB4-8441-6FA97C73B9A6}"/>
                </a:ext>
              </a:extLst>
            </p:cNvPr>
            <p:cNvSpPr txBox="1"/>
            <p:nvPr/>
          </p:nvSpPr>
          <p:spPr>
            <a:xfrm>
              <a:off x="1262829" y="8209022"/>
              <a:ext cx="1719906" cy="1384995"/>
            </a:xfrm>
            <a:prstGeom prst="rect">
              <a:avLst/>
            </a:prstGeom>
            <a:noFill/>
          </p:spPr>
          <p:txBody>
            <a:bodyPr wrap="square" rtlCol="0">
              <a:spAutoFit/>
            </a:bodyPr>
            <a:lstStyle/>
            <a:p>
              <a:pPr algn="ctr"/>
              <a:r>
                <a:rPr lang="en-US" sz="2800" spc="-100" dirty="0">
                  <a:solidFill>
                    <a:schemeClr val="accent2"/>
                  </a:solidFill>
                </a:rPr>
                <a:t>Update Network Settings</a:t>
              </a:r>
            </a:p>
          </p:txBody>
        </p:sp>
      </p:grpSp>
      <p:grpSp>
        <p:nvGrpSpPr>
          <p:cNvPr id="3" name="Group 2">
            <a:extLst>
              <a:ext uri="{FF2B5EF4-FFF2-40B4-BE49-F238E27FC236}">
                <a16:creationId xmlns:a16="http://schemas.microsoft.com/office/drawing/2014/main" id="{529D7DEA-4566-4A94-8870-0232AF8CF522}"/>
              </a:ext>
            </a:extLst>
          </p:cNvPr>
          <p:cNvGrpSpPr/>
          <p:nvPr/>
        </p:nvGrpSpPr>
        <p:grpSpPr>
          <a:xfrm>
            <a:off x="10759442" y="8188231"/>
            <a:ext cx="1736553" cy="1736553"/>
            <a:chOff x="19583831" y="8164619"/>
            <a:chExt cx="1736553" cy="1736553"/>
          </a:xfrm>
        </p:grpSpPr>
        <p:grpSp>
          <p:nvGrpSpPr>
            <p:cNvPr id="2" name="Group 1">
              <a:extLst>
                <a:ext uri="{FF2B5EF4-FFF2-40B4-BE49-F238E27FC236}">
                  <a16:creationId xmlns:a16="http://schemas.microsoft.com/office/drawing/2014/main" id="{C25B3929-DEDD-4594-8A17-73DC984536C1}"/>
                </a:ext>
              </a:extLst>
            </p:cNvPr>
            <p:cNvGrpSpPr/>
            <p:nvPr/>
          </p:nvGrpSpPr>
          <p:grpSpPr>
            <a:xfrm>
              <a:off x="19583831" y="8164619"/>
              <a:ext cx="1736553" cy="1736553"/>
              <a:chOff x="19583831" y="8164619"/>
              <a:chExt cx="1736553" cy="1736553"/>
            </a:xfrm>
          </p:grpSpPr>
          <p:sp>
            <p:nvSpPr>
              <p:cNvPr id="29" name="Oval 28">
                <a:extLst>
                  <a:ext uri="{FF2B5EF4-FFF2-40B4-BE49-F238E27FC236}">
                    <a16:creationId xmlns:a16="http://schemas.microsoft.com/office/drawing/2014/main" id="{026E4854-836C-4315-8D5C-BB3BEBC8F853}"/>
                  </a:ext>
                </a:extLst>
              </p:cNvPr>
              <p:cNvSpPr/>
              <p:nvPr/>
            </p:nvSpPr>
            <p:spPr>
              <a:xfrm>
                <a:off x="19583831" y="8164619"/>
                <a:ext cx="1736553" cy="1736553"/>
              </a:xfrm>
              <a:prstGeom prst="ellipse">
                <a:avLst/>
              </a:prstGeom>
              <a:solidFill>
                <a:schemeClr val="bg1"/>
              </a:solidFill>
              <a:ln w="1016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109" name="Graphic 108" descr="Syncing cloud with solid fill">
                <a:extLst>
                  <a:ext uri="{FF2B5EF4-FFF2-40B4-BE49-F238E27FC236}">
                    <a16:creationId xmlns:a16="http://schemas.microsoft.com/office/drawing/2014/main" id="{F2CEE5AB-E0D5-40AF-B195-EC3F62B257AE}"/>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9847474" y="8428262"/>
                <a:ext cx="1209267" cy="1209267"/>
              </a:xfrm>
              <a:prstGeom prst="rect">
                <a:avLst/>
              </a:prstGeom>
            </p:spPr>
          </p:pic>
        </p:grpSp>
        <p:sp>
          <p:nvSpPr>
            <p:cNvPr id="46" name="TextBox 45">
              <a:extLst>
                <a:ext uri="{FF2B5EF4-FFF2-40B4-BE49-F238E27FC236}">
                  <a16:creationId xmlns:a16="http://schemas.microsoft.com/office/drawing/2014/main" id="{B21CC4C1-DF4F-43C1-9AB9-79436F8E22CC}"/>
                </a:ext>
              </a:extLst>
            </p:cNvPr>
            <p:cNvSpPr txBox="1"/>
            <p:nvPr/>
          </p:nvSpPr>
          <p:spPr>
            <a:xfrm>
              <a:off x="19600451" y="8292866"/>
              <a:ext cx="1719906" cy="1384995"/>
            </a:xfrm>
            <a:prstGeom prst="rect">
              <a:avLst/>
            </a:prstGeom>
            <a:noFill/>
          </p:spPr>
          <p:txBody>
            <a:bodyPr wrap="square" rtlCol="0">
              <a:spAutoFit/>
            </a:bodyPr>
            <a:lstStyle/>
            <a:p>
              <a:pPr algn="ctr"/>
              <a:r>
                <a:rPr lang="en-US" sz="2800" spc="-150" dirty="0">
                  <a:solidFill>
                    <a:schemeClr val="accent2"/>
                  </a:solidFill>
                </a:rPr>
                <a:t>Enable  Diagnostic Webserver</a:t>
              </a:r>
            </a:p>
          </p:txBody>
        </p:sp>
      </p:grpSp>
      <p:grpSp>
        <p:nvGrpSpPr>
          <p:cNvPr id="4" name="Group 3">
            <a:extLst>
              <a:ext uri="{FF2B5EF4-FFF2-40B4-BE49-F238E27FC236}">
                <a16:creationId xmlns:a16="http://schemas.microsoft.com/office/drawing/2014/main" id="{FF65601E-A69F-44A1-AFC6-E5A2EF7ED332}"/>
              </a:ext>
            </a:extLst>
          </p:cNvPr>
          <p:cNvGrpSpPr/>
          <p:nvPr/>
        </p:nvGrpSpPr>
        <p:grpSpPr>
          <a:xfrm>
            <a:off x="13874417" y="6525198"/>
            <a:ext cx="1756624" cy="1736553"/>
            <a:chOff x="14237779" y="8217484"/>
            <a:chExt cx="1756624" cy="1736553"/>
          </a:xfrm>
        </p:grpSpPr>
        <p:grpSp>
          <p:nvGrpSpPr>
            <p:cNvPr id="116" name="Group 115">
              <a:extLst>
                <a:ext uri="{FF2B5EF4-FFF2-40B4-BE49-F238E27FC236}">
                  <a16:creationId xmlns:a16="http://schemas.microsoft.com/office/drawing/2014/main" id="{E4489C41-0B39-4483-9513-A89823322361}"/>
                </a:ext>
              </a:extLst>
            </p:cNvPr>
            <p:cNvGrpSpPr/>
            <p:nvPr/>
          </p:nvGrpSpPr>
          <p:grpSpPr>
            <a:xfrm>
              <a:off x="14237779" y="8217484"/>
              <a:ext cx="1756624" cy="1736553"/>
              <a:chOff x="1246182" y="8020287"/>
              <a:chExt cx="1756624" cy="1736553"/>
            </a:xfrm>
          </p:grpSpPr>
          <p:sp>
            <p:nvSpPr>
              <p:cNvPr id="117" name="Oval 116">
                <a:extLst>
                  <a:ext uri="{FF2B5EF4-FFF2-40B4-BE49-F238E27FC236}">
                    <a16:creationId xmlns:a16="http://schemas.microsoft.com/office/drawing/2014/main" id="{EC9F9991-10E5-4EB5-8429-86B16307E1A4}"/>
                  </a:ext>
                </a:extLst>
              </p:cNvPr>
              <p:cNvSpPr/>
              <p:nvPr/>
            </p:nvSpPr>
            <p:spPr>
              <a:xfrm>
                <a:off x="1246182" y="8020287"/>
                <a:ext cx="1736553" cy="1736553"/>
              </a:xfrm>
              <a:prstGeom prst="ellipse">
                <a:avLst/>
              </a:prstGeom>
              <a:solidFill>
                <a:schemeClr val="bg1"/>
              </a:solidFill>
              <a:ln w="1016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19" name="TextBox 118">
                <a:extLst>
                  <a:ext uri="{FF2B5EF4-FFF2-40B4-BE49-F238E27FC236}">
                    <a16:creationId xmlns:a16="http://schemas.microsoft.com/office/drawing/2014/main" id="{075BDEFB-5BFD-4964-8E28-2C1F9A3AADCE}"/>
                  </a:ext>
                </a:extLst>
              </p:cNvPr>
              <p:cNvSpPr txBox="1"/>
              <p:nvPr/>
            </p:nvSpPr>
            <p:spPr>
              <a:xfrm>
                <a:off x="1282900" y="8183736"/>
                <a:ext cx="1719906" cy="1384995"/>
              </a:xfrm>
              <a:prstGeom prst="rect">
                <a:avLst/>
              </a:prstGeom>
              <a:noFill/>
            </p:spPr>
            <p:txBody>
              <a:bodyPr wrap="square" rtlCol="0">
                <a:spAutoFit/>
              </a:bodyPr>
              <a:lstStyle/>
              <a:p>
                <a:pPr algn="ctr"/>
                <a:r>
                  <a:rPr lang="en-US" sz="2800" spc="-100" dirty="0">
                    <a:solidFill>
                      <a:schemeClr val="accent2"/>
                    </a:solidFill>
                  </a:rPr>
                  <a:t>Adjust Network Priorities</a:t>
                </a:r>
              </a:p>
            </p:txBody>
          </p:sp>
        </p:grpSp>
        <p:pic>
          <p:nvPicPr>
            <p:cNvPr id="110" name="Graphic 109" descr="Ethernet with solid fill">
              <a:extLst>
                <a:ext uri="{FF2B5EF4-FFF2-40B4-BE49-F238E27FC236}">
                  <a16:creationId xmlns:a16="http://schemas.microsoft.com/office/drawing/2014/main" id="{B5731F89-82C3-4DA3-AECE-F5EFCBC28659}"/>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14322558" y="8292035"/>
              <a:ext cx="1603713" cy="1603713"/>
            </a:xfrm>
            <a:prstGeom prst="rect">
              <a:avLst/>
            </a:prstGeom>
          </p:spPr>
        </p:pic>
      </p:grpSp>
    </p:spTree>
    <p:extLst>
      <p:ext uri="{BB962C8B-B14F-4D97-AF65-F5344CB8AC3E}">
        <p14:creationId xmlns:p14="http://schemas.microsoft.com/office/powerpoint/2010/main" val="293736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1000"/>
                                        <p:tgtEl>
                                          <p:spTgt spid="45"/>
                                        </p:tgtEl>
                                      </p:cBhvr>
                                    </p:animEffect>
                                    <p:anim calcmode="lin" valueType="num">
                                      <p:cBhvr>
                                        <p:cTn id="15" dur="1000" fill="hold"/>
                                        <p:tgtEl>
                                          <p:spTgt spid="45"/>
                                        </p:tgtEl>
                                        <p:attrNameLst>
                                          <p:attrName>ppt_x</p:attrName>
                                        </p:attrNameLst>
                                      </p:cBhvr>
                                      <p:tavLst>
                                        <p:tav tm="0">
                                          <p:val>
                                            <p:strVal val="#ppt_x"/>
                                          </p:val>
                                        </p:tav>
                                        <p:tav tm="100000">
                                          <p:val>
                                            <p:strVal val="#ppt_x"/>
                                          </p:val>
                                        </p:tav>
                                      </p:tavLst>
                                    </p:anim>
                                    <p:anim calcmode="lin" valueType="num">
                                      <p:cBhvr>
                                        <p:cTn id="16" dur="1000" fill="hold"/>
                                        <p:tgtEl>
                                          <p:spTgt spid="4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1000"/>
                                        <p:tgtEl>
                                          <p:spTgt spid="51"/>
                                        </p:tgtEl>
                                      </p:cBhvr>
                                    </p:animEffect>
                                    <p:anim calcmode="lin" valueType="num">
                                      <p:cBhvr>
                                        <p:cTn id="20" dur="1000" fill="hold"/>
                                        <p:tgtEl>
                                          <p:spTgt spid="51"/>
                                        </p:tgtEl>
                                        <p:attrNameLst>
                                          <p:attrName>ppt_x</p:attrName>
                                        </p:attrNameLst>
                                      </p:cBhvr>
                                      <p:tavLst>
                                        <p:tav tm="0">
                                          <p:val>
                                            <p:strVal val="#ppt_x"/>
                                          </p:val>
                                        </p:tav>
                                        <p:tav tm="100000">
                                          <p:val>
                                            <p:strVal val="#ppt_x"/>
                                          </p:val>
                                        </p:tav>
                                      </p:tavLst>
                                    </p:anim>
                                    <p:anim calcmode="lin" valueType="num">
                                      <p:cBhvr>
                                        <p:cTn id="21" dur="1000" fill="hold"/>
                                        <p:tgtEl>
                                          <p:spTgt spid="5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fade">
                                      <p:cBhvr>
                                        <p:cTn id="24" dur="1000"/>
                                        <p:tgtEl>
                                          <p:spTgt spid="57"/>
                                        </p:tgtEl>
                                      </p:cBhvr>
                                    </p:animEffect>
                                    <p:anim calcmode="lin" valueType="num">
                                      <p:cBhvr>
                                        <p:cTn id="25" dur="1000" fill="hold"/>
                                        <p:tgtEl>
                                          <p:spTgt spid="57"/>
                                        </p:tgtEl>
                                        <p:attrNameLst>
                                          <p:attrName>ppt_x</p:attrName>
                                        </p:attrNameLst>
                                      </p:cBhvr>
                                      <p:tavLst>
                                        <p:tav tm="0">
                                          <p:val>
                                            <p:strVal val="#ppt_x"/>
                                          </p:val>
                                        </p:tav>
                                        <p:tav tm="100000">
                                          <p:val>
                                            <p:strVal val="#ppt_x"/>
                                          </p:val>
                                        </p:tav>
                                      </p:tavLst>
                                    </p:anim>
                                    <p:anim calcmode="lin" valueType="num">
                                      <p:cBhvr>
                                        <p:cTn id="26" dur="1000" fill="hold"/>
                                        <p:tgtEl>
                                          <p:spTgt spid="5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fade">
                                      <p:cBhvr>
                                        <p:cTn id="29" dur="1000"/>
                                        <p:tgtEl>
                                          <p:spTgt spid="55"/>
                                        </p:tgtEl>
                                      </p:cBhvr>
                                    </p:animEffect>
                                    <p:anim calcmode="lin" valueType="num">
                                      <p:cBhvr>
                                        <p:cTn id="30" dur="1000" fill="hold"/>
                                        <p:tgtEl>
                                          <p:spTgt spid="55"/>
                                        </p:tgtEl>
                                        <p:attrNameLst>
                                          <p:attrName>ppt_x</p:attrName>
                                        </p:attrNameLst>
                                      </p:cBhvr>
                                      <p:tavLst>
                                        <p:tav tm="0">
                                          <p:val>
                                            <p:strVal val="#ppt_x"/>
                                          </p:val>
                                        </p:tav>
                                        <p:tav tm="100000">
                                          <p:val>
                                            <p:strVal val="#ppt_x"/>
                                          </p:val>
                                        </p:tav>
                                      </p:tavLst>
                                    </p:anim>
                                    <p:anim calcmode="lin" valueType="num">
                                      <p:cBhvr>
                                        <p:cTn id="31" dur="1000" fill="hold"/>
                                        <p:tgtEl>
                                          <p:spTgt spid="5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fade">
                                      <p:cBhvr>
                                        <p:cTn id="34" dur="1000"/>
                                        <p:tgtEl>
                                          <p:spTgt spid="56"/>
                                        </p:tgtEl>
                                      </p:cBhvr>
                                    </p:animEffect>
                                    <p:anim calcmode="lin" valueType="num">
                                      <p:cBhvr>
                                        <p:cTn id="35" dur="1000" fill="hold"/>
                                        <p:tgtEl>
                                          <p:spTgt spid="56"/>
                                        </p:tgtEl>
                                        <p:attrNameLst>
                                          <p:attrName>ppt_x</p:attrName>
                                        </p:attrNameLst>
                                      </p:cBhvr>
                                      <p:tavLst>
                                        <p:tav tm="0">
                                          <p:val>
                                            <p:strVal val="#ppt_x"/>
                                          </p:val>
                                        </p:tav>
                                        <p:tav tm="100000">
                                          <p:val>
                                            <p:strVal val="#ppt_x"/>
                                          </p:val>
                                        </p:tav>
                                      </p:tavLst>
                                    </p:anim>
                                    <p:anim calcmode="lin" valueType="num">
                                      <p:cBhvr>
                                        <p:cTn id="36" dur="1000" fill="hold"/>
                                        <p:tgtEl>
                                          <p:spTgt spid="5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anim calcmode="lin" valueType="num">
                                      <p:cBhvr>
                                        <p:cTn id="40" dur="1000" fill="hold"/>
                                        <p:tgtEl>
                                          <p:spTgt spid="44"/>
                                        </p:tgtEl>
                                        <p:attrNameLst>
                                          <p:attrName>ppt_x</p:attrName>
                                        </p:attrNameLst>
                                      </p:cBhvr>
                                      <p:tavLst>
                                        <p:tav tm="0">
                                          <p:val>
                                            <p:strVal val="#ppt_x"/>
                                          </p:val>
                                        </p:tav>
                                        <p:tav tm="100000">
                                          <p:val>
                                            <p:strVal val="#ppt_x"/>
                                          </p:val>
                                        </p:tav>
                                      </p:tavLst>
                                    </p:anim>
                                    <p:anim calcmode="lin" valueType="num">
                                      <p:cBhvr>
                                        <p:cTn id="41" dur="1000" fill="hold"/>
                                        <p:tgtEl>
                                          <p:spTgt spid="44"/>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42" presetClass="entr" presetSubtype="0" fill="hold" nodeType="afterEffect">
                                  <p:stCondLst>
                                    <p:cond delay="0"/>
                                  </p:stCondLst>
                                  <p:childTnLst>
                                    <p:set>
                                      <p:cBhvr>
                                        <p:cTn id="44" dur="1" fill="hold">
                                          <p:stCondLst>
                                            <p:cond delay="0"/>
                                          </p:stCondLst>
                                        </p:cTn>
                                        <p:tgtEl>
                                          <p:spTgt spid="80"/>
                                        </p:tgtEl>
                                        <p:attrNameLst>
                                          <p:attrName>style.visibility</p:attrName>
                                        </p:attrNameLst>
                                      </p:cBhvr>
                                      <p:to>
                                        <p:strVal val="visible"/>
                                      </p:to>
                                    </p:set>
                                    <p:animEffect transition="in" filter="fade">
                                      <p:cBhvr>
                                        <p:cTn id="45" dur="1000"/>
                                        <p:tgtEl>
                                          <p:spTgt spid="80"/>
                                        </p:tgtEl>
                                      </p:cBhvr>
                                    </p:animEffect>
                                    <p:anim calcmode="lin" valueType="num">
                                      <p:cBhvr>
                                        <p:cTn id="46" dur="1000" fill="hold"/>
                                        <p:tgtEl>
                                          <p:spTgt spid="80"/>
                                        </p:tgtEl>
                                        <p:attrNameLst>
                                          <p:attrName>ppt_x</p:attrName>
                                        </p:attrNameLst>
                                      </p:cBhvr>
                                      <p:tavLst>
                                        <p:tav tm="0">
                                          <p:val>
                                            <p:strVal val="#ppt_x"/>
                                          </p:val>
                                        </p:tav>
                                        <p:tav tm="100000">
                                          <p:val>
                                            <p:strVal val="#ppt_x"/>
                                          </p:val>
                                        </p:tav>
                                      </p:tavLst>
                                    </p:anim>
                                    <p:anim calcmode="lin" valueType="num">
                                      <p:cBhvr>
                                        <p:cTn id="47" dur="1000" fill="hold"/>
                                        <p:tgtEl>
                                          <p:spTgt spid="80"/>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20"/>
                                        </p:tgtEl>
                                        <p:attrNameLst>
                                          <p:attrName>style.visibility</p:attrName>
                                        </p:attrNameLst>
                                      </p:cBhvr>
                                      <p:to>
                                        <p:strVal val="visible"/>
                                      </p:to>
                                    </p:set>
                                    <p:animEffect transition="in" filter="fade">
                                      <p:cBhvr>
                                        <p:cTn id="55" dur="1000"/>
                                        <p:tgtEl>
                                          <p:spTgt spid="120"/>
                                        </p:tgtEl>
                                      </p:cBhvr>
                                    </p:animEffect>
                                    <p:anim calcmode="lin" valueType="num">
                                      <p:cBhvr>
                                        <p:cTn id="56" dur="1000" fill="hold"/>
                                        <p:tgtEl>
                                          <p:spTgt spid="120"/>
                                        </p:tgtEl>
                                        <p:attrNameLst>
                                          <p:attrName>ppt_x</p:attrName>
                                        </p:attrNameLst>
                                      </p:cBhvr>
                                      <p:tavLst>
                                        <p:tav tm="0">
                                          <p:val>
                                            <p:strVal val="#ppt_x"/>
                                          </p:val>
                                        </p:tav>
                                        <p:tav tm="100000">
                                          <p:val>
                                            <p:strVal val="#ppt_x"/>
                                          </p:val>
                                        </p:tav>
                                      </p:tavLst>
                                    </p:anim>
                                    <p:anim calcmode="lin" valueType="num">
                                      <p:cBhvr>
                                        <p:cTn id="57" dur="1000" fill="hold"/>
                                        <p:tgtEl>
                                          <p:spTgt spid="120"/>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1000"/>
                                        <p:tgtEl>
                                          <p:spTgt spid="4"/>
                                        </p:tgtEl>
                                      </p:cBhvr>
                                    </p:animEffect>
                                    <p:anim calcmode="lin" valueType="num">
                                      <p:cBhvr>
                                        <p:cTn id="61" dur="1000" fill="hold"/>
                                        <p:tgtEl>
                                          <p:spTgt spid="4"/>
                                        </p:tgtEl>
                                        <p:attrNameLst>
                                          <p:attrName>ppt_x</p:attrName>
                                        </p:attrNameLst>
                                      </p:cBhvr>
                                      <p:tavLst>
                                        <p:tav tm="0">
                                          <p:val>
                                            <p:strVal val="#ppt_x"/>
                                          </p:val>
                                        </p:tav>
                                        <p:tav tm="100000">
                                          <p:val>
                                            <p:strVal val="#ppt_x"/>
                                          </p:val>
                                        </p:tav>
                                      </p:tavLst>
                                    </p:anim>
                                    <p:anim calcmode="lin" valueType="num">
                                      <p:cBhvr>
                                        <p:cTn id="62" dur="1000" fill="hold"/>
                                        <p:tgtEl>
                                          <p:spTgt spid="4"/>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27"/>
                                        </p:tgtEl>
                                        <p:attrNameLst>
                                          <p:attrName>style.visibility</p:attrName>
                                        </p:attrNameLst>
                                      </p:cBhvr>
                                      <p:to>
                                        <p:strVal val="visible"/>
                                      </p:to>
                                    </p:set>
                                    <p:animEffect transition="in" filter="fade">
                                      <p:cBhvr>
                                        <p:cTn id="65" dur="1000"/>
                                        <p:tgtEl>
                                          <p:spTgt spid="127"/>
                                        </p:tgtEl>
                                      </p:cBhvr>
                                    </p:animEffect>
                                    <p:anim calcmode="lin" valueType="num">
                                      <p:cBhvr>
                                        <p:cTn id="66" dur="1000" fill="hold"/>
                                        <p:tgtEl>
                                          <p:spTgt spid="127"/>
                                        </p:tgtEl>
                                        <p:attrNameLst>
                                          <p:attrName>ppt_x</p:attrName>
                                        </p:attrNameLst>
                                      </p:cBhvr>
                                      <p:tavLst>
                                        <p:tav tm="0">
                                          <p:val>
                                            <p:strVal val="#ppt_x"/>
                                          </p:val>
                                        </p:tav>
                                        <p:tav tm="100000">
                                          <p:val>
                                            <p:strVal val="#ppt_x"/>
                                          </p:val>
                                        </p:tav>
                                      </p:tavLst>
                                    </p:anim>
                                    <p:anim calcmode="lin" valueType="num">
                                      <p:cBhvr>
                                        <p:cTn id="67" dur="1000" fill="hold"/>
                                        <p:tgtEl>
                                          <p:spTgt spid="127"/>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fade">
                                      <p:cBhvr>
                                        <p:cTn id="70" dur="1000"/>
                                        <p:tgtEl>
                                          <p:spTgt spid="3"/>
                                        </p:tgtEl>
                                      </p:cBhvr>
                                    </p:animEffect>
                                    <p:anim calcmode="lin" valueType="num">
                                      <p:cBhvr>
                                        <p:cTn id="71" dur="1000" fill="hold"/>
                                        <p:tgtEl>
                                          <p:spTgt spid="3"/>
                                        </p:tgtEl>
                                        <p:attrNameLst>
                                          <p:attrName>ppt_x</p:attrName>
                                        </p:attrNameLst>
                                      </p:cBhvr>
                                      <p:tavLst>
                                        <p:tav tm="0">
                                          <p:val>
                                            <p:strVal val="#ppt_x"/>
                                          </p:val>
                                        </p:tav>
                                        <p:tav tm="100000">
                                          <p:val>
                                            <p:strVal val="#ppt_x"/>
                                          </p:val>
                                        </p:tav>
                                      </p:tavLst>
                                    </p:anim>
                                    <p:anim calcmode="lin" valueType="num">
                                      <p:cBhvr>
                                        <p:cTn id="72" dur="1000" fill="hold"/>
                                        <p:tgtEl>
                                          <p:spTgt spid="3"/>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1000"/>
                                        <p:tgtEl>
                                          <p:spTgt spid="20"/>
                                        </p:tgtEl>
                                      </p:cBhvr>
                                    </p:animEffect>
                                    <p:anim calcmode="lin" valueType="num">
                                      <p:cBhvr>
                                        <p:cTn id="76" dur="1000" fill="hold"/>
                                        <p:tgtEl>
                                          <p:spTgt spid="20"/>
                                        </p:tgtEl>
                                        <p:attrNameLst>
                                          <p:attrName>ppt_x</p:attrName>
                                        </p:attrNameLst>
                                      </p:cBhvr>
                                      <p:tavLst>
                                        <p:tav tm="0">
                                          <p:val>
                                            <p:strVal val="#ppt_x"/>
                                          </p:val>
                                        </p:tav>
                                        <p:tav tm="100000">
                                          <p:val>
                                            <p:strVal val="#ppt_x"/>
                                          </p:val>
                                        </p:tav>
                                      </p:tavLst>
                                    </p:anim>
                                    <p:anim calcmode="lin" valueType="num">
                                      <p:cBhvr>
                                        <p:cTn id="77" dur="1000" fill="hold"/>
                                        <p:tgtEl>
                                          <p:spTgt spid="20"/>
                                        </p:tgtEl>
                                        <p:attrNameLst>
                                          <p:attrName>ppt_y</p:attrName>
                                        </p:attrNameLst>
                                      </p:cBhvr>
                                      <p:tavLst>
                                        <p:tav tm="0">
                                          <p:val>
                                            <p:strVal val="#ppt_y+.1"/>
                                          </p:val>
                                        </p:tav>
                                        <p:tav tm="100000">
                                          <p:val>
                                            <p:strVal val="#ppt_y"/>
                                          </p:val>
                                        </p:tav>
                                      </p:tavLst>
                                    </p:anim>
                                  </p:childTnLst>
                                </p:cTn>
                              </p:par>
                            </p:childTnLst>
                          </p:cTn>
                        </p:par>
                        <p:par>
                          <p:cTn id="78" fill="hold">
                            <p:stCondLst>
                              <p:cond delay="2000"/>
                            </p:stCondLst>
                            <p:childTnLst>
                              <p:par>
                                <p:cTn id="79" presetID="26" presetClass="emph" presetSubtype="0" fill="hold" nodeType="afterEffect">
                                  <p:stCondLst>
                                    <p:cond delay="0"/>
                                  </p:stCondLst>
                                  <p:childTnLst>
                                    <p:animEffect transition="out" filter="fade">
                                      <p:cBhvr>
                                        <p:cTn id="80" dur="500" tmFilter="0, 0; .2, .5; .8, .5; 1, 0"/>
                                        <p:tgtEl>
                                          <p:spTgt spid="45"/>
                                        </p:tgtEl>
                                      </p:cBhvr>
                                    </p:animEffect>
                                    <p:animScale>
                                      <p:cBhvr>
                                        <p:cTn id="81" dur="250" autoRev="1" fill="hold"/>
                                        <p:tgtEl>
                                          <p:spTgt spid="45"/>
                                        </p:tgtEl>
                                      </p:cBhvr>
                                      <p:by x="105000" y="105000"/>
                                    </p:animScale>
                                  </p:childTnLst>
                                </p:cTn>
                              </p:par>
                            </p:childTnLst>
                          </p:cTn>
                        </p:par>
                        <p:par>
                          <p:cTn id="82" fill="hold">
                            <p:stCondLst>
                              <p:cond delay="2500"/>
                            </p:stCondLst>
                            <p:childTnLst>
                              <p:par>
                                <p:cTn id="83" presetID="26" presetClass="emph" presetSubtype="0" fill="hold" nodeType="afterEffect">
                                  <p:stCondLst>
                                    <p:cond delay="0"/>
                                  </p:stCondLst>
                                  <p:childTnLst>
                                    <p:animEffect transition="out" filter="fade">
                                      <p:cBhvr>
                                        <p:cTn id="84" dur="500" tmFilter="0, 0; .2, .5; .8, .5; 1, 0"/>
                                        <p:tgtEl>
                                          <p:spTgt spid="51"/>
                                        </p:tgtEl>
                                      </p:cBhvr>
                                    </p:animEffect>
                                    <p:animScale>
                                      <p:cBhvr>
                                        <p:cTn id="85" dur="250" autoRev="1" fill="hold"/>
                                        <p:tgtEl>
                                          <p:spTgt spid="51"/>
                                        </p:tgtEl>
                                      </p:cBhvr>
                                      <p:by x="105000" y="105000"/>
                                    </p:animScale>
                                  </p:childTnLst>
                                </p:cTn>
                              </p:par>
                            </p:childTnLst>
                          </p:cTn>
                        </p:par>
                        <p:par>
                          <p:cTn id="86" fill="hold">
                            <p:stCondLst>
                              <p:cond delay="3000"/>
                            </p:stCondLst>
                            <p:childTnLst>
                              <p:par>
                                <p:cTn id="87" presetID="26" presetClass="emph" presetSubtype="0" fill="hold" nodeType="afterEffect">
                                  <p:stCondLst>
                                    <p:cond delay="0"/>
                                  </p:stCondLst>
                                  <p:childTnLst>
                                    <p:animEffect transition="out" filter="fade">
                                      <p:cBhvr>
                                        <p:cTn id="88" dur="500" tmFilter="0, 0; .2, .5; .8, .5; 1, 0"/>
                                        <p:tgtEl>
                                          <p:spTgt spid="57"/>
                                        </p:tgtEl>
                                      </p:cBhvr>
                                    </p:animEffect>
                                    <p:animScale>
                                      <p:cBhvr>
                                        <p:cTn id="89" dur="250" autoRev="1" fill="hold"/>
                                        <p:tgtEl>
                                          <p:spTgt spid="57"/>
                                        </p:tgtEl>
                                      </p:cBhvr>
                                      <p:by x="105000" y="105000"/>
                                    </p:animScale>
                                  </p:childTnLst>
                                </p:cTn>
                              </p:par>
                            </p:childTnLst>
                          </p:cTn>
                        </p:par>
                        <p:par>
                          <p:cTn id="90" fill="hold">
                            <p:stCondLst>
                              <p:cond delay="3500"/>
                            </p:stCondLst>
                            <p:childTnLst>
                              <p:par>
                                <p:cTn id="91" presetID="26" presetClass="emph" presetSubtype="0" fill="hold" nodeType="afterEffect">
                                  <p:stCondLst>
                                    <p:cond delay="0"/>
                                  </p:stCondLst>
                                  <p:childTnLst>
                                    <p:animEffect transition="out" filter="fade">
                                      <p:cBhvr>
                                        <p:cTn id="92" dur="500" tmFilter="0, 0; .2, .5; .8, .5; 1, 0"/>
                                        <p:tgtEl>
                                          <p:spTgt spid="55"/>
                                        </p:tgtEl>
                                      </p:cBhvr>
                                    </p:animEffect>
                                    <p:animScale>
                                      <p:cBhvr>
                                        <p:cTn id="93" dur="250" autoRev="1" fill="hold"/>
                                        <p:tgtEl>
                                          <p:spTgt spid="55"/>
                                        </p:tgtEl>
                                      </p:cBhvr>
                                      <p:by x="105000" y="105000"/>
                                    </p:animScale>
                                  </p:childTnLst>
                                </p:cTn>
                              </p:par>
                            </p:childTnLst>
                          </p:cTn>
                        </p:par>
                        <p:par>
                          <p:cTn id="94" fill="hold">
                            <p:stCondLst>
                              <p:cond delay="4000"/>
                            </p:stCondLst>
                            <p:childTnLst>
                              <p:par>
                                <p:cTn id="95" presetID="26" presetClass="emph" presetSubtype="0" fill="hold" nodeType="afterEffect">
                                  <p:stCondLst>
                                    <p:cond delay="0"/>
                                  </p:stCondLst>
                                  <p:childTnLst>
                                    <p:animEffect transition="out" filter="fade">
                                      <p:cBhvr>
                                        <p:cTn id="96" dur="500" tmFilter="0, 0; .2, .5; .8, .5; 1, 0"/>
                                        <p:tgtEl>
                                          <p:spTgt spid="56"/>
                                        </p:tgtEl>
                                      </p:cBhvr>
                                    </p:animEffect>
                                    <p:animScale>
                                      <p:cBhvr>
                                        <p:cTn id="97" dur="250" autoRev="1" fill="hold"/>
                                        <p:tgtEl>
                                          <p:spTgt spid="56"/>
                                        </p:tgtEl>
                                      </p:cBhvr>
                                      <p:by x="105000" y="105000"/>
                                    </p:animScale>
                                  </p:childTnLst>
                                </p:cTn>
                              </p:par>
                            </p:childTnLst>
                          </p:cTn>
                        </p:par>
                        <p:par>
                          <p:cTn id="98" fill="hold">
                            <p:stCondLst>
                              <p:cond delay="4500"/>
                            </p:stCondLst>
                            <p:childTnLst>
                              <p:par>
                                <p:cTn id="99" presetID="26" presetClass="emph" presetSubtype="0" fill="hold" nodeType="afterEffect">
                                  <p:stCondLst>
                                    <p:cond delay="0"/>
                                  </p:stCondLst>
                                  <p:childTnLst>
                                    <p:animEffect transition="out" filter="fade">
                                      <p:cBhvr>
                                        <p:cTn id="100" dur="500" tmFilter="0, 0; .2, .5; .8, .5; 1, 0"/>
                                        <p:tgtEl>
                                          <p:spTgt spid="44"/>
                                        </p:tgtEl>
                                      </p:cBhvr>
                                    </p:animEffect>
                                    <p:animScale>
                                      <p:cBhvr>
                                        <p:cTn id="101" dur="250" autoRev="1" fill="hold"/>
                                        <p:tgtEl>
                                          <p:spTgt spid="44"/>
                                        </p:tgtEl>
                                      </p:cBhvr>
                                      <p:by x="105000" y="105000"/>
                                    </p:animScale>
                                  </p:childTnLst>
                                </p:cTn>
                              </p:par>
                            </p:childTnLst>
                          </p:cTn>
                        </p:par>
                        <p:par>
                          <p:cTn id="102" fill="hold">
                            <p:stCondLst>
                              <p:cond delay="5000"/>
                            </p:stCondLst>
                            <p:childTnLst>
                              <p:par>
                                <p:cTn id="103" presetID="26" presetClass="emph" presetSubtype="0" fill="hold" nodeType="afterEffect">
                                  <p:stCondLst>
                                    <p:cond delay="0"/>
                                  </p:stCondLst>
                                  <p:childTnLst>
                                    <p:animEffect transition="out" filter="fade">
                                      <p:cBhvr>
                                        <p:cTn id="104" dur="500" tmFilter="0, 0; .2, .5; .8, .5; 1, 0"/>
                                        <p:tgtEl>
                                          <p:spTgt spid="5"/>
                                        </p:tgtEl>
                                      </p:cBhvr>
                                    </p:animEffect>
                                    <p:animScale>
                                      <p:cBhvr>
                                        <p:cTn id="105" dur="250" autoRev="1" fill="hold"/>
                                        <p:tgtEl>
                                          <p:spTgt spid="5"/>
                                        </p:tgtEl>
                                      </p:cBhvr>
                                      <p:by x="105000" y="105000"/>
                                    </p:animScale>
                                  </p:childTnLst>
                                </p:cTn>
                              </p:par>
                            </p:childTnLst>
                          </p:cTn>
                        </p:par>
                        <p:par>
                          <p:cTn id="106" fill="hold">
                            <p:stCondLst>
                              <p:cond delay="5500"/>
                            </p:stCondLst>
                            <p:childTnLst>
                              <p:par>
                                <p:cTn id="107" presetID="26" presetClass="emph" presetSubtype="0" fill="hold" nodeType="afterEffect">
                                  <p:stCondLst>
                                    <p:cond delay="0"/>
                                  </p:stCondLst>
                                  <p:childTnLst>
                                    <p:animEffect transition="out" filter="fade">
                                      <p:cBhvr>
                                        <p:cTn id="108" dur="500" tmFilter="0, 0; .2, .5; .8, .5; 1, 0"/>
                                        <p:tgtEl>
                                          <p:spTgt spid="120"/>
                                        </p:tgtEl>
                                      </p:cBhvr>
                                    </p:animEffect>
                                    <p:animScale>
                                      <p:cBhvr>
                                        <p:cTn id="109" dur="250" autoRev="1" fill="hold"/>
                                        <p:tgtEl>
                                          <p:spTgt spid="120"/>
                                        </p:tgtEl>
                                      </p:cBhvr>
                                      <p:by x="105000" y="105000"/>
                                    </p:animScale>
                                  </p:childTnLst>
                                </p:cTn>
                              </p:par>
                            </p:childTnLst>
                          </p:cTn>
                        </p:par>
                        <p:par>
                          <p:cTn id="110" fill="hold">
                            <p:stCondLst>
                              <p:cond delay="6000"/>
                            </p:stCondLst>
                            <p:childTnLst>
                              <p:par>
                                <p:cTn id="111" presetID="26" presetClass="emph" presetSubtype="0" fill="hold" nodeType="afterEffect">
                                  <p:stCondLst>
                                    <p:cond delay="0"/>
                                  </p:stCondLst>
                                  <p:childTnLst>
                                    <p:animEffect transition="out" filter="fade">
                                      <p:cBhvr>
                                        <p:cTn id="112" dur="500" tmFilter="0, 0; .2, .5; .8, .5; 1, 0"/>
                                        <p:tgtEl>
                                          <p:spTgt spid="4"/>
                                        </p:tgtEl>
                                      </p:cBhvr>
                                    </p:animEffect>
                                    <p:animScale>
                                      <p:cBhvr>
                                        <p:cTn id="113" dur="250" autoRev="1" fill="hold"/>
                                        <p:tgtEl>
                                          <p:spTgt spid="4"/>
                                        </p:tgtEl>
                                      </p:cBhvr>
                                      <p:by x="105000" y="105000"/>
                                    </p:animScale>
                                  </p:childTnLst>
                                </p:cTn>
                              </p:par>
                            </p:childTnLst>
                          </p:cTn>
                        </p:par>
                        <p:par>
                          <p:cTn id="114" fill="hold">
                            <p:stCondLst>
                              <p:cond delay="6500"/>
                            </p:stCondLst>
                            <p:childTnLst>
                              <p:par>
                                <p:cTn id="115" presetID="26" presetClass="emph" presetSubtype="0" fill="hold" nodeType="afterEffect">
                                  <p:stCondLst>
                                    <p:cond delay="0"/>
                                  </p:stCondLst>
                                  <p:childTnLst>
                                    <p:animEffect transition="out" filter="fade">
                                      <p:cBhvr>
                                        <p:cTn id="116" dur="500" tmFilter="0, 0; .2, .5; .8, .5; 1, 0"/>
                                        <p:tgtEl>
                                          <p:spTgt spid="127"/>
                                        </p:tgtEl>
                                      </p:cBhvr>
                                    </p:animEffect>
                                    <p:animScale>
                                      <p:cBhvr>
                                        <p:cTn id="117" dur="250" autoRev="1" fill="hold"/>
                                        <p:tgtEl>
                                          <p:spTgt spid="127"/>
                                        </p:tgtEl>
                                      </p:cBhvr>
                                      <p:by x="105000" y="105000"/>
                                    </p:animScale>
                                  </p:childTnLst>
                                </p:cTn>
                              </p:par>
                            </p:childTnLst>
                          </p:cTn>
                        </p:par>
                        <p:par>
                          <p:cTn id="118" fill="hold">
                            <p:stCondLst>
                              <p:cond delay="7000"/>
                            </p:stCondLst>
                            <p:childTnLst>
                              <p:par>
                                <p:cTn id="119" presetID="26" presetClass="emph" presetSubtype="0" fill="hold" nodeType="afterEffect">
                                  <p:stCondLst>
                                    <p:cond delay="0"/>
                                  </p:stCondLst>
                                  <p:childTnLst>
                                    <p:animEffect transition="out" filter="fade">
                                      <p:cBhvr>
                                        <p:cTn id="120" dur="500" tmFilter="0, 0; .2, .5; .8, .5; 1, 0"/>
                                        <p:tgtEl>
                                          <p:spTgt spid="3"/>
                                        </p:tgtEl>
                                      </p:cBhvr>
                                    </p:animEffect>
                                    <p:animScale>
                                      <p:cBhvr>
                                        <p:cTn id="121" dur="250" autoRev="1" fill="hold"/>
                                        <p:tgtEl>
                                          <p:spTgt spid="3"/>
                                        </p:tgtEl>
                                      </p:cBhvr>
                                      <p:by x="105000" y="105000"/>
                                    </p:animScale>
                                  </p:childTnLst>
                                </p:cTn>
                              </p:par>
                            </p:childTnLst>
                          </p:cTn>
                        </p:par>
                        <p:par>
                          <p:cTn id="122" fill="hold">
                            <p:stCondLst>
                              <p:cond delay="7500"/>
                            </p:stCondLst>
                            <p:childTnLst>
                              <p:par>
                                <p:cTn id="123" presetID="26" presetClass="emph" presetSubtype="0" fill="hold" nodeType="afterEffect">
                                  <p:stCondLst>
                                    <p:cond delay="0"/>
                                  </p:stCondLst>
                                  <p:childTnLst>
                                    <p:animEffect transition="out" filter="fade">
                                      <p:cBhvr>
                                        <p:cTn id="124" dur="500" tmFilter="0, 0; .2, .5; .8, .5; 1, 0"/>
                                        <p:tgtEl>
                                          <p:spTgt spid="20"/>
                                        </p:tgtEl>
                                      </p:cBhvr>
                                    </p:animEffect>
                                    <p:animScale>
                                      <p:cBhvr>
                                        <p:cTn id="125" dur="25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E6FA775-F5ED-41A3-98CF-573F46C689E2}"/>
              </a:ext>
            </a:extLst>
          </p:cNvPr>
          <p:cNvSpPr/>
          <p:nvPr/>
        </p:nvSpPr>
        <p:spPr>
          <a:xfrm>
            <a:off x="0" y="1186091"/>
            <a:ext cx="9106721" cy="9100909"/>
          </a:xfrm>
          <a:prstGeom prst="rect">
            <a:avLst/>
          </a:prstGeom>
          <a:solidFill>
            <a:srgbClr val="0C7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2D4E9A1-7DA8-41BC-8BC3-BC4FE5FFA095}"/>
              </a:ext>
            </a:extLst>
          </p:cNvPr>
          <p:cNvSpPr/>
          <p:nvPr/>
        </p:nvSpPr>
        <p:spPr>
          <a:xfrm>
            <a:off x="0" y="3"/>
            <a:ext cx="18288000" cy="1184397"/>
          </a:xfrm>
          <a:prstGeom prst="rect">
            <a:avLst/>
          </a:prstGeom>
          <a:solidFill>
            <a:srgbClr val="38A4D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20"/>
          </a:p>
        </p:txBody>
      </p:sp>
      <p:grpSp>
        <p:nvGrpSpPr>
          <p:cNvPr id="15" name="Group 14">
            <a:extLst>
              <a:ext uri="{FF2B5EF4-FFF2-40B4-BE49-F238E27FC236}">
                <a16:creationId xmlns:a16="http://schemas.microsoft.com/office/drawing/2014/main" id="{57C4056A-B958-43A8-BACD-7358D3E087C7}"/>
              </a:ext>
            </a:extLst>
          </p:cNvPr>
          <p:cNvGrpSpPr/>
          <p:nvPr/>
        </p:nvGrpSpPr>
        <p:grpSpPr>
          <a:xfrm>
            <a:off x="9312171" y="1727095"/>
            <a:ext cx="7789928" cy="756986"/>
            <a:chOff x="9312171" y="1727095"/>
            <a:chExt cx="7789928" cy="756986"/>
          </a:xfrm>
        </p:grpSpPr>
        <p:pic>
          <p:nvPicPr>
            <p:cNvPr id="34" name="Picture 2" descr="http://icharts.net/sites/default/files/appspace.png">
              <a:hlinkClick r:id="" action="ppaction://noaction"/>
              <a:extLst>
                <a:ext uri="{FF2B5EF4-FFF2-40B4-BE49-F238E27FC236}">
                  <a16:creationId xmlns:a16="http://schemas.microsoft.com/office/drawing/2014/main" id="{30456371-73DE-46EB-9A3A-3DF219C0EC6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64713" y="1954002"/>
              <a:ext cx="1974761" cy="34616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Image result for 22 miles logo">
              <a:hlinkClick r:id="" action="ppaction://noaction"/>
              <a:extLst>
                <a:ext uri="{FF2B5EF4-FFF2-40B4-BE49-F238E27FC236}">
                  <a16:creationId xmlns:a16="http://schemas.microsoft.com/office/drawing/2014/main" id="{255D836A-C1FA-4835-9963-B4235E723229}"/>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9312171" y="1770082"/>
              <a:ext cx="2014578" cy="71399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Image result for carousel cloud logo">
              <a:hlinkClick r:id="" action="ppaction://noaction"/>
              <a:extLst>
                <a:ext uri="{FF2B5EF4-FFF2-40B4-BE49-F238E27FC236}">
                  <a16:creationId xmlns:a16="http://schemas.microsoft.com/office/drawing/2014/main" id="{182F87E5-2B86-43B3-9245-6AEFFD93BA4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33457" y="1727095"/>
              <a:ext cx="1868642" cy="756986"/>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itle 3">
            <a:extLst>
              <a:ext uri="{FF2B5EF4-FFF2-40B4-BE49-F238E27FC236}">
                <a16:creationId xmlns:a16="http://schemas.microsoft.com/office/drawing/2014/main" id="{BF87293D-426C-4E3E-A531-B6E7E3FFA39B}"/>
              </a:ext>
            </a:extLst>
          </p:cNvPr>
          <p:cNvSpPr txBox="1">
            <a:spLocks/>
          </p:cNvSpPr>
          <p:nvPr/>
        </p:nvSpPr>
        <p:spPr>
          <a:xfrm>
            <a:off x="0" y="345873"/>
            <a:ext cx="18288000" cy="568404"/>
          </a:xfrm>
          <a:prstGeom prst="rect">
            <a:avLst/>
          </a:prstGeom>
          <a:noFill/>
        </p:spPr>
        <p:txBody>
          <a:bodyPr>
            <a:noAutofit/>
          </a:bodyPr>
          <a:lstStyle>
            <a:lvl1pPr algn="l" defTabSz="514253" rtl="0" eaLnBrk="1" latinLnBrk="0" hangingPunct="1">
              <a:lnSpc>
                <a:spcPts val="3825"/>
              </a:lnSpc>
              <a:spcBef>
                <a:spcPct val="0"/>
              </a:spcBef>
              <a:buNone/>
              <a:defRPr sz="4049" kern="1200" cap="all">
                <a:solidFill>
                  <a:schemeClr val="tx1"/>
                </a:solidFill>
                <a:latin typeface="Helvetica Neue Condensed Bold"/>
                <a:ea typeface="+mj-ea"/>
                <a:cs typeface="+mj-cs"/>
              </a:defRPr>
            </a:lvl1pPr>
          </a:lstStyle>
          <a:p>
            <a:pPr algn="ctr"/>
            <a:r>
              <a:rPr lang="en-US" sz="4500">
                <a:solidFill>
                  <a:schemeClr val="bg1"/>
                </a:solidFill>
                <a:latin typeface="MyriadPro-Bold"/>
              </a:rPr>
              <a:t>                 Integrated CMS Partners</a:t>
            </a:r>
          </a:p>
        </p:txBody>
      </p:sp>
      <p:grpSp>
        <p:nvGrpSpPr>
          <p:cNvPr id="7" name="Group 6">
            <a:extLst>
              <a:ext uri="{FF2B5EF4-FFF2-40B4-BE49-F238E27FC236}">
                <a16:creationId xmlns:a16="http://schemas.microsoft.com/office/drawing/2014/main" id="{FB5B3ADE-D8CB-427C-9CF2-645D90A7F300}"/>
              </a:ext>
            </a:extLst>
          </p:cNvPr>
          <p:cNvGrpSpPr/>
          <p:nvPr/>
        </p:nvGrpSpPr>
        <p:grpSpPr>
          <a:xfrm>
            <a:off x="9919100" y="2837366"/>
            <a:ext cx="7662564" cy="402714"/>
            <a:chOff x="9919100" y="2837366"/>
            <a:chExt cx="7662564" cy="402714"/>
          </a:xfrm>
        </p:grpSpPr>
        <p:pic>
          <p:nvPicPr>
            <p:cNvPr id="31" name="Picture 4">
              <a:hlinkClick r:id="" action="ppaction://noaction"/>
              <a:extLst>
                <a:ext uri="{FF2B5EF4-FFF2-40B4-BE49-F238E27FC236}">
                  <a16:creationId xmlns:a16="http://schemas.microsoft.com/office/drawing/2014/main" id="{46954577-49DC-49CD-8BAD-187BD749D27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919100" y="2888736"/>
              <a:ext cx="3158621" cy="26859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8" name="Picture 2" descr="http://www.pichler-media.com/pichler/images/easescreen_logo_dunkelbl_500x62px.png">
              <a:extLst>
                <a:ext uri="{FF2B5EF4-FFF2-40B4-BE49-F238E27FC236}">
                  <a16:creationId xmlns:a16="http://schemas.microsoft.com/office/drawing/2014/main" id="{BE0B7EC0-3D30-4647-9094-F9CA46BF4AA3}"/>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4333984" y="2837366"/>
              <a:ext cx="3247680" cy="402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35E39D9F-675C-4EA1-9A1F-816279817C2A}"/>
              </a:ext>
            </a:extLst>
          </p:cNvPr>
          <p:cNvGrpSpPr/>
          <p:nvPr/>
        </p:nvGrpSpPr>
        <p:grpSpPr>
          <a:xfrm>
            <a:off x="10094140" y="3417936"/>
            <a:ext cx="6645548" cy="1223373"/>
            <a:chOff x="10179630" y="3433260"/>
            <a:chExt cx="6645548" cy="1223373"/>
          </a:xfrm>
        </p:grpSpPr>
        <p:pic>
          <p:nvPicPr>
            <p:cNvPr id="32" name="Picture 2">
              <a:hlinkClick r:id="" action="ppaction://noaction"/>
              <a:extLst>
                <a:ext uri="{FF2B5EF4-FFF2-40B4-BE49-F238E27FC236}">
                  <a16:creationId xmlns:a16="http://schemas.microsoft.com/office/drawing/2014/main" id="{D5D6292F-EF5B-43C3-8EDB-F90995654362}"/>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0179630" y="3901207"/>
              <a:ext cx="1891182" cy="45058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a:hlinkClick r:id="" action="ppaction://noaction"/>
              <a:extLst>
                <a:ext uri="{FF2B5EF4-FFF2-40B4-BE49-F238E27FC236}">
                  <a16:creationId xmlns:a16="http://schemas.microsoft.com/office/drawing/2014/main" id="{DFD67C95-3D2E-4DD7-A53C-2B0539AF4DD9}"/>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2526081" y="3887161"/>
              <a:ext cx="1971552" cy="5533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Text, logo&#10;&#10;Description automatically generated">
              <a:extLst>
                <a:ext uri="{FF2B5EF4-FFF2-40B4-BE49-F238E27FC236}">
                  <a16:creationId xmlns:a16="http://schemas.microsoft.com/office/drawing/2014/main" id="{862D46BE-A643-4FFF-AF1B-041AB2E1CD6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853626" y="3433260"/>
              <a:ext cx="1971552" cy="1223373"/>
            </a:xfrm>
            <a:prstGeom prst="rect">
              <a:avLst/>
            </a:prstGeom>
          </p:spPr>
        </p:pic>
      </p:grpSp>
      <p:grpSp>
        <p:nvGrpSpPr>
          <p:cNvPr id="19" name="Group 18">
            <a:extLst>
              <a:ext uri="{FF2B5EF4-FFF2-40B4-BE49-F238E27FC236}">
                <a16:creationId xmlns:a16="http://schemas.microsoft.com/office/drawing/2014/main" id="{48DA5CA3-CE48-4FAF-8303-CD7E2F0E5400}"/>
              </a:ext>
            </a:extLst>
          </p:cNvPr>
          <p:cNvGrpSpPr/>
          <p:nvPr/>
        </p:nvGrpSpPr>
        <p:grpSpPr>
          <a:xfrm>
            <a:off x="9696947" y="6610543"/>
            <a:ext cx="7731502" cy="878801"/>
            <a:chOff x="9569051" y="6833169"/>
            <a:chExt cx="7731502" cy="878801"/>
          </a:xfrm>
        </p:grpSpPr>
        <p:pic>
          <p:nvPicPr>
            <p:cNvPr id="41" name="Picture 6" descr="logo-fullres-2">
              <a:hlinkClick r:id="" action="ppaction://noaction"/>
              <a:extLst>
                <a:ext uri="{FF2B5EF4-FFF2-40B4-BE49-F238E27FC236}">
                  <a16:creationId xmlns:a16="http://schemas.microsoft.com/office/drawing/2014/main" id="{85F61FFC-D993-409D-85C4-F0D0D76C6A59}"/>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1308444" y="6985830"/>
              <a:ext cx="1255812" cy="67620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a:hlinkClick r:id="" action="ppaction://noaction"/>
              <a:extLst>
                <a:ext uri="{FF2B5EF4-FFF2-40B4-BE49-F238E27FC236}">
                  <a16:creationId xmlns:a16="http://schemas.microsoft.com/office/drawing/2014/main" id="{9C167477-CED5-499E-9B67-3019A4948FB0}"/>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5459584" y="7022432"/>
              <a:ext cx="1840969" cy="53756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Home">
              <a:hlinkClick r:id="" action="ppaction://noaction"/>
              <a:extLst>
                <a:ext uri="{FF2B5EF4-FFF2-40B4-BE49-F238E27FC236}">
                  <a16:creationId xmlns:a16="http://schemas.microsoft.com/office/drawing/2014/main" id="{60749648-7B44-4552-9774-7D2108B2AB53}"/>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3152133" y="7010438"/>
              <a:ext cx="1719574" cy="52426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30" name="Picture 6" descr="Ping HD Integration for Cannabis Digital Signage | Flowhub">
              <a:extLst>
                <a:ext uri="{FF2B5EF4-FFF2-40B4-BE49-F238E27FC236}">
                  <a16:creationId xmlns:a16="http://schemas.microsoft.com/office/drawing/2014/main" id="{B08E0DB1-7E5B-42EA-8502-B1CD982238C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69051" y="6833169"/>
              <a:ext cx="1307739" cy="8788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96154432-4EDC-41B4-A49A-E9D6D15E85AF}"/>
              </a:ext>
            </a:extLst>
          </p:cNvPr>
          <p:cNvGrpSpPr/>
          <p:nvPr/>
        </p:nvGrpSpPr>
        <p:grpSpPr>
          <a:xfrm>
            <a:off x="9500023" y="7680912"/>
            <a:ext cx="8569473" cy="718487"/>
            <a:chOff x="9448951" y="8066713"/>
            <a:chExt cx="8569473" cy="718487"/>
          </a:xfrm>
        </p:grpSpPr>
        <p:pic>
          <p:nvPicPr>
            <p:cNvPr id="50" name="Picture 2" descr="Digital Signage, IPTV &amp; Video Streaming from Tripleplay">
              <a:hlinkClick r:id="" action="ppaction://noaction"/>
              <a:extLst>
                <a:ext uri="{FF2B5EF4-FFF2-40B4-BE49-F238E27FC236}">
                  <a16:creationId xmlns:a16="http://schemas.microsoft.com/office/drawing/2014/main" id="{45A0C5FB-18F7-4407-BB8F-C97128369191}"/>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3783768" y="8198063"/>
              <a:ext cx="2337925" cy="38965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Image result for signagelive logo">
              <a:hlinkClick r:id="" action="ppaction://noaction"/>
              <a:extLst>
                <a:ext uri="{FF2B5EF4-FFF2-40B4-BE49-F238E27FC236}">
                  <a16:creationId xmlns:a16="http://schemas.microsoft.com/office/drawing/2014/main" id="{F541AE17-3F11-4624-A7C9-3020D17FDEC0}"/>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9448951" y="8066713"/>
              <a:ext cx="2363407" cy="71848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hlinkClick r:id="" action="ppaction://noaction"/>
              <a:extLst>
                <a:ext uri="{FF2B5EF4-FFF2-40B4-BE49-F238E27FC236}">
                  <a16:creationId xmlns:a16="http://schemas.microsoft.com/office/drawing/2014/main" id="{16A25023-8E30-4DEA-811C-C73950C6B037}"/>
                </a:ext>
              </a:extLst>
            </p:cNvPr>
            <p:cNvPicPr>
              <a:picLocks noChangeAspect="1"/>
            </p:cNvPicPr>
            <p:nvPr/>
          </p:nvPicPr>
          <p:blipFill>
            <a:blip r:embed="rId17">
              <a:clrChange>
                <a:clrFrom>
                  <a:srgbClr val="F5F5F5"/>
                </a:clrFrom>
                <a:clrTo>
                  <a:srgbClr val="F5F5F5">
                    <a:alpha val="0"/>
                  </a:srgbClr>
                </a:clrTo>
              </a:clrChange>
            </a:blip>
            <a:stretch>
              <a:fillRect/>
            </a:stretch>
          </p:blipFill>
          <p:spPr>
            <a:xfrm>
              <a:off x="11910897" y="8144985"/>
              <a:ext cx="1774332" cy="493152"/>
            </a:xfrm>
            <a:prstGeom prst="rect">
              <a:avLst/>
            </a:prstGeom>
          </p:spPr>
        </p:pic>
        <p:pic>
          <p:nvPicPr>
            <p:cNvPr id="52" name="Picture 10">
              <a:hlinkClick r:id="" action="ppaction://noaction"/>
              <a:extLst>
                <a:ext uri="{FF2B5EF4-FFF2-40B4-BE49-F238E27FC236}">
                  <a16:creationId xmlns:a16="http://schemas.microsoft.com/office/drawing/2014/main" id="{E4D89C55-F89E-4C63-8020-A0E3E8906986}"/>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16253483" y="8209416"/>
              <a:ext cx="1764941" cy="3697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D46ED984-D3A2-4717-94F7-0F3C0C37A762}"/>
              </a:ext>
            </a:extLst>
          </p:cNvPr>
          <p:cNvGrpSpPr/>
          <p:nvPr/>
        </p:nvGrpSpPr>
        <p:grpSpPr>
          <a:xfrm>
            <a:off x="9696947" y="8640899"/>
            <a:ext cx="7875609" cy="822078"/>
            <a:chOff x="10094140" y="8891590"/>
            <a:chExt cx="7875609" cy="822078"/>
          </a:xfrm>
        </p:grpSpPr>
        <p:pic>
          <p:nvPicPr>
            <p:cNvPr id="49" name="Picture 14">
              <a:hlinkClick r:id="" action="ppaction://noaction"/>
              <a:extLst>
                <a:ext uri="{FF2B5EF4-FFF2-40B4-BE49-F238E27FC236}">
                  <a16:creationId xmlns:a16="http://schemas.microsoft.com/office/drawing/2014/main" id="{A6EF86CE-D80A-4670-861E-D5B9D3D1D0D1}"/>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15534848" y="8891590"/>
              <a:ext cx="2434901" cy="73858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2">
              <a:hlinkClick r:id="" action="ppaction://noaction"/>
              <a:extLst>
                <a:ext uri="{FF2B5EF4-FFF2-40B4-BE49-F238E27FC236}">
                  <a16:creationId xmlns:a16="http://schemas.microsoft.com/office/drawing/2014/main" id="{BEF18942-56B8-4150-9B51-5C7396B01EFD}"/>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13156326" y="9088961"/>
              <a:ext cx="2179203" cy="62470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32" name="Picture 8" descr="Full-service Digital Signage Solutions | Upsell with video | GET A DEMO">
              <a:extLst>
                <a:ext uri="{FF2B5EF4-FFF2-40B4-BE49-F238E27FC236}">
                  <a16:creationId xmlns:a16="http://schemas.microsoft.com/office/drawing/2014/main" id="{3717DBC6-FE95-4B05-87C3-7597A164D69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094140" y="9121084"/>
              <a:ext cx="2795628" cy="36085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descr="Logo&#10;&#10;Description automatically generated">
            <a:extLst>
              <a:ext uri="{FF2B5EF4-FFF2-40B4-BE49-F238E27FC236}">
                <a16:creationId xmlns:a16="http://schemas.microsoft.com/office/drawing/2014/main" id="{96FFF0AD-308D-4BBA-AFFD-F7D1427CA0C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070186" y="123437"/>
            <a:ext cx="2119331" cy="937529"/>
          </a:xfrm>
          <a:prstGeom prst="rect">
            <a:avLst/>
          </a:prstGeom>
        </p:spPr>
      </p:pic>
      <p:grpSp>
        <p:nvGrpSpPr>
          <p:cNvPr id="17" name="Group 16">
            <a:extLst>
              <a:ext uri="{FF2B5EF4-FFF2-40B4-BE49-F238E27FC236}">
                <a16:creationId xmlns:a16="http://schemas.microsoft.com/office/drawing/2014/main" id="{F7734645-8028-4916-B44A-6CE690AD6269}"/>
              </a:ext>
            </a:extLst>
          </p:cNvPr>
          <p:cNvGrpSpPr/>
          <p:nvPr/>
        </p:nvGrpSpPr>
        <p:grpSpPr>
          <a:xfrm>
            <a:off x="9507960" y="4688611"/>
            <a:ext cx="8177068" cy="761277"/>
            <a:chOff x="9401267" y="4754445"/>
            <a:chExt cx="8177068" cy="761277"/>
          </a:xfrm>
        </p:grpSpPr>
        <p:pic>
          <p:nvPicPr>
            <p:cNvPr id="35" name="Picture 34">
              <a:hlinkClick r:id="" action="ppaction://noaction"/>
              <a:extLst>
                <a:ext uri="{FF2B5EF4-FFF2-40B4-BE49-F238E27FC236}">
                  <a16:creationId xmlns:a16="http://schemas.microsoft.com/office/drawing/2014/main" id="{6D56E9D9-FBBD-42F9-A62F-1C2D97EA6ECC}"/>
                </a:ext>
              </a:extLst>
            </p:cNvPr>
            <p:cNvPicPr>
              <a:picLocks noChangeAspect="1"/>
            </p:cNvPicPr>
            <p:nvPr/>
          </p:nvPicPr>
          <p:blipFill>
            <a:blip r:embed="rId2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401267" y="4884843"/>
              <a:ext cx="2774936" cy="630879"/>
            </a:xfrm>
            <a:prstGeom prst="rect">
              <a:avLst/>
            </a:prstGeom>
          </p:spPr>
        </p:pic>
        <p:pic>
          <p:nvPicPr>
            <p:cNvPr id="8" name="Picture 7">
              <a:hlinkClick r:id="" action="ppaction://noaction"/>
              <a:extLst>
                <a:ext uri="{FF2B5EF4-FFF2-40B4-BE49-F238E27FC236}">
                  <a16:creationId xmlns:a16="http://schemas.microsoft.com/office/drawing/2014/main" id="{1B55C9DE-84EA-4CE2-A364-5AC3B43142A0}"/>
                </a:ext>
              </a:extLst>
            </p:cNvPr>
            <p:cNvPicPr>
              <a:picLocks noChangeAspect="1"/>
            </p:cNvPicPr>
            <p:nvPr/>
          </p:nvPicPr>
          <p:blipFill>
            <a:blip r:embed="rId24"/>
            <a:stretch>
              <a:fillRect/>
            </a:stretch>
          </p:blipFill>
          <p:spPr>
            <a:xfrm>
              <a:off x="12864463" y="4799486"/>
              <a:ext cx="1748841" cy="710100"/>
            </a:xfrm>
            <a:prstGeom prst="rect">
              <a:avLst/>
            </a:prstGeom>
          </p:spPr>
        </p:pic>
        <p:pic>
          <p:nvPicPr>
            <p:cNvPr id="46" name="Picture 6">
              <a:hlinkClick r:id="" action="ppaction://noaction"/>
              <a:extLst>
                <a:ext uri="{FF2B5EF4-FFF2-40B4-BE49-F238E27FC236}">
                  <a16:creationId xmlns:a16="http://schemas.microsoft.com/office/drawing/2014/main" id="{1DFFADB7-EA5C-4477-A7DF-0FE8D6BD3FFD}"/>
                </a:ext>
              </a:extLst>
            </p:cNvPr>
            <p:cNvPicPr>
              <a:picLocks noChangeAspect="1" noChangeArrowheads="1"/>
            </p:cNvPicPr>
            <p:nvPr/>
          </p:nvPicPr>
          <p:blipFill rotWithShape="1">
            <a:blip r:embed="rId25" cstate="print">
              <a:extLst>
                <a:ext uri="{28A0092B-C50C-407E-A947-70E740481C1C}">
                  <a14:useLocalDpi xmlns:a14="http://schemas.microsoft.com/office/drawing/2010/main"/>
                </a:ext>
              </a:extLst>
            </a:blip>
            <a:srcRect/>
            <a:stretch/>
          </p:blipFill>
          <p:spPr bwMode="auto">
            <a:xfrm>
              <a:off x="15335529" y="4754445"/>
              <a:ext cx="2242806" cy="671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84523DAE-A83A-424F-A1A0-26EC9F9330B4}"/>
              </a:ext>
            </a:extLst>
          </p:cNvPr>
          <p:cNvGrpSpPr/>
          <p:nvPr/>
        </p:nvGrpSpPr>
        <p:grpSpPr>
          <a:xfrm>
            <a:off x="9728305" y="5681876"/>
            <a:ext cx="7984758" cy="746618"/>
            <a:chOff x="9241953" y="5874211"/>
            <a:chExt cx="7984758" cy="746618"/>
          </a:xfrm>
        </p:grpSpPr>
        <p:pic>
          <p:nvPicPr>
            <p:cNvPr id="40" name="Picture 2">
              <a:hlinkClick r:id="" action="ppaction://noaction"/>
              <a:extLst>
                <a:ext uri="{FF2B5EF4-FFF2-40B4-BE49-F238E27FC236}">
                  <a16:creationId xmlns:a16="http://schemas.microsoft.com/office/drawing/2014/main" id="{8526AB80-87CF-4781-BBA7-E5D500EFD748}"/>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15335529" y="5874211"/>
              <a:ext cx="1891182" cy="7123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MMA | Smart Display Engine">
              <a:extLst>
                <a:ext uri="{FF2B5EF4-FFF2-40B4-BE49-F238E27FC236}">
                  <a16:creationId xmlns:a16="http://schemas.microsoft.com/office/drawing/2014/main" id="{79FD620F-CB34-43DF-B6BE-F024E187C56D}"/>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4181821" y="5910729"/>
              <a:ext cx="710099" cy="7101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avori Flight Information Systems (FIDS) - DCS.aero">
              <a:extLst>
                <a:ext uri="{FF2B5EF4-FFF2-40B4-BE49-F238E27FC236}">
                  <a16:creationId xmlns:a16="http://schemas.microsoft.com/office/drawing/2014/main" id="{9F16742F-E3FF-4A96-A0D8-05EB564628A8}"/>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t="38734" b="37479"/>
            <a:stretch/>
          </p:blipFill>
          <p:spPr bwMode="auto">
            <a:xfrm>
              <a:off x="11125221" y="5972085"/>
              <a:ext cx="2471273" cy="58784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Related image">
              <a:hlinkClick r:id="" action="ppaction://noaction"/>
              <a:extLst>
                <a:ext uri="{FF2B5EF4-FFF2-40B4-BE49-F238E27FC236}">
                  <a16:creationId xmlns:a16="http://schemas.microsoft.com/office/drawing/2014/main" id="{4F588EE7-8A1E-4AC0-B191-66707B656169}"/>
                </a:ext>
              </a:extLst>
            </p:cNvPr>
            <p:cNvPicPr>
              <a:picLocks noChangeAspect="1" noChangeArrowheads="1"/>
            </p:cNvPicPr>
            <p:nvPr/>
          </p:nvPicPr>
          <p:blipFill rotWithShape="1">
            <a:blip r:embed="rId29" cstate="print">
              <a:extLst>
                <a:ext uri="{28A0092B-C50C-407E-A947-70E740481C1C}">
                  <a14:useLocalDpi xmlns:a14="http://schemas.microsoft.com/office/drawing/2010/main"/>
                </a:ext>
              </a:extLst>
            </a:blip>
            <a:srcRect/>
            <a:stretch/>
          </p:blipFill>
          <p:spPr bwMode="auto">
            <a:xfrm>
              <a:off x="9241953" y="5935969"/>
              <a:ext cx="1704374" cy="596984"/>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365CDA1D-4563-4128-AF26-82D2BC96CF4C}"/>
              </a:ext>
            </a:extLst>
          </p:cNvPr>
          <p:cNvPicPr>
            <a:picLocks noChangeAspect="1"/>
          </p:cNvPicPr>
          <p:nvPr/>
        </p:nvPicPr>
        <p:blipFill rotWithShape="1">
          <a:blip r:embed="rId30">
            <a:clrChange>
              <a:clrFrom>
                <a:srgbClr val="0D7B78"/>
              </a:clrFrom>
              <a:clrTo>
                <a:srgbClr val="0D7B78">
                  <a:alpha val="0"/>
                </a:srgbClr>
              </a:clrTo>
            </a:clrChange>
            <a:extLst>
              <a:ext uri="{28A0092B-C50C-407E-A947-70E740481C1C}">
                <a14:useLocalDpi xmlns:a14="http://schemas.microsoft.com/office/drawing/2010/main" val="0"/>
              </a:ext>
            </a:extLst>
          </a:blip>
          <a:srcRect t="16159" b="16595"/>
          <a:stretch/>
        </p:blipFill>
        <p:spPr>
          <a:xfrm>
            <a:off x="-24781" y="1184400"/>
            <a:ext cx="9109317" cy="3171993"/>
          </a:xfrm>
          <a:prstGeom prst="rect">
            <a:avLst/>
          </a:prstGeom>
        </p:spPr>
      </p:pic>
      <p:pic>
        <p:nvPicPr>
          <p:cNvPr id="55" name="Picture 54">
            <a:extLst>
              <a:ext uri="{FF2B5EF4-FFF2-40B4-BE49-F238E27FC236}">
                <a16:creationId xmlns:a16="http://schemas.microsoft.com/office/drawing/2014/main" id="{8A8BF309-E0C7-4974-8779-87E3BA2F70BC}"/>
              </a:ext>
            </a:extLst>
          </p:cNvPr>
          <p:cNvPicPr>
            <a:picLocks noChangeAspect="1"/>
          </p:cNvPicPr>
          <p:nvPr/>
        </p:nvPicPr>
        <p:blipFill rotWithShape="1">
          <a:blip r:embed="rId31"/>
          <a:srcRect r="24906"/>
          <a:stretch/>
        </p:blipFill>
        <p:spPr>
          <a:xfrm>
            <a:off x="1107882" y="4819009"/>
            <a:ext cx="6573872" cy="49855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61826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0D2C3C87-E116-4138-B002-D6DB8604D60C}"/>
              </a:ext>
            </a:extLst>
          </p:cNvPr>
          <p:cNvSpPr/>
          <p:nvPr/>
        </p:nvSpPr>
        <p:spPr>
          <a:xfrm>
            <a:off x="8448218" y="7525755"/>
            <a:ext cx="9839783" cy="27612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6" name="Picture 15" descr="A person using a computer sitting on top of a table&#10;&#10;Description automatically generated">
            <a:extLst>
              <a:ext uri="{FF2B5EF4-FFF2-40B4-BE49-F238E27FC236}">
                <a16:creationId xmlns:a16="http://schemas.microsoft.com/office/drawing/2014/main" id="{2F00E383-4E4B-4943-A0C2-D6390D46BB9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4708" y="1632057"/>
            <a:ext cx="8462925" cy="8654943"/>
          </a:xfrm>
          <a:prstGeom prst="rect">
            <a:avLst/>
          </a:prstGeom>
          <a:ln>
            <a:noFill/>
          </a:ln>
        </p:spPr>
      </p:pic>
      <p:pic>
        <p:nvPicPr>
          <p:cNvPr id="27" name="Picture 26" descr="A picture containing holding, person, sign, people&#10;&#10;Description automatically generated">
            <a:extLst>
              <a:ext uri="{FF2B5EF4-FFF2-40B4-BE49-F238E27FC236}">
                <a16:creationId xmlns:a16="http://schemas.microsoft.com/office/drawing/2014/main" id="{70505C3F-3504-4DC4-A94B-687F8021BADD}"/>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9116490" y="2210459"/>
            <a:ext cx="8584392" cy="5184480"/>
          </a:xfrm>
          <a:prstGeom prst="rect">
            <a:avLst/>
          </a:prstGeom>
        </p:spPr>
      </p:pic>
      <p:sp>
        <p:nvSpPr>
          <p:cNvPr id="28" name="Rectangle 27">
            <a:extLst>
              <a:ext uri="{FF2B5EF4-FFF2-40B4-BE49-F238E27FC236}">
                <a16:creationId xmlns:a16="http://schemas.microsoft.com/office/drawing/2014/main" id="{28DD96C7-B793-482A-A7C8-E8B8D424ECF8}"/>
              </a:ext>
            </a:extLst>
          </p:cNvPr>
          <p:cNvSpPr/>
          <p:nvPr/>
        </p:nvSpPr>
        <p:spPr>
          <a:xfrm>
            <a:off x="10370119" y="3986336"/>
            <a:ext cx="82898" cy="100407"/>
          </a:xfrm>
          <a:prstGeom prst="rect">
            <a:avLst/>
          </a:prstGeom>
          <a:solidFill>
            <a:srgbClr val="00B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700"/>
          </a:p>
        </p:txBody>
      </p:sp>
      <p:sp>
        <p:nvSpPr>
          <p:cNvPr id="30" name="Rectangle 29">
            <a:extLst>
              <a:ext uri="{FF2B5EF4-FFF2-40B4-BE49-F238E27FC236}">
                <a16:creationId xmlns:a16="http://schemas.microsoft.com/office/drawing/2014/main" id="{8A894E8D-5A4F-4516-A887-DF872713ED4D}"/>
              </a:ext>
            </a:extLst>
          </p:cNvPr>
          <p:cNvSpPr/>
          <p:nvPr/>
        </p:nvSpPr>
        <p:spPr>
          <a:xfrm>
            <a:off x="9995534" y="4370283"/>
            <a:ext cx="82898" cy="100407"/>
          </a:xfrm>
          <a:prstGeom prst="rect">
            <a:avLst/>
          </a:prstGeom>
          <a:solidFill>
            <a:srgbClr val="00B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700"/>
          </a:p>
        </p:txBody>
      </p:sp>
      <p:sp>
        <p:nvSpPr>
          <p:cNvPr id="32" name="Rectangle 31">
            <a:extLst>
              <a:ext uri="{FF2B5EF4-FFF2-40B4-BE49-F238E27FC236}">
                <a16:creationId xmlns:a16="http://schemas.microsoft.com/office/drawing/2014/main" id="{BF9A0124-52BC-4532-AB3E-684EEBB1C2C4}"/>
              </a:ext>
            </a:extLst>
          </p:cNvPr>
          <p:cNvSpPr/>
          <p:nvPr/>
        </p:nvSpPr>
        <p:spPr>
          <a:xfrm>
            <a:off x="11000348" y="4502897"/>
            <a:ext cx="82898" cy="100407"/>
          </a:xfrm>
          <a:prstGeom prst="rect">
            <a:avLst/>
          </a:prstGeom>
          <a:solidFill>
            <a:srgbClr val="00B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700"/>
          </a:p>
        </p:txBody>
      </p:sp>
      <p:sp>
        <p:nvSpPr>
          <p:cNvPr id="34" name="Rectangle 33">
            <a:extLst>
              <a:ext uri="{FF2B5EF4-FFF2-40B4-BE49-F238E27FC236}">
                <a16:creationId xmlns:a16="http://schemas.microsoft.com/office/drawing/2014/main" id="{D5769948-BEB8-417F-A68B-9BAE63D9DC1C}"/>
              </a:ext>
            </a:extLst>
          </p:cNvPr>
          <p:cNvSpPr/>
          <p:nvPr/>
        </p:nvSpPr>
        <p:spPr>
          <a:xfrm>
            <a:off x="10476296" y="4635509"/>
            <a:ext cx="82898" cy="100407"/>
          </a:xfrm>
          <a:prstGeom prst="rect">
            <a:avLst/>
          </a:prstGeom>
          <a:solidFill>
            <a:srgbClr val="00B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700"/>
          </a:p>
        </p:txBody>
      </p:sp>
      <p:sp>
        <p:nvSpPr>
          <p:cNvPr id="36" name="Rectangle 35">
            <a:extLst>
              <a:ext uri="{FF2B5EF4-FFF2-40B4-BE49-F238E27FC236}">
                <a16:creationId xmlns:a16="http://schemas.microsoft.com/office/drawing/2014/main" id="{D4C32B11-CF22-45BB-808B-965ECB96CC38}"/>
              </a:ext>
            </a:extLst>
          </p:cNvPr>
          <p:cNvSpPr/>
          <p:nvPr/>
        </p:nvSpPr>
        <p:spPr>
          <a:xfrm>
            <a:off x="11125382" y="4108845"/>
            <a:ext cx="82898" cy="100407"/>
          </a:xfrm>
          <a:prstGeom prst="rect">
            <a:avLst/>
          </a:prstGeom>
          <a:solidFill>
            <a:srgbClr val="00B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700"/>
          </a:p>
        </p:txBody>
      </p:sp>
      <p:sp>
        <p:nvSpPr>
          <p:cNvPr id="38" name="Rectangle 37">
            <a:extLst>
              <a:ext uri="{FF2B5EF4-FFF2-40B4-BE49-F238E27FC236}">
                <a16:creationId xmlns:a16="http://schemas.microsoft.com/office/drawing/2014/main" id="{7095AB0B-9867-4647-9A08-2EB3AAA11BCF}"/>
              </a:ext>
            </a:extLst>
          </p:cNvPr>
          <p:cNvSpPr/>
          <p:nvPr/>
        </p:nvSpPr>
        <p:spPr>
          <a:xfrm>
            <a:off x="13024909" y="4108845"/>
            <a:ext cx="82898" cy="100407"/>
          </a:xfrm>
          <a:prstGeom prst="rect">
            <a:avLst/>
          </a:prstGeom>
          <a:solidFill>
            <a:srgbClr val="00B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700"/>
          </a:p>
        </p:txBody>
      </p:sp>
      <p:sp>
        <p:nvSpPr>
          <p:cNvPr id="40" name="Rectangle 39">
            <a:extLst>
              <a:ext uri="{FF2B5EF4-FFF2-40B4-BE49-F238E27FC236}">
                <a16:creationId xmlns:a16="http://schemas.microsoft.com/office/drawing/2014/main" id="{F0C0D319-0903-4082-A15A-FCD8076B4D8C}"/>
              </a:ext>
            </a:extLst>
          </p:cNvPr>
          <p:cNvSpPr/>
          <p:nvPr/>
        </p:nvSpPr>
        <p:spPr>
          <a:xfrm>
            <a:off x="13420117" y="3986336"/>
            <a:ext cx="82898" cy="100407"/>
          </a:xfrm>
          <a:prstGeom prst="rect">
            <a:avLst/>
          </a:prstGeom>
          <a:solidFill>
            <a:srgbClr val="00B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700"/>
          </a:p>
        </p:txBody>
      </p:sp>
      <p:sp>
        <p:nvSpPr>
          <p:cNvPr id="42" name="Rectangle 41">
            <a:extLst>
              <a:ext uri="{FF2B5EF4-FFF2-40B4-BE49-F238E27FC236}">
                <a16:creationId xmlns:a16="http://schemas.microsoft.com/office/drawing/2014/main" id="{43FFF133-3065-4F17-A9ED-F5A06224A236}"/>
              </a:ext>
            </a:extLst>
          </p:cNvPr>
          <p:cNvSpPr/>
          <p:nvPr/>
        </p:nvSpPr>
        <p:spPr>
          <a:xfrm>
            <a:off x="13646297" y="4232303"/>
            <a:ext cx="82898" cy="100407"/>
          </a:xfrm>
          <a:prstGeom prst="rect">
            <a:avLst/>
          </a:prstGeom>
          <a:solidFill>
            <a:srgbClr val="00B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700"/>
          </a:p>
        </p:txBody>
      </p:sp>
      <p:sp>
        <p:nvSpPr>
          <p:cNvPr id="44" name="Rectangle 43">
            <a:extLst>
              <a:ext uri="{FF2B5EF4-FFF2-40B4-BE49-F238E27FC236}">
                <a16:creationId xmlns:a16="http://schemas.microsoft.com/office/drawing/2014/main" id="{C25C2134-E770-4C30-BAD8-59543A981F08}"/>
              </a:ext>
            </a:extLst>
          </p:cNvPr>
          <p:cNvSpPr/>
          <p:nvPr/>
        </p:nvSpPr>
        <p:spPr>
          <a:xfrm>
            <a:off x="13790278" y="3735003"/>
            <a:ext cx="82898" cy="100407"/>
          </a:xfrm>
          <a:prstGeom prst="rect">
            <a:avLst/>
          </a:prstGeom>
          <a:solidFill>
            <a:srgbClr val="00B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700"/>
          </a:p>
        </p:txBody>
      </p:sp>
      <p:sp>
        <p:nvSpPr>
          <p:cNvPr id="46" name="Rectangle 45">
            <a:extLst>
              <a:ext uri="{FF2B5EF4-FFF2-40B4-BE49-F238E27FC236}">
                <a16:creationId xmlns:a16="http://schemas.microsoft.com/office/drawing/2014/main" id="{005346A2-609B-46A0-BD45-63B70E153070}"/>
              </a:ext>
            </a:extLst>
          </p:cNvPr>
          <p:cNvSpPr/>
          <p:nvPr/>
        </p:nvSpPr>
        <p:spPr>
          <a:xfrm>
            <a:off x="13919101" y="4108845"/>
            <a:ext cx="82898" cy="100407"/>
          </a:xfrm>
          <a:prstGeom prst="rect">
            <a:avLst/>
          </a:prstGeom>
          <a:solidFill>
            <a:srgbClr val="00B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700"/>
          </a:p>
        </p:txBody>
      </p:sp>
      <p:cxnSp>
        <p:nvCxnSpPr>
          <p:cNvPr id="61" name="Straight Arrow Connector 60">
            <a:extLst>
              <a:ext uri="{FF2B5EF4-FFF2-40B4-BE49-F238E27FC236}">
                <a16:creationId xmlns:a16="http://schemas.microsoft.com/office/drawing/2014/main" id="{D5840682-8434-400A-8BF8-3187EC40D7A5}"/>
              </a:ext>
            </a:extLst>
          </p:cNvPr>
          <p:cNvCxnSpPr>
            <a:cxnSpLocks/>
          </p:cNvCxnSpPr>
          <p:nvPr/>
        </p:nvCxnSpPr>
        <p:spPr>
          <a:xfrm flipV="1">
            <a:off x="7592621" y="4083083"/>
            <a:ext cx="2720105" cy="672633"/>
          </a:xfrm>
          <a:prstGeom prst="straightConnector1">
            <a:avLst/>
          </a:prstGeom>
          <a:ln w="3810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13DD8656-EFDB-43B8-A962-769D9FB7CDD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25062" y="1984970"/>
            <a:ext cx="5922627" cy="4534664"/>
          </a:xfrm>
          <a:prstGeom prst="rect">
            <a:avLst/>
          </a:prstGeom>
        </p:spPr>
      </p:pic>
      <p:sp>
        <p:nvSpPr>
          <p:cNvPr id="64" name="Text Placeholder 4">
            <a:extLst>
              <a:ext uri="{FF2B5EF4-FFF2-40B4-BE49-F238E27FC236}">
                <a16:creationId xmlns:a16="http://schemas.microsoft.com/office/drawing/2014/main" id="{3F79CF14-DB12-421A-A126-B7DB9D7D5B7D}"/>
              </a:ext>
            </a:extLst>
          </p:cNvPr>
          <p:cNvSpPr txBox="1">
            <a:spLocks/>
          </p:cNvSpPr>
          <p:nvPr/>
        </p:nvSpPr>
        <p:spPr>
          <a:xfrm>
            <a:off x="8758442" y="7718764"/>
            <a:ext cx="8876126" cy="641495"/>
          </a:xfrm>
          <a:prstGeom prst="rect">
            <a:avLst/>
          </a:prstGeom>
        </p:spPr>
        <p:txBody>
          <a:bodyPr vert="horz" lIns="137160" tIns="68580" rIns="137160" bIns="68580" rtlCol="0" anchor="b" anchorCtr="0">
            <a:noAutofit/>
          </a:bodyPr>
          <a:lstStyle>
            <a:lvl1pPr marL="0" indent="0" algn="l" defTabSz="914400" rtl="0" eaLnBrk="1" latinLnBrk="0" hangingPunct="1">
              <a:lnSpc>
                <a:spcPct val="90000"/>
              </a:lnSpc>
              <a:spcBef>
                <a:spcPts val="1000"/>
              </a:spcBef>
              <a:buFont typeface="Arial" panose="020B0604020202020204" pitchFamily="34" charset="0"/>
              <a:buNone/>
              <a:defRPr sz="2100" b="1" i="0" kern="1200">
                <a:solidFill>
                  <a:srgbClr val="372059"/>
                </a:solidFill>
                <a:latin typeface="Verdana"/>
                <a:ea typeface="+mn-ea"/>
                <a:cs typeface="Verdana"/>
              </a:defRPr>
            </a:lvl1pPr>
            <a:lvl2pPr marL="3429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Verdana"/>
                <a:ea typeface="+mn-ea"/>
                <a:cs typeface="Verdana"/>
              </a:defRPr>
            </a:lvl2pPr>
            <a:lvl3pPr marL="6858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Verdana"/>
                <a:ea typeface="+mn-ea"/>
                <a:cs typeface="Verdana"/>
              </a:defRPr>
            </a:lvl3pPr>
            <a:lvl4pPr marL="10287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Verdana"/>
                <a:ea typeface="+mn-ea"/>
                <a:cs typeface="Verdana"/>
              </a:defRPr>
            </a:lvl4pPr>
            <a:lvl5pPr marL="13716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Verdana"/>
                <a:ea typeface="+mn-ea"/>
                <a:cs typeface="Verdan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Bef>
                <a:spcPts val="2025"/>
              </a:spcBef>
              <a:spcAft>
                <a:spcPts val="2025"/>
              </a:spcAft>
              <a:buClr>
                <a:srgbClr val="FD8476"/>
              </a:buClr>
              <a:buFont typeface="Arial" panose="020B0604020202020204" pitchFamily="34" charset="0"/>
              <a:buChar char="•"/>
            </a:pPr>
            <a:r>
              <a:rPr lang="en-US" sz="3400" dirty="0">
                <a:solidFill>
                  <a:schemeClr val="bg1"/>
                </a:solidFill>
                <a:latin typeface="+mj-lt"/>
                <a:ea typeface="Verdana" panose="020B0604030504040204" pitchFamily="34" charset="0"/>
              </a:rPr>
              <a:t>Delivers timely content updates instantly</a:t>
            </a:r>
          </a:p>
        </p:txBody>
      </p:sp>
      <p:cxnSp>
        <p:nvCxnSpPr>
          <p:cNvPr id="67" name="Straight Arrow Connector 66">
            <a:extLst>
              <a:ext uri="{FF2B5EF4-FFF2-40B4-BE49-F238E27FC236}">
                <a16:creationId xmlns:a16="http://schemas.microsoft.com/office/drawing/2014/main" id="{52B902E2-8A1E-4964-81A9-B2ABDE5BBD95}"/>
              </a:ext>
            </a:extLst>
          </p:cNvPr>
          <p:cNvCxnSpPr>
            <a:cxnSpLocks/>
          </p:cNvCxnSpPr>
          <p:nvPr/>
        </p:nvCxnSpPr>
        <p:spPr>
          <a:xfrm>
            <a:off x="8068226" y="3792245"/>
            <a:ext cx="2973570" cy="220355"/>
          </a:xfrm>
          <a:prstGeom prst="straightConnector1">
            <a:avLst/>
          </a:prstGeom>
          <a:ln w="38100">
            <a:solidFill>
              <a:srgbClr val="332A85"/>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02951AD8-442C-4633-8F96-47B7B2513B20}"/>
              </a:ext>
            </a:extLst>
          </p:cNvPr>
          <p:cNvPicPr>
            <a:picLocks noChangeAspect="1"/>
          </p:cNvPicPr>
          <p:nvPr/>
        </p:nvPicPr>
        <p:blipFill rotWithShape="1">
          <a:blip r:embed="rId6">
            <a:extLst>
              <a:ext uri="{28A0092B-C50C-407E-A947-70E740481C1C}">
                <a14:useLocalDpi xmlns:a14="http://schemas.microsoft.com/office/drawing/2010/main" val="0"/>
              </a:ext>
            </a:extLst>
          </a:blip>
          <a:srcRect l="4076" r="6431"/>
          <a:stretch/>
        </p:blipFill>
        <p:spPr>
          <a:xfrm rot="696897">
            <a:off x="2383235" y="2230973"/>
            <a:ext cx="5361527" cy="4141517"/>
          </a:xfrm>
          <a:prstGeom prst="rect">
            <a:avLst/>
          </a:prstGeom>
        </p:spPr>
      </p:pic>
      <p:cxnSp>
        <p:nvCxnSpPr>
          <p:cNvPr id="69" name="Straight Arrow Connector 68">
            <a:extLst>
              <a:ext uri="{FF2B5EF4-FFF2-40B4-BE49-F238E27FC236}">
                <a16:creationId xmlns:a16="http://schemas.microsoft.com/office/drawing/2014/main" id="{310A6403-D595-4260-9990-9B69E8A91A3E}"/>
              </a:ext>
            </a:extLst>
          </p:cNvPr>
          <p:cNvCxnSpPr>
            <a:cxnSpLocks/>
          </p:cNvCxnSpPr>
          <p:nvPr/>
        </p:nvCxnSpPr>
        <p:spPr>
          <a:xfrm flipV="1">
            <a:off x="7865540" y="3981995"/>
            <a:ext cx="5457813" cy="846960"/>
          </a:xfrm>
          <a:prstGeom prst="straightConnector1">
            <a:avLst/>
          </a:prstGeom>
          <a:ln w="38100">
            <a:solidFill>
              <a:schemeClr val="accent6"/>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83A8523A-8AC6-4717-B27C-004C1BA661C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081761" y="1910407"/>
            <a:ext cx="5951465" cy="4919753"/>
          </a:xfrm>
          <a:prstGeom prst="rect">
            <a:avLst/>
          </a:prstGeom>
        </p:spPr>
      </p:pic>
      <p:pic>
        <p:nvPicPr>
          <p:cNvPr id="21" name="Picture 20">
            <a:extLst>
              <a:ext uri="{FF2B5EF4-FFF2-40B4-BE49-F238E27FC236}">
                <a16:creationId xmlns:a16="http://schemas.microsoft.com/office/drawing/2014/main" id="{998C85F8-10B9-42F3-91B3-90889BDAF8C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726616">
            <a:off x="2370740" y="2459727"/>
            <a:ext cx="5387346" cy="3512970"/>
          </a:xfrm>
          <a:prstGeom prst="rect">
            <a:avLst/>
          </a:prstGeom>
        </p:spPr>
      </p:pic>
      <p:sp>
        <p:nvSpPr>
          <p:cNvPr id="77" name="Text Placeholder 4">
            <a:extLst>
              <a:ext uri="{FF2B5EF4-FFF2-40B4-BE49-F238E27FC236}">
                <a16:creationId xmlns:a16="http://schemas.microsoft.com/office/drawing/2014/main" id="{5ADC8D94-3845-4F4C-9C46-7ED647E54F15}"/>
              </a:ext>
            </a:extLst>
          </p:cNvPr>
          <p:cNvSpPr txBox="1">
            <a:spLocks/>
          </p:cNvSpPr>
          <p:nvPr/>
        </p:nvSpPr>
        <p:spPr>
          <a:xfrm>
            <a:off x="8758442" y="8332325"/>
            <a:ext cx="9129822" cy="641495"/>
          </a:xfrm>
          <a:prstGeom prst="rect">
            <a:avLst/>
          </a:prstGeom>
        </p:spPr>
        <p:txBody>
          <a:bodyPr vert="horz" lIns="137160" tIns="68580" rIns="137160" bIns="68580" rtlCol="0" anchor="b" anchorCtr="0">
            <a:noAutofit/>
          </a:bodyPr>
          <a:lstStyle>
            <a:lvl1pPr marL="0" indent="0" algn="l" defTabSz="914400" rtl="0" eaLnBrk="1" latinLnBrk="0" hangingPunct="1">
              <a:lnSpc>
                <a:spcPct val="90000"/>
              </a:lnSpc>
              <a:spcBef>
                <a:spcPts val="1000"/>
              </a:spcBef>
              <a:buFont typeface="Arial" panose="020B0604020202020204" pitchFamily="34" charset="0"/>
              <a:buNone/>
              <a:defRPr sz="2100" b="1" i="0" kern="1200">
                <a:solidFill>
                  <a:srgbClr val="372059"/>
                </a:solidFill>
                <a:latin typeface="Verdana"/>
                <a:ea typeface="+mn-ea"/>
                <a:cs typeface="Verdana"/>
              </a:defRPr>
            </a:lvl1pPr>
            <a:lvl2pPr marL="3429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Verdana"/>
                <a:ea typeface="+mn-ea"/>
                <a:cs typeface="Verdana"/>
              </a:defRPr>
            </a:lvl2pPr>
            <a:lvl3pPr marL="6858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Verdana"/>
                <a:ea typeface="+mn-ea"/>
                <a:cs typeface="Verdana"/>
              </a:defRPr>
            </a:lvl3pPr>
            <a:lvl4pPr marL="10287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Verdana"/>
                <a:ea typeface="+mn-ea"/>
                <a:cs typeface="Verdana"/>
              </a:defRPr>
            </a:lvl4pPr>
            <a:lvl5pPr marL="13716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Verdana"/>
                <a:ea typeface="+mn-ea"/>
                <a:cs typeface="Verdan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Bef>
                <a:spcPts val="2025"/>
              </a:spcBef>
              <a:spcAft>
                <a:spcPts val="2025"/>
              </a:spcAft>
              <a:buClr>
                <a:srgbClr val="FD8476"/>
              </a:buClr>
              <a:buFont typeface="Arial" panose="020B0604020202020204" pitchFamily="34" charset="0"/>
              <a:buChar char="•"/>
            </a:pPr>
            <a:r>
              <a:rPr lang="en-US" sz="3400" dirty="0">
                <a:solidFill>
                  <a:schemeClr val="bg1"/>
                </a:solidFill>
                <a:latin typeface="+mj-lt"/>
                <a:ea typeface="Verdana" panose="020B0604030504040204" pitchFamily="34" charset="0"/>
              </a:rPr>
              <a:t>Create network groups of players</a:t>
            </a:r>
          </a:p>
        </p:txBody>
      </p:sp>
      <p:sp>
        <p:nvSpPr>
          <p:cNvPr id="7" name="Title 6">
            <a:extLst>
              <a:ext uri="{FF2B5EF4-FFF2-40B4-BE49-F238E27FC236}">
                <a16:creationId xmlns:a16="http://schemas.microsoft.com/office/drawing/2014/main" id="{2DDBA9CA-CC35-4073-AE7F-421493B9C0A9}"/>
              </a:ext>
            </a:extLst>
          </p:cNvPr>
          <p:cNvSpPr>
            <a:spLocks noGrp="1"/>
          </p:cNvSpPr>
          <p:nvPr>
            <p:ph type="title"/>
          </p:nvPr>
        </p:nvSpPr>
        <p:spPr>
          <a:xfrm>
            <a:off x="3278168" y="638860"/>
            <a:ext cx="10917342" cy="893993"/>
          </a:xfrm>
        </p:spPr>
        <p:txBody>
          <a:bodyPr>
            <a:noAutofit/>
          </a:bodyPr>
          <a:lstStyle/>
          <a:p>
            <a:r>
              <a:rPr lang="en-US" sz="3300">
                <a:latin typeface="Arial" panose="020B0604020202020204" pitchFamily="34" charset="0"/>
                <a:ea typeface="Roboto" panose="020B0604020202020204" charset="0"/>
                <a:cs typeface="Arial" panose="020B0604020202020204" pitchFamily="34" charset="0"/>
              </a:rPr>
              <a:t>Cloud-Based Digital Signage Management</a:t>
            </a:r>
            <a:br>
              <a:rPr lang="en-US" sz="3300"/>
            </a:br>
            <a:endParaRPr lang="en-US" sz="3300"/>
          </a:p>
        </p:txBody>
      </p:sp>
      <p:pic>
        <p:nvPicPr>
          <p:cNvPr id="4" name="Picture 3" descr="Logo&#10;&#10;Description automatically generated">
            <a:extLst>
              <a:ext uri="{FF2B5EF4-FFF2-40B4-BE49-F238E27FC236}">
                <a16:creationId xmlns:a16="http://schemas.microsoft.com/office/drawing/2014/main" id="{6100D9DB-3208-4BDF-9753-4EC6AEC77E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21158" y="3034292"/>
            <a:ext cx="4803420" cy="2149107"/>
          </a:xfrm>
          <a:prstGeom prst="rect">
            <a:avLst/>
          </a:prstGeom>
        </p:spPr>
      </p:pic>
      <p:sp>
        <p:nvSpPr>
          <p:cNvPr id="33" name="Text Placeholder 4">
            <a:extLst>
              <a:ext uri="{FF2B5EF4-FFF2-40B4-BE49-F238E27FC236}">
                <a16:creationId xmlns:a16="http://schemas.microsoft.com/office/drawing/2014/main" id="{90C0C4D3-0F39-4893-83BC-849CE6CC495B}"/>
              </a:ext>
            </a:extLst>
          </p:cNvPr>
          <p:cNvSpPr txBox="1">
            <a:spLocks/>
          </p:cNvSpPr>
          <p:nvPr/>
        </p:nvSpPr>
        <p:spPr>
          <a:xfrm>
            <a:off x="8758442" y="8964437"/>
            <a:ext cx="9527051" cy="539867"/>
          </a:xfrm>
          <a:prstGeom prst="rect">
            <a:avLst/>
          </a:prstGeom>
        </p:spPr>
        <p:txBody>
          <a:bodyPr vert="horz" lIns="137160" tIns="68580" rIns="137160" bIns="68580" rtlCol="0" anchor="b" anchorCtr="0">
            <a:noAutofit/>
          </a:bodyPr>
          <a:lstStyle>
            <a:lvl1pPr marL="0" indent="0" algn="l" defTabSz="914400" rtl="0" eaLnBrk="1" latinLnBrk="0" hangingPunct="1">
              <a:lnSpc>
                <a:spcPct val="90000"/>
              </a:lnSpc>
              <a:spcBef>
                <a:spcPts val="1000"/>
              </a:spcBef>
              <a:buFont typeface="Arial" panose="020B0604020202020204" pitchFamily="34" charset="0"/>
              <a:buNone/>
              <a:defRPr sz="2100" b="1" i="0" kern="1200">
                <a:solidFill>
                  <a:srgbClr val="372059"/>
                </a:solidFill>
                <a:latin typeface="Verdana"/>
                <a:ea typeface="+mn-ea"/>
                <a:cs typeface="Verdana"/>
              </a:defRPr>
            </a:lvl1pPr>
            <a:lvl2pPr marL="3429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Verdana"/>
                <a:ea typeface="+mn-ea"/>
                <a:cs typeface="Verdana"/>
              </a:defRPr>
            </a:lvl2pPr>
            <a:lvl3pPr marL="6858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Verdana"/>
                <a:ea typeface="+mn-ea"/>
                <a:cs typeface="Verdana"/>
              </a:defRPr>
            </a:lvl3pPr>
            <a:lvl4pPr marL="10287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Verdana"/>
                <a:ea typeface="+mn-ea"/>
                <a:cs typeface="Verdana"/>
              </a:defRPr>
            </a:lvl4pPr>
            <a:lvl5pPr marL="13716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Verdana"/>
                <a:ea typeface="+mn-ea"/>
                <a:cs typeface="Verdan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Bef>
                <a:spcPts val="2025"/>
              </a:spcBef>
              <a:spcAft>
                <a:spcPts val="2025"/>
              </a:spcAft>
              <a:buClr>
                <a:srgbClr val="FD8476"/>
              </a:buClr>
              <a:buFont typeface="Arial" panose="020B0604020202020204" pitchFamily="34" charset="0"/>
              <a:buChar char="•"/>
            </a:pPr>
            <a:r>
              <a:rPr lang="en-US" sz="3400" dirty="0">
                <a:solidFill>
                  <a:schemeClr val="bg1"/>
                </a:solidFill>
                <a:latin typeface="+mj-lt"/>
                <a:ea typeface="Verdana" panose="020B0604030504040204" pitchFamily="34" charset="0"/>
              </a:rPr>
              <a:t>Apply tags to delivery highly targeted content</a:t>
            </a:r>
          </a:p>
        </p:txBody>
      </p:sp>
      <p:sp>
        <p:nvSpPr>
          <p:cNvPr id="35" name="Text Placeholder 4">
            <a:extLst>
              <a:ext uri="{FF2B5EF4-FFF2-40B4-BE49-F238E27FC236}">
                <a16:creationId xmlns:a16="http://schemas.microsoft.com/office/drawing/2014/main" id="{35DE3DC3-503A-4A84-B9EF-BA2A99998A8B}"/>
              </a:ext>
            </a:extLst>
          </p:cNvPr>
          <p:cNvSpPr txBox="1">
            <a:spLocks/>
          </p:cNvSpPr>
          <p:nvPr/>
        </p:nvSpPr>
        <p:spPr>
          <a:xfrm>
            <a:off x="8758442" y="9457822"/>
            <a:ext cx="8110262" cy="641495"/>
          </a:xfrm>
          <a:prstGeom prst="rect">
            <a:avLst/>
          </a:prstGeom>
        </p:spPr>
        <p:txBody>
          <a:bodyPr vert="horz" lIns="137160" tIns="68580" rIns="137160" bIns="68580" rtlCol="0" anchor="b" anchorCtr="0">
            <a:noAutofit/>
          </a:bodyPr>
          <a:lstStyle>
            <a:lvl1pPr marL="0" indent="0" algn="l" defTabSz="914400" rtl="0" eaLnBrk="1" latinLnBrk="0" hangingPunct="1">
              <a:lnSpc>
                <a:spcPct val="90000"/>
              </a:lnSpc>
              <a:spcBef>
                <a:spcPts val="1000"/>
              </a:spcBef>
              <a:buFont typeface="Arial" panose="020B0604020202020204" pitchFamily="34" charset="0"/>
              <a:buNone/>
              <a:defRPr sz="2100" b="1" i="0" kern="1200">
                <a:solidFill>
                  <a:srgbClr val="372059"/>
                </a:solidFill>
                <a:latin typeface="Verdana"/>
                <a:ea typeface="+mn-ea"/>
                <a:cs typeface="Verdana"/>
              </a:defRPr>
            </a:lvl1pPr>
            <a:lvl2pPr marL="3429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Verdana"/>
                <a:ea typeface="+mn-ea"/>
                <a:cs typeface="Verdana"/>
              </a:defRPr>
            </a:lvl2pPr>
            <a:lvl3pPr marL="6858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Verdana"/>
                <a:ea typeface="+mn-ea"/>
                <a:cs typeface="Verdana"/>
              </a:defRPr>
            </a:lvl3pPr>
            <a:lvl4pPr marL="10287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Verdana"/>
                <a:ea typeface="+mn-ea"/>
                <a:cs typeface="Verdana"/>
              </a:defRPr>
            </a:lvl4pPr>
            <a:lvl5pPr marL="13716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Verdana"/>
                <a:ea typeface="+mn-ea"/>
                <a:cs typeface="Verdan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Bef>
                <a:spcPts val="2025"/>
              </a:spcBef>
              <a:spcAft>
                <a:spcPts val="2025"/>
              </a:spcAft>
              <a:buClr>
                <a:srgbClr val="FD8476"/>
              </a:buClr>
              <a:buFont typeface="Arial" panose="020B0604020202020204" pitchFamily="34" charset="0"/>
              <a:buChar char="•"/>
            </a:pPr>
            <a:r>
              <a:rPr lang="en-US" sz="3400" dirty="0">
                <a:solidFill>
                  <a:schemeClr val="bg1"/>
                </a:solidFill>
                <a:latin typeface="+mj-lt"/>
                <a:ea typeface="Verdana" panose="020B0604030504040204" pitchFamily="34" charset="0"/>
              </a:rPr>
              <a:t>Player data and reporting over time</a:t>
            </a:r>
          </a:p>
        </p:txBody>
      </p:sp>
      <p:cxnSp>
        <p:nvCxnSpPr>
          <p:cNvPr id="39" name="Straight Arrow Connector 38">
            <a:extLst>
              <a:ext uri="{FF2B5EF4-FFF2-40B4-BE49-F238E27FC236}">
                <a16:creationId xmlns:a16="http://schemas.microsoft.com/office/drawing/2014/main" id="{80A678BE-6B1B-41AC-9909-0323E5F95AAF}"/>
              </a:ext>
            </a:extLst>
          </p:cNvPr>
          <p:cNvCxnSpPr>
            <a:cxnSpLocks/>
          </p:cNvCxnSpPr>
          <p:nvPr/>
        </p:nvCxnSpPr>
        <p:spPr>
          <a:xfrm flipV="1">
            <a:off x="7677017" y="4399004"/>
            <a:ext cx="5986373" cy="1409622"/>
          </a:xfrm>
          <a:prstGeom prst="straightConnector1">
            <a:avLst/>
          </a:prstGeom>
          <a:ln w="38100">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7" name="Arrow: Pentagon 36">
            <a:hlinkClick r:id="rId10" action="ppaction://hlinksldjump"/>
            <a:extLst>
              <a:ext uri="{FF2B5EF4-FFF2-40B4-BE49-F238E27FC236}">
                <a16:creationId xmlns:a16="http://schemas.microsoft.com/office/drawing/2014/main" id="{603BC7C9-452F-4626-A867-DB4C820C9724}"/>
              </a:ext>
            </a:extLst>
          </p:cNvPr>
          <p:cNvSpPr/>
          <p:nvPr/>
        </p:nvSpPr>
        <p:spPr>
          <a:xfrm rot="5400000">
            <a:off x="16358400" y="-14400"/>
            <a:ext cx="1195200" cy="1173600"/>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336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6" presetClass="emph" presetSubtype="0" fill="hold" nodeType="afterEffect">
                                  <p:stCondLst>
                                    <p:cond delay="1500"/>
                                  </p:stCondLst>
                                  <p:childTnLst>
                                    <p:animScale>
                                      <p:cBhvr>
                                        <p:cTn id="13" dur="2000" fill="hold"/>
                                        <p:tgtEl>
                                          <p:spTgt spid="4"/>
                                        </p:tgtEl>
                                      </p:cBhvr>
                                      <p:by x="50000" y="50000"/>
                                    </p:animScale>
                                  </p:childTnLst>
                                </p:cTn>
                              </p:par>
                              <p:par>
                                <p:cTn id="14" presetID="42" presetClass="path" presetSubtype="0" accel="50000" decel="50000" fill="hold" nodeType="withEffect">
                                  <p:stCondLst>
                                    <p:cond delay="1750"/>
                                  </p:stCondLst>
                                  <p:childTnLst>
                                    <p:animMotion origin="layout" path="M -6.25E-7 4.44444E-6 L -0.1625 -0.32778 " pathEditMode="relative" rAng="0" ptsTypes="AA">
                                      <p:cBhvr>
                                        <p:cTn id="15" dur="2000" fill="hold"/>
                                        <p:tgtEl>
                                          <p:spTgt spid="4"/>
                                        </p:tgtEl>
                                        <p:attrNameLst>
                                          <p:attrName>ppt_x</p:attrName>
                                          <p:attrName>ppt_y</p:attrName>
                                        </p:attrNameLst>
                                      </p:cBhvr>
                                      <p:rCtr x="-8125" y="-16389"/>
                                    </p:animMotion>
                                  </p:childTnLst>
                                </p:cTn>
                              </p:par>
                            </p:childTnLst>
                          </p:cTn>
                        </p:par>
                        <p:par>
                          <p:cTn id="16" fill="hold">
                            <p:stCondLst>
                              <p:cond delay="4750"/>
                            </p:stCondLst>
                            <p:childTnLst>
                              <p:par>
                                <p:cTn id="17" presetID="16" presetClass="entr" presetSubtype="21"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par>
                          <p:cTn id="20" fill="hold">
                            <p:stCondLst>
                              <p:cond delay="5250"/>
                            </p:stCondLst>
                            <p:childTnLst>
                              <p:par>
                                <p:cTn id="21" presetID="2" presetClass="entr" presetSubtype="4" fill="hold" grpId="0" nodeType="afterEffect">
                                  <p:stCondLst>
                                    <p:cond delay="0"/>
                                  </p:stCondLst>
                                  <p:childTnLst>
                                    <p:set>
                                      <p:cBhvr>
                                        <p:cTn id="22" dur="1" fill="hold">
                                          <p:stCondLst>
                                            <p:cond delay="0"/>
                                          </p:stCondLst>
                                        </p:cTn>
                                        <p:tgtEl>
                                          <p:spTgt spid="64"/>
                                        </p:tgtEl>
                                        <p:attrNameLst>
                                          <p:attrName>style.visibility</p:attrName>
                                        </p:attrNameLst>
                                      </p:cBhvr>
                                      <p:to>
                                        <p:strVal val="visible"/>
                                      </p:to>
                                    </p:set>
                                    <p:anim calcmode="lin" valueType="num">
                                      <p:cBhvr additive="base">
                                        <p:cTn id="23" dur="500" fill="hold"/>
                                        <p:tgtEl>
                                          <p:spTgt spid="64"/>
                                        </p:tgtEl>
                                        <p:attrNameLst>
                                          <p:attrName>ppt_x</p:attrName>
                                        </p:attrNameLst>
                                      </p:cBhvr>
                                      <p:tavLst>
                                        <p:tav tm="0">
                                          <p:val>
                                            <p:strVal val="#ppt_x"/>
                                          </p:val>
                                        </p:tav>
                                        <p:tav tm="100000">
                                          <p:val>
                                            <p:strVal val="#ppt_x"/>
                                          </p:val>
                                        </p:tav>
                                      </p:tavLst>
                                    </p:anim>
                                    <p:anim calcmode="lin" valueType="num">
                                      <p:cBhvr additive="base">
                                        <p:cTn id="24" dur="500" fill="hold"/>
                                        <p:tgtEl>
                                          <p:spTgt spid="64"/>
                                        </p:tgtEl>
                                        <p:attrNameLst>
                                          <p:attrName>ppt_y</p:attrName>
                                        </p:attrNameLst>
                                      </p:cBhvr>
                                      <p:tavLst>
                                        <p:tav tm="0">
                                          <p:val>
                                            <p:strVal val="1+#ppt_h/2"/>
                                          </p:val>
                                        </p:tav>
                                        <p:tav tm="100000">
                                          <p:val>
                                            <p:strVal val="#ppt_y"/>
                                          </p:val>
                                        </p:tav>
                                      </p:tavLst>
                                    </p:anim>
                                  </p:childTnLst>
                                </p:cTn>
                              </p:par>
                              <p:par>
                                <p:cTn id="25" presetID="22" presetClass="entr" presetSubtype="8"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childTnLst>
                          </p:cTn>
                        </p:par>
                        <p:par>
                          <p:cTn id="28" fill="hold">
                            <p:stCondLst>
                              <p:cond delay="5750"/>
                            </p:stCondLst>
                            <p:childTnLst>
                              <p:par>
                                <p:cTn id="29" presetID="16" presetClass="entr" presetSubtype="21" fill="hold" nodeType="afterEffect">
                                  <p:stCondLst>
                                    <p:cond delay="350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 presetClass="exit" presetSubtype="0" fill="hold" nodeType="withEffect">
                                  <p:stCondLst>
                                    <p:cond delay="3500"/>
                                  </p:stCondLst>
                                  <p:childTnLst>
                                    <p:set>
                                      <p:cBhvr>
                                        <p:cTn id="33" dur="1" fill="hold">
                                          <p:stCondLst>
                                            <p:cond delay="0"/>
                                          </p:stCondLst>
                                        </p:cTn>
                                        <p:tgtEl>
                                          <p:spTgt spid="25"/>
                                        </p:tgtEl>
                                        <p:attrNameLst>
                                          <p:attrName>style.visibility</p:attrName>
                                        </p:attrNameLst>
                                      </p:cBhvr>
                                      <p:to>
                                        <p:strVal val="hidden"/>
                                      </p:to>
                                    </p:set>
                                  </p:childTnLst>
                                </p:cTn>
                              </p:par>
                              <p:par>
                                <p:cTn id="34" presetID="42" presetClass="entr" presetSubtype="0" fill="hold" grpId="0" nodeType="withEffect">
                                  <p:stCondLst>
                                    <p:cond delay="3500"/>
                                  </p:stCondLst>
                                  <p:iterate type="wd">
                                    <p:tmPct val="10000"/>
                                  </p:iterate>
                                  <p:childTnLst>
                                    <p:set>
                                      <p:cBhvr>
                                        <p:cTn id="35" dur="1" fill="hold">
                                          <p:stCondLst>
                                            <p:cond delay="0"/>
                                          </p:stCondLst>
                                        </p:cTn>
                                        <p:tgtEl>
                                          <p:spTgt spid="77"/>
                                        </p:tgtEl>
                                        <p:attrNameLst>
                                          <p:attrName>style.visibility</p:attrName>
                                        </p:attrNameLst>
                                      </p:cBhvr>
                                      <p:to>
                                        <p:strVal val="visible"/>
                                      </p:to>
                                    </p:set>
                                    <p:animEffect transition="in" filter="fade">
                                      <p:cBhvr>
                                        <p:cTn id="36" dur="1000"/>
                                        <p:tgtEl>
                                          <p:spTgt spid="77"/>
                                        </p:tgtEl>
                                      </p:cBhvr>
                                    </p:animEffect>
                                    <p:anim calcmode="lin" valueType="num">
                                      <p:cBhvr>
                                        <p:cTn id="37" dur="1000" fill="hold"/>
                                        <p:tgtEl>
                                          <p:spTgt spid="77"/>
                                        </p:tgtEl>
                                        <p:attrNameLst>
                                          <p:attrName>ppt_x</p:attrName>
                                        </p:attrNameLst>
                                      </p:cBhvr>
                                      <p:tavLst>
                                        <p:tav tm="0">
                                          <p:val>
                                            <p:strVal val="#ppt_x"/>
                                          </p:val>
                                        </p:tav>
                                        <p:tav tm="100000">
                                          <p:val>
                                            <p:strVal val="#ppt_x"/>
                                          </p:val>
                                        </p:tav>
                                      </p:tavLst>
                                    </p:anim>
                                    <p:anim calcmode="lin" valueType="num">
                                      <p:cBhvr>
                                        <p:cTn id="38" dur="1000" fill="hold"/>
                                        <p:tgtEl>
                                          <p:spTgt spid="77"/>
                                        </p:tgtEl>
                                        <p:attrNameLst>
                                          <p:attrName>ppt_y</p:attrName>
                                        </p:attrNameLst>
                                      </p:cBhvr>
                                      <p:tavLst>
                                        <p:tav tm="0">
                                          <p:val>
                                            <p:strVal val="#ppt_y+.1"/>
                                          </p:val>
                                        </p:tav>
                                        <p:tav tm="100000">
                                          <p:val>
                                            <p:strVal val="#ppt_y"/>
                                          </p:val>
                                        </p:tav>
                                      </p:tavLst>
                                    </p:anim>
                                  </p:childTnLst>
                                </p:cTn>
                              </p:par>
                              <p:par>
                                <p:cTn id="39" presetID="22" presetClass="entr" presetSubtype="8" fill="hold" nodeType="withEffect">
                                  <p:stCondLst>
                                    <p:cond delay="3500"/>
                                  </p:stCondLst>
                                  <p:childTnLst>
                                    <p:set>
                                      <p:cBhvr>
                                        <p:cTn id="40" dur="1" fill="hold">
                                          <p:stCondLst>
                                            <p:cond delay="0"/>
                                          </p:stCondLst>
                                        </p:cTn>
                                        <p:tgtEl>
                                          <p:spTgt spid="69"/>
                                        </p:tgtEl>
                                        <p:attrNameLst>
                                          <p:attrName>style.visibility</p:attrName>
                                        </p:attrNameLst>
                                      </p:cBhvr>
                                      <p:to>
                                        <p:strVal val="visible"/>
                                      </p:to>
                                    </p:set>
                                    <p:animEffect transition="in" filter="wipe(left)">
                                      <p:cBhvr>
                                        <p:cTn id="41" dur="500"/>
                                        <p:tgtEl>
                                          <p:spTgt spid="69"/>
                                        </p:tgtEl>
                                      </p:cBhvr>
                                    </p:animEffect>
                                  </p:childTnLst>
                                </p:cTn>
                              </p:par>
                            </p:childTnLst>
                          </p:cTn>
                        </p:par>
                        <p:par>
                          <p:cTn id="42" fill="hold">
                            <p:stCondLst>
                              <p:cond delay="10650"/>
                            </p:stCondLst>
                            <p:childTnLst>
                              <p:par>
                                <p:cTn id="43" presetID="16" presetClass="entr" presetSubtype="21" fill="hold" nodeType="afterEffect">
                                  <p:stCondLst>
                                    <p:cond delay="350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par>
                                <p:cTn id="46" presetID="1" presetClass="exit" presetSubtype="0" fill="hold" nodeType="withEffect">
                                  <p:stCondLst>
                                    <p:cond delay="3500"/>
                                  </p:stCondLst>
                                  <p:childTnLst>
                                    <p:set>
                                      <p:cBhvr>
                                        <p:cTn id="47" dur="1" fill="hold">
                                          <p:stCondLst>
                                            <p:cond delay="0"/>
                                          </p:stCondLst>
                                        </p:cTn>
                                        <p:tgtEl>
                                          <p:spTgt spid="21"/>
                                        </p:tgtEl>
                                        <p:attrNameLst>
                                          <p:attrName>style.visibility</p:attrName>
                                        </p:attrNameLst>
                                      </p:cBhvr>
                                      <p:to>
                                        <p:strVal val="hidden"/>
                                      </p:to>
                                    </p:set>
                                  </p:childTnLst>
                                </p:cTn>
                              </p:par>
                              <p:par>
                                <p:cTn id="48" presetID="2" presetClass="entr" presetSubtype="4" fill="hold" grpId="0" nodeType="withEffect">
                                  <p:stCondLst>
                                    <p:cond delay="3500"/>
                                  </p:stCondLst>
                                  <p:iterate type="wd">
                                    <p:tmPct val="10000"/>
                                  </p:iterate>
                                  <p:childTnLst>
                                    <p:set>
                                      <p:cBhvr>
                                        <p:cTn id="49" dur="1" fill="hold">
                                          <p:stCondLst>
                                            <p:cond delay="0"/>
                                          </p:stCondLst>
                                        </p:cTn>
                                        <p:tgtEl>
                                          <p:spTgt spid="33"/>
                                        </p:tgtEl>
                                        <p:attrNameLst>
                                          <p:attrName>style.visibility</p:attrName>
                                        </p:attrNameLst>
                                      </p:cBhvr>
                                      <p:to>
                                        <p:strVal val="visible"/>
                                      </p:to>
                                    </p:set>
                                    <p:anim calcmode="lin" valueType="num">
                                      <p:cBhvr additive="base">
                                        <p:cTn id="50" dur="500" fill="hold"/>
                                        <p:tgtEl>
                                          <p:spTgt spid="33"/>
                                        </p:tgtEl>
                                        <p:attrNameLst>
                                          <p:attrName>ppt_x</p:attrName>
                                        </p:attrNameLst>
                                      </p:cBhvr>
                                      <p:tavLst>
                                        <p:tav tm="0">
                                          <p:val>
                                            <p:strVal val="#ppt_x"/>
                                          </p:val>
                                        </p:tav>
                                        <p:tav tm="100000">
                                          <p:val>
                                            <p:strVal val="#ppt_x"/>
                                          </p:val>
                                        </p:tav>
                                      </p:tavLst>
                                    </p:anim>
                                    <p:anim calcmode="lin" valueType="num">
                                      <p:cBhvr additive="base">
                                        <p:cTn id="51" dur="500" fill="hold"/>
                                        <p:tgtEl>
                                          <p:spTgt spid="33"/>
                                        </p:tgtEl>
                                        <p:attrNameLst>
                                          <p:attrName>ppt_y</p:attrName>
                                        </p:attrNameLst>
                                      </p:cBhvr>
                                      <p:tavLst>
                                        <p:tav tm="0">
                                          <p:val>
                                            <p:strVal val="1+#ppt_h/2"/>
                                          </p:val>
                                        </p:tav>
                                        <p:tav tm="100000">
                                          <p:val>
                                            <p:strVal val="#ppt_y"/>
                                          </p:val>
                                        </p:tav>
                                      </p:tavLst>
                                    </p:anim>
                                  </p:childTnLst>
                                </p:cTn>
                              </p:par>
                              <p:par>
                                <p:cTn id="52" presetID="22" presetClass="entr" presetSubtype="8" fill="hold" nodeType="withEffect">
                                  <p:stCondLst>
                                    <p:cond delay="3500"/>
                                  </p:stCondLst>
                                  <p:childTnLst>
                                    <p:set>
                                      <p:cBhvr>
                                        <p:cTn id="53" dur="1" fill="hold">
                                          <p:stCondLst>
                                            <p:cond delay="0"/>
                                          </p:stCondLst>
                                        </p:cTn>
                                        <p:tgtEl>
                                          <p:spTgt spid="61"/>
                                        </p:tgtEl>
                                        <p:attrNameLst>
                                          <p:attrName>style.visibility</p:attrName>
                                        </p:attrNameLst>
                                      </p:cBhvr>
                                      <p:to>
                                        <p:strVal val="visible"/>
                                      </p:to>
                                    </p:set>
                                    <p:animEffect transition="in" filter="wipe(left)">
                                      <p:cBhvr>
                                        <p:cTn id="54" dur="500"/>
                                        <p:tgtEl>
                                          <p:spTgt spid="61"/>
                                        </p:tgtEl>
                                      </p:cBhvr>
                                    </p:animEffect>
                                  </p:childTnLst>
                                </p:cTn>
                              </p:par>
                            </p:childTnLst>
                          </p:cTn>
                        </p:par>
                        <p:par>
                          <p:cTn id="55" fill="hold">
                            <p:stCondLst>
                              <p:cond delay="14950"/>
                            </p:stCondLst>
                            <p:childTnLst>
                              <p:par>
                                <p:cTn id="56" presetID="16" presetClass="entr" presetSubtype="21" fill="hold" nodeType="afterEffect">
                                  <p:stCondLst>
                                    <p:cond delay="3500"/>
                                  </p:stCondLst>
                                  <p:childTnLst>
                                    <p:set>
                                      <p:cBhvr>
                                        <p:cTn id="57" dur="1" fill="hold">
                                          <p:stCondLst>
                                            <p:cond delay="0"/>
                                          </p:stCondLst>
                                        </p:cTn>
                                        <p:tgtEl>
                                          <p:spTgt spid="19"/>
                                        </p:tgtEl>
                                        <p:attrNameLst>
                                          <p:attrName>style.visibility</p:attrName>
                                        </p:attrNameLst>
                                      </p:cBhvr>
                                      <p:to>
                                        <p:strVal val="visible"/>
                                      </p:to>
                                    </p:set>
                                    <p:animEffect transition="in" filter="barn(inVertical)">
                                      <p:cBhvr>
                                        <p:cTn id="58" dur="500"/>
                                        <p:tgtEl>
                                          <p:spTgt spid="19"/>
                                        </p:tgtEl>
                                      </p:cBhvr>
                                    </p:animEffect>
                                  </p:childTnLst>
                                </p:cTn>
                              </p:par>
                              <p:par>
                                <p:cTn id="59" presetID="1" presetClass="exit" presetSubtype="0" fill="hold" nodeType="withEffect">
                                  <p:stCondLst>
                                    <p:cond delay="3500"/>
                                  </p:stCondLst>
                                  <p:childTnLst>
                                    <p:set>
                                      <p:cBhvr>
                                        <p:cTn id="60" dur="1" fill="hold">
                                          <p:stCondLst>
                                            <p:cond delay="0"/>
                                          </p:stCondLst>
                                        </p:cTn>
                                        <p:tgtEl>
                                          <p:spTgt spid="23"/>
                                        </p:tgtEl>
                                        <p:attrNameLst>
                                          <p:attrName>style.visibility</p:attrName>
                                        </p:attrNameLst>
                                      </p:cBhvr>
                                      <p:to>
                                        <p:strVal val="hidden"/>
                                      </p:to>
                                    </p:set>
                                  </p:childTnLst>
                                </p:cTn>
                              </p:par>
                              <p:par>
                                <p:cTn id="61" presetID="2" presetClass="entr" presetSubtype="4" fill="hold" grpId="0" nodeType="withEffect">
                                  <p:stCondLst>
                                    <p:cond delay="3500"/>
                                  </p:stCondLst>
                                  <p:iterate type="wd">
                                    <p:tmPct val="10000"/>
                                  </p:iterate>
                                  <p:childTnLst>
                                    <p:set>
                                      <p:cBhvr>
                                        <p:cTn id="62" dur="1" fill="hold">
                                          <p:stCondLst>
                                            <p:cond delay="0"/>
                                          </p:stCondLst>
                                        </p:cTn>
                                        <p:tgtEl>
                                          <p:spTgt spid="35"/>
                                        </p:tgtEl>
                                        <p:attrNameLst>
                                          <p:attrName>style.visibility</p:attrName>
                                        </p:attrNameLst>
                                      </p:cBhvr>
                                      <p:to>
                                        <p:strVal val="visible"/>
                                      </p:to>
                                    </p:set>
                                    <p:anim calcmode="lin" valueType="num">
                                      <p:cBhvr additive="base">
                                        <p:cTn id="63" dur="500" fill="hold"/>
                                        <p:tgtEl>
                                          <p:spTgt spid="35"/>
                                        </p:tgtEl>
                                        <p:attrNameLst>
                                          <p:attrName>ppt_x</p:attrName>
                                        </p:attrNameLst>
                                      </p:cBhvr>
                                      <p:tavLst>
                                        <p:tav tm="0">
                                          <p:val>
                                            <p:strVal val="#ppt_x"/>
                                          </p:val>
                                        </p:tav>
                                        <p:tav tm="100000">
                                          <p:val>
                                            <p:strVal val="#ppt_x"/>
                                          </p:val>
                                        </p:tav>
                                      </p:tavLst>
                                    </p:anim>
                                    <p:anim calcmode="lin" valueType="num">
                                      <p:cBhvr additive="base">
                                        <p:cTn id="64" dur="500" fill="hold"/>
                                        <p:tgtEl>
                                          <p:spTgt spid="35"/>
                                        </p:tgtEl>
                                        <p:attrNameLst>
                                          <p:attrName>ppt_y</p:attrName>
                                        </p:attrNameLst>
                                      </p:cBhvr>
                                      <p:tavLst>
                                        <p:tav tm="0">
                                          <p:val>
                                            <p:strVal val="1+#ppt_h/2"/>
                                          </p:val>
                                        </p:tav>
                                        <p:tav tm="100000">
                                          <p:val>
                                            <p:strVal val="#ppt_y"/>
                                          </p:val>
                                        </p:tav>
                                      </p:tavLst>
                                    </p:anim>
                                  </p:childTnLst>
                                </p:cTn>
                              </p:par>
                              <p:par>
                                <p:cTn id="65" presetID="22" presetClass="entr" presetSubtype="8" fill="hold" nodeType="withEffect">
                                  <p:stCondLst>
                                    <p:cond delay="3500"/>
                                  </p:stCondLst>
                                  <p:childTnLst>
                                    <p:set>
                                      <p:cBhvr>
                                        <p:cTn id="66" dur="1" fill="hold">
                                          <p:stCondLst>
                                            <p:cond delay="0"/>
                                          </p:stCondLst>
                                        </p:cTn>
                                        <p:tgtEl>
                                          <p:spTgt spid="67"/>
                                        </p:tgtEl>
                                        <p:attrNameLst>
                                          <p:attrName>style.visibility</p:attrName>
                                        </p:attrNameLst>
                                      </p:cBhvr>
                                      <p:to>
                                        <p:strVal val="visible"/>
                                      </p:to>
                                    </p:set>
                                    <p:animEffect transition="in" filter="wipe(left)">
                                      <p:cBhvr>
                                        <p:cTn id="6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77" grpId="0"/>
      <p:bldP spid="33"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2AEAB97C-7FF0-49E2-B939-0EE0703084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537" y="4472876"/>
            <a:ext cx="2997199" cy="1341247"/>
          </a:xfrm>
          <a:prstGeom prst="rect">
            <a:avLst/>
          </a:prstGeom>
        </p:spPr>
      </p:pic>
      <p:cxnSp>
        <p:nvCxnSpPr>
          <p:cNvPr id="10" name="Straight Connector 15">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19937" y="1714500"/>
            <a:ext cx="0" cy="6858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Online Media 4" title="Content Cloud - Groups &amp; Tagging Widgeta Example">
            <a:hlinkClick r:id="" action="ppaction://media"/>
            <a:extLst>
              <a:ext uri="{FF2B5EF4-FFF2-40B4-BE49-F238E27FC236}">
                <a16:creationId xmlns:a16="http://schemas.microsoft.com/office/drawing/2014/main" id="{68A627BE-B167-4D79-892C-024811F7F360}"/>
              </a:ext>
            </a:extLst>
          </p:cNvPr>
          <p:cNvPicPr>
            <a:picLocks noRot="1" noChangeAspect="1"/>
          </p:cNvPicPr>
          <p:nvPr>
            <a:videoFile r:link="rId1"/>
          </p:nvPr>
        </p:nvPicPr>
        <p:blipFill>
          <a:blip r:embed="rId5"/>
          <a:stretch>
            <a:fillRect/>
          </a:stretch>
        </p:blipFill>
        <p:spPr>
          <a:xfrm>
            <a:off x="4395537" y="1482602"/>
            <a:ext cx="13016524" cy="7321794"/>
          </a:xfrm>
          <a:prstGeom prst="rect">
            <a:avLst/>
          </a:prstGeom>
          <a:ln w="76200">
            <a:solidFill>
              <a:schemeClr val="tx1"/>
            </a:solidFill>
          </a:ln>
        </p:spPr>
      </p:pic>
    </p:spTree>
    <p:extLst>
      <p:ext uri="{BB962C8B-B14F-4D97-AF65-F5344CB8AC3E}">
        <p14:creationId xmlns:p14="http://schemas.microsoft.com/office/powerpoint/2010/main" val="364607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application&#10;&#10;Description automatically generated">
            <a:extLst>
              <a:ext uri="{FF2B5EF4-FFF2-40B4-BE49-F238E27FC236}">
                <a16:creationId xmlns:a16="http://schemas.microsoft.com/office/drawing/2014/main" id="{032D678A-2732-42FD-84A4-E67C3FD65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7838" y="1179027"/>
            <a:ext cx="15624962" cy="8943944"/>
          </a:xfrm>
          <a:prstGeom prst="rect">
            <a:avLst/>
          </a:prstGeom>
        </p:spPr>
      </p:pic>
      <p:sp>
        <p:nvSpPr>
          <p:cNvPr id="5" name="Text Placeholder 4"/>
          <p:cNvSpPr>
            <a:spLocks noGrp="1"/>
          </p:cNvSpPr>
          <p:nvPr>
            <p:ph type="body" sz="quarter" idx="10"/>
          </p:nvPr>
        </p:nvSpPr>
        <p:spPr>
          <a:xfrm>
            <a:off x="1841638" y="488128"/>
            <a:ext cx="15955827" cy="740570"/>
          </a:xfrm>
        </p:spPr>
        <p:txBody>
          <a:bodyPr>
            <a:noAutofit/>
          </a:bodyPr>
          <a:lstStyle/>
          <a:p>
            <a:r>
              <a:rPr lang="en-US" sz="5100" dirty="0"/>
              <a:t>Cloud-based Content Management</a:t>
            </a:r>
          </a:p>
        </p:txBody>
      </p:sp>
      <p:sp>
        <p:nvSpPr>
          <p:cNvPr id="8" name="Text Placeholder 7">
            <a:extLst>
              <a:ext uri="{FF2B5EF4-FFF2-40B4-BE49-F238E27FC236}">
                <a16:creationId xmlns:a16="http://schemas.microsoft.com/office/drawing/2014/main" id="{EFD79544-855E-48BC-B467-9714C92B4E83}"/>
              </a:ext>
            </a:extLst>
          </p:cNvPr>
          <p:cNvSpPr>
            <a:spLocks noGrp="1"/>
          </p:cNvSpPr>
          <p:nvPr>
            <p:ph type="body" sz="quarter" idx="11"/>
          </p:nvPr>
        </p:nvSpPr>
        <p:spPr>
          <a:xfrm>
            <a:off x="1839847" y="1274340"/>
            <a:ext cx="16448153" cy="657912"/>
          </a:xfrm>
        </p:spPr>
        <p:txBody>
          <a:bodyPr>
            <a:normAutofit/>
          </a:bodyPr>
          <a:lstStyle/>
          <a:p>
            <a:r>
              <a:rPr lang="en-US" sz="3200" dirty="0"/>
              <a:t>Access every BrightSign content &amp; authoring tool with our streamlined CMS interface </a:t>
            </a:r>
          </a:p>
        </p:txBody>
      </p:sp>
      <p:sp>
        <p:nvSpPr>
          <p:cNvPr id="35" name="Arrow: Pentagon 34">
            <a:hlinkClick r:id="rId4" action="ppaction://hlinksldjump"/>
            <a:extLst>
              <a:ext uri="{FF2B5EF4-FFF2-40B4-BE49-F238E27FC236}">
                <a16:creationId xmlns:a16="http://schemas.microsoft.com/office/drawing/2014/main" id="{7CBA1859-5417-4D2A-9A7E-FFFA9B0F73AC}"/>
              </a:ext>
            </a:extLst>
          </p:cNvPr>
          <p:cNvSpPr/>
          <p:nvPr/>
        </p:nvSpPr>
        <p:spPr>
          <a:xfrm rot="5400000">
            <a:off x="16358400" y="-14400"/>
            <a:ext cx="1195200" cy="1173600"/>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Pentagon 38">
            <a:hlinkClick r:id="rId5" action="ppaction://hlinksldjump"/>
            <a:extLst>
              <a:ext uri="{FF2B5EF4-FFF2-40B4-BE49-F238E27FC236}">
                <a16:creationId xmlns:a16="http://schemas.microsoft.com/office/drawing/2014/main" id="{59CF52A4-26D9-47E9-8CA3-0E4B9999A9D2}"/>
              </a:ext>
            </a:extLst>
          </p:cNvPr>
          <p:cNvSpPr/>
          <p:nvPr/>
        </p:nvSpPr>
        <p:spPr>
          <a:xfrm rot="5400000">
            <a:off x="14960599" y="-14400"/>
            <a:ext cx="1195200" cy="1173600"/>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391D564D-26F9-4418-90C6-676F8925A5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070" y="442427"/>
            <a:ext cx="1311066" cy="1340845"/>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EC10C2D2-88DE-4D3A-B0D0-EBA08B8A1D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10905" y="8170076"/>
            <a:ext cx="3129445" cy="1193813"/>
          </a:xfrm>
          <a:prstGeom prst="rect">
            <a:avLst/>
          </a:prstGeom>
        </p:spPr>
      </p:pic>
      <p:pic>
        <p:nvPicPr>
          <p:cNvPr id="16" name="Picture 15" descr="Logo&#10;&#10;Description automatically generated">
            <a:extLst>
              <a:ext uri="{FF2B5EF4-FFF2-40B4-BE49-F238E27FC236}">
                <a16:creationId xmlns:a16="http://schemas.microsoft.com/office/drawing/2014/main" id="{5482BEC2-1A3F-44E7-A7AC-9CE1DCEE6F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3000" y="8298034"/>
            <a:ext cx="3669127" cy="937897"/>
          </a:xfrm>
          <a:prstGeom prst="rect">
            <a:avLst/>
          </a:prstGeom>
        </p:spPr>
      </p:pic>
      <p:pic>
        <p:nvPicPr>
          <p:cNvPr id="20" name="Picture 19" descr="Logo&#10;&#10;Description automatically generated">
            <a:extLst>
              <a:ext uri="{FF2B5EF4-FFF2-40B4-BE49-F238E27FC236}">
                <a16:creationId xmlns:a16="http://schemas.microsoft.com/office/drawing/2014/main" id="{4184EAA5-FA64-4928-838A-DED8EDC580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667934" y="9454578"/>
            <a:ext cx="1470486" cy="657913"/>
          </a:xfrm>
          <a:prstGeom prst="rect">
            <a:avLst/>
          </a:prstGeom>
        </p:spPr>
      </p:pic>
    </p:spTree>
    <p:extLst>
      <p:ext uri="{BB962C8B-B14F-4D97-AF65-F5344CB8AC3E}">
        <p14:creationId xmlns:p14="http://schemas.microsoft.com/office/powerpoint/2010/main" val="6354948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905002" y="464680"/>
            <a:ext cx="15968663" cy="740570"/>
          </a:xfrm>
        </p:spPr>
        <p:txBody>
          <a:bodyPr>
            <a:noAutofit/>
          </a:bodyPr>
          <a:lstStyle/>
          <a:p>
            <a:r>
              <a:rPr lang="en-US" sz="5100" dirty="0">
                <a:latin typeface="Nunito Sans" panose="020B0604020202020204" charset="0"/>
              </a:rPr>
              <a:t>Authoring Workflow</a:t>
            </a:r>
            <a:endParaRPr lang="en-US" sz="5100" dirty="0">
              <a:highlight>
                <a:srgbClr val="FFFF00"/>
              </a:highlight>
              <a:latin typeface="Nunito Sans" panose="020B0604020202020204" charset="0"/>
            </a:endParaRPr>
          </a:p>
        </p:txBody>
      </p:sp>
      <p:sp>
        <p:nvSpPr>
          <p:cNvPr id="3" name="Text Placeholder 2">
            <a:extLst>
              <a:ext uri="{FF2B5EF4-FFF2-40B4-BE49-F238E27FC236}">
                <a16:creationId xmlns:a16="http://schemas.microsoft.com/office/drawing/2014/main" id="{B2227E07-5AB6-464F-85A3-3344C92135D1}"/>
              </a:ext>
            </a:extLst>
          </p:cNvPr>
          <p:cNvSpPr>
            <a:spLocks noGrp="1"/>
          </p:cNvSpPr>
          <p:nvPr>
            <p:ph type="body" sz="quarter" idx="11"/>
          </p:nvPr>
        </p:nvSpPr>
        <p:spPr>
          <a:xfrm>
            <a:off x="1905001" y="1205247"/>
            <a:ext cx="15968663" cy="657912"/>
          </a:xfrm>
        </p:spPr>
        <p:txBody>
          <a:bodyPr>
            <a:normAutofit/>
          </a:bodyPr>
          <a:lstStyle/>
          <a:p>
            <a:r>
              <a:rPr lang="en-US" sz="3600" dirty="0"/>
              <a:t>Streamlined process to author, schedule &amp; publish presentations</a:t>
            </a:r>
          </a:p>
        </p:txBody>
      </p:sp>
      <p:sp>
        <p:nvSpPr>
          <p:cNvPr id="28" name="Arrow: Notched Right 27">
            <a:extLst>
              <a:ext uri="{FF2B5EF4-FFF2-40B4-BE49-F238E27FC236}">
                <a16:creationId xmlns:a16="http://schemas.microsoft.com/office/drawing/2014/main" id="{9B60F3C5-462C-494A-9C14-1D38E840E37F}"/>
              </a:ext>
            </a:extLst>
          </p:cNvPr>
          <p:cNvSpPr/>
          <p:nvPr/>
        </p:nvSpPr>
        <p:spPr>
          <a:xfrm rot="19809651">
            <a:off x="3239309" y="6640522"/>
            <a:ext cx="1732602" cy="1050416"/>
          </a:xfrm>
          <a:prstGeom prst="notchedRightArrow">
            <a:avLst/>
          </a:prstGeom>
          <a:solidFill>
            <a:schemeClr val="accent2"/>
          </a:solidFill>
          <a:ln>
            <a:solidFill>
              <a:schemeClr val="tx1">
                <a:lumMod val="65000"/>
                <a:lumOff val="35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700"/>
          </a:p>
        </p:txBody>
      </p:sp>
      <p:pic>
        <p:nvPicPr>
          <p:cNvPr id="31" name="Picture 30" descr="Logo&#10;&#10;Description automatically generated">
            <a:extLst>
              <a:ext uri="{FF2B5EF4-FFF2-40B4-BE49-F238E27FC236}">
                <a16:creationId xmlns:a16="http://schemas.microsoft.com/office/drawing/2014/main" id="{954C256D-209F-43B7-AECC-7D81C9268A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70" y="442427"/>
            <a:ext cx="1311066" cy="1340845"/>
          </a:xfrm>
          <a:prstGeom prst="rect">
            <a:avLst/>
          </a:prstGeom>
        </p:spPr>
      </p:pic>
      <p:pic>
        <p:nvPicPr>
          <p:cNvPr id="11" name="Graphic 10" descr="Cloud outline">
            <a:extLst>
              <a:ext uri="{FF2B5EF4-FFF2-40B4-BE49-F238E27FC236}">
                <a16:creationId xmlns:a16="http://schemas.microsoft.com/office/drawing/2014/main" id="{BAE33EC2-7468-48B0-B374-C5A86F3A1767}"/>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22952" b="23682"/>
          <a:stretch/>
        </p:blipFill>
        <p:spPr>
          <a:xfrm>
            <a:off x="2456419" y="1524052"/>
            <a:ext cx="13661808" cy="7290799"/>
          </a:xfrm>
          <a:prstGeom prst="rect">
            <a:avLst/>
          </a:prstGeom>
        </p:spPr>
      </p:pic>
      <p:grpSp>
        <p:nvGrpSpPr>
          <p:cNvPr id="14" name="Group 13">
            <a:extLst>
              <a:ext uri="{FF2B5EF4-FFF2-40B4-BE49-F238E27FC236}">
                <a16:creationId xmlns:a16="http://schemas.microsoft.com/office/drawing/2014/main" id="{44702248-DE22-45D5-AB67-AE09E0A475FF}"/>
              </a:ext>
            </a:extLst>
          </p:cNvPr>
          <p:cNvGrpSpPr/>
          <p:nvPr/>
        </p:nvGrpSpPr>
        <p:grpSpPr>
          <a:xfrm>
            <a:off x="-63524" y="5893395"/>
            <a:ext cx="4301259" cy="3288398"/>
            <a:chOff x="200251" y="5893395"/>
            <a:chExt cx="4301259" cy="3288398"/>
          </a:xfrm>
        </p:grpSpPr>
        <p:sp>
          <p:nvSpPr>
            <p:cNvPr id="7" name="Oval 6">
              <a:extLst>
                <a:ext uri="{FF2B5EF4-FFF2-40B4-BE49-F238E27FC236}">
                  <a16:creationId xmlns:a16="http://schemas.microsoft.com/office/drawing/2014/main" id="{F3F6C2FB-3F32-4556-A35B-10539171344A}"/>
                </a:ext>
              </a:extLst>
            </p:cNvPr>
            <p:cNvSpPr/>
            <p:nvPr/>
          </p:nvSpPr>
          <p:spPr>
            <a:xfrm>
              <a:off x="641605" y="5893395"/>
              <a:ext cx="3486369" cy="3288398"/>
            </a:xfrm>
            <a:prstGeom prst="ellipse">
              <a:avLst/>
            </a:prstGeom>
            <a:solidFill>
              <a:schemeClr val="bg1"/>
            </a:solidFill>
            <a:ln w="76200">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123B52EE-925B-4884-A470-8C5591727533}"/>
                </a:ext>
              </a:extLst>
            </p:cNvPr>
            <p:cNvSpPr txBox="1"/>
            <p:nvPr/>
          </p:nvSpPr>
          <p:spPr>
            <a:xfrm>
              <a:off x="200251" y="8306396"/>
              <a:ext cx="4301259" cy="577081"/>
            </a:xfrm>
            <a:prstGeom prst="rect">
              <a:avLst/>
            </a:prstGeom>
            <a:noFill/>
          </p:spPr>
          <p:txBody>
            <a:bodyPr wrap="square" rtlCol="0">
              <a:spAutoFit/>
            </a:bodyPr>
            <a:lstStyle/>
            <a:p>
              <a:pPr algn="ctr"/>
              <a:r>
                <a:rPr lang="en-US" sz="3150" b="1" spc="-150" dirty="0">
                  <a:latin typeface="Open Sans" panose="020B0606030504020204" pitchFamily="34" charset="0"/>
                  <a:ea typeface="Open Sans" panose="020B0606030504020204" pitchFamily="34" charset="0"/>
                  <a:cs typeface="Open Sans" panose="020B0606030504020204" pitchFamily="34" charset="0"/>
                </a:rPr>
                <a:t>Add Content</a:t>
              </a:r>
            </a:p>
          </p:txBody>
        </p:sp>
        <p:pic>
          <p:nvPicPr>
            <p:cNvPr id="43" name="Picture 42">
              <a:extLst>
                <a:ext uri="{FF2B5EF4-FFF2-40B4-BE49-F238E27FC236}">
                  <a16:creationId xmlns:a16="http://schemas.microsoft.com/office/drawing/2014/main" id="{105E9576-929F-4176-841C-E5FE913CA92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6270" y="6147304"/>
              <a:ext cx="2658883" cy="2323379"/>
            </a:xfrm>
            <a:prstGeom prst="rect">
              <a:avLst/>
            </a:prstGeom>
          </p:spPr>
        </p:pic>
      </p:grpSp>
      <p:grpSp>
        <p:nvGrpSpPr>
          <p:cNvPr id="71" name="Group 70">
            <a:extLst>
              <a:ext uri="{FF2B5EF4-FFF2-40B4-BE49-F238E27FC236}">
                <a16:creationId xmlns:a16="http://schemas.microsoft.com/office/drawing/2014/main" id="{4C315570-E221-4CC2-A6E3-848E4B79BD1F}"/>
              </a:ext>
            </a:extLst>
          </p:cNvPr>
          <p:cNvGrpSpPr/>
          <p:nvPr/>
        </p:nvGrpSpPr>
        <p:grpSpPr>
          <a:xfrm>
            <a:off x="6167671" y="3887851"/>
            <a:ext cx="2838904" cy="2056139"/>
            <a:chOff x="6167671" y="3887851"/>
            <a:chExt cx="2838904" cy="2056139"/>
          </a:xfrm>
        </p:grpSpPr>
        <p:pic>
          <p:nvPicPr>
            <p:cNvPr id="8" name="Picture 7">
              <a:extLst>
                <a:ext uri="{FF2B5EF4-FFF2-40B4-BE49-F238E27FC236}">
                  <a16:creationId xmlns:a16="http://schemas.microsoft.com/office/drawing/2014/main" id="{8D4F2B77-1DB6-475D-AAAE-F013AF2FD823}"/>
                </a:ext>
              </a:extLst>
            </p:cNvPr>
            <p:cNvPicPr>
              <a:picLocks noChangeAspect="1"/>
            </p:cNvPicPr>
            <p:nvPr/>
          </p:nvPicPr>
          <p:blipFill rotWithShape="1">
            <a:blip r:embed="rId7"/>
            <a:srcRect l="36724" t="-2404" r="3846" b="2404"/>
            <a:stretch/>
          </p:blipFill>
          <p:spPr>
            <a:xfrm>
              <a:off x="6167671" y="3887851"/>
              <a:ext cx="2056139" cy="2056139"/>
            </a:xfrm>
            <a:prstGeom prst="rect">
              <a:avLst/>
            </a:prstGeom>
            <a:ln w="76200">
              <a:solidFill>
                <a:schemeClr val="accent6"/>
              </a:solidFill>
            </a:ln>
          </p:spPr>
        </p:pic>
        <p:grpSp>
          <p:nvGrpSpPr>
            <p:cNvPr id="12" name="Group 11">
              <a:extLst>
                <a:ext uri="{FF2B5EF4-FFF2-40B4-BE49-F238E27FC236}">
                  <a16:creationId xmlns:a16="http://schemas.microsoft.com/office/drawing/2014/main" id="{1AE03FDF-4E35-4A74-B818-E7D5A299E1DE}"/>
                </a:ext>
              </a:extLst>
            </p:cNvPr>
            <p:cNvGrpSpPr/>
            <p:nvPr/>
          </p:nvGrpSpPr>
          <p:grpSpPr>
            <a:xfrm>
              <a:off x="7279548" y="4278268"/>
              <a:ext cx="1727027" cy="1507868"/>
              <a:chOff x="6137560" y="5585965"/>
              <a:chExt cx="1727027" cy="1507868"/>
            </a:xfrm>
          </p:grpSpPr>
          <p:sp>
            <p:nvSpPr>
              <p:cNvPr id="32" name="Oval 31">
                <a:extLst>
                  <a:ext uri="{FF2B5EF4-FFF2-40B4-BE49-F238E27FC236}">
                    <a16:creationId xmlns:a16="http://schemas.microsoft.com/office/drawing/2014/main" id="{844F852E-3723-45DF-BBEF-3CBDF751CB5D}"/>
                  </a:ext>
                </a:extLst>
              </p:cNvPr>
              <p:cNvSpPr/>
              <p:nvPr/>
            </p:nvSpPr>
            <p:spPr>
              <a:xfrm>
                <a:off x="6198439" y="5585965"/>
                <a:ext cx="1605270" cy="1507868"/>
              </a:xfrm>
              <a:prstGeom prst="ellipse">
                <a:avLst/>
              </a:prstGeom>
              <a:solidFill>
                <a:schemeClr val="bg1"/>
              </a:solidFill>
              <a:ln w="76200">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endParaRPr lang="en-US" sz="26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6A337ABC-95DC-4BA6-8E8F-9B6CAA1F05AE}"/>
                  </a:ext>
                </a:extLst>
              </p:cNvPr>
              <p:cNvSpPr txBox="1"/>
              <p:nvPr/>
            </p:nvSpPr>
            <p:spPr>
              <a:xfrm>
                <a:off x="6137560" y="6078289"/>
                <a:ext cx="1727027" cy="523220"/>
              </a:xfrm>
              <a:prstGeom prst="rect">
                <a:avLst/>
              </a:prstGeom>
              <a:noFill/>
              <a:ln>
                <a:noFill/>
              </a:ln>
            </p:spPr>
            <p:txBody>
              <a:bodyPr wrap="square" rtlCol="0">
                <a:spAutoFit/>
              </a:bodyPr>
              <a:lstStyle/>
              <a:p>
                <a:pPr algn="ctr"/>
                <a:r>
                  <a:rPr lang="en-US" sz="2800" b="1" dirty="0">
                    <a:latin typeface="Open Sans" panose="020B0606030504020204" pitchFamily="34" charset="0"/>
                    <a:ea typeface="Open Sans" panose="020B0606030504020204" pitchFamily="34" charset="0"/>
                    <a:cs typeface="Open Sans" panose="020B0606030504020204" pitchFamily="34" charset="0"/>
                  </a:rPr>
                  <a:t>Layout</a:t>
                </a:r>
              </a:p>
            </p:txBody>
          </p:sp>
        </p:grpSp>
      </p:grpSp>
      <p:pic>
        <p:nvPicPr>
          <p:cNvPr id="24" name="Picture 23">
            <a:extLst>
              <a:ext uri="{FF2B5EF4-FFF2-40B4-BE49-F238E27FC236}">
                <a16:creationId xmlns:a16="http://schemas.microsoft.com/office/drawing/2014/main" id="{3A29CDD8-FCF3-42D0-B9E9-5C2D18CB0DC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634670" y="2875983"/>
            <a:ext cx="3456415" cy="883524"/>
          </a:xfrm>
          <a:prstGeom prst="rect">
            <a:avLst/>
          </a:prstGeom>
        </p:spPr>
      </p:pic>
      <p:grpSp>
        <p:nvGrpSpPr>
          <p:cNvPr id="74" name="Group 73">
            <a:extLst>
              <a:ext uri="{FF2B5EF4-FFF2-40B4-BE49-F238E27FC236}">
                <a16:creationId xmlns:a16="http://schemas.microsoft.com/office/drawing/2014/main" id="{6351A00A-C1BA-4B4A-998A-8FBDC38EA914}"/>
              </a:ext>
            </a:extLst>
          </p:cNvPr>
          <p:cNvGrpSpPr/>
          <p:nvPr/>
        </p:nvGrpSpPr>
        <p:grpSpPr>
          <a:xfrm>
            <a:off x="8257074" y="6133467"/>
            <a:ext cx="2708493" cy="2056138"/>
            <a:chOff x="8257074" y="6133467"/>
            <a:chExt cx="2708493" cy="2056138"/>
          </a:xfrm>
        </p:grpSpPr>
        <p:pic>
          <p:nvPicPr>
            <p:cNvPr id="26" name="Picture 25">
              <a:extLst>
                <a:ext uri="{FF2B5EF4-FFF2-40B4-BE49-F238E27FC236}">
                  <a16:creationId xmlns:a16="http://schemas.microsoft.com/office/drawing/2014/main" id="{71418DE1-29AD-486D-AB58-FB4E7E601C18}"/>
                </a:ext>
              </a:extLst>
            </p:cNvPr>
            <p:cNvPicPr>
              <a:picLocks noChangeAspect="1"/>
            </p:cNvPicPr>
            <p:nvPr/>
          </p:nvPicPr>
          <p:blipFill rotWithShape="1">
            <a:blip r:embed="rId9"/>
            <a:srcRect l="11038" r="11038"/>
            <a:stretch/>
          </p:blipFill>
          <p:spPr>
            <a:xfrm>
              <a:off x="8257074" y="6133467"/>
              <a:ext cx="2056138" cy="2056138"/>
            </a:xfrm>
            <a:prstGeom prst="rect">
              <a:avLst/>
            </a:prstGeom>
            <a:ln w="76200">
              <a:solidFill>
                <a:schemeClr val="accent6"/>
              </a:solidFill>
            </a:ln>
          </p:spPr>
        </p:pic>
        <p:grpSp>
          <p:nvGrpSpPr>
            <p:cNvPr id="33" name="Group 32">
              <a:extLst>
                <a:ext uri="{FF2B5EF4-FFF2-40B4-BE49-F238E27FC236}">
                  <a16:creationId xmlns:a16="http://schemas.microsoft.com/office/drawing/2014/main" id="{AD594DC3-DCA1-446C-8371-97EAD7FB5B86}"/>
                </a:ext>
              </a:extLst>
            </p:cNvPr>
            <p:cNvGrpSpPr/>
            <p:nvPr/>
          </p:nvGrpSpPr>
          <p:grpSpPr>
            <a:xfrm>
              <a:off x="9238540" y="6603955"/>
              <a:ext cx="1727027" cy="1507868"/>
              <a:chOff x="6137560" y="5585965"/>
              <a:chExt cx="1727027" cy="1507868"/>
            </a:xfrm>
          </p:grpSpPr>
          <p:sp>
            <p:nvSpPr>
              <p:cNvPr id="35" name="Oval 34">
                <a:extLst>
                  <a:ext uri="{FF2B5EF4-FFF2-40B4-BE49-F238E27FC236}">
                    <a16:creationId xmlns:a16="http://schemas.microsoft.com/office/drawing/2014/main" id="{2EEE033C-F01F-46C3-972B-5C09C8E02DAB}"/>
                  </a:ext>
                </a:extLst>
              </p:cNvPr>
              <p:cNvSpPr/>
              <p:nvPr/>
            </p:nvSpPr>
            <p:spPr>
              <a:xfrm>
                <a:off x="6198439" y="5585965"/>
                <a:ext cx="1605270" cy="1507868"/>
              </a:xfrm>
              <a:prstGeom prst="ellipse">
                <a:avLst/>
              </a:prstGeom>
              <a:solidFill>
                <a:schemeClr val="bg1"/>
              </a:solidFill>
              <a:ln w="76200">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endParaRPr lang="en-US" sz="26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E1670BF-E744-49BF-83BD-646A117A6C76}"/>
                  </a:ext>
                </a:extLst>
              </p:cNvPr>
              <p:cNvSpPr txBox="1"/>
              <p:nvPr/>
            </p:nvSpPr>
            <p:spPr>
              <a:xfrm>
                <a:off x="6137560" y="6078289"/>
                <a:ext cx="1727027" cy="523220"/>
              </a:xfrm>
              <a:prstGeom prst="rect">
                <a:avLst/>
              </a:prstGeom>
              <a:noFill/>
              <a:ln>
                <a:noFill/>
              </a:ln>
            </p:spPr>
            <p:txBody>
              <a:bodyPr wrap="square" rtlCol="0">
                <a:spAutoFit/>
              </a:bodyPr>
              <a:lstStyle/>
              <a:p>
                <a:pPr algn="ctr"/>
                <a:r>
                  <a:rPr lang="en-US" sz="2800" b="1" dirty="0">
                    <a:latin typeface="Open Sans" panose="020B0606030504020204" pitchFamily="34" charset="0"/>
                    <a:ea typeface="Open Sans" panose="020B0606030504020204" pitchFamily="34" charset="0"/>
                    <a:cs typeface="Open Sans" panose="020B0606030504020204" pitchFamily="34" charset="0"/>
                  </a:rPr>
                  <a:t>Author</a:t>
                </a:r>
              </a:p>
            </p:txBody>
          </p:sp>
        </p:grpSp>
      </p:grpSp>
      <p:grpSp>
        <p:nvGrpSpPr>
          <p:cNvPr id="73" name="Group 72">
            <a:extLst>
              <a:ext uri="{FF2B5EF4-FFF2-40B4-BE49-F238E27FC236}">
                <a16:creationId xmlns:a16="http://schemas.microsoft.com/office/drawing/2014/main" id="{52353057-D1B4-427F-8B00-0D8506BA4584}"/>
              </a:ext>
            </a:extLst>
          </p:cNvPr>
          <p:cNvGrpSpPr/>
          <p:nvPr/>
        </p:nvGrpSpPr>
        <p:grpSpPr>
          <a:xfrm>
            <a:off x="5045599" y="6121293"/>
            <a:ext cx="2963287" cy="2068312"/>
            <a:chOff x="5045599" y="6121293"/>
            <a:chExt cx="2963287" cy="2068312"/>
          </a:xfrm>
        </p:grpSpPr>
        <p:pic>
          <p:nvPicPr>
            <p:cNvPr id="21" name="Picture 20">
              <a:extLst>
                <a:ext uri="{FF2B5EF4-FFF2-40B4-BE49-F238E27FC236}">
                  <a16:creationId xmlns:a16="http://schemas.microsoft.com/office/drawing/2014/main" id="{06B99F7C-2CDF-4FBA-A8DE-2B69FA4962BA}"/>
                </a:ext>
              </a:extLst>
            </p:cNvPr>
            <p:cNvPicPr>
              <a:picLocks noChangeAspect="1"/>
            </p:cNvPicPr>
            <p:nvPr/>
          </p:nvPicPr>
          <p:blipFill rotWithShape="1">
            <a:blip r:embed="rId10"/>
            <a:srcRect t="6035" r="20758" b="6035"/>
            <a:stretch/>
          </p:blipFill>
          <p:spPr>
            <a:xfrm>
              <a:off x="5045599" y="6121293"/>
              <a:ext cx="2068312" cy="2068312"/>
            </a:xfrm>
            <a:prstGeom prst="rect">
              <a:avLst/>
            </a:prstGeom>
            <a:ln w="76200">
              <a:solidFill>
                <a:schemeClr val="accent6"/>
              </a:solidFill>
            </a:ln>
          </p:spPr>
        </p:pic>
        <p:grpSp>
          <p:nvGrpSpPr>
            <p:cNvPr id="56" name="Group 55">
              <a:extLst>
                <a:ext uri="{FF2B5EF4-FFF2-40B4-BE49-F238E27FC236}">
                  <a16:creationId xmlns:a16="http://schemas.microsoft.com/office/drawing/2014/main" id="{B41E221F-3ABE-4C31-9406-8C3FEF14E320}"/>
                </a:ext>
              </a:extLst>
            </p:cNvPr>
            <p:cNvGrpSpPr/>
            <p:nvPr/>
          </p:nvGrpSpPr>
          <p:grpSpPr>
            <a:xfrm>
              <a:off x="6281859" y="6603955"/>
              <a:ext cx="1727027" cy="1507868"/>
              <a:chOff x="6137560" y="5585965"/>
              <a:chExt cx="1727027" cy="1507868"/>
            </a:xfrm>
          </p:grpSpPr>
          <p:sp>
            <p:nvSpPr>
              <p:cNvPr id="57" name="Oval 56">
                <a:extLst>
                  <a:ext uri="{FF2B5EF4-FFF2-40B4-BE49-F238E27FC236}">
                    <a16:creationId xmlns:a16="http://schemas.microsoft.com/office/drawing/2014/main" id="{44B8A0D6-2A5E-4BD4-B7FF-559953D436E8}"/>
                  </a:ext>
                </a:extLst>
              </p:cNvPr>
              <p:cNvSpPr/>
              <p:nvPr/>
            </p:nvSpPr>
            <p:spPr>
              <a:xfrm>
                <a:off x="6198439" y="5585965"/>
                <a:ext cx="1605270" cy="1507868"/>
              </a:xfrm>
              <a:prstGeom prst="ellipse">
                <a:avLst/>
              </a:prstGeom>
              <a:solidFill>
                <a:schemeClr val="bg1"/>
              </a:solidFill>
              <a:ln w="76200">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endParaRPr lang="en-US" sz="26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8" name="TextBox 57">
                <a:extLst>
                  <a:ext uri="{FF2B5EF4-FFF2-40B4-BE49-F238E27FC236}">
                    <a16:creationId xmlns:a16="http://schemas.microsoft.com/office/drawing/2014/main" id="{FCBD9FB3-838A-4B2C-890B-3DE9EF2F30C3}"/>
                  </a:ext>
                </a:extLst>
              </p:cNvPr>
              <p:cNvSpPr txBox="1"/>
              <p:nvPr/>
            </p:nvSpPr>
            <p:spPr>
              <a:xfrm>
                <a:off x="6137560" y="6078289"/>
                <a:ext cx="1727027" cy="523220"/>
              </a:xfrm>
              <a:prstGeom prst="rect">
                <a:avLst/>
              </a:prstGeom>
              <a:noFill/>
              <a:ln>
                <a:noFill/>
              </a:ln>
            </p:spPr>
            <p:txBody>
              <a:bodyPr wrap="square" rtlCol="0">
                <a:spAutoFit/>
              </a:bodyPr>
              <a:lstStyle/>
              <a:p>
                <a:pPr algn="ctr"/>
                <a:r>
                  <a:rPr lang="en-US" sz="2800" b="1" dirty="0">
                    <a:latin typeface="Open Sans" panose="020B0606030504020204" pitchFamily="34" charset="0"/>
                    <a:ea typeface="Open Sans" panose="020B0606030504020204" pitchFamily="34" charset="0"/>
                    <a:cs typeface="Open Sans" panose="020B0606030504020204" pitchFamily="34" charset="0"/>
                  </a:rPr>
                  <a:t>Tag</a:t>
                </a:r>
              </a:p>
            </p:txBody>
          </p:sp>
        </p:grpSp>
      </p:grpSp>
      <p:grpSp>
        <p:nvGrpSpPr>
          <p:cNvPr id="72" name="Group 71">
            <a:extLst>
              <a:ext uri="{FF2B5EF4-FFF2-40B4-BE49-F238E27FC236}">
                <a16:creationId xmlns:a16="http://schemas.microsoft.com/office/drawing/2014/main" id="{7F087699-2074-4985-B5CE-032C82717E80}"/>
              </a:ext>
            </a:extLst>
          </p:cNvPr>
          <p:cNvGrpSpPr/>
          <p:nvPr/>
        </p:nvGrpSpPr>
        <p:grpSpPr>
          <a:xfrm>
            <a:off x="9377031" y="3866361"/>
            <a:ext cx="3187880" cy="2077629"/>
            <a:chOff x="9377031" y="3866361"/>
            <a:chExt cx="3187880" cy="2077629"/>
          </a:xfrm>
        </p:grpSpPr>
        <p:pic>
          <p:nvPicPr>
            <p:cNvPr id="19" name="Picture 18">
              <a:extLst>
                <a:ext uri="{FF2B5EF4-FFF2-40B4-BE49-F238E27FC236}">
                  <a16:creationId xmlns:a16="http://schemas.microsoft.com/office/drawing/2014/main" id="{E52EBFB6-B30B-49B0-8559-9F428CF98412}"/>
                </a:ext>
              </a:extLst>
            </p:cNvPr>
            <p:cNvPicPr>
              <a:picLocks noChangeAspect="1"/>
            </p:cNvPicPr>
            <p:nvPr/>
          </p:nvPicPr>
          <p:blipFill rotWithShape="1">
            <a:blip r:embed="rId11"/>
            <a:srcRect l="3290" r="41884"/>
            <a:stretch/>
          </p:blipFill>
          <p:spPr>
            <a:xfrm>
              <a:off x="9377031" y="3866361"/>
              <a:ext cx="2077629" cy="2077629"/>
            </a:xfrm>
            <a:prstGeom prst="rect">
              <a:avLst/>
            </a:prstGeom>
            <a:ln w="76200">
              <a:solidFill>
                <a:schemeClr val="accent6"/>
              </a:solidFill>
            </a:ln>
          </p:spPr>
        </p:pic>
        <p:grpSp>
          <p:nvGrpSpPr>
            <p:cNvPr id="16" name="Group 15">
              <a:extLst>
                <a:ext uri="{FF2B5EF4-FFF2-40B4-BE49-F238E27FC236}">
                  <a16:creationId xmlns:a16="http://schemas.microsoft.com/office/drawing/2014/main" id="{EC81C9BB-448D-4EFB-A8CC-20EF87F5FCAD}"/>
                </a:ext>
              </a:extLst>
            </p:cNvPr>
            <p:cNvGrpSpPr/>
            <p:nvPr/>
          </p:nvGrpSpPr>
          <p:grpSpPr>
            <a:xfrm>
              <a:off x="10837884" y="4278268"/>
              <a:ext cx="1727027" cy="1507868"/>
              <a:chOff x="10335853" y="8283184"/>
              <a:chExt cx="1727027" cy="1507868"/>
            </a:xfrm>
          </p:grpSpPr>
          <p:sp>
            <p:nvSpPr>
              <p:cNvPr id="63" name="Oval 62">
                <a:extLst>
                  <a:ext uri="{FF2B5EF4-FFF2-40B4-BE49-F238E27FC236}">
                    <a16:creationId xmlns:a16="http://schemas.microsoft.com/office/drawing/2014/main" id="{EAFABCF7-589D-4F18-A3E4-AF7906C67B7A}"/>
                  </a:ext>
                </a:extLst>
              </p:cNvPr>
              <p:cNvSpPr/>
              <p:nvPr/>
            </p:nvSpPr>
            <p:spPr>
              <a:xfrm>
                <a:off x="10396731" y="8283184"/>
                <a:ext cx="1605270" cy="1507868"/>
              </a:xfrm>
              <a:prstGeom prst="ellipse">
                <a:avLst/>
              </a:prstGeom>
              <a:solidFill>
                <a:schemeClr val="bg1"/>
              </a:solidFill>
              <a:ln w="76200">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endParaRPr lang="en-US" sz="26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4" name="TextBox 63">
                <a:extLst>
                  <a:ext uri="{FF2B5EF4-FFF2-40B4-BE49-F238E27FC236}">
                    <a16:creationId xmlns:a16="http://schemas.microsoft.com/office/drawing/2014/main" id="{6ECE57EF-D260-4080-902D-643332BF708D}"/>
                  </a:ext>
                </a:extLst>
              </p:cNvPr>
              <p:cNvSpPr txBox="1"/>
              <p:nvPr/>
            </p:nvSpPr>
            <p:spPr>
              <a:xfrm>
                <a:off x="10335853" y="8560065"/>
                <a:ext cx="1727027" cy="954107"/>
              </a:xfrm>
              <a:prstGeom prst="rect">
                <a:avLst/>
              </a:prstGeom>
              <a:noFill/>
              <a:ln>
                <a:noFill/>
              </a:ln>
            </p:spPr>
            <p:txBody>
              <a:bodyPr wrap="square" rtlCol="0">
                <a:spAutoFit/>
              </a:bodyPr>
              <a:lstStyle/>
              <a:p>
                <a:pPr algn="ctr"/>
                <a:r>
                  <a:rPr lang="en-US" sz="2800" b="1" spc="-150" dirty="0">
                    <a:latin typeface="Open Sans" panose="020B0606030504020204" pitchFamily="34" charset="0"/>
                    <a:ea typeface="Open Sans" panose="020B0606030504020204" pitchFamily="34" charset="0"/>
                    <a:cs typeface="Open Sans" panose="020B0606030504020204" pitchFamily="34" charset="0"/>
                  </a:rPr>
                  <a:t>Create Feeds</a:t>
                </a:r>
              </a:p>
            </p:txBody>
          </p:sp>
        </p:grpSp>
      </p:grpSp>
      <p:grpSp>
        <p:nvGrpSpPr>
          <p:cNvPr id="15" name="Group 14">
            <a:extLst>
              <a:ext uri="{FF2B5EF4-FFF2-40B4-BE49-F238E27FC236}">
                <a16:creationId xmlns:a16="http://schemas.microsoft.com/office/drawing/2014/main" id="{95A2B917-2131-48CD-A0D8-ED411B9744A9}"/>
              </a:ext>
            </a:extLst>
          </p:cNvPr>
          <p:cNvGrpSpPr/>
          <p:nvPr/>
        </p:nvGrpSpPr>
        <p:grpSpPr>
          <a:xfrm>
            <a:off x="14454283" y="5893395"/>
            <a:ext cx="3486369" cy="3288398"/>
            <a:chOff x="14498692" y="5896605"/>
            <a:chExt cx="3486369" cy="3288398"/>
          </a:xfrm>
        </p:grpSpPr>
        <p:grpSp>
          <p:nvGrpSpPr>
            <p:cNvPr id="13" name="Group 12">
              <a:extLst>
                <a:ext uri="{FF2B5EF4-FFF2-40B4-BE49-F238E27FC236}">
                  <a16:creationId xmlns:a16="http://schemas.microsoft.com/office/drawing/2014/main" id="{BAB0FF89-4ABC-44B7-83A6-6AEA1049BE51}"/>
                </a:ext>
              </a:extLst>
            </p:cNvPr>
            <p:cNvGrpSpPr/>
            <p:nvPr/>
          </p:nvGrpSpPr>
          <p:grpSpPr>
            <a:xfrm>
              <a:off x="14498692" y="5896605"/>
              <a:ext cx="3486369" cy="3288398"/>
              <a:chOff x="14564048" y="2181961"/>
              <a:chExt cx="3486369" cy="3288398"/>
            </a:xfrm>
          </p:grpSpPr>
          <p:sp>
            <p:nvSpPr>
              <p:cNvPr id="65" name="Oval 64">
                <a:extLst>
                  <a:ext uri="{FF2B5EF4-FFF2-40B4-BE49-F238E27FC236}">
                    <a16:creationId xmlns:a16="http://schemas.microsoft.com/office/drawing/2014/main" id="{0F254494-4EA8-43D1-B3F5-496184EFE7C8}"/>
                  </a:ext>
                </a:extLst>
              </p:cNvPr>
              <p:cNvSpPr/>
              <p:nvPr/>
            </p:nvSpPr>
            <p:spPr>
              <a:xfrm>
                <a:off x="14564048" y="2181961"/>
                <a:ext cx="3486369" cy="3288398"/>
              </a:xfrm>
              <a:prstGeom prst="ellipse">
                <a:avLst/>
              </a:prstGeom>
              <a:solidFill>
                <a:schemeClr val="bg1"/>
              </a:solidFill>
              <a:ln w="76200">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3051BD50-F5DE-46BB-8200-FDA3EB48D470}"/>
                  </a:ext>
                </a:extLst>
              </p:cNvPr>
              <p:cNvPicPr>
                <a:picLocks noChangeAspect="1"/>
              </p:cNvPicPr>
              <p:nvPr/>
            </p:nvPicPr>
            <p:blipFill>
              <a:blip r:embed="rId12" cstate="email">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a:ext>
                </a:extLst>
              </a:blip>
              <a:stretch>
                <a:fillRect/>
              </a:stretch>
            </p:blipFill>
            <p:spPr>
              <a:xfrm>
                <a:off x="15785232" y="2552843"/>
                <a:ext cx="1234059" cy="2300268"/>
              </a:xfrm>
              <a:prstGeom prst="rect">
                <a:avLst/>
              </a:prstGeom>
              <a:ln w="28575">
                <a:solidFill>
                  <a:schemeClr val="tx1"/>
                </a:solidFill>
              </a:ln>
            </p:spPr>
          </p:pic>
          <p:pic>
            <p:nvPicPr>
              <p:cNvPr id="40" name="Picture 39" descr="A close up of electronics&#10;&#10;Description generated with very high confidence">
                <a:extLst>
                  <a:ext uri="{FF2B5EF4-FFF2-40B4-BE49-F238E27FC236}">
                    <a16:creationId xmlns:a16="http://schemas.microsoft.com/office/drawing/2014/main" id="{A249027D-D713-426E-8ADF-8E44F5B3D6D8}"/>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a:ext>
                </a:extLst>
              </a:blip>
              <a:stretch>
                <a:fillRect/>
              </a:stretch>
            </p:blipFill>
            <p:spPr>
              <a:xfrm>
                <a:off x="15152215" y="4288879"/>
                <a:ext cx="1155017" cy="648845"/>
              </a:xfrm>
              <a:prstGeom prst="rect">
                <a:avLst/>
              </a:prstGeom>
            </p:spPr>
          </p:pic>
        </p:grpSp>
        <p:sp>
          <p:nvSpPr>
            <p:cNvPr id="38" name="TextBox 37">
              <a:extLst>
                <a:ext uri="{FF2B5EF4-FFF2-40B4-BE49-F238E27FC236}">
                  <a16:creationId xmlns:a16="http://schemas.microsoft.com/office/drawing/2014/main" id="{74D14304-4EBD-40A3-BE8B-76B7D962A422}"/>
                </a:ext>
              </a:extLst>
            </p:cNvPr>
            <p:cNvSpPr txBox="1"/>
            <p:nvPr/>
          </p:nvSpPr>
          <p:spPr>
            <a:xfrm>
              <a:off x="15135544" y="8563914"/>
              <a:ext cx="2212665" cy="577081"/>
            </a:xfrm>
            <a:prstGeom prst="rect">
              <a:avLst/>
            </a:prstGeom>
            <a:noFill/>
          </p:spPr>
          <p:txBody>
            <a:bodyPr wrap="square" rtlCol="0">
              <a:spAutoFit/>
            </a:bodyPr>
            <a:lstStyle/>
            <a:p>
              <a:pPr algn="ctr"/>
              <a:r>
                <a:rPr lang="en-US" sz="3150" b="1" dirty="0">
                  <a:latin typeface="Open Sans" panose="020B0606030504020204" pitchFamily="34" charset="0"/>
                  <a:ea typeface="Open Sans" panose="020B0606030504020204" pitchFamily="34" charset="0"/>
                  <a:cs typeface="Open Sans" panose="020B0606030504020204" pitchFamily="34" charset="0"/>
                </a:rPr>
                <a:t>Play</a:t>
              </a:r>
            </a:p>
          </p:txBody>
        </p:sp>
      </p:grpSp>
      <p:sp>
        <p:nvSpPr>
          <p:cNvPr id="70" name="Arrow: Notched Right 69">
            <a:extLst>
              <a:ext uri="{FF2B5EF4-FFF2-40B4-BE49-F238E27FC236}">
                <a16:creationId xmlns:a16="http://schemas.microsoft.com/office/drawing/2014/main" id="{F34CA929-0BB8-4A97-9BA6-72FA3FE25A5B}"/>
              </a:ext>
            </a:extLst>
          </p:cNvPr>
          <p:cNvSpPr/>
          <p:nvPr/>
        </p:nvSpPr>
        <p:spPr>
          <a:xfrm rot="1790349" flipV="1">
            <a:off x="13481163" y="6881981"/>
            <a:ext cx="1732602" cy="1050416"/>
          </a:xfrm>
          <a:prstGeom prst="notchedRightArrow">
            <a:avLst/>
          </a:prstGeom>
          <a:solidFill>
            <a:schemeClr val="accent2"/>
          </a:solidFill>
          <a:ln>
            <a:solidFill>
              <a:schemeClr val="tx1">
                <a:lumMod val="65000"/>
                <a:lumOff val="35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700"/>
          </a:p>
        </p:txBody>
      </p:sp>
      <p:grpSp>
        <p:nvGrpSpPr>
          <p:cNvPr id="75" name="Group 74">
            <a:extLst>
              <a:ext uri="{FF2B5EF4-FFF2-40B4-BE49-F238E27FC236}">
                <a16:creationId xmlns:a16="http://schemas.microsoft.com/office/drawing/2014/main" id="{8B5B6B91-BE8D-462B-95E4-B78F1A71D452}"/>
              </a:ext>
            </a:extLst>
          </p:cNvPr>
          <p:cNvGrpSpPr/>
          <p:nvPr/>
        </p:nvGrpSpPr>
        <p:grpSpPr>
          <a:xfrm>
            <a:off x="11213754" y="6133467"/>
            <a:ext cx="3038695" cy="2056138"/>
            <a:chOff x="11213754" y="6133467"/>
            <a:chExt cx="3038695" cy="2056138"/>
          </a:xfrm>
        </p:grpSpPr>
        <p:pic>
          <p:nvPicPr>
            <p:cNvPr id="23" name="Picture 22">
              <a:extLst>
                <a:ext uri="{FF2B5EF4-FFF2-40B4-BE49-F238E27FC236}">
                  <a16:creationId xmlns:a16="http://schemas.microsoft.com/office/drawing/2014/main" id="{6785771C-F111-4E4A-A3C4-8EE5863214C1}"/>
                </a:ext>
              </a:extLst>
            </p:cNvPr>
            <p:cNvPicPr>
              <a:picLocks noChangeAspect="1"/>
            </p:cNvPicPr>
            <p:nvPr/>
          </p:nvPicPr>
          <p:blipFill rotWithShape="1">
            <a:blip r:embed="rId16"/>
            <a:srcRect l="5608" r="5608"/>
            <a:stretch/>
          </p:blipFill>
          <p:spPr>
            <a:xfrm>
              <a:off x="11213754" y="6133467"/>
              <a:ext cx="2056138" cy="2056138"/>
            </a:xfrm>
            <a:prstGeom prst="rect">
              <a:avLst/>
            </a:prstGeom>
            <a:ln w="76200">
              <a:solidFill>
                <a:schemeClr val="accent6"/>
              </a:solidFill>
            </a:ln>
          </p:spPr>
        </p:pic>
        <p:grpSp>
          <p:nvGrpSpPr>
            <p:cNvPr id="37" name="Group 36">
              <a:extLst>
                <a:ext uri="{FF2B5EF4-FFF2-40B4-BE49-F238E27FC236}">
                  <a16:creationId xmlns:a16="http://schemas.microsoft.com/office/drawing/2014/main" id="{A862E073-6848-4E28-8CD1-0240331230A8}"/>
                </a:ext>
              </a:extLst>
            </p:cNvPr>
            <p:cNvGrpSpPr/>
            <p:nvPr/>
          </p:nvGrpSpPr>
          <p:grpSpPr>
            <a:xfrm>
              <a:off x="12525422" y="6603955"/>
              <a:ext cx="1727027" cy="1507868"/>
              <a:chOff x="6137560" y="5585965"/>
              <a:chExt cx="1727027" cy="1507868"/>
            </a:xfrm>
          </p:grpSpPr>
          <p:sp>
            <p:nvSpPr>
              <p:cNvPr id="39" name="Oval 38">
                <a:extLst>
                  <a:ext uri="{FF2B5EF4-FFF2-40B4-BE49-F238E27FC236}">
                    <a16:creationId xmlns:a16="http://schemas.microsoft.com/office/drawing/2014/main" id="{6C618AFC-EE47-4D53-B957-379E634FCA5E}"/>
                  </a:ext>
                </a:extLst>
              </p:cNvPr>
              <p:cNvSpPr/>
              <p:nvPr/>
            </p:nvSpPr>
            <p:spPr>
              <a:xfrm>
                <a:off x="6198439" y="5585965"/>
                <a:ext cx="1605270" cy="1507868"/>
              </a:xfrm>
              <a:prstGeom prst="ellipse">
                <a:avLst/>
              </a:prstGeom>
              <a:solidFill>
                <a:schemeClr val="bg1"/>
              </a:solidFill>
              <a:ln w="76200">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endParaRPr lang="en-US" sz="26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 name="TextBox 44">
                <a:extLst>
                  <a:ext uri="{FF2B5EF4-FFF2-40B4-BE49-F238E27FC236}">
                    <a16:creationId xmlns:a16="http://schemas.microsoft.com/office/drawing/2014/main" id="{27722580-48D9-412B-A434-B3119303622A}"/>
                  </a:ext>
                </a:extLst>
              </p:cNvPr>
              <p:cNvSpPr txBox="1"/>
              <p:nvPr/>
            </p:nvSpPr>
            <p:spPr>
              <a:xfrm>
                <a:off x="6137560" y="6078289"/>
                <a:ext cx="1727027" cy="523220"/>
              </a:xfrm>
              <a:prstGeom prst="rect">
                <a:avLst/>
              </a:prstGeom>
              <a:noFill/>
              <a:ln>
                <a:noFill/>
              </a:ln>
            </p:spPr>
            <p:txBody>
              <a:bodyPr wrap="square" rtlCol="0">
                <a:spAutoFit/>
              </a:bodyPr>
              <a:lstStyle/>
              <a:p>
                <a:pPr algn="ctr"/>
                <a:r>
                  <a:rPr lang="en-US" sz="2800" b="1" spc="-150" dirty="0">
                    <a:latin typeface="Open Sans" panose="020B0606030504020204" pitchFamily="34" charset="0"/>
                    <a:ea typeface="Open Sans" panose="020B0606030504020204" pitchFamily="34" charset="0"/>
                    <a:cs typeface="Open Sans" panose="020B0606030504020204" pitchFamily="34" charset="0"/>
                  </a:rPr>
                  <a:t>Schedule</a:t>
                </a:r>
              </a:p>
            </p:txBody>
          </p:sp>
        </p:grpSp>
      </p:grpSp>
      <p:pic>
        <p:nvPicPr>
          <p:cNvPr id="77" name="Picture 76" descr="Logo&#10;&#10;Description automatically generated">
            <a:extLst>
              <a:ext uri="{FF2B5EF4-FFF2-40B4-BE49-F238E27FC236}">
                <a16:creationId xmlns:a16="http://schemas.microsoft.com/office/drawing/2014/main" id="{78C17FC7-C518-4D59-93F0-6E5E2083DF6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667934" y="9454578"/>
            <a:ext cx="1470486" cy="657913"/>
          </a:xfrm>
          <a:prstGeom prst="rect">
            <a:avLst/>
          </a:prstGeom>
        </p:spPr>
      </p:pic>
    </p:spTree>
    <p:extLst>
      <p:ext uri="{BB962C8B-B14F-4D97-AF65-F5344CB8AC3E}">
        <p14:creationId xmlns:p14="http://schemas.microsoft.com/office/powerpoint/2010/main" val="77195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250" fill="hold"/>
                                        <p:tgtEl>
                                          <p:spTgt spid="24"/>
                                        </p:tgtEl>
                                        <p:attrNameLst>
                                          <p:attrName>ppt_w</p:attrName>
                                        </p:attrNameLst>
                                      </p:cBhvr>
                                      <p:tavLst>
                                        <p:tav tm="0">
                                          <p:val>
                                            <p:fltVal val="0"/>
                                          </p:val>
                                        </p:tav>
                                        <p:tav tm="100000">
                                          <p:val>
                                            <p:strVal val="#ppt_w"/>
                                          </p:val>
                                        </p:tav>
                                      </p:tavLst>
                                    </p:anim>
                                    <p:anim calcmode="lin" valueType="num">
                                      <p:cBhvr>
                                        <p:cTn id="8" dur="1250" fill="hold"/>
                                        <p:tgtEl>
                                          <p:spTgt spid="24"/>
                                        </p:tgtEl>
                                        <p:attrNameLst>
                                          <p:attrName>ppt_h</p:attrName>
                                        </p:attrNameLst>
                                      </p:cBhvr>
                                      <p:tavLst>
                                        <p:tav tm="0">
                                          <p:val>
                                            <p:fltVal val="0"/>
                                          </p:val>
                                        </p:tav>
                                        <p:tav tm="100000">
                                          <p:val>
                                            <p:strVal val="#ppt_h"/>
                                          </p:val>
                                        </p:tav>
                                      </p:tavLst>
                                    </p:anim>
                                    <p:animEffect transition="in" filter="fade">
                                      <p:cBhvr>
                                        <p:cTn id="9" dur="1250"/>
                                        <p:tgtEl>
                                          <p:spTgt spid="24"/>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250" fill="hold"/>
                                        <p:tgtEl>
                                          <p:spTgt spid="11"/>
                                        </p:tgtEl>
                                        <p:attrNameLst>
                                          <p:attrName>ppt_w</p:attrName>
                                        </p:attrNameLst>
                                      </p:cBhvr>
                                      <p:tavLst>
                                        <p:tav tm="0">
                                          <p:val>
                                            <p:fltVal val="0"/>
                                          </p:val>
                                        </p:tav>
                                        <p:tav tm="100000">
                                          <p:val>
                                            <p:strVal val="#ppt_w"/>
                                          </p:val>
                                        </p:tav>
                                      </p:tavLst>
                                    </p:anim>
                                    <p:anim calcmode="lin" valueType="num">
                                      <p:cBhvr>
                                        <p:cTn id="13" dur="1250" fill="hold"/>
                                        <p:tgtEl>
                                          <p:spTgt spid="11"/>
                                        </p:tgtEl>
                                        <p:attrNameLst>
                                          <p:attrName>ppt_h</p:attrName>
                                        </p:attrNameLst>
                                      </p:cBhvr>
                                      <p:tavLst>
                                        <p:tav tm="0">
                                          <p:val>
                                            <p:fltVal val="0"/>
                                          </p:val>
                                        </p:tav>
                                        <p:tav tm="100000">
                                          <p:val>
                                            <p:strVal val="#ppt_h"/>
                                          </p:val>
                                        </p:tav>
                                      </p:tavLst>
                                    </p:anim>
                                    <p:animEffect transition="in" filter="fade">
                                      <p:cBhvr>
                                        <p:cTn id="14" dur="1250"/>
                                        <p:tgtEl>
                                          <p:spTgt spid="11"/>
                                        </p:tgtEl>
                                      </p:cBhvr>
                                    </p:animEffect>
                                  </p:childTnLst>
                                </p:cTn>
                              </p:par>
                            </p:childTnLst>
                          </p:cTn>
                        </p:par>
                        <p:par>
                          <p:cTn id="15" fill="hold">
                            <p:stCondLst>
                              <p:cond delay="1250"/>
                            </p:stCondLst>
                            <p:childTnLst>
                              <p:par>
                                <p:cTn id="16" presetID="2" presetClass="entr" presetSubtype="12" fill="hold" grpId="0" nodeType="afterEffect">
                                  <p:stCondLst>
                                    <p:cond delay="50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750" fill="hold"/>
                                        <p:tgtEl>
                                          <p:spTgt spid="28"/>
                                        </p:tgtEl>
                                        <p:attrNameLst>
                                          <p:attrName>ppt_x</p:attrName>
                                        </p:attrNameLst>
                                      </p:cBhvr>
                                      <p:tavLst>
                                        <p:tav tm="0">
                                          <p:val>
                                            <p:strVal val="0-#ppt_w/2"/>
                                          </p:val>
                                        </p:tav>
                                        <p:tav tm="100000">
                                          <p:val>
                                            <p:strVal val="#ppt_x"/>
                                          </p:val>
                                        </p:tav>
                                      </p:tavLst>
                                    </p:anim>
                                    <p:anim calcmode="lin" valueType="num">
                                      <p:cBhvr additive="base">
                                        <p:cTn id="19" dur="750" fill="hold"/>
                                        <p:tgtEl>
                                          <p:spTgt spid="28"/>
                                        </p:tgtEl>
                                        <p:attrNameLst>
                                          <p:attrName>ppt_y</p:attrName>
                                        </p:attrNameLst>
                                      </p:cBhvr>
                                      <p:tavLst>
                                        <p:tav tm="0">
                                          <p:val>
                                            <p:strVal val="1+#ppt_h/2"/>
                                          </p:val>
                                        </p:tav>
                                        <p:tav tm="100000">
                                          <p:val>
                                            <p:strVal val="#ppt_y"/>
                                          </p:val>
                                        </p:tav>
                                      </p:tavLst>
                                    </p:anim>
                                  </p:childTnLst>
                                </p:cTn>
                              </p:par>
                              <p:par>
                                <p:cTn id="20" presetID="2" presetClass="entr" presetSubtype="12" fill="hold" nodeType="withEffect">
                                  <p:stCondLst>
                                    <p:cond delay="50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750" fill="hold"/>
                                        <p:tgtEl>
                                          <p:spTgt spid="14"/>
                                        </p:tgtEl>
                                        <p:attrNameLst>
                                          <p:attrName>ppt_x</p:attrName>
                                        </p:attrNameLst>
                                      </p:cBhvr>
                                      <p:tavLst>
                                        <p:tav tm="0">
                                          <p:val>
                                            <p:strVal val="0-#ppt_w/2"/>
                                          </p:val>
                                        </p:tav>
                                        <p:tav tm="100000">
                                          <p:val>
                                            <p:strVal val="#ppt_x"/>
                                          </p:val>
                                        </p:tav>
                                      </p:tavLst>
                                    </p:anim>
                                    <p:anim calcmode="lin" valueType="num">
                                      <p:cBhvr additive="base">
                                        <p:cTn id="23" dur="750" fill="hold"/>
                                        <p:tgtEl>
                                          <p:spTgt spid="14"/>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16" presetClass="entr" presetSubtype="37" fill="hold" nodeType="after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barn(outVertical)">
                                      <p:cBhvr>
                                        <p:cTn id="27" dur="500"/>
                                        <p:tgtEl>
                                          <p:spTgt spid="71"/>
                                        </p:tgtEl>
                                      </p:cBhvr>
                                    </p:animEffect>
                                  </p:childTnLst>
                                </p:cTn>
                              </p:par>
                            </p:childTnLst>
                          </p:cTn>
                        </p:par>
                        <p:par>
                          <p:cTn id="28" fill="hold">
                            <p:stCondLst>
                              <p:cond delay="3000"/>
                            </p:stCondLst>
                            <p:childTnLst>
                              <p:par>
                                <p:cTn id="29" presetID="16" presetClass="entr" presetSubtype="37" fill="hold" nodeType="afterEffect">
                                  <p:stCondLst>
                                    <p:cond delay="0"/>
                                  </p:stCondLst>
                                  <p:childTnLst>
                                    <p:set>
                                      <p:cBhvr>
                                        <p:cTn id="30" dur="1" fill="hold">
                                          <p:stCondLst>
                                            <p:cond delay="0"/>
                                          </p:stCondLst>
                                        </p:cTn>
                                        <p:tgtEl>
                                          <p:spTgt spid="72"/>
                                        </p:tgtEl>
                                        <p:attrNameLst>
                                          <p:attrName>style.visibility</p:attrName>
                                        </p:attrNameLst>
                                      </p:cBhvr>
                                      <p:to>
                                        <p:strVal val="visible"/>
                                      </p:to>
                                    </p:set>
                                    <p:animEffect transition="in" filter="barn(outVertical)">
                                      <p:cBhvr>
                                        <p:cTn id="31" dur="500"/>
                                        <p:tgtEl>
                                          <p:spTgt spid="72"/>
                                        </p:tgtEl>
                                      </p:cBhvr>
                                    </p:animEffect>
                                  </p:childTnLst>
                                </p:cTn>
                              </p:par>
                            </p:childTnLst>
                          </p:cTn>
                        </p:par>
                        <p:par>
                          <p:cTn id="32" fill="hold">
                            <p:stCondLst>
                              <p:cond delay="3500"/>
                            </p:stCondLst>
                            <p:childTnLst>
                              <p:par>
                                <p:cTn id="33" presetID="16" presetClass="entr" presetSubtype="37" fill="hold" nodeType="after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barn(outVertical)">
                                      <p:cBhvr>
                                        <p:cTn id="35" dur="500"/>
                                        <p:tgtEl>
                                          <p:spTgt spid="73"/>
                                        </p:tgtEl>
                                      </p:cBhvr>
                                    </p:animEffect>
                                  </p:childTnLst>
                                </p:cTn>
                              </p:par>
                            </p:childTnLst>
                          </p:cTn>
                        </p:par>
                        <p:par>
                          <p:cTn id="36" fill="hold">
                            <p:stCondLst>
                              <p:cond delay="4000"/>
                            </p:stCondLst>
                            <p:childTnLst>
                              <p:par>
                                <p:cTn id="37" presetID="16" presetClass="entr" presetSubtype="37" fill="hold" nodeType="after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barn(outVertical)">
                                      <p:cBhvr>
                                        <p:cTn id="39" dur="500"/>
                                        <p:tgtEl>
                                          <p:spTgt spid="74"/>
                                        </p:tgtEl>
                                      </p:cBhvr>
                                    </p:animEffect>
                                  </p:childTnLst>
                                </p:cTn>
                              </p:par>
                            </p:childTnLst>
                          </p:cTn>
                        </p:par>
                        <p:par>
                          <p:cTn id="40" fill="hold">
                            <p:stCondLst>
                              <p:cond delay="4500"/>
                            </p:stCondLst>
                            <p:childTnLst>
                              <p:par>
                                <p:cTn id="41" presetID="16" presetClass="entr" presetSubtype="37" fill="hold" nodeType="after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barn(outVertical)">
                                      <p:cBhvr>
                                        <p:cTn id="43" dur="500"/>
                                        <p:tgtEl>
                                          <p:spTgt spid="75"/>
                                        </p:tgtEl>
                                      </p:cBhvr>
                                    </p:animEffect>
                                  </p:childTnLst>
                                </p:cTn>
                              </p:par>
                            </p:childTnLst>
                          </p:cTn>
                        </p:par>
                        <p:par>
                          <p:cTn id="44" fill="hold">
                            <p:stCondLst>
                              <p:cond delay="5000"/>
                            </p:stCondLst>
                            <p:childTnLst>
                              <p:par>
                                <p:cTn id="45" presetID="22" presetClass="entr" presetSubtype="4" fill="hold" grpId="0" nodeType="afterEffect">
                                  <p:stCondLst>
                                    <p:cond delay="500"/>
                                  </p:stCondLst>
                                  <p:childTnLst>
                                    <p:set>
                                      <p:cBhvr>
                                        <p:cTn id="46" dur="1" fill="hold">
                                          <p:stCondLst>
                                            <p:cond delay="0"/>
                                          </p:stCondLst>
                                        </p:cTn>
                                        <p:tgtEl>
                                          <p:spTgt spid="70"/>
                                        </p:tgtEl>
                                        <p:attrNameLst>
                                          <p:attrName>style.visibility</p:attrName>
                                        </p:attrNameLst>
                                      </p:cBhvr>
                                      <p:to>
                                        <p:strVal val="visible"/>
                                      </p:to>
                                    </p:set>
                                    <p:animEffect transition="in" filter="wipe(down)">
                                      <p:cBhvr>
                                        <p:cTn id="47" dur="750"/>
                                        <p:tgtEl>
                                          <p:spTgt spid="70"/>
                                        </p:tgtEl>
                                      </p:cBhvr>
                                    </p:animEffect>
                                  </p:childTnLst>
                                </p:cTn>
                              </p:par>
                              <p:par>
                                <p:cTn id="48" presetID="22" presetClass="entr" presetSubtype="4" fill="hold" nodeType="withEffect">
                                  <p:stCondLst>
                                    <p:cond delay="500"/>
                                  </p:stCondLst>
                                  <p:childTnLst>
                                    <p:set>
                                      <p:cBhvr>
                                        <p:cTn id="49" dur="1" fill="hold">
                                          <p:stCondLst>
                                            <p:cond delay="0"/>
                                          </p:stCondLst>
                                        </p:cTn>
                                        <p:tgtEl>
                                          <p:spTgt spid="15"/>
                                        </p:tgtEl>
                                        <p:attrNameLst>
                                          <p:attrName>style.visibility</p:attrName>
                                        </p:attrNameLst>
                                      </p:cBhvr>
                                      <p:to>
                                        <p:strVal val="visible"/>
                                      </p:to>
                                    </p:set>
                                    <p:animEffect transition="in" filter="wipe(down)">
                                      <p:cBhvr>
                                        <p:cTn id="50"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7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939159" y="640528"/>
            <a:ext cx="15934506" cy="925970"/>
          </a:xfrm>
        </p:spPr>
        <p:txBody>
          <a:bodyPr>
            <a:noAutofit/>
          </a:bodyPr>
          <a:lstStyle/>
          <a:p>
            <a:r>
              <a:rPr lang="en-US" sz="5100" dirty="0">
                <a:latin typeface="Nunito Sans" panose="00000500000000000000" pitchFamily="2" charset="0"/>
              </a:rPr>
              <a:t>Network Management</a:t>
            </a:r>
          </a:p>
        </p:txBody>
      </p:sp>
      <p:sp>
        <p:nvSpPr>
          <p:cNvPr id="8" name="Text Placeholder 7">
            <a:extLst>
              <a:ext uri="{FF2B5EF4-FFF2-40B4-BE49-F238E27FC236}">
                <a16:creationId xmlns:a16="http://schemas.microsoft.com/office/drawing/2014/main" id="{EFD79544-855E-48BC-B467-9714C92B4E83}"/>
              </a:ext>
            </a:extLst>
          </p:cNvPr>
          <p:cNvSpPr>
            <a:spLocks noGrp="1"/>
          </p:cNvSpPr>
          <p:nvPr>
            <p:ph type="body" sz="quarter" idx="11"/>
          </p:nvPr>
        </p:nvSpPr>
        <p:spPr>
          <a:xfrm>
            <a:off x="1939158" y="1426739"/>
            <a:ext cx="15934506" cy="822619"/>
          </a:xfrm>
        </p:spPr>
        <p:txBody>
          <a:bodyPr>
            <a:normAutofit/>
          </a:bodyPr>
          <a:lstStyle/>
          <a:p>
            <a:r>
              <a:rPr lang="en-US" dirty="0"/>
              <a:t>Administer your entire player network &amp; users with ease</a:t>
            </a:r>
          </a:p>
        </p:txBody>
      </p:sp>
      <p:sp>
        <p:nvSpPr>
          <p:cNvPr id="35" name="Arrow: Pentagon 34">
            <a:hlinkClick r:id="rId3" action="ppaction://hlinksldjump"/>
            <a:extLst>
              <a:ext uri="{FF2B5EF4-FFF2-40B4-BE49-F238E27FC236}">
                <a16:creationId xmlns:a16="http://schemas.microsoft.com/office/drawing/2014/main" id="{7CBA1859-5417-4D2A-9A7E-FFFA9B0F73AC}"/>
              </a:ext>
            </a:extLst>
          </p:cNvPr>
          <p:cNvSpPr/>
          <p:nvPr/>
        </p:nvSpPr>
        <p:spPr>
          <a:xfrm rot="5400000">
            <a:off x="16358400" y="-14400"/>
            <a:ext cx="1195200" cy="1173600"/>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Pentagon 38">
            <a:hlinkClick r:id="rId4" action="ppaction://hlinksldjump"/>
            <a:extLst>
              <a:ext uri="{FF2B5EF4-FFF2-40B4-BE49-F238E27FC236}">
                <a16:creationId xmlns:a16="http://schemas.microsoft.com/office/drawing/2014/main" id="{59CF52A4-26D9-47E9-8CA3-0E4B9999A9D2}"/>
              </a:ext>
            </a:extLst>
          </p:cNvPr>
          <p:cNvSpPr/>
          <p:nvPr/>
        </p:nvSpPr>
        <p:spPr>
          <a:xfrm rot="5400000">
            <a:off x="14960599" y="-14400"/>
            <a:ext cx="1195200" cy="1173600"/>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46AD0D0-4D55-4E2A-A08B-A35312465E00}"/>
              </a:ext>
            </a:extLst>
          </p:cNvPr>
          <p:cNvPicPr>
            <a:picLocks noChangeAspect="1"/>
          </p:cNvPicPr>
          <p:nvPr/>
        </p:nvPicPr>
        <p:blipFill rotWithShape="1">
          <a:blip r:embed="rId5"/>
          <a:srcRect r="2189"/>
          <a:stretch/>
        </p:blipFill>
        <p:spPr>
          <a:xfrm>
            <a:off x="9169572" y="2352709"/>
            <a:ext cx="8564392" cy="4965209"/>
          </a:xfrm>
          <a:prstGeom prst="rect">
            <a:avLst/>
          </a:prstGeom>
          <a:ln>
            <a:noFill/>
          </a:ln>
          <a:effectLst>
            <a:outerShdw blurRad="292100" dist="139700" dir="2700000" algn="tl" rotWithShape="0">
              <a:srgbClr val="333333">
                <a:alpha val="65000"/>
              </a:srgbClr>
            </a:outerShdw>
          </a:effectLst>
          <a:scene3d>
            <a:camera prst="perspectiveLeft"/>
            <a:lightRig rig="threePt" dir="t"/>
          </a:scene3d>
        </p:spPr>
      </p:pic>
      <p:pic>
        <p:nvPicPr>
          <p:cNvPr id="24" name="Picture Placeholder 23" descr="Shape&#10;&#10;Description automatically generated">
            <a:extLst>
              <a:ext uri="{FF2B5EF4-FFF2-40B4-BE49-F238E27FC236}">
                <a16:creationId xmlns:a16="http://schemas.microsoft.com/office/drawing/2014/main" id="{925459E3-4AD2-47B4-B9A6-92E15488FE78}"/>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l="1064" r="1064"/>
          <a:stretch>
            <a:fillRect/>
          </a:stretch>
        </p:blipFill>
        <p:spPr>
          <a:xfrm>
            <a:off x="300038" y="639763"/>
            <a:ext cx="1431925" cy="1431925"/>
          </a:xfrm>
          <a:prstGeom prst="rect">
            <a:avLst/>
          </a:prstGeom>
        </p:spPr>
      </p:pic>
      <p:pic>
        <p:nvPicPr>
          <p:cNvPr id="22" name="Graphic 21" descr="Server with solid fill">
            <a:extLst>
              <a:ext uri="{FF2B5EF4-FFF2-40B4-BE49-F238E27FC236}">
                <a16:creationId xmlns:a16="http://schemas.microsoft.com/office/drawing/2014/main" id="{28A4FE21-6BE9-485A-A3CF-BF020D4DA29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7558" y="923648"/>
            <a:ext cx="914400" cy="914400"/>
          </a:xfrm>
          <a:prstGeom prst="rect">
            <a:avLst/>
          </a:prstGeom>
        </p:spPr>
      </p:pic>
      <p:pic>
        <p:nvPicPr>
          <p:cNvPr id="27" name="Picture 26" descr="Logo&#10;&#10;Description automatically generated">
            <a:extLst>
              <a:ext uri="{FF2B5EF4-FFF2-40B4-BE49-F238E27FC236}">
                <a16:creationId xmlns:a16="http://schemas.microsoft.com/office/drawing/2014/main" id="{90B97FB3-202F-4B6A-9659-DC08411165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667934" y="9454578"/>
            <a:ext cx="1470486" cy="657913"/>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D1E8301E-AE80-4478-A3E9-594055F8160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957" y="2506097"/>
            <a:ext cx="8467463" cy="4989491"/>
          </a:xfrm>
          <a:prstGeom prst="rect">
            <a:avLst/>
          </a:prstGeom>
          <a:ln>
            <a:noFill/>
          </a:ln>
          <a:effectLst>
            <a:outerShdw blurRad="292100" dist="139700" dir="2700000" algn="tl" rotWithShape="0">
              <a:srgbClr val="333333">
                <a:alpha val="65000"/>
              </a:srgbClr>
            </a:outerShdw>
          </a:effectLst>
        </p:spPr>
      </p:pic>
      <p:sp>
        <p:nvSpPr>
          <p:cNvPr id="12" name="Text Placeholder 4">
            <a:extLst>
              <a:ext uri="{FF2B5EF4-FFF2-40B4-BE49-F238E27FC236}">
                <a16:creationId xmlns:a16="http://schemas.microsoft.com/office/drawing/2014/main" id="{4284DDA7-6A2A-48B7-9A8C-B9E70C138A49}"/>
              </a:ext>
            </a:extLst>
          </p:cNvPr>
          <p:cNvSpPr txBox="1">
            <a:spLocks/>
          </p:cNvSpPr>
          <p:nvPr/>
        </p:nvSpPr>
        <p:spPr>
          <a:xfrm>
            <a:off x="423779" y="7968293"/>
            <a:ext cx="1870260" cy="925970"/>
          </a:xfrm>
          <a:prstGeom prst="rect">
            <a:avLst/>
          </a:prstGeom>
        </p:spPr>
        <p:txBody>
          <a:bodyPr vert="horz" lIns="91440" tIns="45720" rIns="91440" bIns="45720" rtlCol="0">
            <a:noAutofit/>
          </a:bodyPr>
          <a:lstStyle>
            <a:lvl1pPr marL="0" indent="0" algn="l" defTabSz="1371600" rtl="0" eaLnBrk="1" latinLnBrk="0" hangingPunct="1">
              <a:lnSpc>
                <a:spcPct val="90000"/>
              </a:lnSpc>
              <a:spcBef>
                <a:spcPts val="1500"/>
              </a:spcBef>
              <a:buFont typeface="Arial" panose="020B0604020202020204" pitchFamily="34" charset="0"/>
              <a:buNone/>
              <a:defRPr sz="6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35" indent="0" algn="l" defTabSz="1371600" rtl="0" eaLnBrk="1" latinLnBrk="0" hangingPunct="1">
              <a:lnSpc>
                <a:spcPct val="90000"/>
              </a:lnSpc>
              <a:spcBef>
                <a:spcPts val="750"/>
              </a:spcBef>
              <a:buFont typeface="Arial" panose="020B0604020202020204" pitchFamily="34" charset="0"/>
              <a:buNone/>
              <a:defRPr sz="3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69" indent="0" algn="l" defTabSz="1371600" rtl="0" eaLnBrk="1" latinLnBrk="0" hangingPunct="1">
              <a:lnSpc>
                <a:spcPct val="90000"/>
              </a:lnSpc>
              <a:spcBef>
                <a:spcPts val="750"/>
              </a:spcBef>
              <a:buFont typeface="Arial" panose="020B0604020202020204" pitchFamily="34" charset="0"/>
              <a:buNone/>
              <a:defRPr sz="3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504"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337"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ctr"/>
            <a:r>
              <a:rPr lang="en-US" sz="2000" dirty="0">
                <a:latin typeface="Nunito Sans" panose="00000500000000000000" pitchFamily="2" charset="0"/>
              </a:rPr>
              <a:t>Player Groups</a:t>
            </a:r>
          </a:p>
        </p:txBody>
      </p:sp>
      <p:grpSp>
        <p:nvGrpSpPr>
          <p:cNvPr id="2" name="Group 1">
            <a:extLst>
              <a:ext uri="{FF2B5EF4-FFF2-40B4-BE49-F238E27FC236}">
                <a16:creationId xmlns:a16="http://schemas.microsoft.com/office/drawing/2014/main" id="{CB8B4FC3-E650-4305-8CD0-66AF6FE51BBF}"/>
              </a:ext>
            </a:extLst>
          </p:cNvPr>
          <p:cNvGrpSpPr/>
          <p:nvPr/>
        </p:nvGrpSpPr>
        <p:grpSpPr>
          <a:xfrm>
            <a:off x="520669" y="6403916"/>
            <a:ext cx="1676481" cy="1526444"/>
            <a:chOff x="643716" y="5655182"/>
            <a:chExt cx="1676481" cy="1526444"/>
          </a:xfrm>
        </p:grpSpPr>
        <p:grpSp>
          <p:nvGrpSpPr>
            <p:cNvPr id="18" name="Group 17">
              <a:extLst>
                <a:ext uri="{FF2B5EF4-FFF2-40B4-BE49-F238E27FC236}">
                  <a16:creationId xmlns:a16="http://schemas.microsoft.com/office/drawing/2014/main" id="{5B7A9EAB-1FFA-4174-9257-BB9CE235B776}"/>
                </a:ext>
              </a:extLst>
            </p:cNvPr>
            <p:cNvGrpSpPr/>
            <p:nvPr/>
          </p:nvGrpSpPr>
          <p:grpSpPr>
            <a:xfrm>
              <a:off x="643716" y="5655182"/>
              <a:ext cx="1676481" cy="1526444"/>
              <a:chOff x="4010167" y="2452768"/>
              <a:chExt cx="1117654" cy="1017629"/>
            </a:xfrm>
          </p:grpSpPr>
          <p:sp>
            <p:nvSpPr>
              <p:cNvPr id="19" name="Freeform 269">
                <a:extLst>
                  <a:ext uri="{FF2B5EF4-FFF2-40B4-BE49-F238E27FC236}">
                    <a16:creationId xmlns:a16="http://schemas.microsoft.com/office/drawing/2014/main" id="{39AEF3A1-BE4B-43BA-B0F7-50E52D9CCFA9}"/>
                  </a:ext>
                </a:extLst>
              </p:cNvPr>
              <p:cNvSpPr>
                <a:spLocks noChangeArrowheads="1"/>
              </p:cNvSpPr>
              <p:nvPr/>
            </p:nvSpPr>
            <p:spPr bwMode="auto">
              <a:xfrm>
                <a:off x="4138799" y="2574087"/>
                <a:ext cx="860390" cy="783389"/>
              </a:xfrm>
              <a:custGeom>
                <a:avLst/>
                <a:gdLst>
                  <a:gd name="T0" fmla="*/ 994 w 1989"/>
                  <a:gd name="T1" fmla="*/ 0 h 1812"/>
                  <a:gd name="T2" fmla="*/ 994 w 1989"/>
                  <a:gd name="T3" fmla="*/ 0 h 1812"/>
                  <a:gd name="T4" fmla="*/ 354 w 1989"/>
                  <a:gd name="T5" fmla="*/ 268 h 1812"/>
                  <a:gd name="T6" fmla="*/ 354 w 1989"/>
                  <a:gd name="T7" fmla="*/ 1548 h 1812"/>
                  <a:gd name="T8" fmla="*/ 994 w 1989"/>
                  <a:gd name="T9" fmla="*/ 1811 h 1812"/>
                  <a:gd name="T10" fmla="*/ 1634 w 1989"/>
                  <a:gd name="T11" fmla="*/ 1548 h 1812"/>
                  <a:gd name="T12" fmla="*/ 1634 w 1989"/>
                  <a:gd name="T13" fmla="*/ 268 h 1812"/>
                  <a:gd name="T14" fmla="*/ 994 w 1989"/>
                  <a:gd name="T15" fmla="*/ 0 h 18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9" h="1812">
                    <a:moveTo>
                      <a:pt x="994" y="0"/>
                    </a:moveTo>
                    <a:lnTo>
                      <a:pt x="994" y="0"/>
                    </a:lnTo>
                    <a:cubicBezTo>
                      <a:pt x="766" y="0"/>
                      <a:pt x="532" y="91"/>
                      <a:pt x="354" y="268"/>
                    </a:cubicBezTo>
                    <a:cubicBezTo>
                      <a:pt x="0" y="622"/>
                      <a:pt x="0" y="1194"/>
                      <a:pt x="354" y="1548"/>
                    </a:cubicBezTo>
                    <a:cubicBezTo>
                      <a:pt x="532" y="1725"/>
                      <a:pt x="766" y="1811"/>
                      <a:pt x="994" y="1811"/>
                    </a:cubicBezTo>
                    <a:cubicBezTo>
                      <a:pt x="1229" y="1811"/>
                      <a:pt x="1457" y="1725"/>
                      <a:pt x="1634" y="1548"/>
                    </a:cubicBezTo>
                    <a:cubicBezTo>
                      <a:pt x="1988" y="1194"/>
                      <a:pt x="1988" y="622"/>
                      <a:pt x="1634" y="268"/>
                    </a:cubicBezTo>
                    <a:cubicBezTo>
                      <a:pt x="1457" y="91"/>
                      <a:pt x="1229" y="0"/>
                      <a:pt x="994" y="0"/>
                    </a:cubicBezTo>
                  </a:path>
                </a:pathLst>
              </a:custGeom>
              <a:solidFill>
                <a:schemeClr val="accent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4050">
                  <a:latin typeface="Lato Light"/>
                </a:endParaRPr>
              </a:p>
            </p:txBody>
          </p:sp>
          <p:sp>
            <p:nvSpPr>
              <p:cNvPr id="20" name="Freeform 269">
                <a:extLst>
                  <a:ext uri="{FF2B5EF4-FFF2-40B4-BE49-F238E27FC236}">
                    <a16:creationId xmlns:a16="http://schemas.microsoft.com/office/drawing/2014/main" id="{4637603E-BF4E-49BE-93D1-29D88A693BE4}"/>
                  </a:ext>
                </a:extLst>
              </p:cNvPr>
              <p:cNvSpPr>
                <a:spLocks noChangeArrowheads="1"/>
              </p:cNvSpPr>
              <p:nvPr/>
            </p:nvSpPr>
            <p:spPr bwMode="auto">
              <a:xfrm>
                <a:off x="4010167" y="2452768"/>
                <a:ext cx="1117654" cy="1017629"/>
              </a:xfrm>
              <a:custGeom>
                <a:avLst/>
                <a:gdLst>
                  <a:gd name="T0" fmla="*/ 994 w 1989"/>
                  <a:gd name="T1" fmla="*/ 0 h 1812"/>
                  <a:gd name="T2" fmla="*/ 994 w 1989"/>
                  <a:gd name="T3" fmla="*/ 0 h 1812"/>
                  <a:gd name="T4" fmla="*/ 354 w 1989"/>
                  <a:gd name="T5" fmla="*/ 268 h 1812"/>
                  <a:gd name="T6" fmla="*/ 354 w 1989"/>
                  <a:gd name="T7" fmla="*/ 1548 h 1812"/>
                  <a:gd name="T8" fmla="*/ 994 w 1989"/>
                  <a:gd name="T9" fmla="*/ 1811 h 1812"/>
                  <a:gd name="T10" fmla="*/ 1634 w 1989"/>
                  <a:gd name="T11" fmla="*/ 1548 h 1812"/>
                  <a:gd name="T12" fmla="*/ 1634 w 1989"/>
                  <a:gd name="T13" fmla="*/ 268 h 1812"/>
                  <a:gd name="T14" fmla="*/ 994 w 1989"/>
                  <a:gd name="T15" fmla="*/ 0 h 18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9" h="1812">
                    <a:moveTo>
                      <a:pt x="994" y="0"/>
                    </a:moveTo>
                    <a:lnTo>
                      <a:pt x="994" y="0"/>
                    </a:lnTo>
                    <a:cubicBezTo>
                      <a:pt x="766" y="0"/>
                      <a:pt x="532" y="91"/>
                      <a:pt x="354" y="268"/>
                    </a:cubicBezTo>
                    <a:cubicBezTo>
                      <a:pt x="0" y="622"/>
                      <a:pt x="0" y="1194"/>
                      <a:pt x="354" y="1548"/>
                    </a:cubicBezTo>
                    <a:cubicBezTo>
                      <a:pt x="532" y="1725"/>
                      <a:pt x="766" y="1811"/>
                      <a:pt x="994" y="1811"/>
                    </a:cubicBezTo>
                    <a:cubicBezTo>
                      <a:pt x="1229" y="1811"/>
                      <a:pt x="1457" y="1725"/>
                      <a:pt x="1634" y="1548"/>
                    </a:cubicBezTo>
                    <a:cubicBezTo>
                      <a:pt x="1988" y="1194"/>
                      <a:pt x="1988" y="622"/>
                      <a:pt x="1634" y="268"/>
                    </a:cubicBezTo>
                    <a:cubicBezTo>
                      <a:pt x="1457" y="91"/>
                      <a:pt x="1229" y="0"/>
                      <a:pt x="994" y="0"/>
                    </a:cubicBezTo>
                  </a:path>
                </a:pathLst>
              </a:custGeom>
              <a:noFill/>
              <a:ln>
                <a:solidFill>
                  <a:schemeClr val="accent2"/>
                </a:solid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4050">
                  <a:latin typeface="Lato Light"/>
                </a:endParaRPr>
              </a:p>
            </p:txBody>
          </p:sp>
        </p:grpSp>
        <p:pic>
          <p:nvPicPr>
            <p:cNvPr id="15" name="Graphic 14" descr="Network with solid fill">
              <a:extLst>
                <a:ext uri="{FF2B5EF4-FFF2-40B4-BE49-F238E27FC236}">
                  <a16:creationId xmlns:a16="http://schemas.microsoft.com/office/drawing/2014/main" id="{2077DD96-1CB3-48BB-873A-7005800E60E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13646" y="5849685"/>
              <a:ext cx="1136623" cy="1136623"/>
            </a:xfrm>
            <a:prstGeom prst="rect">
              <a:avLst/>
            </a:prstGeom>
          </p:spPr>
        </p:pic>
      </p:grpSp>
      <p:pic>
        <p:nvPicPr>
          <p:cNvPr id="17" name="Picture 16">
            <a:extLst>
              <a:ext uri="{FF2B5EF4-FFF2-40B4-BE49-F238E27FC236}">
                <a16:creationId xmlns:a16="http://schemas.microsoft.com/office/drawing/2014/main" id="{487AEE19-AFF9-41B1-ACFD-38FDC756B705}"/>
              </a:ext>
            </a:extLst>
          </p:cNvPr>
          <p:cNvPicPr>
            <a:picLocks noChangeAspect="1"/>
          </p:cNvPicPr>
          <p:nvPr/>
        </p:nvPicPr>
        <p:blipFill rotWithShape="1">
          <a:blip r:embed="rId13"/>
          <a:srcRect l="12650" t="9083" r="14097"/>
          <a:stretch/>
        </p:blipFill>
        <p:spPr>
          <a:xfrm>
            <a:off x="6682811" y="5898293"/>
            <a:ext cx="5468871" cy="3765219"/>
          </a:xfrm>
          <a:prstGeom prst="rect">
            <a:avLst/>
          </a:prstGeom>
          <a:ln>
            <a:noFill/>
          </a:ln>
          <a:effectLst>
            <a:softEdge rad="112500"/>
          </a:effectLst>
        </p:spPr>
      </p:pic>
      <p:sp>
        <p:nvSpPr>
          <p:cNvPr id="30" name="Text Placeholder 4">
            <a:extLst>
              <a:ext uri="{FF2B5EF4-FFF2-40B4-BE49-F238E27FC236}">
                <a16:creationId xmlns:a16="http://schemas.microsoft.com/office/drawing/2014/main" id="{AE60D67E-77D8-43A4-8593-D045911D0A6C}"/>
              </a:ext>
            </a:extLst>
          </p:cNvPr>
          <p:cNvSpPr txBox="1">
            <a:spLocks/>
          </p:cNvSpPr>
          <p:nvPr/>
        </p:nvSpPr>
        <p:spPr>
          <a:xfrm>
            <a:off x="15890435" y="7968293"/>
            <a:ext cx="2199368" cy="925970"/>
          </a:xfrm>
          <a:prstGeom prst="rect">
            <a:avLst/>
          </a:prstGeom>
        </p:spPr>
        <p:txBody>
          <a:bodyPr vert="horz" lIns="91440" tIns="45720" rIns="91440" bIns="45720" rtlCol="0">
            <a:noAutofit/>
          </a:bodyPr>
          <a:lstStyle>
            <a:lvl1pPr marL="0" indent="0" algn="l" defTabSz="1371600" rtl="0" eaLnBrk="1" latinLnBrk="0" hangingPunct="1">
              <a:lnSpc>
                <a:spcPct val="90000"/>
              </a:lnSpc>
              <a:spcBef>
                <a:spcPts val="1500"/>
              </a:spcBef>
              <a:buFont typeface="Arial" panose="020B0604020202020204" pitchFamily="34" charset="0"/>
              <a:buNone/>
              <a:defRPr sz="6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35" indent="0" algn="l" defTabSz="1371600" rtl="0" eaLnBrk="1" latinLnBrk="0" hangingPunct="1">
              <a:lnSpc>
                <a:spcPct val="90000"/>
              </a:lnSpc>
              <a:spcBef>
                <a:spcPts val="750"/>
              </a:spcBef>
              <a:buFont typeface="Arial" panose="020B0604020202020204" pitchFamily="34" charset="0"/>
              <a:buNone/>
              <a:defRPr sz="3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69" indent="0" algn="l" defTabSz="1371600" rtl="0" eaLnBrk="1" latinLnBrk="0" hangingPunct="1">
              <a:lnSpc>
                <a:spcPct val="90000"/>
              </a:lnSpc>
              <a:spcBef>
                <a:spcPts val="750"/>
              </a:spcBef>
              <a:buFont typeface="Arial" panose="020B0604020202020204" pitchFamily="34" charset="0"/>
              <a:buNone/>
              <a:defRPr sz="3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504"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337"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ctr"/>
            <a:r>
              <a:rPr lang="en-US" sz="2000" dirty="0">
                <a:latin typeface="Nunito Sans" panose="00000500000000000000" pitchFamily="2" charset="0"/>
              </a:rPr>
              <a:t>Player Subscriptions</a:t>
            </a:r>
          </a:p>
        </p:txBody>
      </p:sp>
      <p:grpSp>
        <p:nvGrpSpPr>
          <p:cNvPr id="9" name="Group 8">
            <a:extLst>
              <a:ext uri="{FF2B5EF4-FFF2-40B4-BE49-F238E27FC236}">
                <a16:creationId xmlns:a16="http://schemas.microsoft.com/office/drawing/2014/main" id="{81195848-39BB-4FC3-B24E-2F56672A1E4F}"/>
              </a:ext>
            </a:extLst>
          </p:cNvPr>
          <p:cNvGrpSpPr/>
          <p:nvPr/>
        </p:nvGrpSpPr>
        <p:grpSpPr>
          <a:xfrm>
            <a:off x="2227637" y="6403916"/>
            <a:ext cx="1676481" cy="1526444"/>
            <a:chOff x="2463957" y="6477226"/>
            <a:chExt cx="1676481" cy="1526444"/>
          </a:xfrm>
        </p:grpSpPr>
        <p:grpSp>
          <p:nvGrpSpPr>
            <p:cNvPr id="32" name="Group 31">
              <a:extLst>
                <a:ext uri="{FF2B5EF4-FFF2-40B4-BE49-F238E27FC236}">
                  <a16:creationId xmlns:a16="http://schemas.microsoft.com/office/drawing/2014/main" id="{75495C2F-02AA-40DC-9813-89B3743E6F3E}"/>
                </a:ext>
              </a:extLst>
            </p:cNvPr>
            <p:cNvGrpSpPr/>
            <p:nvPr/>
          </p:nvGrpSpPr>
          <p:grpSpPr>
            <a:xfrm>
              <a:off x="2463957" y="6477226"/>
              <a:ext cx="1676481" cy="1526444"/>
              <a:chOff x="4010167" y="2452768"/>
              <a:chExt cx="1117654" cy="1017629"/>
            </a:xfrm>
          </p:grpSpPr>
          <p:sp>
            <p:nvSpPr>
              <p:cNvPr id="34" name="Freeform 269">
                <a:extLst>
                  <a:ext uri="{FF2B5EF4-FFF2-40B4-BE49-F238E27FC236}">
                    <a16:creationId xmlns:a16="http://schemas.microsoft.com/office/drawing/2014/main" id="{E29CDD10-0439-45EC-AB99-191EC11D5321}"/>
                  </a:ext>
                </a:extLst>
              </p:cNvPr>
              <p:cNvSpPr>
                <a:spLocks noChangeArrowheads="1"/>
              </p:cNvSpPr>
              <p:nvPr/>
            </p:nvSpPr>
            <p:spPr bwMode="auto">
              <a:xfrm>
                <a:off x="4138799" y="2574087"/>
                <a:ext cx="860390" cy="783389"/>
              </a:xfrm>
              <a:custGeom>
                <a:avLst/>
                <a:gdLst>
                  <a:gd name="T0" fmla="*/ 994 w 1989"/>
                  <a:gd name="T1" fmla="*/ 0 h 1812"/>
                  <a:gd name="T2" fmla="*/ 994 w 1989"/>
                  <a:gd name="T3" fmla="*/ 0 h 1812"/>
                  <a:gd name="T4" fmla="*/ 354 w 1989"/>
                  <a:gd name="T5" fmla="*/ 268 h 1812"/>
                  <a:gd name="T6" fmla="*/ 354 w 1989"/>
                  <a:gd name="T7" fmla="*/ 1548 h 1812"/>
                  <a:gd name="T8" fmla="*/ 994 w 1989"/>
                  <a:gd name="T9" fmla="*/ 1811 h 1812"/>
                  <a:gd name="T10" fmla="*/ 1634 w 1989"/>
                  <a:gd name="T11" fmla="*/ 1548 h 1812"/>
                  <a:gd name="T12" fmla="*/ 1634 w 1989"/>
                  <a:gd name="T13" fmla="*/ 268 h 1812"/>
                  <a:gd name="T14" fmla="*/ 994 w 1989"/>
                  <a:gd name="T15" fmla="*/ 0 h 18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9" h="1812">
                    <a:moveTo>
                      <a:pt x="994" y="0"/>
                    </a:moveTo>
                    <a:lnTo>
                      <a:pt x="994" y="0"/>
                    </a:lnTo>
                    <a:cubicBezTo>
                      <a:pt x="766" y="0"/>
                      <a:pt x="532" y="91"/>
                      <a:pt x="354" y="268"/>
                    </a:cubicBezTo>
                    <a:cubicBezTo>
                      <a:pt x="0" y="622"/>
                      <a:pt x="0" y="1194"/>
                      <a:pt x="354" y="1548"/>
                    </a:cubicBezTo>
                    <a:cubicBezTo>
                      <a:pt x="532" y="1725"/>
                      <a:pt x="766" y="1811"/>
                      <a:pt x="994" y="1811"/>
                    </a:cubicBezTo>
                    <a:cubicBezTo>
                      <a:pt x="1229" y="1811"/>
                      <a:pt x="1457" y="1725"/>
                      <a:pt x="1634" y="1548"/>
                    </a:cubicBezTo>
                    <a:cubicBezTo>
                      <a:pt x="1988" y="1194"/>
                      <a:pt x="1988" y="622"/>
                      <a:pt x="1634" y="268"/>
                    </a:cubicBezTo>
                    <a:cubicBezTo>
                      <a:pt x="1457" y="91"/>
                      <a:pt x="1229" y="0"/>
                      <a:pt x="994" y="0"/>
                    </a:cubicBezTo>
                  </a:path>
                </a:pathLst>
              </a:custGeom>
              <a:solidFill>
                <a:schemeClr val="accent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4050">
                  <a:latin typeface="Lato Light"/>
                </a:endParaRPr>
              </a:p>
            </p:txBody>
          </p:sp>
          <p:sp>
            <p:nvSpPr>
              <p:cNvPr id="36" name="Freeform 269">
                <a:extLst>
                  <a:ext uri="{FF2B5EF4-FFF2-40B4-BE49-F238E27FC236}">
                    <a16:creationId xmlns:a16="http://schemas.microsoft.com/office/drawing/2014/main" id="{65C3CE07-C97A-454D-A06F-0B2A00281522}"/>
                  </a:ext>
                </a:extLst>
              </p:cNvPr>
              <p:cNvSpPr>
                <a:spLocks noChangeArrowheads="1"/>
              </p:cNvSpPr>
              <p:nvPr/>
            </p:nvSpPr>
            <p:spPr bwMode="auto">
              <a:xfrm>
                <a:off x="4010167" y="2452768"/>
                <a:ext cx="1117654" cy="1017629"/>
              </a:xfrm>
              <a:custGeom>
                <a:avLst/>
                <a:gdLst>
                  <a:gd name="T0" fmla="*/ 994 w 1989"/>
                  <a:gd name="T1" fmla="*/ 0 h 1812"/>
                  <a:gd name="T2" fmla="*/ 994 w 1989"/>
                  <a:gd name="T3" fmla="*/ 0 h 1812"/>
                  <a:gd name="T4" fmla="*/ 354 w 1989"/>
                  <a:gd name="T5" fmla="*/ 268 h 1812"/>
                  <a:gd name="T6" fmla="*/ 354 w 1989"/>
                  <a:gd name="T7" fmla="*/ 1548 h 1812"/>
                  <a:gd name="T8" fmla="*/ 994 w 1989"/>
                  <a:gd name="T9" fmla="*/ 1811 h 1812"/>
                  <a:gd name="T10" fmla="*/ 1634 w 1989"/>
                  <a:gd name="T11" fmla="*/ 1548 h 1812"/>
                  <a:gd name="T12" fmla="*/ 1634 w 1989"/>
                  <a:gd name="T13" fmla="*/ 268 h 1812"/>
                  <a:gd name="T14" fmla="*/ 994 w 1989"/>
                  <a:gd name="T15" fmla="*/ 0 h 18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9" h="1812">
                    <a:moveTo>
                      <a:pt x="994" y="0"/>
                    </a:moveTo>
                    <a:lnTo>
                      <a:pt x="994" y="0"/>
                    </a:lnTo>
                    <a:cubicBezTo>
                      <a:pt x="766" y="0"/>
                      <a:pt x="532" y="91"/>
                      <a:pt x="354" y="268"/>
                    </a:cubicBezTo>
                    <a:cubicBezTo>
                      <a:pt x="0" y="622"/>
                      <a:pt x="0" y="1194"/>
                      <a:pt x="354" y="1548"/>
                    </a:cubicBezTo>
                    <a:cubicBezTo>
                      <a:pt x="532" y="1725"/>
                      <a:pt x="766" y="1811"/>
                      <a:pt x="994" y="1811"/>
                    </a:cubicBezTo>
                    <a:cubicBezTo>
                      <a:pt x="1229" y="1811"/>
                      <a:pt x="1457" y="1725"/>
                      <a:pt x="1634" y="1548"/>
                    </a:cubicBezTo>
                    <a:cubicBezTo>
                      <a:pt x="1988" y="1194"/>
                      <a:pt x="1988" y="622"/>
                      <a:pt x="1634" y="268"/>
                    </a:cubicBezTo>
                    <a:cubicBezTo>
                      <a:pt x="1457" y="91"/>
                      <a:pt x="1229" y="0"/>
                      <a:pt x="994" y="0"/>
                    </a:cubicBezTo>
                  </a:path>
                </a:pathLst>
              </a:custGeom>
              <a:noFill/>
              <a:ln>
                <a:solidFill>
                  <a:schemeClr val="accent2"/>
                </a:solid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4050">
                  <a:latin typeface="Lato Light"/>
                </a:endParaRPr>
              </a:p>
            </p:txBody>
          </p:sp>
        </p:grpSp>
        <p:pic>
          <p:nvPicPr>
            <p:cNvPr id="6" name="Graphic 5" descr="Tag with solid fill">
              <a:extLst>
                <a:ext uri="{FF2B5EF4-FFF2-40B4-BE49-F238E27FC236}">
                  <a16:creationId xmlns:a16="http://schemas.microsoft.com/office/drawing/2014/main" id="{38BA6EE5-B757-4A53-BB75-77685FCA88D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844997" y="6734421"/>
              <a:ext cx="914400" cy="914400"/>
            </a:xfrm>
            <a:prstGeom prst="rect">
              <a:avLst/>
            </a:prstGeom>
          </p:spPr>
        </p:pic>
      </p:grpSp>
      <p:sp>
        <p:nvSpPr>
          <p:cNvPr id="38" name="Text Placeholder 4">
            <a:extLst>
              <a:ext uri="{FF2B5EF4-FFF2-40B4-BE49-F238E27FC236}">
                <a16:creationId xmlns:a16="http://schemas.microsoft.com/office/drawing/2014/main" id="{5B3F3189-DD35-467D-A1E8-B22C52152BE7}"/>
              </a:ext>
            </a:extLst>
          </p:cNvPr>
          <p:cNvSpPr txBox="1">
            <a:spLocks/>
          </p:cNvSpPr>
          <p:nvPr/>
        </p:nvSpPr>
        <p:spPr>
          <a:xfrm>
            <a:off x="2306036" y="7968293"/>
            <a:ext cx="1597172" cy="925970"/>
          </a:xfrm>
          <a:prstGeom prst="rect">
            <a:avLst/>
          </a:prstGeom>
        </p:spPr>
        <p:txBody>
          <a:bodyPr vert="horz" lIns="91440" tIns="45720" rIns="91440" bIns="45720" rtlCol="0">
            <a:noAutofit/>
          </a:bodyPr>
          <a:lstStyle>
            <a:lvl1pPr marL="0" indent="0" algn="l" defTabSz="1371600" rtl="0" eaLnBrk="1" latinLnBrk="0" hangingPunct="1">
              <a:lnSpc>
                <a:spcPct val="90000"/>
              </a:lnSpc>
              <a:spcBef>
                <a:spcPts val="1500"/>
              </a:spcBef>
              <a:buFont typeface="Arial" panose="020B0604020202020204" pitchFamily="34" charset="0"/>
              <a:buNone/>
              <a:defRPr sz="6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35" indent="0" algn="l" defTabSz="1371600" rtl="0" eaLnBrk="1" latinLnBrk="0" hangingPunct="1">
              <a:lnSpc>
                <a:spcPct val="90000"/>
              </a:lnSpc>
              <a:spcBef>
                <a:spcPts val="750"/>
              </a:spcBef>
              <a:buFont typeface="Arial" panose="020B0604020202020204" pitchFamily="34" charset="0"/>
              <a:buNone/>
              <a:defRPr sz="3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69" indent="0" algn="l" defTabSz="1371600" rtl="0" eaLnBrk="1" latinLnBrk="0" hangingPunct="1">
              <a:lnSpc>
                <a:spcPct val="90000"/>
              </a:lnSpc>
              <a:spcBef>
                <a:spcPts val="750"/>
              </a:spcBef>
              <a:buFont typeface="Arial" panose="020B0604020202020204" pitchFamily="34" charset="0"/>
              <a:buNone/>
              <a:defRPr sz="3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504"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337"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ctr"/>
            <a:r>
              <a:rPr lang="en-US" sz="2000" dirty="0">
                <a:latin typeface="Nunito Sans" panose="00000500000000000000" pitchFamily="2" charset="0"/>
              </a:rPr>
              <a:t>Player Tags</a:t>
            </a:r>
          </a:p>
        </p:txBody>
      </p:sp>
      <p:sp>
        <p:nvSpPr>
          <p:cNvPr id="69" name="Text Placeholder 4">
            <a:extLst>
              <a:ext uri="{FF2B5EF4-FFF2-40B4-BE49-F238E27FC236}">
                <a16:creationId xmlns:a16="http://schemas.microsoft.com/office/drawing/2014/main" id="{5F20C0F3-BA25-42EB-9A30-633A22BFCDAC}"/>
              </a:ext>
            </a:extLst>
          </p:cNvPr>
          <p:cNvSpPr txBox="1">
            <a:spLocks/>
          </p:cNvSpPr>
          <p:nvPr/>
        </p:nvSpPr>
        <p:spPr>
          <a:xfrm>
            <a:off x="14090898" y="7968293"/>
            <a:ext cx="1999264" cy="925970"/>
          </a:xfrm>
          <a:prstGeom prst="rect">
            <a:avLst/>
          </a:prstGeom>
        </p:spPr>
        <p:txBody>
          <a:bodyPr vert="horz" lIns="91440" tIns="45720" rIns="91440" bIns="45720" rtlCol="0">
            <a:noAutofit/>
          </a:bodyPr>
          <a:lstStyle>
            <a:lvl1pPr marL="0" indent="0" algn="l" defTabSz="1371600" rtl="0" eaLnBrk="1" latinLnBrk="0" hangingPunct="1">
              <a:lnSpc>
                <a:spcPct val="90000"/>
              </a:lnSpc>
              <a:spcBef>
                <a:spcPts val="1500"/>
              </a:spcBef>
              <a:buFont typeface="Arial" panose="020B0604020202020204" pitchFamily="34" charset="0"/>
              <a:buNone/>
              <a:defRPr sz="6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35" indent="0" algn="l" defTabSz="1371600" rtl="0" eaLnBrk="1" latinLnBrk="0" hangingPunct="1">
              <a:lnSpc>
                <a:spcPct val="90000"/>
              </a:lnSpc>
              <a:spcBef>
                <a:spcPts val="750"/>
              </a:spcBef>
              <a:buFont typeface="Arial" panose="020B0604020202020204" pitchFamily="34" charset="0"/>
              <a:buNone/>
              <a:defRPr sz="3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69" indent="0" algn="l" defTabSz="1371600" rtl="0" eaLnBrk="1" latinLnBrk="0" hangingPunct="1">
              <a:lnSpc>
                <a:spcPct val="90000"/>
              </a:lnSpc>
              <a:spcBef>
                <a:spcPts val="750"/>
              </a:spcBef>
              <a:buFont typeface="Arial" panose="020B0604020202020204" pitchFamily="34" charset="0"/>
              <a:buNone/>
              <a:defRPr sz="3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504"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337"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ctr"/>
            <a:r>
              <a:rPr lang="en-US" sz="2000" dirty="0">
                <a:latin typeface="Nunito Sans" panose="00000500000000000000" pitchFamily="2" charset="0"/>
              </a:rPr>
              <a:t>User Settings</a:t>
            </a:r>
          </a:p>
        </p:txBody>
      </p:sp>
      <p:grpSp>
        <p:nvGrpSpPr>
          <p:cNvPr id="73" name="Group 72">
            <a:extLst>
              <a:ext uri="{FF2B5EF4-FFF2-40B4-BE49-F238E27FC236}">
                <a16:creationId xmlns:a16="http://schemas.microsoft.com/office/drawing/2014/main" id="{6BC23536-5CC5-4FCB-9BBB-EA34AFBA45EC}"/>
              </a:ext>
            </a:extLst>
          </p:cNvPr>
          <p:cNvGrpSpPr/>
          <p:nvPr/>
        </p:nvGrpSpPr>
        <p:grpSpPr>
          <a:xfrm>
            <a:off x="14219993" y="6403916"/>
            <a:ext cx="1676481" cy="1526444"/>
            <a:chOff x="12922426" y="7834655"/>
            <a:chExt cx="1676481" cy="1526444"/>
          </a:xfrm>
        </p:grpSpPr>
        <p:grpSp>
          <p:nvGrpSpPr>
            <p:cNvPr id="65" name="Group 64">
              <a:extLst>
                <a:ext uri="{FF2B5EF4-FFF2-40B4-BE49-F238E27FC236}">
                  <a16:creationId xmlns:a16="http://schemas.microsoft.com/office/drawing/2014/main" id="{73C59AC3-7E24-485A-A6CE-3416CC981189}"/>
                </a:ext>
              </a:extLst>
            </p:cNvPr>
            <p:cNvGrpSpPr/>
            <p:nvPr/>
          </p:nvGrpSpPr>
          <p:grpSpPr>
            <a:xfrm>
              <a:off x="12922426" y="7834655"/>
              <a:ext cx="1676481" cy="1526444"/>
              <a:chOff x="4010167" y="2452768"/>
              <a:chExt cx="1117654" cy="1017629"/>
            </a:xfrm>
          </p:grpSpPr>
          <p:sp>
            <p:nvSpPr>
              <p:cNvPr id="67" name="Freeform 269">
                <a:extLst>
                  <a:ext uri="{FF2B5EF4-FFF2-40B4-BE49-F238E27FC236}">
                    <a16:creationId xmlns:a16="http://schemas.microsoft.com/office/drawing/2014/main" id="{97067DA6-99BC-4151-A5D4-84FAE671B719}"/>
                  </a:ext>
                </a:extLst>
              </p:cNvPr>
              <p:cNvSpPr>
                <a:spLocks noChangeArrowheads="1"/>
              </p:cNvSpPr>
              <p:nvPr/>
            </p:nvSpPr>
            <p:spPr bwMode="auto">
              <a:xfrm>
                <a:off x="4138799" y="2574087"/>
                <a:ext cx="860390" cy="783389"/>
              </a:xfrm>
              <a:custGeom>
                <a:avLst/>
                <a:gdLst>
                  <a:gd name="T0" fmla="*/ 994 w 1989"/>
                  <a:gd name="T1" fmla="*/ 0 h 1812"/>
                  <a:gd name="T2" fmla="*/ 994 w 1989"/>
                  <a:gd name="T3" fmla="*/ 0 h 1812"/>
                  <a:gd name="T4" fmla="*/ 354 w 1989"/>
                  <a:gd name="T5" fmla="*/ 268 h 1812"/>
                  <a:gd name="T6" fmla="*/ 354 w 1989"/>
                  <a:gd name="T7" fmla="*/ 1548 h 1812"/>
                  <a:gd name="T8" fmla="*/ 994 w 1989"/>
                  <a:gd name="T9" fmla="*/ 1811 h 1812"/>
                  <a:gd name="T10" fmla="*/ 1634 w 1989"/>
                  <a:gd name="T11" fmla="*/ 1548 h 1812"/>
                  <a:gd name="T12" fmla="*/ 1634 w 1989"/>
                  <a:gd name="T13" fmla="*/ 268 h 1812"/>
                  <a:gd name="T14" fmla="*/ 994 w 1989"/>
                  <a:gd name="T15" fmla="*/ 0 h 18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9" h="1812">
                    <a:moveTo>
                      <a:pt x="994" y="0"/>
                    </a:moveTo>
                    <a:lnTo>
                      <a:pt x="994" y="0"/>
                    </a:lnTo>
                    <a:cubicBezTo>
                      <a:pt x="766" y="0"/>
                      <a:pt x="532" y="91"/>
                      <a:pt x="354" y="268"/>
                    </a:cubicBezTo>
                    <a:cubicBezTo>
                      <a:pt x="0" y="622"/>
                      <a:pt x="0" y="1194"/>
                      <a:pt x="354" y="1548"/>
                    </a:cubicBezTo>
                    <a:cubicBezTo>
                      <a:pt x="532" y="1725"/>
                      <a:pt x="766" y="1811"/>
                      <a:pt x="994" y="1811"/>
                    </a:cubicBezTo>
                    <a:cubicBezTo>
                      <a:pt x="1229" y="1811"/>
                      <a:pt x="1457" y="1725"/>
                      <a:pt x="1634" y="1548"/>
                    </a:cubicBezTo>
                    <a:cubicBezTo>
                      <a:pt x="1988" y="1194"/>
                      <a:pt x="1988" y="622"/>
                      <a:pt x="1634" y="268"/>
                    </a:cubicBezTo>
                    <a:cubicBezTo>
                      <a:pt x="1457" y="91"/>
                      <a:pt x="1229" y="0"/>
                      <a:pt x="994" y="0"/>
                    </a:cubicBezTo>
                  </a:path>
                </a:pathLst>
              </a:custGeom>
              <a:solidFill>
                <a:schemeClr val="accent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4050">
                  <a:latin typeface="Lato Light"/>
                </a:endParaRPr>
              </a:p>
            </p:txBody>
          </p:sp>
          <p:sp>
            <p:nvSpPr>
              <p:cNvPr id="68" name="Freeform 269">
                <a:extLst>
                  <a:ext uri="{FF2B5EF4-FFF2-40B4-BE49-F238E27FC236}">
                    <a16:creationId xmlns:a16="http://schemas.microsoft.com/office/drawing/2014/main" id="{6CCFCD29-9ADC-44E4-9CAE-F1979CF73490}"/>
                  </a:ext>
                </a:extLst>
              </p:cNvPr>
              <p:cNvSpPr>
                <a:spLocks noChangeArrowheads="1"/>
              </p:cNvSpPr>
              <p:nvPr/>
            </p:nvSpPr>
            <p:spPr bwMode="auto">
              <a:xfrm>
                <a:off x="4010167" y="2452768"/>
                <a:ext cx="1117654" cy="1017629"/>
              </a:xfrm>
              <a:custGeom>
                <a:avLst/>
                <a:gdLst>
                  <a:gd name="T0" fmla="*/ 994 w 1989"/>
                  <a:gd name="T1" fmla="*/ 0 h 1812"/>
                  <a:gd name="T2" fmla="*/ 994 w 1989"/>
                  <a:gd name="T3" fmla="*/ 0 h 1812"/>
                  <a:gd name="T4" fmla="*/ 354 w 1989"/>
                  <a:gd name="T5" fmla="*/ 268 h 1812"/>
                  <a:gd name="T6" fmla="*/ 354 w 1989"/>
                  <a:gd name="T7" fmla="*/ 1548 h 1812"/>
                  <a:gd name="T8" fmla="*/ 994 w 1989"/>
                  <a:gd name="T9" fmla="*/ 1811 h 1812"/>
                  <a:gd name="T10" fmla="*/ 1634 w 1989"/>
                  <a:gd name="T11" fmla="*/ 1548 h 1812"/>
                  <a:gd name="T12" fmla="*/ 1634 w 1989"/>
                  <a:gd name="T13" fmla="*/ 268 h 1812"/>
                  <a:gd name="T14" fmla="*/ 994 w 1989"/>
                  <a:gd name="T15" fmla="*/ 0 h 18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9" h="1812">
                    <a:moveTo>
                      <a:pt x="994" y="0"/>
                    </a:moveTo>
                    <a:lnTo>
                      <a:pt x="994" y="0"/>
                    </a:lnTo>
                    <a:cubicBezTo>
                      <a:pt x="766" y="0"/>
                      <a:pt x="532" y="91"/>
                      <a:pt x="354" y="268"/>
                    </a:cubicBezTo>
                    <a:cubicBezTo>
                      <a:pt x="0" y="622"/>
                      <a:pt x="0" y="1194"/>
                      <a:pt x="354" y="1548"/>
                    </a:cubicBezTo>
                    <a:cubicBezTo>
                      <a:pt x="532" y="1725"/>
                      <a:pt x="766" y="1811"/>
                      <a:pt x="994" y="1811"/>
                    </a:cubicBezTo>
                    <a:cubicBezTo>
                      <a:pt x="1229" y="1811"/>
                      <a:pt x="1457" y="1725"/>
                      <a:pt x="1634" y="1548"/>
                    </a:cubicBezTo>
                    <a:cubicBezTo>
                      <a:pt x="1988" y="1194"/>
                      <a:pt x="1988" y="622"/>
                      <a:pt x="1634" y="268"/>
                    </a:cubicBezTo>
                    <a:cubicBezTo>
                      <a:pt x="1457" y="91"/>
                      <a:pt x="1229" y="0"/>
                      <a:pt x="994" y="0"/>
                    </a:cubicBezTo>
                  </a:path>
                </a:pathLst>
              </a:custGeom>
              <a:noFill/>
              <a:ln>
                <a:solidFill>
                  <a:schemeClr val="accent2"/>
                </a:solid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4050">
                  <a:latin typeface="Lato Light"/>
                </a:endParaRPr>
              </a:p>
            </p:txBody>
          </p:sp>
        </p:grpSp>
        <p:pic>
          <p:nvPicPr>
            <p:cNvPr id="71" name="Graphic 70" descr="User with solid fill">
              <a:extLst>
                <a:ext uri="{FF2B5EF4-FFF2-40B4-BE49-F238E27FC236}">
                  <a16:creationId xmlns:a16="http://schemas.microsoft.com/office/drawing/2014/main" id="{B9586231-0CC9-412F-BE4C-22DBE0964A7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3303466" y="8081924"/>
              <a:ext cx="914400" cy="914400"/>
            </a:xfrm>
            <a:prstGeom prst="rect">
              <a:avLst/>
            </a:prstGeom>
          </p:spPr>
        </p:pic>
      </p:grpSp>
      <p:grpSp>
        <p:nvGrpSpPr>
          <p:cNvPr id="81" name="Group 80">
            <a:extLst>
              <a:ext uri="{FF2B5EF4-FFF2-40B4-BE49-F238E27FC236}">
                <a16:creationId xmlns:a16="http://schemas.microsoft.com/office/drawing/2014/main" id="{B59642D5-F419-45F9-BAF1-5EBF65369C11}"/>
              </a:ext>
            </a:extLst>
          </p:cNvPr>
          <p:cNvGrpSpPr/>
          <p:nvPr/>
        </p:nvGrpSpPr>
        <p:grpSpPr>
          <a:xfrm>
            <a:off x="16135319" y="6403916"/>
            <a:ext cx="1676481" cy="1526444"/>
            <a:chOff x="15829694" y="6275024"/>
            <a:chExt cx="1676481" cy="1526444"/>
          </a:xfrm>
        </p:grpSpPr>
        <p:grpSp>
          <p:nvGrpSpPr>
            <p:cNvPr id="23" name="Group 22">
              <a:extLst>
                <a:ext uri="{FF2B5EF4-FFF2-40B4-BE49-F238E27FC236}">
                  <a16:creationId xmlns:a16="http://schemas.microsoft.com/office/drawing/2014/main" id="{840F01BE-5DA6-4D03-94B5-28E3F4A4E040}"/>
                </a:ext>
              </a:extLst>
            </p:cNvPr>
            <p:cNvGrpSpPr/>
            <p:nvPr/>
          </p:nvGrpSpPr>
          <p:grpSpPr>
            <a:xfrm>
              <a:off x="15829694" y="6275024"/>
              <a:ext cx="1676481" cy="1526444"/>
              <a:chOff x="4010167" y="2452768"/>
              <a:chExt cx="1117654" cy="1017629"/>
            </a:xfrm>
          </p:grpSpPr>
          <p:sp>
            <p:nvSpPr>
              <p:cNvPr id="26" name="Freeform 269">
                <a:extLst>
                  <a:ext uri="{FF2B5EF4-FFF2-40B4-BE49-F238E27FC236}">
                    <a16:creationId xmlns:a16="http://schemas.microsoft.com/office/drawing/2014/main" id="{15BDC3A7-4B89-431C-BBE6-F906AF0DAEE0}"/>
                  </a:ext>
                </a:extLst>
              </p:cNvPr>
              <p:cNvSpPr>
                <a:spLocks noChangeArrowheads="1"/>
              </p:cNvSpPr>
              <p:nvPr/>
            </p:nvSpPr>
            <p:spPr bwMode="auto">
              <a:xfrm>
                <a:off x="4138799" y="2574087"/>
                <a:ext cx="860390" cy="783389"/>
              </a:xfrm>
              <a:custGeom>
                <a:avLst/>
                <a:gdLst>
                  <a:gd name="T0" fmla="*/ 994 w 1989"/>
                  <a:gd name="T1" fmla="*/ 0 h 1812"/>
                  <a:gd name="T2" fmla="*/ 994 w 1989"/>
                  <a:gd name="T3" fmla="*/ 0 h 1812"/>
                  <a:gd name="T4" fmla="*/ 354 w 1989"/>
                  <a:gd name="T5" fmla="*/ 268 h 1812"/>
                  <a:gd name="T6" fmla="*/ 354 w 1989"/>
                  <a:gd name="T7" fmla="*/ 1548 h 1812"/>
                  <a:gd name="T8" fmla="*/ 994 w 1989"/>
                  <a:gd name="T9" fmla="*/ 1811 h 1812"/>
                  <a:gd name="T10" fmla="*/ 1634 w 1989"/>
                  <a:gd name="T11" fmla="*/ 1548 h 1812"/>
                  <a:gd name="T12" fmla="*/ 1634 w 1989"/>
                  <a:gd name="T13" fmla="*/ 268 h 1812"/>
                  <a:gd name="T14" fmla="*/ 994 w 1989"/>
                  <a:gd name="T15" fmla="*/ 0 h 18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9" h="1812">
                    <a:moveTo>
                      <a:pt x="994" y="0"/>
                    </a:moveTo>
                    <a:lnTo>
                      <a:pt x="994" y="0"/>
                    </a:lnTo>
                    <a:cubicBezTo>
                      <a:pt x="766" y="0"/>
                      <a:pt x="532" y="91"/>
                      <a:pt x="354" y="268"/>
                    </a:cubicBezTo>
                    <a:cubicBezTo>
                      <a:pt x="0" y="622"/>
                      <a:pt x="0" y="1194"/>
                      <a:pt x="354" y="1548"/>
                    </a:cubicBezTo>
                    <a:cubicBezTo>
                      <a:pt x="532" y="1725"/>
                      <a:pt x="766" y="1811"/>
                      <a:pt x="994" y="1811"/>
                    </a:cubicBezTo>
                    <a:cubicBezTo>
                      <a:pt x="1229" y="1811"/>
                      <a:pt x="1457" y="1725"/>
                      <a:pt x="1634" y="1548"/>
                    </a:cubicBezTo>
                    <a:cubicBezTo>
                      <a:pt x="1988" y="1194"/>
                      <a:pt x="1988" y="622"/>
                      <a:pt x="1634" y="268"/>
                    </a:cubicBezTo>
                    <a:cubicBezTo>
                      <a:pt x="1457" y="91"/>
                      <a:pt x="1229" y="0"/>
                      <a:pt x="994" y="0"/>
                    </a:cubicBezTo>
                  </a:path>
                </a:pathLst>
              </a:custGeom>
              <a:solidFill>
                <a:schemeClr val="accent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4050">
                  <a:latin typeface="Lato Light"/>
                </a:endParaRPr>
              </a:p>
            </p:txBody>
          </p:sp>
          <p:sp>
            <p:nvSpPr>
              <p:cNvPr id="28" name="Freeform 269">
                <a:extLst>
                  <a:ext uri="{FF2B5EF4-FFF2-40B4-BE49-F238E27FC236}">
                    <a16:creationId xmlns:a16="http://schemas.microsoft.com/office/drawing/2014/main" id="{AEBB840F-B2FD-4811-B3D9-9F272E08381E}"/>
                  </a:ext>
                </a:extLst>
              </p:cNvPr>
              <p:cNvSpPr>
                <a:spLocks noChangeArrowheads="1"/>
              </p:cNvSpPr>
              <p:nvPr/>
            </p:nvSpPr>
            <p:spPr bwMode="auto">
              <a:xfrm>
                <a:off x="4010167" y="2452768"/>
                <a:ext cx="1117654" cy="1017629"/>
              </a:xfrm>
              <a:custGeom>
                <a:avLst/>
                <a:gdLst>
                  <a:gd name="T0" fmla="*/ 994 w 1989"/>
                  <a:gd name="T1" fmla="*/ 0 h 1812"/>
                  <a:gd name="T2" fmla="*/ 994 w 1989"/>
                  <a:gd name="T3" fmla="*/ 0 h 1812"/>
                  <a:gd name="T4" fmla="*/ 354 w 1989"/>
                  <a:gd name="T5" fmla="*/ 268 h 1812"/>
                  <a:gd name="T6" fmla="*/ 354 w 1989"/>
                  <a:gd name="T7" fmla="*/ 1548 h 1812"/>
                  <a:gd name="T8" fmla="*/ 994 w 1989"/>
                  <a:gd name="T9" fmla="*/ 1811 h 1812"/>
                  <a:gd name="T10" fmla="*/ 1634 w 1989"/>
                  <a:gd name="T11" fmla="*/ 1548 h 1812"/>
                  <a:gd name="T12" fmla="*/ 1634 w 1989"/>
                  <a:gd name="T13" fmla="*/ 268 h 1812"/>
                  <a:gd name="T14" fmla="*/ 994 w 1989"/>
                  <a:gd name="T15" fmla="*/ 0 h 18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9" h="1812">
                    <a:moveTo>
                      <a:pt x="994" y="0"/>
                    </a:moveTo>
                    <a:lnTo>
                      <a:pt x="994" y="0"/>
                    </a:lnTo>
                    <a:cubicBezTo>
                      <a:pt x="766" y="0"/>
                      <a:pt x="532" y="91"/>
                      <a:pt x="354" y="268"/>
                    </a:cubicBezTo>
                    <a:cubicBezTo>
                      <a:pt x="0" y="622"/>
                      <a:pt x="0" y="1194"/>
                      <a:pt x="354" y="1548"/>
                    </a:cubicBezTo>
                    <a:cubicBezTo>
                      <a:pt x="532" y="1725"/>
                      <a:pt x="766" y="1811"/>
                      <a:pt x="994" y="1811"/>
                    </a:cubicBezTo>
                    <a:cubicBezTo>
                      <a:pt x="1229" y="1811"/>
                      <a:pt x="1457" y="1725"/>
                      <a:pt x="1634" y="1548"/>
                    </a:cubicBezTo>
                    <a:cubicBezTo>
                      <a:pt x="1988" y="1194"/>
                      <a:pt x="1988" y="622"/>
                      <a:pt x="1634" y="268"/>
                    </a:cubicBezTo>
                    <a:cubicBezTo>
                      <a:pt x="1457" y="91"/>
                      <a:pt x="1229" y="0"/>
                      <a:pt x="994" y="0"/>
                    </a:cubicBezTo>
                  </a:path>
                </a:pathLst>
              </a:custGeom>
              <a:noFill/>
              <a:ln>
                <a:solidFill>
                  <a:schemeClr val="accent2"/>
                </a:solid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4050">
                  <a:latin typeface="Lato Light"/>
                </a:endParaRPr>
              </a:p>
            </p:txBody>
          </p:sp>
        </p:grpSp>
        <p:pic>
          <p:nvPicPr>
            <p:cNvPr id="79" name="Picture 78" descr="A picture containing text, electronics, projector&#10;&#10;Description automatically generated">
              <a:extLst>
                <a:ext uri="{FF2B5EF4-FFF2-40B4-BE49-F238E27FC236}">
                  <a16:creationId xmlns:a16="http://schemas.microsoft.com/office/drawing/2014/main" id="{E3CAB303-3D4A-4AC5-8751-FC746CAD8C8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145000" y="6746803"/>
              <a:ext cx="1040880" cy="572733"/>
            </a:xfrm>
            <a:prstGeom prst="rect">
              <a:avLst/>
            </a:prstGeom>
          </p:spPr>
        </p:pic>
      </p:grpSp>
    </p:spTree>
    <p:extLst>
      <p:ext uri="{BB962C8B-B14F-4D97-AF65-F5344CB8AC3E}">
        <p14:creationId xmlns:p14="http://schemas.microsoft.com/office/powerpoint/2010/main" val="147084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5">
            <a:extLst>
              <a:ext uri="{FF2B5EF4-FFF2-40B4-BE49-F238E27FC236}">
                <a16:creationId xmlns:a16="http://schemas.microsoft.com/office/drawing/2014/main" id="{3FB12F91-B170-442E-B2C6-558EB79B2550}"/>
              </a:ext>
            </a:extLst>
          </p:cNvPr>
          <p:cNvSpPr>
            <a:spLocks noChangeArrowheads="1"/>
          </p:cNvSpPr>
          <p:nvPr/>
        </p:nvSpPr>
        <p:spPr bwMode="auto">
          <a:xfrm rot="16200000">
            <a:off x="8250516" y="3188837"/>
            <a:ext cx="497946" cy="861494"/>
          </a:xfrm>
          <a:custGeom>
            <a:avLst/>
            <a:gdLst>
              <a:gd name="T0" fmla="*/ 2534 w 228"/>
              <a:gd name="T1" fmla="*/ 17679 h 396"/>
              <a:gd name="T2" fmla="*/ 2534 w 228"/>
              <a:gd name="T3" fmla="*/ 17679 h 396"/>
              <a:gd name="T4" fmla="*/ 56482 w 228"/>
              <a:gd name="T5" fmla="*/ 71077 h 396"/>
              <a:gd name="T6" fmla="*/ 2534 w 228"/>
              <a:gd name="T7" fmla="*/ 127361 h 396"/>
              <a:gd name="T8" fmla="*/ 2534 w 228"/>
              <a:gd name="T9" fmla="*/ 127361 h 396"/>
              <a:gd name="T10" fmla="*/ 0 w 228"/>
              <a:gd name="T11" fmla="*/ 132412 h 396"/>
              <a:gd name="T12" fmla="*/ 10500 w 228"/>
              <a:gd name="T13" fmla="*/ 142514 h 396"/>
              <a:gd name="T14" fmla="*/ 18103 w 228"/>
              <a:gd name="T15" fmla="*/ 139989 h 396"/>
              <a:gd name="T16" fmla="*/ 18103 w 228"/>
              <a:gd name="T17" fmla="*/ 139989 h 396"/>
              <a:gd name="T18" fmla="*/ 79654 w 228"/>
              <a:gd name="T19" fmla="*/ 79014 h 396"/>
              <a:gd name="T20" fmla="*/ 79654 w 228"/>
              <a:gd name="T21" fmla="*/ 79014 h 396"/>
              <a:gd name="T22" fmla="*/ 82188 w 228"/>
              <a:gd name="T23" fmla="*/ 71077 h 396"/>
              <a:gd name="T24" fmla="*/ 82188 w 228"/>
              <a:gd name="T25" fmla="*/ 71077 h 396"/>
              <a:gd name="T26" fmla="*/ 82188 w 228"/>
              <a:gd name="T27" fmla="*/ 71077 h 396"/>
              <a:gd name="T28" fmla="*/ 79654 w 228"/>
              <a:gd name="T29" fmla="*/ 63500 h 396"/>
              <a:gd name="T30" fmla="*/ 79654 w 228"/>
              <a:gd name="T31" fmla="*/ 63500 h 396"/>
              <a:gd name="T32" fmla="*/ 18103 w 228"/>
              <a:gd name="T33" fmla="*/ 2526 h 396"/>
              <a:gd name="T34" fmla="*/ 18103 w 228"/>
              <a:gd name="T35" fmla="*/ 2526 h 396"/>
              <a:gd name="T36" fmla="*/ 10500 w 228"/>
              <a:gd name="T37" fmla="*/ 0 h 396"/>
              <a:gd name="T38" fmla="*/ 0 w 228"/>
              <a:gd name="T39" fmla="*/ 10102 h 396"/>
              <a:gd name="T40" fmla="*/ 2534 w 228"/>
              <a:gd name="T41" fmla="*/ 17679 h 3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28" h="396">
                <a:moveTo>
                  <a:pt x="7" y="49"/>
                </a:moveTo>
                <a:lnTo>
                  <a:pt x="7" y="49"/>
                </a:lnTo>
                <a:cubicBezTo>
                  <a:pt x="156" y="197"/>
                  <a:pt x="156" y="197"/>
                  <a:pt x="156" y="197"/>
                </a:cubicBezTo>
                <a:cubicBezTo>
                  <a:pt x="7" y="353"/>
                  <a:pt x="7" y="353"/>
                  <a:pt x="7" y="353"/>
                </a:cubicBezTo>
                <a:cubicBezTo>
                  <a:pt x="0" y="353"/>
                  <a:pt x="0" y="360"/>
                  <a:pt x="0" y="367"/>
                </a:cubicBezTo>
                <a:cubicBezTo>
                  <a:pt x="0" y="388"/>
                  <a:pt x="15" y="395"/>
                  <a:pt x="29" y="395"/>
                </a:cubicBezTo>
                <a:cubicBezTo>
                  <a:pt x="36" y="395"/>
                  <a:pt x="43" y="395"/>
                  <a:pt x="50" y="388"/>
                </a:cubicBezTo>
                <a:cubicBezTo>
                  <a:pt x="220" y="219"/>
                  <a:pt x="220" y="219"/>
                  <a:pt x="220" y="219"/>
                </a:cubicBezTo>
                <a:cubicBezTo>
                  <a:pt x="227" y="212"/>
                  <a:pt x="227" y="205"/>
                  <a:pt x="227" y="197"/>
                </a:cubicBezTo>
                <a:cubicBezTo>
                  <a:pt x="227" y="190"/>
                  <a:pt x="227" y="183"/>
                  <a:pt x="220" y="176"/>
                </a:cubicBezTo>
                <a:cubicBezTo>
                  <a:pt x="50" y="7"/>
                  <a:pt x="50" y="7"/>
                  <a:pt x="50" y="7"/>
                </a:cubicBezTo>
                <a:cubicBezTo>
                  <a:pt x="43" y="7"/>
                  <a:pt x="36" y="0"/>
                  <a:pt x="29" y="0"/>
                </a:cubicBezTo>
                <a:cubicBezTo>
                  <a:pt x="15" y="0"/>
                  <a:pt x="0" y="14"/>
                  <a:pt x="0" y="28"/>
                </a:cubicBezTo>
                <a:cubicBezTo>
                  <a:pt x="0" y="42"/>
                  <a:pt x="7" y="49"/>
                  <a:pt x="7" y="49"/>
                </a:cubicBezTo>
              </a:path>
            </a:pathLst>
          </a:custGeom>
          <a:solidFill>
            <a:schemeClr val="tx1"/>
          </a:solidFill>
          <a:ln>
            <a:noFill/>
          </a:ln>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5400"/>
          </a:p>
        </p:txBody>
      </p:sp>
      <p:sp>
        <p:nvSpPr>
          <p:cNvPr id="17" name="Freeform 5">
            <a:extLst>
              <a:ext uri="{FF2B5EF4-FFF2-40B4-BE49-F238E27FC236}">
                <a16:creationId xmlns:a16="http://schemas.microsoft.com/office/drawing/2014/main" id="{5BA1686E-4EAB-43EF-83B9-E38590A221E9}"/>
              </a:ext>
            </a:extLst>
          </p:cNvPr>
          <p:cNvSpPr>
            <a:spLocks noChangeArrowheads="1"/>
          </p:cNvSpPr>
          <p:nvPr/>
        </p:nvSpPr>
        <p:spPr bwMode="auto">
          <a:xfrm rot="19363825">
            <a:off x="9773491" y="3700599"/>
            <a:ext cx="497750" cy="861828"/>
          </a:xfrm>
          <a:custGeom>
            <a:avLst/>
            <a:gdLst>
              <a:gd name="T0" fmla="*/ 2534 w 228"/>
              <a:gd name="T1" fmla="*/ 17679 h 396"/>
              <a:gd name="T2" fmla="*/ 2534 w 228"/>
              <a:gd name="T3" fmla="*/ 17679 h 396"/>
              <a:gd name="T4" fmla="*/ 56482 w 228"/>
              <a:gd name="T5" fmla="*/ 71077 h 396"/>
              <a:gd name="T6" fmla="*/ 2534 w 228"/>
              <a:gd name="T7" fmla="*/ 127361 h 396"/>
              <a:gd name="T8" fmla="*/ 2534 w 228"/>
              <a:gd name="T9" fmla="*/ 127361 h 396"/>
              <a:gd name="T10" fmla="*/ 0 w 228"/>
              <a:gd name="T11" fmla="*/ 132412 h 396"/>
              <a:gd name="T12" fmla="*/ 10500 w 228"/>
              <a:gd name="T13" fmla="*/ 142514 h 396"/>
              <a:gd name="T14" fmla="*/ 18103 w 228"/>
              <a:gd name="T15" fmla="*/ 139989 h 396"/>
              <a:gd name="T16" fmla="*/ 18103 w 228"/>
              <a:gd name="T17" fmla="*/ 139989 h 396"/>
              <a:gd name="T18" fmla="*/ 79654 w 228"/>
              <a:gd name="T19" fmla="*/ 79014 h 396"/>
              <a:gd name="T20" fmla="*/ 79654 w 228"/>
              <a:gd name="T21" fmla="*/ 79014 h 396"/>
              <a:gd name="T22" fmla="*/ 82188 w 228"/>
              <a:gd name="T23" fmla="*/ 71077 h 396"/>
              <a:gd name="T24" fmla="*/ 82188 w 228"/>
              <a:gd name="T25" fmla="*/ 71077 h 396"/>
              <a:gd name="T26" fmla="*/ 82188 w 228"/>
              <a:gd name="T27" fmla="*/ 71077 h 396"/>
              <a:gd name="T28" fmla="*/ 79654 w 228"/>
              <a:gd name="T29" fmla="*/ 63500 h 396"/>
              <a:gd name="T30" fmla="*/ 79654 w 228"/>
              <a:gd name="T31" fmla="*/ 63500 h 396"/>
              <a:gd name="T32" fmla="*/ 18103 w 228"/>
              <a:gd name="T33" fmla="*/ 2526 h 396"/>
              <a:gd name="T34" fmla="*/ 18103 w 228"/>
              <a:gd name="T35" fmla="*/ 2526 h 396"/>
              <a:gd name="T36" fmla="*/ 10500 w 228"/>
              <a:gd name="T37" fmla="*/ 0 h 396"/>
              <a:gd name="T38" fmla="*/ 0 w 228"/>
              <a:gd name="T39" fmla="*/ 10102 h 396"/>
              <a:gd name="T40" fmla="*/ 2534 w 228"/>
              <a:gd name="T41" fmla="*/ 17679 h 3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28" h="396">
                <a:moveTo>
                  <a:pt x="7" y="49"/>
                </a:moveTo>
                <a:lnTo>
                  <a:pt x="7" y="49"/>
                </a:lnTo>
                <a:cubicBezTo>
                  <a:pt x="156" y="197"/>
                  <a:pt x="156" y="197"/>
                  <a:pt x="156" y="197"/>
                </a:cubicBezTo>
                <a:cubicBezTo>
                  <a:pt x="7" y="353"/>
                  <a:pt x="7" y="353"/>
                  <a:pt x="7" y="353"/>
                </a:cubicBezTo>
                <a:cubicBezTo>
                  <a:pt x="0" y="353"/>
                  <a:pt x="0" y="360"/>
                  <a:pt x="0" y="367"/>
                </a:cubicBezTo>
                <a:cubicBezTo>
                  <a:pt x="0" y="388"/>
                  <a:pt x="15" y="395"/>
                  <a:pt x="29" y="395"/>
                </a:cubicBezTo>
                <a:cubicBezTo>
                  <a:pt x="36" y="395"/>
                  <a:pt x="43" y="395"/>
                  <a:pt x="50" y="388"/>
                </a:cubicBezTo>
                <a:cubicBezTo>
                  <a:pt x="220" y="219"/>
                  <a:pt x="220" y="219"/>
                  <a:pt x="220" y="219"/>
                </a:cubicBezTo>
                <a:cubicBezTo>
                  <a:pt x="227" y="212"/>
                  <a:pt x="227" y="205"/>
                  <a:pt x="227" y="197"/>
                </a:cubicBezTo>
                <a:cubicBezTo>
                  <a:pt x="227" y="190"/>
                  <a:pt x="227" y="183"/>
                  <a:pt x="220" y="176"/>
                </a:cubicBezTo>
                <a:cubicBezTo>
                  <a:pt x="50" y="7"/>
                  <a:pt x="50" y="7"/>
                  <a:pt x="50" y="7"/>
                </a:cubicBezTo>
                <a:cubicBezTo>
                  <a:pt x="43" y="7"/>
                  <a:pt x="36" y="0"/>
                  <a:pt x="29" y="0"/>
                </a:cubicBezTo>
                <a:cubicBezTo>
                  <a:pt x="15" y="0"/>
                  <a:pt x="0" y="14"/>
                  <a:pt x="0" y="28"/>
                </a:cubicBezTo>
                <a:cubicBezTo>
                  <a:pt x="0" y="42"/>
                  <a:pt x="7" y="49"/>
                  <a:pt x="7" y="49"/>
                </a:cubicBezTo>
              </a:path>
            </a:pathLst>
          </a:custGeom>
          <a:solidFill>
            <a:schemeClr val="accent2"/>
          </a:solidFill>
          <a:ln>
            <a:noFill/>
          </a:ln>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5400"/>
          </a:p>
        </p:txBody>
      </p:sp>
      <p:sp>
        <p:nvSpPr>
          <p:cNvPr id="18" name="Freeform 5">
            <a:extLst>
              <a:ext uri="{FF2B5EF4-FFF2-40B4-BE49-F238E27FC236}">
                <a16:creationId xmlns:a16="http://schemas.microsoft.com/office/drawing/2014/main" id="{4BF86CE1-6038-4243-905B-F3C21E2124D9}"/>
              </a:ext>
            </a:extLst>
          </p:cNvPr>
          <p:cNvSpPr>
            <a:spLocks noChangeArrowheads="1"/>
          </p:cNvSpPr>
          <p:nvPr/>
        </p:nvSpPr>
        <p:spPr bwMode="auto">
          <a:xfrm rot="679122">
            <a:off x="10221830" y="5411909"/>
            <a:ext cx="497750" cy="861828"/>
          </a:xfrm>
          <a:custGeom>
            <a:avLst/>
            <a:gdLst>
              <a:gd name="T0" fmla="*/ 2534 w 228"/>
              <a:gd name="T1" fmla="*/ 17679 h 396"/>
              <a:gd name="T2" fmla="*/ 2534 w 228"/>
              <a:gd name="T3" fmla="*/ 17679 h 396"/>
              <a:gd name="T4" fmla="*/ 56482 w 228"/>
              <a:gd name="T5" fmla="*/ 71077 h 396"/>
              <a:gd name="T6" fmla="*/ 2534 w 228"/>
              <a:gd name="T7" fmla="*/ 127361 h 396"/>
              <a:gd name="T8" fmla="*/ 2534 w 228"/>
              <a:gd name="T9" fmla="*/ 127361 h 396"/>
              <a:gd name="T10" fmla="*/ 0 w 228"/>
              <a:gd name="T11" fmla="*/ 132412 h 396"/>
              <a:gd name="T12" fmla="*/ 10500 w 228"/>
              <a:gd name="T13" fmla="*/ 142514 h 396"/>
              <a:gd name="T14" fmla="*/ 18103 w 228"/>
              <a:gd name="T15" fmla="*/ 139989 h 396"/>
              <a:gd name="T16" fmla="*/ 18103 w 228"/>
              <a:gd name="T17" fmla="*/ 139989 h 396"/>
              <a:gd name="T18" fmla="*/ 79654 w 228"/>
              <a:gd name="T19" fmla="*/ 79014 h 396"/>
              <a:gd name="T20" fmla="*/ 79654 w 228"/>
              <a:gd name="T21" fmla="*/ 79014 h 396"/>
              <a:gd name="T22" fmla="*/ 82188 w 228"/>
              <a:gd name="T23" fmla="*/ 71077 h 396"/>
              <a:gd name="T24" fmla="*/ 82188 w 228"/>
              <a:gd name="T25" fmla="*/ 71077 h 396"/>
              <a:gd name="T26" fmla="*/ 82188 w 228"/>
              <a:gd name="T27" fmla="*/ 71077 h 396"/>
              <a:gd name="T28" fmla="*/ 79654 w 228"/>
              <a:gd name="T29" fmla="*/ 63500 h 396"/>
              <a:gd name="T30" fmla="*/ 79654 w 228"/>
              <a:gd name="T31" fmla="*/ 63500 h 396"/>
              <a:gd name="T32" fmla="*/ 18103 w 228"/>
              <a:gd name="T33" fmla="*/ 2526 h 396"/>
              <a:gd name="T34" fmla="*/ 18103 w 228"/>
              <a:gd name="T35" fmla="*/ 2526 h 396"/>
              <a:gd name="T36" fmla="*/ 10500 w 228"/>
              <a:gd name="T37" fmla="*/ 0 h 396"/>
              <a:gd name="T38" fmla="*/ 0 w 228"/>
              <a:gd name="T39" fmla="*/ 10102 h 396"/>
              <a:gd name="T40" fmla="*/ 2534 w 228"/>
              <a:gd name="T41" fmla="*/ 17679 h 3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28" h="396">
                <a:moveTo>
                  <a:pt x="7" y="49"/>
                </a:moveTo>
                <a:lnTo>
                  <a:pt x="7" y="49"/>
                </a:lnTo>
                <a:cubicBezTo>
                  <a:pt x="156" y="197"/>
                  <a:pt x="156" y="197"/>
                  <a:pt x="156" y="197"/>
                </a:cubicBezTo>
                <a:cubicBezTo>
                  <a:pt x="7" y="353"/>
                  <a:pt x="7" y="353"/>
                  <a:pt x="7" y="353"/>
                </a:cubicBezTo>
                <a:cubicBezTo>
                  <a:pt x="0" y="353"/>
                  <a:pt x="0" y="360"/>
                  <a:pt x="0" y="367"/>
                </a:cubicBezTo>
                <a:cubicBezTo>
                  <a:pt x="0" y="388"/>
                  <a:pt x="15" y="395"/>
                  <a:pt x="29" y="395"/>
                </a:cubicBezTo>
                <a:cubicBezTo>
                  <a:pt x="36" y="395"/>
                  <a:pt x="43" y="395"/>
                  <a:pt x="50" y="388"/>
                </a:cubicBezTo>
                <a:cubicBezTo>
                  <a:pt x="220" y="219"/>
                  <a:pt x="220" y="219"/>
                  <a:pt x="220" y="219"/>
                </a:cubicBezTo>
                <a:cubicBezTo>
                  <a:pt x="227" y="212"/>
                  <a:pt x="227" y="205"/>
                  <a:pt x="227" y="197"/>
                </a:cubicBezTo>
                <a:cubicBezTo>
                  <a:pt x="227" y="190"/>
                  <a:pt x="227" y="183"/>
                  <a:pt x="220" y="176"/>
                </a:cubicBezTo>
                <a:cubicBezTo>
                  <a:pt x="50" y="7"/>
                  <a:pt x="50" y="7"/>
                  <a:pt x="50" y="7"/>
                </a:cubicBezTo>
                <a:cubicBezTo>
                  <a:pt x="43" y="7"/>
                  <a:pt x="36" y="0"/>
                  <a:pt x="29" y="0"/>
                </a:cubicBezTo>
                <a:cubicBezTo>
                  <a:pt x="15" y="0"/>
                  <a:pt x="0" y="14"/>
                  <a:pt x="0" y="28"/>
                </a:cubicBezTo>
                <a:cubicBezTo>
                  <a:pt x="0" y="42"/>
                  <a:pt x="7" y="49"/>
                  <a:pt x="7" y="49"/>
                </a:cubicBezTo>
              </a:path>
            </a:pathLst>
          </a:custGeom>
          <a:solidFill>
            <a:schemeClr val="accent3"/>
          </a:solidFill>
          <a:ln>
            <a:noFill/>
          </a:ln>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5400"/>
          </a:p>
        </p:txBody>
      </p:sp>
      <p:sp>
        <p:nvSpPr>
          <p:cNvPr id="19" name="Freeform 5">
            <a:extLst>
              <a:ext uri="{FF2B5EF4-FFF2-40B4-BE49-F238E27FC236}">
                <a16:creationId xmlns:a16="http://schemas.microsoft.com/office/drawing/2014/main" id="{C874E6B6-EFD9-44B7-9B78-C153AA57A721}"/>
              </a:ext>
            </a:extLst>
          </p:cNvPr>
          <p:cNvSpPr>
            <a:spLocks noChangeArrowheads="1"/>
          </p:cNvSpPr>
          <p:nvPr/>
        </p:nvSpPr>
        <p:spPr bwMode="auto">
          <a:xfrm rot="7312031">
            <a:off x="7318230" y="6733152"/>
            <a:ext cx="497943" cy="861489"/>
          </a:xfrm>
          <a:custGeom>
            <a:avLst/>
            <a:gdLst>
              <a:gd name="T0" fmla="*/ 2534 w 228"/>
              <a:gd name="T1" fmla="*/ 17679 h 396"/>
              <a:gd name="T2" fmla="*/ 2534 w 228"/>
              <a:gd name="T3" fmla="*/ 17679 h 396"/>
              <a:gd name="T4" fmla="*/ 56482 w 228"/>
              <a:gd name="T5" fmla="*/ 71077 h 396"/>
              <a:gd name="T6" fmla="*/ 2534 w 228"/>
              <a:gd name="T7" fmla="*/ 127361 h 396"/>
              <a:gd name="T8" fmla="*/ 2534 w 228"/>
              <a:gd name="T9" fmla="*/ 127361 h 396"/>
              <a:gd name="T10" fmla="*/ 0 w 228"/>
              <a:gd name="T11" fmla="*/ 132412 h 396"/>
              <a:gd name="T12" fmla="*/ 10500 w 228"/>
              <a:gd name="T13" fmla="*/ 142514 h 396"/>
              <a:gd name="T14" fmla="*/ 18103 w 228"/>
              <a:gd name="T15" fmla="*/ 139989 h 396"/>
              <a:gd name="T16" fmla="*/ 18103 w 228"/>
              <a:gd name="T17" fmla="*/ 139989 h 396"/>
              <a:gd name="T18" fmla="*/ 79654 w 228"/>
              <a:gd name="T19" fmla="*/ 79014 h 396"/>
              <a:gd name="T20" fmla="*/ 79654 w 228"/>
              <a:gd name="T21" fmla="*/ 79014 h 396"/>
              <a:gd name="T22" fmla="*/ 82188 w 228"/>
              <a:gd name="T23" fmla="*/ 71077 h 396"/>
              <a:gd name="T24" fmla="*/ 82188 w 228"/>
              <a:gd name="T25" fmla="*/ 71077 h 396"/>
              <a:gd name="T26" fmla="*/ 82188 w 228"/>
              <a:gd name="T27" fmla="*/ 71077 h 396"/>
              <a:gd name="T28" fmla="*/ 79654 w 228"/>
              <a:gd name="T29" fmla="*/ 63500 h 396"/>
              <a:gd name="T30" fmla="*/ 79654 w 228"/>
              <a:gd name="T31" fmla="*/ 63500 h 396"/>
              <a:gd name="T32" fmla="*/ 18103 w 228"/>
              <a:gd name="T33" fmla="*/ 2526 h 396"/>
              <a:gd name="T34" fmla="*/ 18103 w 228"/>
              <a:gd name="T35" fmla="*/ 2526 h 396"/>
              <a:gd name="T36" fmla="*/ 10500 w 228"/>
              <a:gd name="T37" fmla="*/ 0 h 396"/>
              <a:gd name="T38" fmla="*/ 0 w 228"/>
              <a:gd name="T39" fmla="*/ 10102 h 396"/>
              <a:gd name="T40" fmla="*/ 2534 w 228"/>
              <a:gd name="T41" fmla="*/ 17679 h 3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28" h="396">
                <a:moveTo>
                  <a:pt x="7" y="49"/>
                </a:moveTo>
                <a:lnTo>
                  <a:pt x="7" y="49"/>
                </a:lnTo>
                <a:cubicBezTo>
                  <a:pt x="156" y="197"/>
                  <a:pt x="156" y="197"/>
                  <a:pt x="156" y="197"/>
                </a:cubicBezTo>
                <a:cubicBezTo>
                  <a:pt x="7" y="353"/>
                  <a:pt x="7" y="353"/>
                  <a:pt x="7" y="353"/>
                </a:cubicBezTo>
                <a:cubicBezTo>
                  <a:pt x="0" y="353"/>
                  <a:pt x="0" y="360"/>
                  <a:pt x="0" y="367"/>
                </a:cubicBezTo>
                <a:cubicBezTo>
                  <a:pt x="0" y="388"/>
                  <a:pt x="15" y="395"/>
                  <a:pt x="29" y="395"/>
                </a:cubicBezTo>
                <a:cubicBezTo>
                  <a:pt x="36" y="395"/>
                  <a:pt x="43" y="395"/>
                  <a:pt x="50" y="388"/>
                </a:cubicBezTo>
                <a:cubicBezTo>
                  <a:pt x="220" y="219"/>
                  <a:pt x="220" y="219"/>
                  <a:pt x="220" y="219"/>
                </a:cubicBezTo>
                <a:cubicBezTo>
                  <a:pt x="227" y="212"/>
                  <a:pt x="227" y="205"/>
                  <a:pt x="227" y="197"/>
                </a:cubicBezTo>
                <a:cubicBezTo>
                  <a:pt x="227" y="190"/>
                  <a:pt x="227" y="183"/>
                  <a:pt x="220" y="176"/>
                </a:cubicBezTo>
                <a:cubicBezTo>
                  <a:pt x="50" y="7"/>
                  <a:pt x="50" y="7"/>
                  <a:pt x="50" y="7"/>
                </a:cubicBezTo>
                <a:cubicBezTo>
                  <a:pt x="43" y="7"/>
                  <a:pt x="36" y="0"/>
                  <a:pt x="29" y="0"/>
                </a:cubicBezTo>
                <a:cubicBezTo>
                  <a:pt x="15" y="0"/>
                  <a:pt x="0" y="14"/>
                  <a:pt x="0" y="28"/>
                </a:cubicBezTo>
                <a:cubicBezTo>
                  <a:pt x="0" y="42"/>
                  <a:pt x="7" y="49"/>
                  <a:pt x="7" y="49"/>
                </a:cubicBezTo>
              </a:path>
            </a:pathLst>
          </a:custGeom>
          <a:solidFill>
            <a:schemeClr val="accent4"/>
          </a:solidFill>
          <a:ln>
            <a:noFill/>
          </a:ln>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5400"/>
          </a:p>
        </p:txBody>
      </p:sp>
      <p:sp>
        <p:nvSpPr>
          <p:cNvPr id="20" name="Freeform 5">
            <a:extLst>
              <a:ext uri="{FF2B5EF4-FFF2-40B4-BE49-F238E27FC236}">
                <a16:creationId xmlns:a16="http://schemas.microsoft.com/office/drawing/2014/main" id="{69648A4E-4240-4DCC-AD0F-B4F560CA0844}"/>
              </a:ext>
            </a:extLst>
          </p:cNvPr>
          <p:cNvSpPr>
            <a:spLocks noChangeArrowheads="1"/>
          </p:cNvSpPr>
          <p:nvPr/>
        </p:nvSpPr>
        <p:spPr bwMode="auto">
          <a:xfrm rot="9900000">
            <a:off x="6380539" y="5442453"/>
            <a:ext cx="497750" cy="861828"/>
          </a:xfrm>
          <a:custGeom>
            <a:avLst/>
            <a:gdLst>
              <a:gd name="T0" fmla="*/ 2534 w 228"/>
              <a:gd name="T1" fmla="*/ 17679 h 396"/>
              <a:gd name="T2" fmla="*/ 2534 w 228"/>
              <a:gd name="T3" fmla="*/ 17679 h 396"/>
              <a:gd name="T4" fmla="*/ 56482 w 228"/>
              <a:gd name="T5" fmla="*/ 71077 h 396"/>
              <a:gd name="T6" fmla="*/ 2534 w 228"/>
              <a:gd name="T7" fmla="*/ 127361 h 396"/>
              <a:gd name="T8" fmla="*/ 2534 w 228"/>
              <a:gd name="T9" fmla="*/ 127361 h 396"/>
              <a:gd name="T10" fmla="*/ 0 w 228"/>
              <a:gd name="T11" fmla="*/ 132412 h 396"/>
              <a:gd name="T12" fmla="*/ 10500 w 228"/>
              <a:gd name="T13" fmla="*/ 142514 h 396"/>
              <a:gd name="T14" fmla="*/ 18103 w 228"/>
              <a:gd name="T15" fmla="*/ 139989 h 396"/>
              <a:gd name="T16" fmla="*/ 18103 w 228"/>
              <a:gd name="T17" fmla="*/ 139989 h 396"/>
              <a:gd name="T18" fmla="*/ 79654 w 228"/>
              <a:gd name="T19" fmla="*/ 79014 h 396"/>
              <a:gd name="T20" fmla="*/ 79654 w 228"/>
              <a:gd name="T21" fmla="*/ 79014 h 396"/>
              <a:gd name="T22" fmla="*/ 82188 w 228"/>
              <a:gd name="T23" fmla="*/ 71077 h 396"/>
              <a:gd name="T24" fmla="*/ 82188 w 228"/>
              <a:gd name="T25" fmla="*/ 71077 h 396"/>
              <a:gd name="T26" fmla="*/ 82188 w 228"/>
              <a:gd name="T27" fmla="*/ 71077 h 396"/>
              <a:gd name="T28" fmla="*/ 79654 w 228"/>
              <a:gd name="T29" fmla="*/ 63500 h 396"/>
              <a:gd name="T30" fmla="*/ 79654 w 228"/>
              <a:gd name="T31" fmla="*/ 63500 h 396"/>
              <a:gd name="T32" fmla="*/ 18103 w 228"/>
              <a:gd name="T33" fmla="*/ 2526 h 396"/>
              <a:gd name="T34" fmla="*/ 18103 w 228"/>
              <a:gd name="T35" fmla="*/ 2526 h 396"/>
              <a:gd name="T36" fmla="*/ 10500 w 228"/>
              <a:gd name="T37" fmla="*/ 0 h 396"/>
              <a:gd name="T38" fmla="*/ 0 w 228"/>
              <a:gd name="T39" fmla="*/ 10102 h 396"/>
              <a:gd name="T40" fmla="*/ 2534 w 228"/>
              <a:gd name="T41" fmla="*/ 17679 h 3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28" h="396">
                <a:moveTo>
                  <a:pt x="7" y="49"/>
                </a:moveTo>
                <a:lnTo>
                  <a:pt x="7" y="49"/>
                </a:lnTo>
                <a:cubicBezTo>
                  <a:pt x="156" y="197"/>
                  <a:pt x="156" y="197"/>
                  <a:pt x="156" y="197"/>
                </a:cubicBezTo>
                <a:cubicBezTo>
                  <a:pt x="7" y="353"/>
                  <a:pt x="7" y="353"/>
                  <a:pt x="7" y="353"/>
                </a:cubicBezTo>
                <a:cubicBezTo>
                  <a:pt x="0" y="353"/>
                  <a:pt x="0" y="360"/>
                  <a:pt x="0" y="367"/>
                </a:cubicBezTo>
                <a:cubicBezTo>
                  <a:pt x="0" y="388"/>
                  <a:pt x="15" y="395"/>
                  <a:pt x="29" y="395"/>
                </a:cubicBezTo>
                <a:cubicBezTo>
                  <a:pt x="36" y="395"/>
                  <a:pt x="43" y="395"/>
                  <a:pt x="50" y="388"/>
                </a:cubicBezTo>
                <a:cubicBezTo>
                  <a:pt x="220" y="219"/>
                  <a:pt x="220" y="219"/>
                  <a:pt x="220" y="219"/>
                </a:cubicBezTo>
                <a:cubicBezTo>
                  <a:pt x="227" y="212"/>
                  <a:pt x="227" y="205"/>
                  <a:pt x="227" y="197"/>
                </a:cubicBezTo>
                <a:cubicBezTo>
                  <a:pt x="227" y="190"/>
                  <a:pt x="227" y="183"/>
                  <a:pt x="220" y="176"/>
                </a:cubicBezTo>
                <a:cubicBezTo>
                  <a:pt x="50" y="7"/>
                  <a:pt x="50" y="7"/>
                  <a:pt x="50" y="7"/>
                </a:cubicBezTo>
                <a:cubicBezTo>
                  <a:pt x="43" y="7"/>
                  <a:pt x="36" y="0"/>
                  <a:pt x="29" y="0"/>
                </a:cubicBezTo>
                <a:cubicBezTo>
                  <a:pt x="15" y="0"/>
                  <a:pt x="0" y="14"/>
                  <a:pt x="0" y="28"/>
                </a:cubicBezTo>
                <a:cubicBezTo>
                  <a:pt x="0" y="42"/>
                  <a:pt x="7" y="49"/>
                  <a:pt x="7" y="49"/>
                </a:cubicBezTo>
              </a:path>
            </a:pathLst>
          </a:custGeom>
          <a:solidFill>
            <a:schemeClr val="accent5"/>
          </a:solidFill>
          <a:ln>
            <a:noFill/>
          </a:ln>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5400"/>
          </a:p>
        </p:txBody>
      </p:sp>
      <p:sp>
        <p:nvSpPr>
          <p:cNvPr id="21" name="Freeform 5">
            <a:extLst>
              <a:ext uri="{FF2B5EF4-FFF2-40B4-BE49-F238E27FC236}">
                <a16:creationId xmlns:a16="http://schemas.microsoft.com/office/drawing/2014/main" id="{4F49A65B-8425-4DB6-8791-C291B1D87626}"/>
              </a:ext>
            </a:extLst>
          </p:cNvPr>
          <p:cNvSpPr>
            <a:spLocks noChangeArrowheads="1"/>
          </p:cNvSpPr>
          <p:nvPr/>
        </p:nvSpPr>
        <p:spPr bwMode="auto">
          <a:xfrm rot="12600000">
            <a:off x="6675535" y="3663228"/>
            <a:ext cx="497750" cy="861828"/>
          </a:xfrm>
          <a:custGeom>
            <a:avLst/>
            <a:gdLst>
              <a:gd name="T0" fmla="*/ 2534 w 228"/>
              <a:gd name="T1" fmla="*/ 17679 h 396"/>
              <a:gd name="T2" fmla="*/ 2534 w 228"/>
              <a:gd name="T3" fmla="*/ 17679 h 396"/>
              <a:gd name="T4" fmla="*/ 56482 w 228"/>
              <a:gd name="T5" fmla="*/ 71077 h 396"/>
              <a:gd name="T6" fmla="*/ 2534 w 228"/>
              <a:gd name="T7" fmla="*/ 127361 h 396"/>
              <a:gd name="T8" fmla="*/ 2534 w 228"/>
              <a:gd name="T9" fmla="*/ 127361 h 396"/>
              <a:gd name="T10" fmla="*/ 0 w 228"/>
              <a:gd name="T11" fmla="*/ 132412 h 396"/>
              <a:gd name="T12" fmla="*/ 10500 w 228"/>
              <a:gd name="T13" fmla="*/ 142514 h 396"/>
              <a:gd name="T14" fmla="*/ 18103 w 228"/>
              <a:gd name="T15" fmla="*/ 139989 h 396"/>
              <a:gd name="T16" fmla="*/ 18103 w 228"/>
              <a:gd name="T17" fmla="*/ 139989 h 396"/>
              <a:gd name="T18" fmla="*/ 79654 w 228"/>
              <a:gd name="T19" fmla="*/ 79014 h 396"/>
              <a:gd name="T20" fmla="*/ 79654 w 228"/>
              <a:gd name="T21" fmla="*/ 79014 h 396"/>
              <a:gd name="T22" fmla="*/ 82188 w 228"/>
              <a:gd name="T23" fmla="*/ 71077 h 396"/>
              <a:gd name="T24" fmla="*/ 82188 w 228"/>
              <a:gd name="T25" fmla="*/ 71077 h 396"/>
              <a:gd name="T26" fmla="*/ 82188 w 228"/>
              <a:gd name="T27" fmla="*/ 71077 h 396"/>
              <a:gd name="T28" fmla="*/ 79654 w 228"/>
              <a:gd name="T29" fmla="*/ 63500 h 396"/>
              <a:gd name="T30" fmla="*/ 79654 w 228"/>
              <a:gd name="T31" fmla="*/ 63500 h 396"/>
              <a:gd name="T32" fmla="*/ 18103 w 228"/>
              <a:gd name="T33" fmla="*/ 2526 h 396"/>
              <a:gd name="T34" fmla="*/ 18103 w 228"/>
              <a:gd name="T35" fmla="*/ 2526 h 396"/>
              <a:gd name="T36" fmla="*/ 10500 w 228"/>
              <a:gd name="T37" fmla="*/ 0 h 396"/>
              <a:gd name="T38" fmla="*/ 0 w 228"/>
              <a:gd name="T39" fmla="*/ 10102 h 396"/>
              <a:gd name="T40" fmla="*/ 2534 w 228"/>
              <a:gd name="T41" fmla="*/ 17679 h 3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28" h="396">
                <a:moveTo>
                  <a:pt x="7" y="49"/>
                </a:moveTo>
                <a:lnTo>
                  <a:pt x="7" y="49"/>
                </a:lnTo>
                <a:cubicBezTo>
                  <a:pt x="156" y="197"/>
                  <a:pt x="156" y="197"/>
                  <a:pt x="156" y="197"/>
                </a:cubicBezTo>
                <a:cubicBezTo>
                  <a:pt x="7" y="353"/>
                  <a:pt x="7" y="353"/>
                  <a:pt x="7" y="353"/>
                </a:cubicBezTo>
                <a:cubicBezTo>
                  <a:pt x="0" y="353"/>
                  <a:pt x="0" y="360"/>
                  <a:pt x="0" y="367"/>
                </a:cubicBezTo>
                <a:cubicBezTo>
                  <a:pt x="0" y="388"/>
                  <a:pt x="15" y="395"/>
                  <a:pt x="29" y="395"/>
                </a:cubicBezTo>
                <a:cubicBezTo>
                  <a:pt x="36" y="395"/>
                  <a:pt x="43" y="395"/>
                  <a:pt x="50" y="388"/>
                </a:cubicBezTo>
                <a:cubicBezTo>
                  <a:pt x="220" y="219"/>
                  <a:pt x="220" y="219"/>
                  <a:pt x="220" y="219"/>
                </a:cubicBezTo>
                <a:cubicBezTo>
                  <a:pt x="227" y="212"/>
                  <a:pt x="227" y="205"/>
                  <a:pt x="227" y="197"/>
                </a:cubicBezTo>
                <a:cubicBezTo>
                  <a:pt x="227" y="190"/>
                  <a:pt x="227" y="183"/>
                  <a:pt x="220" y="176"/>
                </a:cubicBezTo>
                <a:cubicBezTo>
                  <a:pt x="50" y="7"/>
                  <a:pt x="50" y="7"/>
                  <a:pt x="50" y="7"/>
                </a:cubicBezTo>
                <a:cubicBezTo>
                  <a:pt x="43" y="7"/>
                  <a:pt x="36" y="0"/>
                  <a:pt x="29" y="0"/>
                </a:cubicBezTo>
                <a:cubicBezTo>
                  <a:pt x="15" y="0"/>
                  <a:pt x="0" y="14"/>
                  <a:pt x="0" y="28"/>
                </a:cubicBezTo>
                <a:cubicBezTo>
                  <a:pt x="0" y="42"/>
                  <a:pt x="7" y="49"/>
                  <a:pt x="7" y="49"/>
                </a:cubicBezTo>
              </a:path>
            </a:pathLst>
          </a:custGeom>
          <a:solidFill>
            <a:schemeClr val="accent6"/>
          </a:solidFill>
          <a:ln>
            <a:noFill/>
          </a:ln>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5400"/>
          </a:p>
        </p:txBody>
      </p:sp>
      <p:grpSp>
        <p:nvGrpSpPr>
          <p:cNvPr id="143" name="Group 142">
            <a:extLst>
              <a:ext uri="{FF2B5EF4-FFF2-40B4-BE49-F238E27FC236}">
                <a16:creationId xmlns:a16="http://schemas.microsoft.com/office/drawing/2014/main" id="{8C258699-64D1-4634-898D-22FB022CF119}"/>
              </a:ext>
            </a:extLst>
          </p:cNvPr>
          <p:cNvGrpSpPr/>
          <p:nvPr/>
        </p:nvGrpSpPr>
        <p:grpSpPr>
          <a:xfrm>
            <a:off x="7263913" y="634193"/>
            <a:ext cx="2602733" cy="2603408"/>
            <a:chOff x="4842607" y="422794"/>
            <a:chExt cx="1735155" cy="1735605"/>
          </a:xfrm>
        </p:grpSpPr>
        <p:sp>
          <p:nvSpPr>
            <p:cNvPr id="3" name="Oval 2">
              <a:extLst>
                <a:ext uri="{FF2B5EF4-FFF2-40B4-BE49-F238E27FC236}">
                  <a16:creationId xmlns:a16="http://schemas.microsoft.com/office/drawing/2014/main" id="{AA5D74A7-34F6-49C6-95B1-05CE67811E42}"/>
                </a:ext>
              </a:extLst>
            </p:cNvPr>
            <p:cNvSpPr>
              <a:spLocks noChangeAspect="1"/>
            </p:cNvSpPr>
            <p:nvPr/>
          </p:nvSpPr>
          <p:spPr bwMode="auto">
            <a:xfrm>
              <a:off x="4842607" y="422794"/>
              <a:ext cx="1735155" cy="1735605"/>
            </a:xfrm>
            <a:prstGeom prst="ellipse">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defTabSz="4126917">
                <a:defRPr/>
              </a:pPr>
              <a:endParaRPr lang="en-US" sz="450" b="1">
                <a:solidFill>
                  <a:schemeClr val="bg1"/>
                </a:solidFill>
                <a:latin typeface="+mj-lt"/>
              </a:endParaRPr>
            </a:p>
          </p:txBody>
        </p:sp>
        <p:grpSp>
          <p:nvGrpSpPr>
            <p:cNvPr id="65" name="Group 64">
              <a:extLst>
                <a:ext uri="{FF2B5EF4-FFF2-40B4-BE49-F238E27FC236}">
                  <a16:creationId xmlns:a16="http://schemas.microsoft.com/office/drawing/2014/main" id="{8AEC66B5-11CD-4CD3-A9D4-2F02F973449C}"/>
                </a:ext>
              </a:extLst>
            </p:cNvPr>
            <p:cNvGrpSpPr/>
            <p:nvPr/>
          </p:nvGrpSpPr>
          <p:grpSpPr>
            <a:xfrm>
              <a:off x="4912465" y="513563"/>
              <a:ext cx="1598832" cy="1598831"/>
              <a:chOff x="-3588215" y="4739345"/>
              <a:chExt cx="1397610" cy="1397610"/>
            </a:xfrm>
            <a:solidFill>
              <a:schemeClr val="tx1"/>
            </a:solidFill>
          </p:grpSpPr>
          <p:pic>
            <p:nvPicPr>
              <p:cNvPr id="66" name="Graphic 65" descr="Single gear">
                <a:extLst>
                  <a:ext uri="{FF2B5EF4-FFF2-40B4-BE49-F238E27FC236}">
                    <a16:creationId xmlns:a16="http://schemas.microsoft.com/office/drawing/2014/main" id="{3F109719-194E-4B06-8A9E-3CA7D1C427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88215" y="4739345"/>
                <a:ext cx="1397610" cy="1397610"/>
              </a:xfrm>
              <a:prstGeom prst="rect">
                <a:avLst/>
              </a:prstGeom>
            </p:spPr>
          </p:pic>
          <p:pic>
            <p:nvPicPr>
              <p:cNvPr id="67" name="Graphic 66" descr="Clock">
                <a:extLst>
                  <a:ext uri="{FF2B5EF4-FFF2-40B4-BE49-F238E27FC236}">
                    <a16:creationId xmlns:a16="http://schemas.microsoft.com/office/drawing/2014/main" id="{7A384F70-963E-4BF6-B030-9BF7B6D36F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13877" y="5033316"/>
                <a:ext cx="822868" cy="822868"/>
              </a:xfrm>
              <a:prstGeom prst="rect">
                <a:avLst/>
              </a:prstGeom>
            </p:spPr>
          </p:pic>
        </p:grpSp>
      </p:grpSp>
      <p:grpSp>
        <p:nvGrpSpPr>
          <p:cNvPr id="141" name="Group 140">
            <a:extLst>
              <a:ext uri="{FF2B5EF4-FFF2-40B4-BE49-F238E27FC236}">
                <a16:creationId xmlns:a16="http://schemas.microsoft.com/office/drawing/2014/main" id="{F6851C68-018B-490E-9B48-A3035916D578}"/>
              </a:ext>
            </a:extLst>
          </p:cNvPr>
          <p:cNvGrpSpPr/>
          <p:nvPr/>
        </p:nvGrpSpPr>
        <p:grpSpPr>
          <a:xfrm>
            <a:off x="4188762" y="2024470"/>
            <a:ext cx="2602728" cy="2603408"/>
            <a:chOff x="3054684" y="1517082"/>
            <a:chExt cx="1735152" cy="1735605"/>
          </a:xfrm>
        </p:grpSpPr>
        <p:sp>
          <p:nvSpPr>
            <p:cNvPr id="5" name="Oval 4">
              <a:extLst>
                <a:ext uri="{FF2B5EF4-FFF2-40B4-BE49-F238E27FC236}">
                  <a16:creationId xmlns:a16="http://schemas.microsoft.com/office/drawing/2014/main" id="{3A459DFC-4CD4-4ECA-91BC-37B6573586C7}"/>
                </a:ext>
              </a:extLst>
            </p:cNvPr>
            <p:cNvSpPr>
              <a:spLocks noChangeAspect="1"/>
            </p:cNvSpPr>
            <p:nvPr/>
          </p:nvSpPr>
          <p:spPr bwMode="auto">
            <a:xfrm>
              <a:off x="3054684" y="1517082"/>
              <a:ext cx="1735152" cy="1735605"/>
            </a:xfrm>
            <a:prstGeom prst="ellipse">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defTabSz="4126917">
                <a:defRPr/>
              </a:pPr>
              <a:endParaRPr lang="en-US" sz="4800" b="1">
                <a:latin typeface="+mj-lt"/>
              </a:endParaRPr>
            </a:p>
          </p:txBody>
        </p:sp>
        <p:pic>
          <p:nvPicPr>
            <p:cNvPr id="70" name="Graphic 69" descr="Heartbeat">
              <a:extLst>
                <a:ext uri="{FF2B5EF4-FFF2-40B4-BE49-F238E27FC236}">
                  <a16:creationId xmlns:a16="http://schemas.microsoft.com/office/drawing/2014/main" id="{7B5B91F6-6A73-460F-897D-686169274C3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50044" y="1817135"/>
              <a:ext cx="1046051" cy="1046051"/>
            </a:xfrm>
            <a:prstGeom prst="rect">
              <a:avLst/>
            </a:prstGeom>
          </p:spPr>
        </p:pic>
      </p:grpSp>
      <p:grpSp>
        <p:nvGrpSpPr>
          <p:cNvPr id="137" name="Group 136">
            <a:extLst>
              <a:ext uri="{FF2B5EF4-FFF2-40B4-BE49-F238E27FC236}">
                <a16:creationId xmlns:a16="http://schemas.microsoft.com/office/drawing/2014/main" id="{6DD70A0E-0505-44F4-AF9F-445D69896B78}"/>
              </a:ext>
            </a:extLst>
          </p:cNvPr>
          <p:cNvGrpSpPr/>
          <p:nvPr/>
        </p:nvGrpSpPr>
        <p:grpSpPr>
          <a:xfrm>
            <a:off x="9200770" y="7259983"/>
            <a:ext cx="2602733" cy="2603408"/>
            <a:chOff x="6293816" y="5538515"/>
            <a:chExt cx="1510074" cy="1510466"/>
          </a:xfrm>
        </p:grpSpPr>
        <p:sp>
          <p:nvSpPr>
            <p:cNvPr id="136" name="Oval 135">
              <a:extLst>
                <a:ext uri="{FF2B5EF4-FFF2-40B4-BE49-F238E27FC236}">
                  <a16:creationId xmlns:a16="http://schemas.microsoft.com/office/drawing/2014/main" id="{9D1D00B2-8EA6-41CF-A3C6-716DE171C14C}"/>
                </a:ext>
              </a:extLst>
            </p:cNvPr>
            <p:cNvSpPr>
              <a:spLocks noChangeAspect="1"/>
            </p:cNvSpPr>
            <p:nvPr/>
          </p:nvSpPr>
          <p:spPr bwMode="auto">
            <a:xfrm>
              <a:off x="6293816" y="5538515"/>
              <a:ext cx="1510074" cy="1510466"/>
            </a:xfrm>
            <a:prstGeom prst="ellipse">
              <a:avLst/>
            </a:prstGeom>
            <a:solidFill>
              <a:srgbClr val="06538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defTabSz="4126917">
                <a:defRPr/>
              </a:pPr>
              <a:endParaRPr lang="en-US" sz="4800" b="1">
                <a:latin typeface="+mj-lt"/>
              </a:endParaRPr>
            </a:p>
          </p:txBody>
        </p:sp>
        <p:pic>
          <p:nvPicPr>
            <p:cNvPr id="73" name="Graphic 72" descr="Image">
              <a:extLst>
                <a:ext uri="{FF2B5EF4-FFF2-40B4-BE49-F238E27FC236}">
                  <a16:creationId xmlns:a16="http://schemas.microsoft.com/office/drawing/2014/main" id="{868929DF-B710-4D8E-AE7B-360BCD87915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70942" y="5784544"/>
              <a:ext cx="676205" cy="676205"/>
            </a:xfrm>
            <a:prstGeom prst="rect">
              <a:avLst/>
            </a:prstGeom>
          </p:spPr>
        </p:pic>
        <p:pic>
          <p:nvPicPr>
            <p:cNvPr id="74" name="Graphic 73" descr="User network">
              <a:extLst>
                <a:ext uri="{FF2B5EF4-FFF2-40B4-BE49-F238E27FC236}">
                  <a16:creationId xmlns:a16="http://schemas.microsoft.com/office/drawing/2014/main" id="{FDABF090-AE4A-4CC4-8777-F6316940FA0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91975" y="6071320"/>
              <a:ext cx="676205" cy="676205"/>
            </a:xfrm>
            <a:prstGeom prst="rect">
              <a:avLst/>
            </a:prstGeom>
          </p:spPr>
        </p:pic>
      </p:grpSp>
      <p:grpSp>
        <p:nvGrpSpPr>
          <p:cNvPr id="140" name="Group 139">
            <a:extLst>
              <a:ext uri="{FF2B5EF4-FFF2-40B4-BE49-F238E27FC236}">
                <a16:creationId xmlns:a16="http://schemas.microsoft.com/office/drawing/2014/main" id="{15251986-1734-4D62-B5C7-FEEEF5E24A5A}"/>
              </a:ext>
            </a:extLst>
          </p:cNvPr>
          <p:cNvGrpSpPr/>
          <p:nvPr/>
        </p:nvGrpSpPr>
        <p:grpSpPr>
          <a:xfrm>
            <a:off x="10820297" y="4778631"/>
            <a:ext cx="2602728" cy="2603406"/>
            <a:chOff x="5232605" y="3559512"/>
            <a:chExt cx="1510072" cy="1510465"/>
          </a:xfrm>
        </p:grpSpPr>
        <p:sp>
          <p:nvSpPr>
            <p:cNvPr id="4" name="Oval 3">
              <a:extLst>
                <a:ext uri="{FF2B5EF4-FFF2-40B4-BE49-F238E27FC236}">
                  <a16:creationId xmlns:a16="http://schemas.microsoft.com/office/drawing/2014/main" id="{E8F486FB-54B2-4A08-92B2-CC544DF9F5D0}"/>
                </a:ext>
              </a:extLst>
            </p:cNvPr>
            <p:cNvSpPr>
              <a:spLocks noChangeAspect="1"/>
            </p:cNvSpPr>
            <p:nvPr/>
          </p:nvSpPr>
          <p:spPr bwMode="auto">
            <a:xfrm>
              <a:off x="5232605" y="3559512"/>
              <a:ext cx="1510072" cy="1510465"/>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defTabSz="4126917">
                <a:defRPr/>
              </a:pPr>
              <a:endParaRPr lang="en-US" sz="4800" b="1">
                <a:latin typeface="+mj-lt"/>
              </a:endParaRPr>
            </a:p>
          </p:txBody>
        </p:sp>
        <p:pic>
          <p:nvPicPr>
            <p:cNvPr id="77" name="Picture 76" descr="A picture containing drawing&#10;&#10;Description automatically generated">
              <a:extLst>
                <a:ext uri="{FF2B5EF4-FFF2-40B4-BE49-F238E27FC236}">
                  <a16:creationId xmlns:a16="http://schemas.microsoft.com/office/drawing/2014/main" id="{35A8B396-2C12-4F9F-A3BE-F62E650A24F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83285" y="4092132"/>
              <a:ext cx="1241130" cy="401414"/>
            </a:xfrm>
            <a:prstGeom prst="rect">
              <a:avLst/>
            </a:prstGeom>
            <a:noFill/>
          </p:spPr>
        </p:pic>
      </p:grpSp>
      <p:grpSp>
        <p:nvGrpSpPr>
          <p:cNvPr id="142" name="Group 141">
            <a:extLst>
              <a:ext uri="{FF2B5EF4-FFF2-40B4-BE49-F238E27FC236}">
                <a16:creationId xmlns:a16="http://schemas.microsoft.com/office/drawing/2014/main" id="{D46F9936-0528-478B-96FE-1021ABEB46AB}"/>
              </a:ext>
            </a:extLst>
          </p:cNvPr>
          <p:cNvGrpSpPr/>
          <p:nvPr/>
        </p:nvGrpSpPr>
        <p:grpSpPr>
          <a:xfrm>
            <a:off x="10133654" y="1980794"/>
            <a:ext cx="2602728" cy="2603406"/>
            <a:chOff x="6557109" y="1580509"/>
            <a:chExt cx="1735152" cy="1735604"/>
          </a:xfrm>
        </p:grpSpPr>
        <p:sp>
          <p:nvSpPr>
            <p:cNvPr id="8" name="Oval 7">
              <a:extLst>
                <a:ext uri="{FF2B5EF4-FFF2-40B4-BE49-F238E27FC236}">
                  <a16:creationId xmlns:a16="http://schemas.microsoft.com/office/drawing/2014/main" id="{E077886D-D129-4330-B359-31FD48E167EE}"/>
                </a:ext>
              </a:extLst>
            </p:cNvPr>
            <p:cNvSpPr>
              <a:spLocks noChangeAspect="1"/>
            </p:cNvSpPr>
            <p:nvPr/>
          </p:nvSpPr>
          <p:spPr bwMode="auto">
            <a:xfrm>
              <a:off x="6557109" y="1580509"/>
              <a:ext cx="1735152" cy="1735604"/>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defTabSz="4126917">
                <a:defRPr/>
              </a:pPr>
              <a:endParaRPr lang="en-US" sz="5550" b="1">
                <a:latin typeface="+mj-lt"/>
              </a:endParaRPr>
            </a:p>
          </p:txBody>
        </p:sp>
        <p:pic>
          <p:nvPicPr>
            <p:cNvPr id="80" name="Picture 79" descr="A picture containing computer&#10;&#10;Description automatically generated">
              <a:extLst>
                <a:ext uri="{FF2B5EF4-FFF2-40B4-BE49-F238E27FC236}">
                  <a16:creationId xmlns:a16="http://schemas.microsoft.com/office/drawing/2014/main" id="{B8154A26-7923-434C-A78D-1EE7CB3D33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65791" y="1678935"/>
              <a:ext cx="1449248" cy="1205450"/>
            </a:xfrm>
            <a:prstGeom prst="rect">
              <a:avLst/>
            </a:prstGeom>
            <a:noFill/>
          </p:spPr>
        </p:pic>
      </p:grpSp>
      <p:grpSp>
        <p:nvGrpSpPr>
          <p:cNvPr id="138" name="Group 137">
            <a:extLst>
              <a:ext uri="{FF2B5EF4-FFF2-40B4-BE49-F238E27FC236}">
                <a16:creationId xmlns:a16="http://schemas.microsoft.com/office/drawing/2014/main" id="{A9CAF126-2C67-4514-9A71-BC296C1C1989}"/>
              </a:ext>
            </a:extLst>
          </p:cNvPr>
          <p:cNvGrpSpPr/>
          <p:nvPr/>
        </p:nvGrpSpPr>
        <p:grpSpPr>
          <a:xfrm>
            <a:off x="3737602" y="5012501"/>
            <a:ext cx="2602733" cy="2603408"/>
            <a:chOff x="1411298" y="3429000"/>
            <a:chExt cx="1510074" cy="1510466"/>
          </a:xfrm>
        </p:grpSpPr>
        <p:sp>
          <p:nvSpPr>
            <p:cNvPr id="7" name="Oval 6">
              <a:extLst>
                <a:ext uri="{FF2B5EF4-FFF2-40B4-BE49-F238E27FC236}">
                  <a16:creationId xmlns:a16="http://schemas.microsoft.com/office/drawing/2014/main" id="{F033AC64-9C77-4712-B8FE-18F8FE4896E0}"/>
                </a:ext>
              </a:extLst>
            </p:cNvPr>
            <p:cNvSpPr>
              <a:spLocks noChangeAspect="1"/>
            </p:cNvSpPr>
            <p:nvPr/>
          </p:nvSpPr>
          <p:spPr bwMode="auto">
            <a:xfrm>
              <a:off x="1411298" y="3429000"/>
              <a:ext cx="1510074" cy="1510466"/>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defTabSz="4126917">
                <a:defRPr/>
              </a:pPr>
              <a:endParaRPr lang="en-US" sz="4800" b="1">
                <a:latin typeface="+mj-lt"/>
              </a:endParaRPr>
            </a:p>
          </p:txBody>
        </p:sp>
        <p:pic>
          <p:nvPicPr>
            <p:cNvPr id="83" name="Graphic 82" descr="Maximize">
              <a:extLst>
                <a:ext uri="{FF2B5EF4-FFF2-40B4-BE49-F238E27FC236}">
                  <a16:creationId xmlns:a16="http://schemas.microsoft.com/office/drawing/2014/main" id="{B39AA099-710D-40D7-8980-EC598E5D83D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930150" y="3935494"/>
              <a:ext cx="695993" cy="695993"/>
            </a:xfrm>
            <a:prstGeom prst="rect">
              <a:avLst/>
            </a:prstGeom>
          </p:spPr>
        </p:pic>
        <p:pic>
          <p:nvPicPr>
            <p:cNvPr id="84" name="Graphic 83" descr="Lock">
              <a:extLst>
                <a:ext uri="{FF2B5EF4-FFF2-40B4-BE49-F238E27FC236}">
                  <a16:creationId xmlns:a16="http://schemas.microsoft.com/office/drawing/2014/main" id="{1F5CE2E1-14F7-489F-B12B-F6E97ED2FBF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700853" y="3648202"/>
              <a:ext cx="572944" cy="572944"/>
            </a:xfrm>
            <a:prstGeom prst="rect">
              <a:avLst/>
            </a:prstGeom>
          </p:spPr>
        </p:pic>
      </p:grpSp>
      <p:grpSp>
        <p:nvGrpSpPr>
          <p:cNvPr id="139" name="Group 138">
            <a:extLst>
              <a:ext uri="{FF2B5EF4-FFF2-40B4-BE49-F238E27FC236}">
                <a16:creationId xmlns:a16="http://schemas.microsoft.com/office/drawing/2014/main" id="{184A6FE7-0D25-4F82-8653-F684555EF198}"/>
              </a:ext>
            </a:extLst>
          </p:cNvPr>
          <p:cNvGrpSpPr/>
          <p:nvPr/>
        </p:nvGrpSpPr>
        <p:grpSpPr>
          <a:xfrm>
            <a:off x="5572706" y="7444005"/>
            <a:ext cx="2602728" cy="2603406"/>
            <a:chOff x="3202544" y="4750436"/>
            <a:chExt cx="1510072" cy="1510465"/>
          </a:xfrm>
        </p:grpSpPr>
        <p:sp>
          <p:nvSpPr>
            <p:cNvPr id="6" name="Oval 5">
              <a:extLst>
                <a:ext uri="{FF2B5EF4-FFF2-40B4-BE49-F238E27FC236}">
                  <a16:creationId xmlns:a16="http://schemas.microsoft.com/office/drawing/2014/main" id="{1730965B-320F-41DD-A851-61B0100F8F19}"/>
                </a:ext>
              </a:extLst>
            </p:cNvPr>
            <p:cNvSpPr>
              <a:spLocks noChangeAspect="1"/>
            </p:cNvSpPr>
            <p:nvPr/>
          </p:nvSpPr>
          <p:spPr bwMode="auto">
            <a:xfrm>
              <a:off x="3202544" y="4750436"/>
              <a:ext cx="1510072" cy="1510465"/>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defTabSz="4126917">
                <a:defRPr/>
              </a:pPr>
              <a:endParaRPr lang="en-US" sz="4800" b="1">
                <a:latin typeface="+mj-lt"/>
              </a:endParaRPr>
            </a:p>
          </p:txBody>
        </p:sp>
        <p:grpSp>
          <p:nvGrpSpPr>
            <p:cNvPr id="87" name="Group 86">
              <a:extLst>
                <a:ext uri="{FF2B5EF4-FFF2-40B4-BE49-F238E27FC236}">
                  <a16:creationId xmlns:a16="http://schemas.microsoft.com/office/drawing/2014/main" id="{D06BCC54-B620-4345-B7EF-94C681293178}"/>
                </a:ext>
              </a:extLst>
            </p:cNvPr>
            <p:cNvGrpSpPr/>
            <p:nvPr/>
          </p:nvGrpSpPr>
          <p:grpSpPr>
            <a:xfrm>
              <a:off x="3427577" y="5102125"/>
              <a:ext cx="697632" cy="928643"/>
              <a:chOff x="3792619" y="4751636"/>
              <a:chExt cx="1426862" cy="1899348"/>
            </a:xfrm>
            <a:solidFill>
              <a:schemeClr val="bg1"/>
            </a:solidFill>
          </p:grpSpPr>
          <p:pic>
            <p:nvPicPr>
              <p:cNvPr id="89" name="Graphic 88" descr="Single gear">
                <a:extLst>
                  <a:ext uri="{FF2B5EF4-FFF2-40B4-BE49-F238E27FC236}">
                    <a16:creationId xmlns:a16="http://schemas.microsoft.com/office/drawing/2014/main" id="{1C13F580-DC52-45EE-90DB-C89785DC17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03143" y="4751636"/>
                <a:ext cx="914400" cy="914400"/>
              </a:xfrm>
              <a:prstGeom prst="rect">
                <a:avLst/>
              </a:prstGeom>
            </p:spPr>
          </p:pic>
          <p:pic>
            <p:nvPicPr>
              <p:cNvPr id="90" name="Graphic 89" descr="Single gear">
                <a:extLst>
                  <a:ext uri="{FF2B5EF4-FFF2-40B4-BE49-F238E27FC236}">
                    <a16:creationId xmlns:a16="http://schemas.microsoft.com/office/drawing/2014/main" id="{8373DEA6-A9CF-48A6-97EE-BB6026A270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92619" y="5388284"/>
                <a:ext cx="914400" cy="914400"/>
              </a:xfrm>
              <a:prstGeom prst="rect">
                <a:avLst/>
              </a:prstGeom>
            </p:spPr>
          </p:pic>
          <p:pic>
            <p:nvPicPr>
              <p:cNvPr id="91" name="Graphic 90" descr="Single gear">
                <a:extLst>
                  <a:ext uri="{FF2B5EF4-FFF2-40B4-BE49-F238E27FC236}">
                    <a16:creationId xmlns:a16="http://schemas.microsoft.com/office/drawing/2014/main" id="{1E14D815-1981-495A-A9BD-56DBC0EC30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05081" y="5736584"/>
                <a:ext cx="914400" cy="914400"/>
              </a:xfrm>
              <a:prstGeom prst="rect">
                <a:avLst/>
              </a:prstGeom>
            </p:spPr>
          </p:pic>
        </p:grpSp>
        <p:sp>
          <p:nvSpPr>
            <p:cNvPr id="88" name="TextBox 87">
              <a:extLst>
                <a:ext uri="{FF2B5EF4-FFF2-40B4-BE49-F238E27FC236}">
                  <a16:creationId xmlns:a16="http://schemas.microsoft.com/office/drawing/2014/main" id="{67FD6AD4-59BE-48CE-9105-79CB508507FA}"/>
                </a:ext>
              </a:extLst>
            </p:cNvPr>
            <p:cNvSpPr txBox="1"/>
            <p:nvPr/>
          </p:nvSpPr>
          <p:spPr>
            <a:xfrm>
              <a:off x="3864478" y="5152946"/>
              <a:ext cx="547052" cy="428564"/>
            </a:xfrm>
            <a:prstGeom prst="rect">
              <a:avLst/>
            </a:prstGeom>
            <a:noFill/>
          </p:spPr>
          <p:txBody>
            <a:bodyPr wrap="none" rtlCol="0">
              <a:spAutoFit/>
            </a:bodyPr>
            <a:lstStyle/>
            <a:p>
              <a:r>
                <a:rPr lang="en-US" sz="4200" b="1">
                  <a:solidFill>
                    <a:schemeClr val="bg1"/>
                  </a:solidFill>
                </a:rPr>
                <a:t>API</a:t>
              </a:r>
              <a:endParaRPr lang="en-US" sz="4050" b="1">
                <a:solidFill>
                  <a:schemeClr val="bg1"/>
                </a:solidFill>
              </a:endParaRPr>
            </a:p>
          </p:txBody>
        </p:sp>
      </p:grpSp>
      <p:sp>
        <p:nvSpPr>
          <p:cNvPr id="93" name="TextBox 92">
            <a:extLst>
              <a:ext uri="{FF2B5EF4-FFF2-40B4-BE49-F238E27FC236}">
                <a16:creationId xmlns:a16="http://schemas.microsoft.com/office/drawing/2014/main" id="{E50D0F32-25D7-45EE-91E8-6E199BFFB158}"/>
              </a:ext>
            </a:extLst>
          </p:cNvPr>
          <p:cNvSpPr txBox="1"/>
          <p:nvPr/>
        </p:nvSpPr>
        <p:spPr>
          <a:xfrm>
            <a:off x="9971432" y="767561"/>
            <a:ext cx="4974851" cy="1200329"/>
          </a:xfrm>
          <a:prstGeom prst="rect">
            <a:avLst/>
          </a:prstGeom>
          <a:noFill/>
        </p:spPr>
        <p:txBody>
          <a:bodyPr wrap="square" rtlCol="0">
            <a:spAutoFit/>
          </a:bodyPr>
          <a:lstStyle/>
          <a:p>
            <a:r>
              <a:rPr lang="en-US" sz="3600" dirty="0">
                <a:latin typeface="Open Sans Extrabold" panose="020B0906030804020204" pitchFamily="34" charset="0"/>
                <a:ea typeface="Open Sans Extrabold" panose="020B0906030804020204" pitchFamily="34" charset="0"/>
                <a:cs typeface="Open Sans Extrabold" panose="020B0906030804020204" pitchFamily="34" charset="0"/>
              </a:rPr>
              <a:t>STREAMLINED PROVISIONING</a:t>
            </a:r>
          </a:p>
        </p:txBody>
      </p:sp>
      <p:sp>
        <p:nvSpPr>
          <p:cNvPr id="94" name="TextBox 93">
            <a:extLst>
              <a:ext uri="{FF2B5EF4-FFF2-40B4-BE49-F238E27FC236}">
                <a16:creationId xmlns:a16="http://schemas.microsoft.com/office/drawing/2014/main" id="{07C1EAC7-2DDA-4528-BDCE-E8F506B8FB97}"/>
              </a:ext>
            </a:extLst>
          </p:cNvPr>
          <p:cNvSpPr txBox="1"/>
          <p:nvPr/>
        </p:nvSpPr>
        <p:spPr>
          <a:xfrm>
            <a:off x="822535" y="2328257"/>
            <a:ext cx="3907895" cy="1200329"/>
          </a:xfrm>
          <a:prstGeom prst="rect">
            <a:avLst/>
          </a:prstGeom>
          <a:noFill/>
        </p:spPr>
        <p:txBody>
          <a:bodyPr wrap="square" rtlCol="0">
            <a:spAutoFit/>
          </a:bodyPr>
          <a:lstStyle/>
          <a:p>
            <a:pPr algn="ctr"/>
            <a:r>
              <a:rPr lang="en-US" sz="3600" dirty="0">
                <a:solidFill>
                  <a:schemeClr val="accent6"/>
                </a:solidFill>
                <a:latin typeface="Open Sans Extrabold" panose="020B0906030804020204" pitchFamily="34" charset="0"/>
                <a:ea typeface="Open Sans Extrabold" panose="020B0906030804020204" pitchFamily="34" charset="0"/>
                <a:cs typeface="Open Sans Extrabold" panose="020B0906030804020204" pitchFamily="34" charset="0"/>
              </a:rPr>
              <a:t>REAL-TIME </a:t>
            </a:r>
          </a:p>
          <a:p>
            <a:pPr algn="ctr"/>
            <a:r>
              <a:rPr lang="en-US" sz="3600" dirty="0">
                <a:solidFill>
                  <a:schemeClr val="accent6"/>
                </a:solidFill>
                <a:latin typeface="Open Sans Extrabold" panose="020B0906030804020204" pitchFamily="34" charset="0"/>
                <a:ea typeface="Open Sans Extrabold" panose="020B0906030804020204" pitchFamily="34" charset="0"/>
                <a:cs typeface="Open Sans Extrabold" panose="020B0906030804020204" pitchFamily="34" charset="0"/>
              </a:rPr>
              <a:t>HEALTH</a:t>
            </a:r>
          </a:p>
        </p:txBody>
      </p:sp>
      <p:sp>
        <p:nvSpPr>
          <p:cNvPr id="95" name="TextBox 94">
            <a:extLst>
              <a:ext uri="{FF2B5EF4-FFF2-40B4-BE49-F238E27FC236}">
                <a16:creationId xmlns:a16="http://schemas.microsoft.com/office/drawing/2014/main" id="{B1B7DA3E-0345-44AD-995D-9CB4DA7B8ED3}"/>
              </a:ext>
            </a:extLst>
          </p:cNvPr>
          <p:cNvSpPr txBox="1"/>
          <p:nvPr/>
        </p:nvSpPr>
        <p:spPr>
          <a:xfrm>
            <a:off x="11961397" y="7903155"/>
            <a:ext cx="6326606" cy="1200329"/>
          </a:xfrm>
          <a:prstGeom prst="rect">
            <a:avLst/>
          </a:prstGeom>
          <a:noFill/>
        </p:spPr>
        <p:txBody>
          <a:bodyPr wrap="square" rtlCol="0">
            <a:spAutoFit/>
          </a:bodyPr>
          <a:lstStyle/>
          <a:p>
            <a:r>
              <a:rPr lang="en-US" sz="3600" dirty="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rPr>
              <a:t>NETWORK &amp; CONTENT </a:t>
            </a:r>
          </a:p>
          <a:p>
            <a:r>
              <a:rPr lang="en-US" sz="3600" dirty="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rPr>
              <a:t>MANAGEMENT</a:t>
            </a:r>
          </a:p>
        </p:txBody>
      </p:sp>
      <p:sp>
        <p:nvSpPr>
          <p:cNvPr id="96" name="TextBox 95">
            <a:extLst>
              <a:ext uri="{FF2B5EF4-FFF2-40B4-BE49-F238E27FC236}">
                <a16:creationId xmlns:a16="http://schemas.microsoft.com/office/drawing/2014/main" id="{47540376-F3C6-433A-BA22-887D3B7C87DE}"/>
              </a:ext>
            </a:extLst>
          </p:cNvPr>
          <p:cNvSpPr txBox="1"/>
          <p:nvPr/>
        </p:nvSpPr>
        <p:spPr>
          <a:xfrm>
            <a:off x="13423027" y="5446959"/>
            <a:ext cx="4864974" cy="1200329"/>
          </a:xfrm>
          <a:prstGeom prst="rect">
            <a:avLst/>
          </a:prstGeom>
          <a:noFill/>
        </p:spPr>
        <p:txBody>
          <a:bodyPr wrap="square" rtlCol="0">
            <a:spAutoFit/>
          </a:bodyPr>
          <a:lstStyle/>
          <a:p>
            <a:r>
              <a:rPr lang="en-US" sz="3600" dirty="0">
                <a:solidFill>
                  <a:schemeClr val="accent3">
                    <a:lumMod val="50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PC, MAC &amp; CHROME </a:t>
            </a:r>
          </a:p>
          <a:p>
            <a:r>
              <a:rPr lang="en-US" sz="3600" dirty="0">
                <a:solidFill>
                  <a:schemeClr val="accent3">
                    <a:lumMod val="50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BROWSER</a:t>
            </a:r>
          </a:p>
        </p:txBody>
      </p:sp>
      <p:sp>
        <p:nvSpPr>
          <p:cNvPr id="97" name="TextBox 96">
            <a:extLst>
              <a:ext uri="{FF2B5EF4-FFF2-40B4-BE49-F238E27FC236}">
                <a16:creationId xmlns:a16="http://schemas.microsoft.com/office/drawing/2014/main" id="{985A0A6F-D676-4CE2-A91F-CD5854EF3BF4}"/>
              </a:ext>
            </a:extLst>
          </p:cNvPr>
          <p:cNvSpPr txBox="1"/>
          <p:nvPr/>
        </p:nvSpPr>
        <p:spPr>
          <a:xfrm>
            <a:off x="-177951" y="5730764"/>
            <a:ext cx="4412718" cy="1200329"/>
          </a:xfrm>
          <a:prstGeom prst="rect">
            <a:avLst/>
          </a:prstGeom>
          <a:noFill/>
        </p:spPr>
        <p:txBody>
          <a:bodyPr wrap="square" rtlCol="0">
            <a:spAutoFit/>
          </a:bodyPr>
          <a:lstStyle/>
          <a:p>
            <a:pPr algn="ctr"/>
            <a:r>
              <a:rPr lang="en-US" sz="3600" dirty="0">
                <a:solidFill>
                  <a:schemeClr val="accent5"/>
                </a:solidFill>
                <a:latin typeface="Open Sans Extrabold" panose="020B0906030804020204" pitchFamily="34" charset="0"/>
                <a:ea typeface="Open Sans Extrabold" panose="020B0906030804020204" pitchFamily="34" charset="0"/>
                <a:cs typeface="Open Sans Extrabold" panose="020B0906030804020204" pitchFamily="34" charset="0"/>
              </a:rPr>
              <a:t>SECURITY &amp;</a:t>
            </a:r>
          </a:p>
          <a:p>
            <a:pPr algn="ctr"/>
            <a:r>
              <a:rPr lang="en-US" sz="3600" dirty="0">
                <a:solidFill>
                  <a:schemeClr val="accent5"/>
                </a:solidFill>
                <a:latin typeface="Open Sans Extrabold" panose="020B0906030804020204" pitchFamily="34" charset="0"/>
                <a:ea typeface="Open Sans Extrabold" panose="020B0906030804020204" pitchFamily="34" charset="0"/>
                <a:cs typeface="Open Sans Extrabold" panose="020B0906030804020204" pitchFamily="34" charset="0"/>
              </a:rPr>
              <a:t> SCALABILITY</a:t>
            </a:r>
          </a:p>
        </p:txBody>
      </p:sp>
      <p:sp>
        <p:nvSpPr>
          <p:cNvPr id="98" name="TextBox 97">
            <a:extLst>
              <a:ext uri="{FF2B5EF4-FFF2-40B4-BE49-F238E27FC236}">
                <a16:creationId xmlns:a16="http://schemas.microsoft.com/office/drawing/2014/main" id="{E542CFBF-9D84-4608-A626-3D1F178C8954}"/>
              </a:ext>
            </a:extLst>
          </p:cNvPr>
          <p:cNvSpPr txBox="1"/>
          <p:nvPr/>
        </p:nvSpPr>
        <p:spPr>
          <a:xfrm>
            <a:off x="12496803" y="2709900"/>
            <a:ext cx="4078539" cy="1754326"/>
          </a:xfrm>
          <a:prstGeom prst="rect">
            <a:avLst/>
          </a:prstGeom>
          <a:noFill/>
        </p:spPr>
        <p:txBody>
          <a:bodyPr wrap="square" rtlCol="0">
            <a:spAutoFit/>
          </a:bodyPr>
          <a:lstStyle/>
          <a:p>
            <a:pPr algn="ctr"/>
            <a:r>
              <a:rPr lang="en-US" sz="3600" dirty="0">
                <a:solidFill>
                  <a:schemeClr val="accent2"/>
                </a:solidFill>
                <a:latin typeface="Open Sans Extrabold" panose="020B0906030804020204" pitchFamily="34" charset="0"/>
                <a:ea typeface="Open Sans Extrabold" panose="020B0906030804020204" pitchFamily="34" charset="0"/>
                <a:cs typeface="Open Sans Extrabold" panose="020B0906030804020204" pitchFamily="34" charset="0"/>
              </a:rPr>
              <a:t>ENABLED FOR ALL PLAYERS</a:t>
            </a:r>
          </a:p>
          <a:p>
            <a:pPr algn="ctr"/>
            <a:endParaRPr lang="en-US" sz="3600" dirty="0">
              <a:solidFill>
                <a:schemeClr val="accent2"/>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99" name="TextBox 98">
            <a:extLst>
              <a:ext uri="{FF2B5EF4-FFF2-40B4-BE49-F238E27FC236}">
                <a16:creationId xmlns:a16="http://schemas.microsoft.com/office/drawing/2014/main" id="{DC830F38-BF69-4174-9B6D-5F0AB38FD2D5}"/>
              </a:ext>
            </a:extLst>
          </p:cNvPr>
          <p:cNvSpPr txBox="1"/>
          <p:nvPr/>
        </p:nvSpPr>
        <p:spPr>
          <a:xfrm>
            <a:off x="268646" y="8338498"/>
            <a:ext cx="6995267" cy="1200329"/>
          </a:xfrm>
          <a:prstGeom prst="rect">
            <a:avLst/>
          </a:prstGeom>
          <a:noFill/>
        </p:spPr>
        <p:txBody>
          <a:bodyPr wrap="square" rtlCol="0">
            <a:spAutoFit/>
          </a:bodyPr>
          <a:lstStyle/>
          <a:p>
            <a:pPr algn="ctr"/>
            <a:r>
              <a:rPr lang="en-US" sz="36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OPEN </a:t>
            </a:r>
          </a:p>
          <a:p>
            <a:pPr algn="ctr"/>
            <a:r>
              <a:rPr lang="en-US" sz="36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ARCHITECTURE</a:t>
            </a:r>
          </a:p>
        </p:txBody>
      </p:sp>
      <p:sp>
        <p:nvSpPr>
          <p:cNvPr id="134" name="Freeform 5">
            <a:extLst>
              <a:ext uri="{FF2B5EF4-FFF2-40B4-BE49-F238E27FC236}">
                <a16:creationId xmlns:a16="http://schemas.microsoft.com/office/drawing/2014/main" id="{6F226E11-39CB-40E1-BCF9-722A075BBA63}"/>
              </a:ext>
            </a:extLst>
          </p:cNvPr>
          <p:cNvSpPr>
            <a:spLocks noChangeArrowheads="1"/>
          </p:cNvSpPr>
          <p:nvPr/>
        </p:nvSpPr>
        <p:spPr bwMode="auto">
          <a:xfrm rot="3104186">
            <a:off x="9496375" y="6674856"/>
            <a:ext cx="497750" cy="861828"/>
          </a:xfrm>
          <a:custGeom>
            <a:avLst/>
            <a:gdLst>
              <a:gd name="T0" fmla="*/ 2534 w 228"/>
              <a:gd name="T1" fmla="*/ 17679 h 396"/>
              <a:gd name="T2" fmla="*/ 2534 w 228"/>
              <a:gd name="T3" fmla="*/ 17679 h 396"/>
              <a:gd name="T4" fmla="*/ 56482 w 228"/>
              <a:gd name="T5" fmla="*/ 71077 h 396"/>
              <a:gd name="T6" fmla="*/ 2534 w 228"/>
              <a:gd name="T7" fmla="*/ 127361 h 396"/>
              <a:gd name="T8" fmla="*/ 2534 w 228"/>
              <a:gd name="T9" fmla="*/ 127361 h 396"/>
              <a:gd name="T10" fmla="*/ 0 w 228"/>
              <a:gd name="T11" fmla="*/ 132412 h 396"/>
              <a:gd name="T12" fmla="*/ 10500 w 228"/>
              <a:gd name="T13" fmla="*/ 142514 h 396"/>
              <a:gd name="T14" fmla="*/ 18103 w 228"/>
              <a:gd name="T15" fmla="*/ 139989 h 396"/>
              <a:gd name="T16" fmla="*/ 18103 w 228"/>
              <a:gd name="T17" fmla="*/ 139989 h 396"/>
              <a:gd name="T18" fmla="*/ 79654 w 228"/>
              <a:gd name="T19" fmla="*/ 79014 h 396"/>
              <a:gd name="T20" fmla="*/ 79654 w 228"/>
              <a:gd name="T21" fmla="*/ 79014 h 396"/>
              <a:gd name="T22" fmla="*/ 82188 w 228"/>
              <a:gd name="T23" fmla="*/ 71077 h 396"/>
              <a:gd name="T24" fmla="*/ 82188 w 228"/>
              <a:gd name="T25" fmla="*/ 71077 h 396"/>
              <a:gd name="T26" fmla="*/ 82188 w 228"/>
              <a:gd name="T27" fmla="*/ 71077 h 396"/>
              <a:gd name="T28" fmla="*/ 79654 w 228"/>
              <a:gd name="T29" fmla="*/ 63500 h 396"/>
              <a:gd name="T30" fmla="*/ 79654 w 228"/>
              <a:gd name="T31" fmla="*/ 63500 h 396"/>
              <a:gd name="T32" fmla="*/ 18103 w 228"/>
              <a:gd name="T33" fmla="*/ 2526 h 396"/>
              <a:gd name="T34" fmla="*/ 18103 w 228"/>
              <a:gd name="T35" fmla="*/ 2526 h 396"/>
              <a:gd name="T36" fmla="*/ 10500 w 228"/>
              <a:gd name="T37" fmla="*/ 0 h 396"/>
              <a:gd name="T38" fmla="*/ 0 w 228"/>
              <a:gd name="T39" fmla="*/ 10102 h 396"/>
              <a:gd name="T40" fmla="*/ 2534 w 228"/>
              <a:gd name="T41" fmla="*/ 17679 h 3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28" h="396">
                <a:moveTo>
                  <a:pt x="7" y="49"/>
                </a:moveTo>
                <a:lnTo>
                  <a:pt x="7" y="49"/>
                </a:lnTo>
                <a:cubicBezTo>
                  <a:pt x="156" y="197"/>
                  <a:pt x="156" y="197"/>
                  <a:pt x="156" y="197"/>
                </a:cubicBezTo>
                <a:cubicBezTo>
                  <a:pt x="7" y="353"/>
                  <a:pt x="7" y="353"/>
                  <a:pt x="7" y="353"/>
                </a:cubicBezTo>
                <a:cubicBezTo>
                  <a:pt x="0" y="353"/>
                  <a:pt x="0" y="360"/>
                  <a:pt x="0" y="367"/>
                </a:cubicBezTo>
                <a:cubicBezTo>
                  <a:pt x="0" y="388"/>
                  <a:pt x="15" y="395"/>
                  <a:pt x="29" y="395"/>
                </a:cubicBezTo>
                <a:cubicBezTo>
                  <a:pt x="36" y="395"/>
                  <a:pt x="43" y="395"/>
                  <a:pt x="50" y="388"/>
                </a:cubicBezTo>
                <a:cubicBezTo>
                  <a:pt x="220" y="219"/>
                  <a:pt x="220" y="219"/>
                  <a:pt x="220" y="219"/>
                </a:cubicBezTo>
                <a:cubicBezTo>
                  <a:pt x="227" y="212"/>
                  <a:pt x="227" y="205"/>
                  <a:pt x="227" y="197"/>
                </a:cubicBezTo>
                <a:cubicBezTo>
                  <a:pt x="227" y="190"/>
                  <a:pt x="227" y="183"/>
                  <a:pt x="220" y="176"/>
                </a:cubicBezTo>
                <a:cubicBezTo>
                  <a:pt x="50" y="7"/>
                  <a:pt x="50" y="7"/>
                  <a:pt x="50" y="7"/>
                </a:cubicBezTo>
                <a:cubicBezTo>
                  <a:pt x="43" y="7"/>
                  <a:pt x="36" y="0"/>
                  <a:pt x="29" y="0"/>
                </a:cubicBezTo>
                <a:cubicBezTo>
                  <a:pt x="15" y="0"/>
                  <a:pt x="0" y="14"/>
                  <a:pt x="0" y="28"/>
                </a:cubicBezTo>
                <a:cubicBezTo>
                  <a:pt x="0" y="42"/>
                  <a:pt x="7" y="49"/>
                  <a:pt x="7" y="49"/>
                </a:cubicBezTo>
              </a:path>
            </a:pathLst>
          </a:custGeom>
          <a:solidFill>
            <a:schemeClr val="accent1"/>
          </a:solidFill>
          <a:ln>
            <a:noFill/>
          </a:ln>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sz="5400"/>
          </a:p>
        </p:txBody>
      </p:sp>
      <p:grpSp>
        <p:nvGrpSpPr>
          <p:cNvPr id="2" name="Group 1">
            <a:extLst>
              <a:ext uri="{FF2B5EF4-FFF2-40B4-BE49-F238E27FC236}">
                <a16:creationId xmlns:a16="http://schemas.microsoft.com/office/drawing/2014/main" id="{17612309-43CC-48FC-B2C5-C2D4DEC282ED}"/>
              </a:ext>
            </a:extLst>
          </p:cNvPr>
          <p:cNvGrpSpPr>
            <a:grpSpLocks noChangeAspect="1"/>
          </p:cNvGrpSpPr>
          <p:nvPr/>
        </p:nvGrpSpPr>
        <p:grpSpPr>
          <a:xfrm>
            <a:off x="5831864" y="3775205"/>
            <a:ext cx="5439588" cy="3377775"/>
            <a:chOff x="2678713" y="2298761"/>
            <a:chExt cx="5925647" cy="3679599"/>
          </a:xfrm>
        </p:grpSpPr>
        <p:pic>
          <p:nvPicPr>
            <p:cNvPr id="62" name="Picture 61" descr="Logo&#10;&#10;Description automatically generated">
              <a:extLst>
                <a:ext uri="{FF2B5EF4-FFF2-40B4-BE49-F238E27FC236}">
                  <a16:creationId xmlns:a16="http://schemas.microsoft.com/office/drawing/2014/main" id="{DE8EE93A-27CB-4A6D-BCEA-84D3EB7DB3E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976213" y="2298761"/>
              <a:ext cx="5505273" cy="2525763"/>
            </a:xfrm>
            <a:prstGeom prst="rect">
              <a:avLst/>
            </a:prstGeom>
            <a:noFill/>
          </p:spPr>
        </p:pic>
        <p:sp>
          <p:nvSpPr>
            <p:cNvPr id="146" name="TextBox 145">
              <a:extLst>
                <a:ext uri="{FF2B5EF4-FFF2-40B4-BE49-F238E27FC236}">
                  <a16:creationId xmlns:a16="http://schemas.microsoft.com/office/drawing/2014/main" id="{CB92675C-60E2-4AB2-AD70-7576BF365BD5}"/>
                </a:ext>
              </a:extLst>
            </p:cNvPr>
            <p:cNvSpPr txBox="1"/>
            <p:nvPr/>
          </p:nvSpPr>
          <p:spPr>
            <a:xfrm>
              <a:off x="2678713" y="4748401"/>
              <a:ext cx="5925647" cy="1229959"/>
            </a:xfrm>
            <a:prstGeom prst="rect">
              <a:avLst/>
            </a:prstGeom>
            <a:noFill/>
          </p:spPr>
          <p:txBody>
            <a:bodyPr wrap="square" rtlCol="0">
              <a:spAutoFit/>
            </a:bodyPr>
            <a:lstStyle/>
            <a:p>
              <a:pPr algn="ctr"/>
              <a:r>
                <a:rPr lang="en-US" sz="3200" dirty="0">
                  <a:latin typeface="Open Sans Extrabold" panose="020B0906030804020204" pitchFamily="34" charset="0"/>
                  <a:ea typeface="Open Sans Extrabold" panose="020B0906030804020204" pitchFamily="34" charset="0"/>
                  <a:cs typeface="Open Sans Extrabold" panose="020B0906030804020204" pitchFamily="34" charset="0"/>
                </a:rPr>
                <a:t>Advantages</a:t>
              </a:r>
            </a:p>
          </p:txBody>
        </p:sp>
      </p:grpSp>
      <p:sp>
        <p:nvSpPr>
          <p:cNvPr id="49" name="Arrow: Pentagon 48">
            <a:hlinkClick r:id="rId20" action="ppaction://hlinksldjump"/>
            <a:extLst>
              <a:ext uri="{FF2B5EF4-FFF2-40B4-BE49-F238E27FC236}">
                <a16:creationId xmlns:a16="http://schemas.microsoft.com/office/drawing/2014/main" id="{07E17B42-6E3D-47D2-BCA8-FC9FEEE3DF2A}"/>
              </a:ext>
            </a:extLst>
          </p:cNvPr>
          <p:cNvSpPr/>
          <p:nvPr/>
        </p:nvSpPr>
        <p:spPr>
          <a:xfrm rot="5400000">
            <a:off x="16358400" y="-14400"/>
            <a:ext cx="1195200" cy="1173600"/>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18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1000"/>
                                  </p:stCondLst>
                                  <p:childTnLst>
                                    <p:animScale>
                                      <p:cBhvr>
                                        <p:cTn id="6" dur="750" fill="hold"/>
                                        <p:tgtEl>
                                          <p:spTgt spid="2"/>
                                        </p:tgtEl>
                                      </p:cBhvr>
                                      <p:by x="50000" y="50000"/>
                                    </p:animScale>
                                  </p:childTnLst>
                                </p:cTn>
                              </p:par>
                            </p:childTnLst>
                          </p:cTn>
                        </p:par>
                        <p:par>
                          <p:cTn id="7" fill="hold">
                            <p:stCondLst>
                              <p:cond delay="1750"/>
                            </p:stCondLst>
                            <p:childTnLst>
                              <p:par>
                                <p:cTn id="8" presetID="35" presetClass="entr" presetSubtype="0"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750"/>
                                        <p:tgtEl>
                                          <p:spTgt spid="16"/>
                                        </p:tgtEl>
                                      </p:cBhvr>
                                    </p:animEffect>
                                    <p:anim calcmode="lin" valueType="num">
                                      <p:cBhvr>
                                        <p:cTn id="11" dur="750" fill="hold"/>
                                        <p:tgtEl>
                                          <p:spTgt spid="16"/>
                                        </p:tgtEl>
                                        <p:attrNameLst>
                                          <p:attrName>style.rotation</p:attrName>
                                        </p:attrNameLst>
                                      </p:cBhvr>
                                      <p:tavLst>
                                        <p:tav tm="0">
                                          <p:val>
                                            <p:fltVal val="720"/>
                                          </p:val>
                                        </p:tav>
                                        <p:tav tm="100000">
                                          <p:val>
                                            <p:fltVal val="0"/>
                                          </p:val>
                                        </p:tav>
                                      </p:tavLst>
                                    </p:anim>
                                    <p:anim calcmode="lin" valueType="num">
                                      <p:cBhvr>
                                        <p:cTn id="12" dur="750" fill="hold"/>
                                        <p:tgtEl>
                                          <p:spTgt spid="16"/>
                                        </p:tgtEl>
                                        <p:attrNameLst>
                                          <p:attrName>ppt_h</p:attrName>
                                        </p:attrNameLst>
                                      </p:cBhvr>
                                      <p:tavLst>
                                        <p:tav tm="0">
                                          <p:val>
                                            <p:fltVal val="0"/>
                                          </p:val>
                                        </p:tav>
                                        <p:tav tm="100000">
                                          <p:val>
                                            <p:strVal val="#ppt_h"/>
                                          </p:val>
                                        </p:tav>
                                      </p:tavLst>
                                    </p:anim>
                                    <p:anim calcmode="lin" valueType="num">
                                      <p:cBhvr>
                                        <p:cTn id="13" dur="750" fill="hold"/>
                                        <p:tgtEl>
                                          <p:spTgt spid="16"/>
                                        </p:tgtEl>
                                        <p:attrNameLst>
                                          <p:attrName>ppt_w</p:attrName>
                                        </p:attrNameLst>
                                      </p:cBhvr>
                                      <p:tavLst>
                                        <p:tav tm="0">
                                          <p:val>
                                            <p:fltVal val="0"/>
                                          </p:val>
                                        </p:tav>
                                        <p:tav tm="100000">
                                          <p:val>
                                            <p:strVal val="#ppt_w"/>
                                          </p:val>
                                        </p:tav>
                                      </p:tavLst>
                                    </p:anim>
                                  </p:childTnLst>
                                </p:cTn>
                              </p:par>
                            </p:childTnLst>
                          </p:cTn>
                        </p:par>
                        <p:par>
                          <p:cTn id="14" fill="hold">
                            <p:stCondLst>
                              <p:cond delay="2500"/>
                            </p:stCondLst>
                            <p:childTnLst>
                              <p:par>
                                <p:cTn id="15" presetID="55" presetClass="entr" presetSubtype="0" fill="hold" nodeType="afterEffect">
                                  <p:stCondLst>
                                    <p:cond delay="0"/>
                                  </p:stCondLst>
                                  <p:childTnLst>
                                    <p:set>
                                      <p:cBhvr>
                                        <p:cTn id="16" dur="1" fill="hold">
                                          <p:stCondLst>
                                            <p:cond delay="0"/>
                                          </p:stCondLst>
                                        </p:cTn>
                                        <p:tgtEl>
                                          <p:spTgt spid="143"/>
                                        </p:tgtEl>
                                        <p:attrNameLst>
                                          <p:attrName>style.visibility</p:attrName>
                                        </p:attrNameLst>
                                      </p:cBhvr>
                                      <p:to>
                                        <p:strVal val="visible"/>
                                      </p:to>
                                    </p:set>
                                    <p:anim calcmode="lin" valueType="num">
                                      <p:cBhvr>
                                        <p:cTn id="17" dur="500" fill="hold"/>
                                        <p:tgtEl>
                                          <p:spTgt spid="143"/>
                                        </p:tgtEl>
                                        <p:attrNameLst>
                                          <p:attrName>ppt_w</p:attrName>
                                        </p:attrNameLst>
                                      </p:cBhvr>
                                      <p:tavLst>
                                        <p:tav tm="0">
                                          <p:val>
                                            <p:strVal val="#ppt_w*0.70"/>
                                          </p:val>
                                        </p:tav>
                                        <p:tav tm="100000">
                                          <p:val>
                                            <p:strVal val="#ppt_w"/>
                                          </p:val>
                                        </p:tav>
                                      </p:tavLst>
                                    </p:anim>
                                    <p:anim calcmode="lin" valueType="num">
                                      <p:cBhvr>
                                        <p:cTn id="18" dur="500" fill="hold"/>
                                        <p:tgtEl>
                                          <p:spTgt spid="143"/>
                                        </p:tgtEl>
                                        <p:attrNameLst>
                                          <p:attrName>ppt_h</p:attrName>
                                        </p:attrNameLst>
                                      </p:cBhvr>
                                      <p:tavLst>
                                        <p:tav tm="0">
                                          <p:val>
                                            <p:strVal val="#ppt_h"/>
                                          </p:val>
                                        </p:tav>
                                        <p:tav tm="100000">
                                          <p:val>
                                            <p:strVal val="#ppt_h"/>
                                          </p:val>
                                        </p:tav>
                                      </p:tavLst>
                                    </p:anim>
                                    <p:animEffect transition="in" filter="fade">
                                      <p:cBhvr>
                                        <p:cTn id="19" dur="500"/>
                                        <p:tgtEl>
                                          <p:spTgt spid="143"/>
                                        </p:tgtEl>
                                      </p:cBhvr>
                                    </p:animEffect>
                                  </p:childTnLst>
                                </p:cTn>
                              </p:par>
                              <p:par>
                                <p:cTn id="20" presetID="12" presetClass="entr" presetSubtype="1" fill="hold" grpId="0" nodeType="withEffect">
                                  <p:stCondLst>
                                    <p:cond delay="0"/>
                                  </p:stCondLst>
                                  <p:childTnLst>
                                    <p:set>
                                      <p:cBhvr>
                                        <p:cTn id="21" dur="1" fill="hold">
                                          <p:stCondLst>
                                            <p:cond delay="0"/>
                                          </p:stCondLst>
                                        </p:cTn>
                                        <p:tgtEl>
                                          <p:spTgt spid="93"/>
                                        </p:tgtEl>
                                        <p:attrNameLst>
                                          <p:attrName>style.visibility</p:attrName>
                                        </p:attrNameLst>
                                      </p:cBhvr>
                                      <p:to>
                                        <p:strVal val="visible"/>
                                      </p:to>
                                    </p:set>
                                    <p:anim calcmode="lin" valueType="num">
                                      <p:cBhvr additive="base">
                                        <p:cTn id="22" dur="500"/>
                                        <p:tgtEl>
                                          <p:spTgt spid="93"/>
                                        </p:tgtEl>
                                        <p:attrNameLst>
                                          <p:attrName>ppt_y</p:attrName>
                                        </p:attrNameLst>
                                      </p:cBhvr>
                                      <p:tavLst>
                                        <p:tav tm="0">
                                          <p:val>
                                            <p:strVal val="#ppt_y-#ppt_h*1.125000"/>
                                          </p:val>
                                        </p:tav>
                                        <p:tav tm="100000">
                                          <p:val>
                                            <p:strVal val="#ppt_y"/>
                                          </p:val>
                                        </p:tav>
                                      </p:tavLst>
                                    </p:anim>
                                    <p:animEffect transition="in" filter="wipe(down)">
                                      <p:cBhvr>
                                        <p:cTn id="23" dur="500"/>
                                        <p:tgtEl>
                                          <p:spTgt spid="93"/>
                                        </p:tgtEl>
                                      </p:cBhvr>
                                    </p:animEffect>
                                  </p:childTnLst>
                                </p:cTn>
                              </p:par>
                            </p:childTnLst>
                          </p:cTn>
                        </p:par>
                        <p:par>
                          <p:cTn id="24" fill="hold">
                            <p:stCondLst>
                              <p:cond delay="3000"/>
                            </p:stCondLst>
                            <p:childTnLst>
                              <p:par>
                                <p:cTn id="25" presetID="35"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750"/>
                                        <p:tgtEl>
                                          <p:spTgt spid="17"/>
                                        </p:tgtEl>
                                      </p:cBhvr>
                                    </p:animEffect>
                                    <p:anim calcmode="lin" valueType="num">
                                      <p:cBhvr>
                                        <p:cTn id="28" dur="750" fill="hold"/>
                                        <p:tgtEl>
                                          <p:spTgt spid="17"/>
                                        </p:tgtEl>
                                        <p:attrNameLst>
                                          <p:attrName>style.rotation</p:attrName>
                                        </p:attrNameLst>
                                      </p:cBhvr>
                                      <p:tavLst>
                                        <p:tav tm="0">
                                          <p:val>
                                            <p:fltVal val="720"/>
                                          </p:val>
                                        </p:tav>
                                        <p:tav tm="100000">
                                          <p:val>
                                            <p:fltVal val="0"/>
                                          </p:val>
                                        </p:tav>
                                      </p:tavLst>
                                    </p:anim>
                                    <p:anim calcmode="lin" valueType="num">
                                      <p:cBhvr>
                                        <p:cTn id="29" dur="750" fill="hold"/>
                                        <p:tgtEl>
                                          <p:spTgt spid="17"/>
                                        </p:tgtEl>
                                        <p:attrNameLst>
                                          <p:attrName>ppt_h</p:attrName>
                                        </p:attrNameLst>
                                      </p:cBhvr>
                                      <p:tavLst>
                                        <p:tav tm="0">
                                          <p:val>
                                            <p:fltVal val="0"/>
                                          </p:val>
                                        </p:tav>
                                        <p:tav tm="100000">
                                          <p:val>
                                            <p:strVal val="#ppt_h"/>
                                          </p:val>
                                        </p:tav>
                                      </p:tavLst>
                                    </p:anim>
                                    <p:anim calcmode="lin" valueType="num">
                                      <p:cBhvr>
                                        <p:cTn id="30" dur="750" fill="hold"/>
                                        <p:tgtEl>
                                          <p:spTgt spid="17"/>
                                        </p:tgtEl>
                                        <p:attrNameLst>
                                          <p:attrName>ppt_w</p:attrName>
                                        </p:attrNameLst>
                                      </p:cBhvr>
                                      <p:tavLst>
                                        <p:tav tm="0">
                                          <p:val>
                                            <p:fltVal val="0"/>
                                          </p:val>
                                        </p:tav>
                                        <p:tav tm="100000">
                                          <p:val>
                                            <p:strVal val="#ppt_w"/>
                                          </p:val>
                                        </p:tav>
                                      </p:tavLst>
                                    </p:anim>
                                  </p:childTnLst>
                                </p:cTn>
                              </p:par>
                              <p:par>
                                <p:cTn id="31" presetID="55" presetClass="entr" presetSubtype="0" fill="hold" nodeType="withEffect">
                                  <p:stCondLst>
                                    <p:cond delay="0"/>
                                  </p:stCondLst>
                                  <p:childTnLst>
                                    <p:set>
                                      <p:cBhvr>
                                        <p:cTn id="32" dur="1" fill="hold">
                                          <p:stCondLst>
                                            <p:cond delay="0"/>
                                          </p:stCondLst>
                                        </p:cTn>
                                        <p:tgtEl>
                                          <p:spTgt spid="142"/>
                                        </p:tgtEl>
                                        <p:attrNameLst>
                                          <p:attrName>style.visibility</p:attrName>
                                        </p:attrNameLst>
                                      </p:cBhvr>
                                      <p:to>
                                        <p:strVal val="visible"/>
                                      </p:to>
                                    </p:set>
                                    <p:anim calcmode="lin" valueType="num">
                                      <p:cBhvr>
                                        <p:cTn id="33" dur="500" fill="hold"/>
                                        <p:tgtEl>
                                          <p:spTgt spid="142"/>
                                        </p:tgtEl>
                                        <p:attrNameLst>
                                          <p:attrName>ppt_w</p:attrName>
                                        </p:attrNameLst>
                                      </p:cBhvr>
                                      <p:tavLst>
                                        <p:tav tm="0">
                                          <p:val>
                                            <p:strVal val="#ppt_w*0.70"/>
                                          </p:val>
                                        </p:tav>
                                        <p:tav tm="100000">
                                          <p:val>
                                            <p:strVal val="#ppt_w"/>
                                          </p:val>
                                        </p:tav>
                                      </p:tavLst>
                                    </p:anim>
                                    <p:anim calcmode="lin" valueType="num">
                                      <p:cBhvr>
                                        <p:cTn id="34" dur="500" fill="hold"/>
                                        <p:tgtEl>
                                          <p:spTgt spid="142"/>
                                        </p:tgtEl>
                                        <p:attrNameLst>
                                          <p:attrName>ppt_h</p:attrName>
                                        </p:attrNameLst>
                                      </p:cBhvr>
                                      <p:tavLst>
                                        <p:tav tm="0">
                                          <p:val>
                                            <p:strVal val="#ppt_h"/>
                                          </p:val>
                                        </p:tav>
                                        <p:tav tm="100000">
                                          <p:val>
                                            <p:strVal val="#ppt_h"/>
                                          </p:val>
                                        </p:tav>
                                      </p:tavLst>
                                    </p:anim>
                                    <p:animEffect transition="in" filter="fade">
                                      <p:cBhvr>
                                        <p:cTn id="35" dur="500"/>
                                        <p:tgtEl>
                                          <p:spTgt spid="142"/>
                                        </p:tgtEl>
                                      </p:cBhvr>
                                    </p:animEffect>
                                  </p:childTnLst>
                                </p:cTn>
                              </p:par>
                              <p:par>
                                <p:cTn id="36" presetID="12" presetClass="entr" presetSubtype="1" fill="hold" grpId="0" nodeType="withEffect">
                                  <p:stCondLst>
                                    <p:cond delay="0"/>
                                  </p:stCondLst>
                                  <p:childTnLst>
                                    <p:set>
                                      <p:cBhvr>
                                        <p:cTn id="37" dur="1" fill="hold">
                                          <p:stCondLst>
                                            <p:cond delay="0"/>
                                          </p:stCondLst>
                                        </p:cTn>
                                        <p:tgtEl>
                                          <p:spTgt spid="98"/>
                                        </p:tgtEl>
                                        <p:attrNameLst>
                                          <p:attrName>style.visibility</p:attrName>
                                        </p:attrNameLst>
                                      </p:cBhvr>
                                      <p:to>
                                        <p:strVal val="visible"/>
                                      </p:to>
                                    </p:set>
                                    <p:anim calcmode="lin" valueType="num">
                                      <p:cBhvr additive="base">
                                        <p:cTn id="38" dur="500"/>
                                        <p:tgtEl>
                                          <p:spTgt spid="98"/>
                                        </p:tgtEl>
                                        <p:attrNameLst>
                                          <p:attrName>ppt_y</p:attrName>
                                        </p:attrNameLst>
                                      </p:cBhvr>
                                      <p:tavLst>
                                        <p:tav tm="0">
                                          <p:val>
                                            <p:strVal val="#ppt_y-#ppt_h*1.125000"/>
                                          </p:val>
                                        </p:tav>
                                        <p:tav tm="100000">
                                          <p:val>
                                            <p:strVal val="#ppt_y"/>
                                          </p:val>
                                        </p:tav>
                                      </p:tavLst>
                                    </p:anim>
                                    <p:animEffect transition="in" filter="wipe(down)">
                                      <p:cBhvr>
                                        <p:cTn id="39" dur="500"/>
                                        <p:tgtEl>
                                          <p:spTgt spid="98"/>
                                        </p:tgtEl>
                                      </p:cBhvr>
                                    </p:animEffect>
                                  </p:childTnLst>
                                </p:cTn>
                              </p:par>
                            </p:childTnLst>
                          </p:cTn>
                        </p:par>
                        <p:par>
                          <p:cTn id="40" fill="hold">
                            <p:stCondLst>
                              <p:cond delay="3750"/>
                            </p:stCondLst>
                            <p:childTnLst>
                              <p:par>
                                <p:cTn id="41" presetID="35" presetClass="entr" presetSubtype="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750"/>
                                        <p:tgtEl>
                                          <p:spTgt spid="18"/>
                                        </p:tgtEl>
                                      </p:cBhvr>
                                    </p:animEffect>
                                    <p:anim calcmode="lin" valueType="num">
                                      <p:cBhvr>
                                        <p:cTn id="44" dur="750" fill="hold"/>
                                        <p:tgtEl>
                                          <p:spTgt spid="18"/>
                                        </p:tgtEl>
                                        <p:attrNameLst>
                                          <p:attrName>style.rotation</p:attrName>
                                        </p:attrNameLst>
                                      </p:cBhvr>
                                      <p:tavLst>
                                        <p:tav tm="0">
                                          <p:val>
                                            <p:fltVal val="720"/>
                                          </p:val>
                                        </p:tav>
                                        <p:tav tm="100000">
                                          <p:val>
                                            <p:fltVal val="0"/>
                                          </p:val>
                                        </p:tav>
                                      </p:tavLst>
                                    </p:anim>
                                    <p:anim calcmode="lin" valueType="num">
                                      <p:cBhvr>
                                        <p:cTn id="45" dur="750" fill="hold"/>
                                        <p:tgtEl>
                                          <p:spTgt spid="18"/>
                                        </p:tgtEl>
                                        <p:attrNameLst>
                                          <p:attrName>ppt_h</p:attrName>
                                        </p:attrNameLst>
                                      </p:cBhvr>
                                      <p:tavLst>
                                        <p:tav tm="0">
                                          <p:val>
                                            <p:fltVal val="0"/>
                                          </p:val>
                                        </p:tav>
                                        <p:tav tm="100000">
                                          <p:val>
                                            <p:strVal val="#ppt_h"/>
                                          </p:val>
                                        </p:tav>
                                      </p:tavLst>
                                    </p:anim>
                                    <p:anim calcmode="lin" valueType="num">
                                      <p:cBhvr>
                                        <p:cTn id="46" dur="750" fill="hold"/>
                                        <p:tgtEl>
                                          <p:spTgt spid="18"/>
                                        </p:tgtEl>
                                        <p:attrNameLst>
                                          <p:attrName>ppt_w</p:attrName>
                                        </p:attrNameLst>
                                      </p:cBhvr>
                                      <p:tavLst>
                                        <p:tav tm="0">
                                          <p:val>
                                            <p:fltVal val="0"/>
                                          </p:val>
                                        </p:tav>
                                        <p:tav tm="100000">
                                          <p:val>
                                            <p:strVal val="#ppt_w"/>
                                          </p:val>
                                        </p:tav>
                                      </p:tavLst>
                                    </p:anim>
                                  </p:childTnLst>
                                </p:cTn>
                              </p:par>
                              <p:par>
                                <p:cTn id="47" presetID="55" presetClass="entr" presetSubtype="0" fill="hold" nodeType="withEffect">
                                  <p:stCondLst>
                                    <p:cond delay="0"/>
                                  </p:stCondLst>
                                  <p:childTnLst>
                                    <p:set>
                                      <p:cBhvr>
                                        <p:cTn id="48" dur="1" fill="hold">
                                          <p:stCondLst>
                                            <p:cond delay="0"/>
                                          </p:stCondLst>
                                        </p:cTn>
                                        <p:tgtEl>
                                          <p:spTgt spid="140"/>
                                        </p:tgtEl>
                                        <p:attrNameLst>
                                          <p:attrName>style.visibility</p:attrName>
                                        </p:attrNameLst>
                                      </p:cBhvr>
                                      <p:to>
                                        <p:strVal val="visible"/>
                                      </p:to>
                                    </p:set>
                                    <p:anim calcmode="lin" valueType="num">
                                      <p:cBhvr>
                                        <p:cTn id="49" dur="500" fill="hold"/>
                                        <p:tgtEl>
                                          <p:spTgt spid="140"/>
                                        </p:tgtEl>
                                        <p:attrNameLst>
                                          <p:attrName>ppt_w</p:attrName>
                                        </p:attrNameLst>
                                      </p:cBhvr>
                                      <p:tavLst>
                                        <p:tav tm="0">
                                          <p:val>
                                            <p:strVal val="#ppt_w*0.70"/>
                                          </p:val>
                                        </p:tav>
                                        <p:tav tm="100000">
                                          <p:val>
                                            <p:strVal val="#ppt_w"/>
                                          </p:val>
                                        </p:tav>
                                      </p:tavLst>
                                    </p:anim>
                                    <p:anim calcmode="lin" valueType="num">
                                      <p:cBhvr>
                                        <p:cTn id="50" dur="500" fill="hold"/>
                                        <p:tgtEl>
                                          <p:spTgt spid="140"/>
                                        </p:tgtEl>
                                        <p:attrNameLst>
                                          <p:attrName>ppt_h</p:attrName>
                                        </p:attrNameLst>
                                      </p:cBhvr>
                                      <p:tavLst>
                                        <p:tav tm="0">
                                          <p:val>
                                            <p:strVal val="#ppt_h"/>
                                          </p:val>
                                        </p:tav>
                                        <p:tav tm="100000">
                                          <p:val>
                                            <p:strVal val="#ppt_h"/>
                                          </p:val>
                                        </p:tav>
                                      </p:tavLst>
                                    </p:anim>
                                    <p:animEffect transition="in" filter="fade">
                                      <p:cBhvr>
                                        <p:cTn id="51" dur="500"/>
                                        <p:tgtEl>
                                          <p:spTgt spid="140"/>
                                        </p:tgtEl>
                                      </p:cBhvr>
                                    </p:animEffect>
                                  </p:childTnLst>
                                </p:cTn>
                              </p:par>
                              <p:par>
                                <p:cTn id="52" presetID="12" presetClass="entr" presetSubtype="1" fill="hold" grpId="0" nodeType="withEffect">
                                  <p:stCondLst>
                                    <p:cond delay="0"/>
                                  </p:stCondLst>
                                  <p:childTnLst>
                                    <p:set>
                                      <p:cBhvr>
                                        <p:cTn id="53" dur="1" fill="hold">
                                          <p:stCondLst>
                                            <p:cond delay="0"/>
                                          </p:stCondLst>
                                        </p:cTn>
                                        <p:tgtEl>
                                          <p:spTgt spid="96"/>
                                        </p:tgtEl>
                                        <p:attrNameLst>
                                          <p:attrName>style.visibility</p:attrName>
                                        </p:attrNameLst>
                                      </p:cBhvr>
                                      <p:to>
                                        <p:strVal val="visible"/>
                                      </p:to>
                                    </p:set>
                                    <p:anim calcmode="lin" valueType="num">
                                      <p:cBhvr additive="base">
                                        <p:cTn id="54" dur="500"/>
                                        <p:tgtEl>
                                          <p:spTgt spid="96"/>
                                        </p:tgtEl>
                                        <p:attrNameLst>
                                          <p:attrName>ppt_y</p:attrName>
                                        </p:attrNameLst>
                                      </p:cBhvr>
                                      <p:tavLst>
                                        <p:tav tm="0">
                                          <p:val>
                                            <p:strVal val="#ppt_y-#ppt_h*1.125000"/>
                                          </p:val>
                                        </p:tav>
                                        <p:tav tm="100000">
                                          <p:val>
                                            <p:strVal val="#ppt_y"/>
                                          </p:val>
                                        </p:tav>
                                      </p:tavLst>
                                    </p:anim>
                                    <p:animEffect transition="in" filter="wipe(down)">
                                      <p:cBhvr>
                                        <p:cTn id="55" dur="500"/>
                                        <p:tgtEl>
                                          <p:spTgt spid="96"/>
                                        </p:tgtEl>
                                      </p:cBhvr>
                                    </p:animEffect>
                                  </p:childTnLst>
                                </p:cTn>
                              </p:par>
                            </p:childTnLst>
                          </p:cTn>
                        </p:par>
                        <p:par>
                          <p:cTn id="56" fill="hold">
                            <p:stCondLst>
                              <p:cond delay="4500"/>
                            </p:stCondLst>
                            <p:childTnLst>
                              <p:par>
                                <p:cTn id="57" presetID="35" presetClass="entr" presetSubtype="0" fill="hold" grpId="0" nodeType="afterEffect">
                                  <p:stCondLst>
                                    <p:cond delay="0"/>
                                  </p:stCondLst>
                                  <p:childTnLst>
                                    <p:set>
                                      <p:cBhvr>
                                        <p:cTn id="58" dur="1" fill="hold">
                                          <p:stCondLst>
                                            <p:cond delay="0"/>
                                          </p:stCondLst>
                                        </p:cTn>
                                        <p:tgtEl>
                                          <p:spTgt spid="134"/>
                                        </p:tgtEl>
                                        <p:attrNameLst>
                                          <p:attrName>style.visibility</p:attrName>
                                        </p:attrNameLst>
                                      </p:cBhvr>
                                      <p:to>
                                        <p:strVal val="visible"/>
                                      </p:to>
                                    </p:set>
                                    <p:animEffect transition="in" filter="fade">
                                      <p:cBhvr>
                                        <p:cTn id="59" dur="750"/>
                                        <p:tgtEl>
                                          <p:spTgt spid="134"/>
                                        </p:tgtEl>
                                      </p:cBhvr>
                                    </p:animEffect>
                                    <p:anim calcmode="lin" valueType="num">
                                      <p:cBhvr>
                                        <p:cTn id="60" dur="750" fill="hold"/>
                                        <p:tgtEl>
                                          <p:spTgt spid="134"/>
                                        </p:tgtEl>
                                        <p:attrNameLst>
                                          <p:attrName>style.rotation</p:attrName>
                                        </p:attrNameLst>
                                      </p:cBhvr>
                                      <p:tavLst>
                                        <p:tav tm="0">
                                          <p:val>
                                            <p:fltVal val="720"/>
                                          </p:val>
                                        </p:tav>
                                        <p:tav tm="100000">
                                          <p:val>
                                            <p:fltVal val="0"/>
                                          </p:val>
                                        </p:tav>
                                      </p:tavLst>
                                    </p:anim>
                                    <p:anim calcmode="lin" valueType="num">
                                      <p:cBhvr>
                                        <p:cTn id="61" dur="750" fill="hold"/>
                                        <p:tgtEl>
                                          <p:spTgt spid="134"/>
                                        </p:tgtEl>
                                        <p:attrNameLst>
                                          <p:attrName>ppt_h</p:attrName>
                                        </p:attrNameLst>
                                      </p:cBhvr>
                                      <p:tavLst>
                                        <p:tav tm="0">
                                          <p:val>
                                            <p:fltVal val="0"/>
                                          </p:val>
                                        </p:tav>
                                        <p:tav tm="100000">
                                          <p:val>
                                            <p:strVal val="#ppt_h"/>
                                          </p:val>
                                        </p:tav>
                                      </p:tavLst>
                                    </p:anim>
                                    <p:anim calcmode="lin" valueType="num">
                                      <p:cBhvr>
                                        <p:cTn id="62" dur="750" fill="hold"/>
                                        <p:tgtEl>
                                          <p:spTgt spid="134"/>
                                        </p:tgtEl>
                                        <p:attrNameLst>
                                          <p:attrName>ppt_w</p:attrName>
                                        </p:attrNameLst>
                                      </p:cBhvr>
                                      <p:tavLst>
                                        <p:tav tm="0">
                                          <p:val>
                                            <p:fltVal val="0"/>
                                          </p:val>
                                        </p:tav>
                                        <p:tav tm="100000">
                                          <p:val>
                                            <p:strVal val="#ppt_w"/>
                                          </p:val>
                                        </p:tav>
                                      </p:tavLst>
                                    </p:anim>
                                  </p:childTnLst>
                                </p:cTn>
                              </p:par>
                              <p:par>
                                <p:cTn id="63" presetID="12" presetClass="entr" presetSubtype="1" fill="hold" grpId="0" nodeType="withEffect">
                                  <p:stCondLst>
                                    <p:cond delay="0"/>
                                  </p:stCondLst>
                                  <p:childTnLst>
                                    <p:set>
                                      <p:cBhvr>
                                        <p:cTn id="64" dur="1" fill="hold">
                                          <p:stCondLst>
                                            <p:cond delay="0"/>
                                          </p:stCondLst>
                                        </p:cTn>
                                        <p:tgtEl>
                                          <p:spTgt spid="95"/>
                                        </p:tgtEl>
                                        <p:attrNameLst>
                                          <p:attrName>style.visibility</p:attrName>
                                        </p:attrNameLst>
                                      </p:cBhvr>
                                      <p:to>
                                        <p:strVal val="visible"/>
                                      </p:to>
                                    </p:set>
                                    <p:anim calcmode="lin" valueType="num">
                                      <p:cBhvr additive="base">
                                        <p:cTn id="65" dur="500"/>
                                        <p:tgtEl>
                                          <p:spTgt spid="95"/>
                                        </p:tgtEl>
                                        <p:attrNameLst>
                                          <p:attrName>ppt_y</p:attrName>
                                        </p:attrNameLst>
                                      </p:cBhvr>
                                      <p:tavLst>
                                        <p:tav tm="0">
                                          <p:val>
                                            <p:strVal val="#ppt_y-#ppt_h*1.125000"/>
                                          </p:val>
                                        </p:tav>
                                        <p:tav tm="100000">
                                          <p:val>
                                            <p:strVal val="#ppt_y"/>
                                          </p:val>
                                        </p:tav>
                                      </p:tavLst>
                                    </p:anim>
                                    <p:animEffect transition="in" filter="wipe(down)">
                                      <p:cBhvr>
                                        <p:cTn id="66" dur="500"/>
                                        <p:tgtEl>
                                          <p:spTgt spid="95"/>
                                        </p:tgtEl>
                                      </p:cBhvr>
                                    </p:animEffect>
                                  </p:childTnLst>
                                </p:cTn>
                              </p:par>
                              <p:par>
                                <p:cTn id="67" presetID="55" presetClass="entr" presetSubtype="0" fill="hold" nodeType="withEffect">
                                  <p:stCondLst>
                                    <p:cond delay="0"/>
                                  </p:stCondLst>
                                  <p:childTnLst>
                                    <p:set>
                                      <p:cBhvr>
                                        <p:cTn id="68" dur="1" fill="hold">
                                          <p:stCondLst>
                                            <p:cond delay="0"/>
                                          </p:stCondLst>
                                        </p:cTn>
                                        <p:tgtEl>
                                          <p:spTgt spid="137"/>
                                        </p:tgtEl>
                                        <p:attrNameLst>
                                          <p:attrName>style.visibility</p:attrName>
                                        </p:attrNameLst>
                                      </p:cBhvr>
                                      <p:to>
                                        <p:strVal val="visible"/>
                                      </p:to>
                                    </p:set>
                                    <p:anim calcmode="lin" valueType="num">
                                      <p:cBhvr>
                                        <p:cTn id="69" dur="500" fill="hold"/>
                                        <p:tgtEl>
                                          <p:spTgt spid="137"/>
                                        </p:tgtEl>
                                        <p:attrNameLst>
                                          <p:attrName>ppt_w</p:attrName>
                                        </p:attrNameLst>
                                      </p:cBhvr>
                                      <p:tavLst>
                                        <p:tav tm="0">
                                          <p:val>
                                            <p:strVal val="#ppt_w*0.70"/>
                                          </p:val>
                                        </p:tav>
                                        <p:tav tm="100000">
                                          <p:val>
                                            <p:strVal val="#ppt_w"/>
                                          </p:val>
                                        </p:tav>
                                      </p:tavLst>
                                    </p:anim>
                                    <p:anim calcmode="lin" valueType="num">
                                      <p:cBhvr>
                                        <p:cTn id="70" dur="500" fill="hold"/>
                                        <p:tgtEl>
                                          <p:spTgt spid="137"/>
                                        </p:tgtEl>
                                        <p:attrNameLst>
                                          <p:attrName>ppt_h</p:attrName>
                                        </p:attrNameLst>
                                      </p:cBhvr>
                                      <p:tavLst>
                                        <p:tav tm="0">
                                          <p:val>
                                            <p:strVal val="#ppt_h"/>
                                          </p:val>
                                        </p:tav>
                                        <p:tav tm="100000">
                                          <p:val>
                                            <p:strVal val="#ppt_h"/>
                                          </p:val>
                                        </p:tav>
                                      </p:tavLst>
                                    </p:anim>
                                    <p:animEffect transition="in" filter="fade">
                                      <p:cBhvr>
                                        <p:cTn id="71" dur="500"/>
                                        <p:tgtEl>
                                          <p:spTgt spid="137"/>
                                        </p:tgtEl>
                                      </p:cBhvr>
                                    </p:animEffect>
                                  </p:childTnLst>
                                </p:cTn>
                              </p:par>
                            </p:childTnLst>
                          </p:cTn>
                        </p:par>
                        <p:par>
                          <p:cTn id="72" fill="hold">
                            <p:stCondLst>
                              <p:cond delay="5250"/>
                            </p:stCondLst>
                            <p:childTnLst>
                              <p:par>
                                <p:cTn id="73" presetID="35" presetClass="entr" presetSubtype="0" fill="hold" grpId="0" nodeType="after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fade">
                                      <p:cBhvr>
                                        <p:cTn id="75" dur="750"/>
                                        <p:tgtEl>
                                          <p:spTgt spid="19"/>
                                        </p:tgtEl>
                                      </p:cBhvr>
                                    </p:animEffect>
                                    <p:anim calcmode="lin" valueType="num">
                                      <p:cBhvr>
                                        <p:cTn id="76" dur="750" fill="hold"/>
                                        <p:tgtEl>
                                          <p:spTgt spid="19"/>
                                        </p:tgtEl>
                                        <p:attrNameLst>
                                          <p:attrName>style.rotation</p:attrName>
                                        </p:attrNameLst>
                                      </p:cBhvr>
                                      <p:tavLst>
                                        <p:tav tm="0">
                                          <p:val>
                                            <p:fltVal val="720"/>
                                          </p:val>
                                        </p:tav>
                                        <p:tav tm="100000">
                                          <p:val>
                                            <p:fltVal val="0"/>
                                          </p:val>
                                        </p:tav>
                                      </p:tavLst>
                                    </p:anim>
                                    <p:anim calcmode="lin" valueType="num">
                                      <p:cBhvr>
                                        <p:cTn id="77" dur="750" fill="hold"/>
                                        <p:tgtEl>
                                          <p:spTgt spid="19"/>
                                        </p:tgtEl>
                                        <p:attrNameLst>
                                          <p:attrName>ppt_h</p:attrName>
                                        </p:attrNameLst>
                                      </p:cBhvr>
                                      <p:tavLst>
                                        <p:tav tm="0">
                                          <p:val>
                                            <p:fltVal val="0"/>
                                          </p:val>
                                        </p:tav>
                                        <p:tav tm="100000">
                                          <p:val>
                                            <p:strVal val="#ppt_h"/>
                                          </p:val>
                                        </p:tav>
                                      </p:tavLst>
                                    </p:anim>
                                    <p:anim calcmode="lin" valueType="num">
                                      <p:cBhvr>
                                        <p:cTn id="78" dur="750" fill="hold"/>
                                        <p:tgtEl>
                                          <p:spTgt spid="19"/>
                                        </p:tgtEl>
                                        <p:attrNameLst>
                                          <p:attrName>ppt_w</p:attrName>
                                        </p:attrNameLst>
                                      </p:cBhvr>
                                      <p:tavLst>
                                        <p:tav tm="0">
                                          <p:val>
                                            <p:fltVal val="0"/>
                                          </p:val>
                                        </p:tav>
                                        <p:tav tm="100000">
                                          <p:val>
                                            <p:strVal val="#ppt_w"/>
                                          </p:val>
                                        </p:tav>
                                      </p:tavLst>
                                    </p:anim>
                                  </p:childTnLst>
                                </p:cTn>
                              </p:par>
                              <p:par>
                                <p:cTn id="79" presetID="55" presetClass="entr" presetSubtype="0" fill="hold" nodeType="withEffect">
                                  <p:stCondLst>
                                    <p:cond delay="0"/>
                                  </p:stCondLst>
                                  <p:childTnLst>
                                    <p:set>
                                      <p:cBhvr>
                                        <p:cTn id="80" dur="1" fill="hold">
                                          <p:stCondLst>
                                            <p:cond delay="0"/>
                                          </p:stCondLst>
                                        </p:cTn>
                                        <p:tgtEl>
                                          <p:spTgt spid="139"/>
                                        </p:tgtEl>
                                        <p:attrNameLst>
                                          <p:attrName>style.visibility</p:attrName>
                                        </p:attrNameLst>
                                      </p:cBhvr>
                                      <p:to>
                                        <p:strVal val="visible"/>
                                      </p:to>
                                    </p:set>
                                    <p:anim calcmode="lin" valueType="num">
                                      <p:cBhvr>
                                        <p:cTn id="81" dur="500" fill="hold"/>
                                        <p:tgtEl>
                                          <p:spTgt spid="139"/>
                                        </p:tgtEl>
                                        <p:attrNameLst>
                                          <p:attrName>ppt_w</p:attrName>
                                        </p:attrNameLst>
                                      </p:cBhvr>
                                      <p:tavLst>
                                        <p:tav tm="0">
                                          <p:val>
                                            <p:strVal val="#ppt_w*0.70"/>
                                          </p:val>
                                        </p:tav>
                                        <p:tav tm="100000">
                                          <p:val>
                                            <p:strVal val="#ppt_w"/>
                                          </p:val>
                                        </p:tav>
                                      </p:tavLst>
                                    </p:anim>
                                    <p:anim calcmode="lin" valueType="num">
                                      <p:cBhvr>
                                        <p:cTn id="82" dur="500" fill="hold"/>
                                        <p:tgtEl>
                                          <p:spTgt spid="139"/>
                                        </p:tgtEl>
                                        <p:attrNameLst>
                                          <p:attrName>ppt_h</p:attrName>
                                        </p:attrNameLst>
                                      </p:cBhvr>
                                      <p:tavLst>
                                        <p:tav tm="0">
                                          <p:val>
                                            <p:strVal val="#ppt_h"/>
                                          </p:val>
                                        </p:tav>
                                        <p:tav tm="100000">
                                          <p:val>
                                            <p:strVal val="#ppt_h"/>
                                          </p:val>
                                        </p:tav>
                                      </p:tavLst>
                                    </p:anim>
                                    <p:animEffect transition="in" filter="fade">
                                      <p:cBhvr>
                                        <p:cTn id="83" dur="500"/>
                                        <p:tgtEl>
                                          <p:spTgt spid="139"/>
                                        </p:tgtEl>
                                      </p:cBhvr>
                                    </p:animEffect>
                                  </p:childTnLst>
                                </p:cTn>
                              </p:par>
                              <p:par>
                                <p:cTn id="84" presetID="12" presetClass="entr" presetSubtype="1" fill="hold" grpId="0" nodeType="withEffect">
                                  <p:stCondLst>
                                    <p:cond delay="0"/>
                                  </p:stCondLst>
                                  <p:childTnLst>
                                    <p:set>
                                      <p:cBhvr>
                                        <p:cTn id="85" dur="1" fill="hold">
                                          <p:stCondLst>
                                            <p:cond delay="0"/>
                                          </p:stCondLst>
                                        </p:cTn>
                                        <p:tgtEl>
                                          <p:spTgt spid="99"/>
                                        </p:tgtEl>
                                        <p:attrNameLst>
                                          <p:attrName>style.visibility</p:attrName>
                                        </p:attrNameLst>
                                      </p:cBhvr>
                                      <p:to>
                                        <p:strVal val="visible"/>
                                      </p:to>
                                    </p:set>
                                    <p:anim calcmode="lin" valueType="num">
                                      <p:cBhvr additive="base">
                                        <p:cTn id="86" dur="500"/>
                                        <p:tgtEl>
                                          <p:spTgt spid="99"/>
                                        </p:tgtEl>
                                        <p:attrNameLst>
                                          <p:attrName>ppt_y</p:attrName>
                                        </p:attrNameLst>
                                      </p:cBhvr>
                                      <p:tavLst>
                                        <p:tav tm="0">
                                          <p:val>
                                            <p:strVal val="#ppt_y-#ppt_h*1.125000"/>
                                          </p:val>
                                        </p:tav>
                                        <p:tav tm="100000">
                                          <p:val>
                                            <p:strVal val="#ppt_y"/>
                                          </p:val>
                                        </p:tav>
                                      </p:tavLst>
                                    </p:anim>
                                    <p:animEffect transition="in" filter="wipe(down)">
                                      <p:cBhvr>
                                        <p:cTn id="87" dur="500"/>
                                        <p:tgtEl>
                                          <p:spTgt spid="99"/>
                                        </p:tgtEl>
                                      </p:cBhvr>
                                    </p:animEffect>
                                  </p:childTnLst>
                                </p:cTn>
                              </p:par>
                            </p:childTnLst>
                          </p:cTn>
                        </p:par>
                        <p:par>
                          <p:cTn id="88" fill="hold">
                            <p:stCondLst>
                              <p:cond delay="6000"/>
                            </p:stCondLst>
                            <p:childTnLst>
                              <p:par>
                                <p:cTn id="89" presetID="35" presetClass="entr" presetSubtype="0" fill="hold" grpId="0" nodeType="after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fade">
                                      <p:cBhvr>
                                        <p:cTn id="91" dur="750"/>
                                        <p:tgtEl>
                                          <p:spTgt spid="20"/>
                                        </p:tgtEl>
                                      </p:cBhvr>
                                    </p:animEffect>
                                    <p:anim calcmode="lin" valueType="num">
                                      <p:cBhvr>
                                        <p:cTn id="92" dur="750" fill="hold"/>
                                        <p:tgtEl>
                                          <p:spTgt spid="20"/>
                                        </p:tgtEl>
                                        <p:attrNameLst>
                                          <p:attrName>style.rotation</p:attrName>
                                        </p:attrNameLst>
                                      </p:cBhvr>
                                      <p:tavLst>
                                        <p:tav tm="0">
                                          <p:val>
                                            <p:fltVal val="720"/>
                                          </p:val>
                                        </p:tav>
                                        <p:tav tm="100000">
                                          <p:val>
                                            <p:fltVal val="0"/>
                                          </p:val>
                                        </p:tav>
                                      </p:tavLst>
                                    </p:anim>
                                    <p:anim calcmode="lin" valueType="num">
                                      <p:cBhvr>
                                        <p:cTn id="93" dur="750" fill="hold"/>
                                        <p:tgtEl>
                                          <p:spTgt spid="20"/>
                                        </p:tgtEl>
                                        <p:attrNameLst>
                                          <p:attrName>ppt_h</p:attrName>
                                        </p:attrNameLst>
                                      </p:cBhvr>
                                      <p:tavLst>
                                        <p:tav tm="0">
                                          <p:val>
                                            <p:fltVal val="0"/>
                                          </p:val>
                                        </p:tav>
                                        <p:tav tm="100000">
                                          <p:val>
                                            <p:strVal val="#ppt_h"/>
                                          </p:val>
                                        </p:tav>
                                      </p:tavLst>
                                    </p:anim>
                                    <p:anim calcmode="lin" valueType="num">
                                      <p:cBhvr>
                                        <p:cTn id="94" dur="750" fill="hold"/>
                                        <p:tgtEl>
                                          <p:spTgt spid="20"/>
                                        </p:tgtEl>
                                        <p:attrNameLst>
                                          <p:attrName>ppt_w</p:attrName>
                                        </p:attrNameLst>
                                      </p:cBhvr>
                                      <p:tavLst>
                                        <p:tav tm="0">
                                          <p:val>
                                            <p:fltVal val="0"/>
                                          </p:val>
                                        </p:tav>
                                        <p:tav tm="100000">
                                          <p:val>
                                            <p:strVal val="#ppt_w"/>
                                          </p:val>
                                        </p:tav>
                                      </p:tavLst>
                                    </p:anim>
                                  </p:childTnLst>
                                </p:cTn>
                              </p:par>
                              <p:par>
                                <p:cTn id="95" presetID="55" presetClass="entr" presetSubtype="0" fill="hold" nodeType="withEffect">
                                  <p:stCondLst>
                                    <p:cond delay="0"/>
                                  </p:stCondLst>
                                  <p:childTnLst>
                                    <p:set>
                                      <p:cBhvr>
                                        <p:cTn id="96" dur="1" fill="hold">
                                          <p:stCondLst>
                                            <p:cond delay="0"/>
                                          </p:stCondLst>
                                        </p:cTn>
                                        <p:tgtEl>
                                          <p:spTgt spid="138"/>
                                        </p:tgtEl>
                                        <p:attrNameLst>
                                          <p:attrName>style.visibility</p:attrName>
                                        </p:attrNameLst>
                                      </p:cBhvr>
                                      <p:to>
                                        <p:strVal val="visible"/>
                                      </p:to>
                                    </p:set>
                                    <p:anim calcmode="lin" valueType="num">
                                      <p:cBhvr>
                                        <p:cTn id="97" dur="500" fill="hold"/>
                                        <p:tgtEl>
                                          <p:spTgt spid="138"/>
                                        </p:tgtEl>
                                        <p:attrNameLst>
                                          <p:attrName>ppt_w</p:attrName>
                                        </p:attrNameLst>
                                      </p:cBhvr>
                                      <p:tavLst>
                                        <p:tav tm="0">
                                          <p:val>
                                            <p:strVal val="#ppt_w*0.70"/>
                                          </p:val>
                                        </p:tav>
                                        <p:tav tm="100000">
                                          <p:val>
                                            <p:strVal val="#ppt_w"/>
                                          </p:val>
                                        </p:tav>
                                      </p:tavLst>
                                    </p:anim>
                                    <p:anim calcmode="lin" valueType="num">
                                      <p:cBhvr>
                                        <p:cTn id="98" dur="500" fill="hold"/>
                                        <p:tgtEl>
                                          <p:spTgt spid="138"/>
                                        </p:tgtEl>
                                        <p:attrNameLst>
                                          <p:attrName>ppt_h</p:attrName>
                                        </p:attrNameLst>
                                      </p:cBhvr>
                                      <p:tavLst>
                                        <p:tav tm="0">
                                          <p:val>
                                            <p:strVal val="#ppt_h"/>
                                          </p:val>
                                        </p:tav>
                                        <p:tav tm="100000">
                                          <p:val>
                                            <p:strVal val="#ppt_h"/>
                                          </p:val>
                                        </p:tav>
                                      </p:tavLst>
                                    </p:anim>
                                    <p:animEffect transition="in" filter="fade">
                                      <p:cBhvr>
                                        <p:cTn id="99" dur="500"/>
                                        <p:tgtEl>
                                          <p:spTgt spid="138"/>
                                        </p:tgtEl>
                                      </p:cBhvr>
                                    </p:animEffect>
                                  </p:childTnLst>
                                </p:cTn>
                              </p:par>
                              <p:par>
                                <p:cTn id="100" presetID="12" presetClass="entr" presetSubtype="1" fill="hold" grpId="0" nodeType="withEffect">
                                  <p:stCondLst>
                                    <p:cond delay="0"/>
                                  </p:stCondLst>
                                  <p:childTnLst>
                                    <p:set>
                                      <p:cBhvr>
                                        <p:cTn id="101" dur="1" fill="hold">
                                          <p:stCondLst>
                                            <p:cond delay="0"/>
                                          </p:stCondLst>
                                        </p:cTn>
                                        <p:tgtEl>
                                          <p:spTgt spid="97"/>
                                        </p:tgtEl>
                                        <p:attrNameLst>
                                          <p:attrName>style.visibility</p:attrName>
                                        </p:attrNameLst>
                                      </p:cBhvr>
                                      <p:to>
                                        <p:strVal val="visible"/>
                                      </p:to>
                                    </p:set>
                                    <p:anim calcmode="lin" valueType="num">
                                      <p:cBhvr additive="base">
                                        <p:cTn id="102" dur="500"/>
                                        <p:tgtEl>
                                          <p:spTgt spid="97"/>
                                        </p:tgtEl>
                                        <p:attrNameLst>
                                          <p:attrName>ppt_y</p:attrName>
                                        </p:attrNameLst>
                                      </p:cBhvr>
                                      <p:tavLst>
                                        <p:tav tm="0">
                                          <p:val>
                                            <p:strVal val="#ppt_y-#ppt_h*1.125000"/>
                                          </p:val>
                                        </p:tav>
                                        <p:tav tm="100000">
                                          <p:val>
                                            <p:strVal val="#ppt_y"/>
                                          </p:val>
                                        </p:tav>
                                      </p:tavLst>
                                    </p:anim>
                                    <p:animEffect transition="in" filter="wipe(down)">
                                      <p:cBhvr>
                                        <p:cTn id="103" dur="500"/>
                                        <p:tgtEl>
                                          <p:spTgt spid="97"/>
                                        </p:tgtEl>
                                      </p:cBhvr>
                                    </p:animEffect>
                                  </p:childTnLst>
                                </p:cTn>
                              </p:par>
                            </p:childTnLst>
                          </p:cTn>
                        </p:par>
                        <p:par>
                          <p:cTn id="104" fill="hold">
                            <p:stCondLst>
                              <p:cond delay="6750"/>
                            </p:stCondLst>
                            <p:childTnLst>
                              <p:par>
                                <p:cTn id="105" presetID="35" presetClass="entr" presetSubtype="0" fill="hold" grpId="0" nodeType="afterEffect">
                                  <p:stCondLst>
                                    <p:cond delay="0"/>
                                  </p:stCondLst>
                                  <p:childTnLst>
                                    <p:set>
                                      <p:cBhvr>
                                        <p:cTn id="106" dur="1" fill="hold">
                                          <p:stCondLst>
                                            <p:cond delay="0"/>
                                          </p:stCondLst>
                                        </p:cTn>
                                        <p:tgtEl>
                                          <p:spTgt spid="21"/>
                                        </p:tgtEl>
                                        <p:attrNameLst>
                                          <p:attrName>style.visibility</p:attrName>
                                        </p:attrNameLst>
                                      </p:cBhvr>
                                      <p:to>
                                        <p:strVal val="visible"/>
                                      </p:to>
                                    </p:set>
                                    <p:animEffect transition="in" filter="fade">
                                      <p:cBhvr>
                                        <p:cTn id="107" dur="750"/>
                                        <p:tgtEl>
                                          <p:spTgt spid="21"/>
                                        </p:tgtEl>
                                      </p:cBhvr>
                                    </p:animEffect>
                                    <p:anim calcmode="lin" valueType="num">
                                      <p:cBhvr>
                                        <p:cTn id="108" dur="750" fill="hold"/>
                                        <p:tgtEl>
                                          <p:spTgt spid="21"/>
                                        </p:tgtEl>
                                        <p:attrNameLst>
                                          <p:attrName>style.rotation</p:attrName>
                                        </p:attrNameLst>
                                      </p:cBhvr>
                                      <p:tavLst>
                                        <p:tav tm="0">
                                          <p:val>
                                            <p:fltVal val="720"/>
                                          </p:val>
                                        </p:tav>
                                        <p:tav tm="100000">
                                          <p:val>
                                            <p:fltVal val="0"/>
                                          </p:val>
                                        </p:tav>
                                      </p:tavLst>
                                    </p:anim>
                                    <p:anim calcmode="lin" valueType="num">
                                      <p:cBhvr>
                                        <p:cTn id="109" dur="750" fill="hold"/>
                                        <p:tgtEl>
                                          <p:spTgt spid="21"/>
                                        </p:tgtEl>
                                        <p:attrNameLst>
                                          <p:attrName>ppt_h</p:attrName>
                                        </p:attrNameLst>
                                      </p:cBhvr>
                                      <p:tavLst>
                                        <p:tav tm="0">
                                          <p:val>
                                            <p:fltVal val="0"/>
                                          </p:val>
                                        </p:tav>
                                        <p:tav tm="100000">
                                          <p:val>
                                            <p:strVal val="#ppt_h"/>
                                          </p:val>
                                        </p:tav>
                                      </p:tavLst>
                                    </p:anim>
                                    <p:anim calcmode="lin" valueType="num">
                                      <p:cBhvr>
                                        <p:cTn id="110" dur="750" fill="hold"/>
                                        <p:tgtEl>
                                          <p:spTgt spid="21"/>
                                        </p:tgtEl>
                                        <p:attrNameLst>
                                          <p:attrName>ppt_w</p:attrName>
                                        </p:attrNameLst>
                                      </p:cBhvr>
                                      <p:tavLst>
                                        <p:tav tm="0">
                                          <p:val>
                                            <p:fltVal val="0"/>
                                          </p:val>
                                        </p:tav>
                                        <p:tav tm="100000">
                                          <p:val>
                                            <p:strVal val="#ppt_w"/>
                                          </p:val>
                                        </p:tav>
                                      </p:tavLst>
                                    </p:anim>
                                  </p:childTnLst>
                                </p:cTn>
                              </p:par>
                              <p:par>
                                <p:cTn id="111" presetID="55" presetClass="entr" presetSubtype="0" fill="hold" nodeType="withEffect">
                                  <p:stCondLst>
                                    <p:cond delay="0"/>
                                  </p:stCondLst>
                                  <p:childTnLst>
                                    <p:set>
                                      <p:cBhvr>
                                        <p:cTn id="112" dur="1" fill="hold">
                                          <p:stCondLst>
                                            <p:cond delay="0"/>
                                          </p:stCondLst>
                                        </p:cTn>
                                        <p:tgtEl>
                                          <p:spTgt spid="141"/>
                                        </p:tgtEl>
                                        <p:attrNameLst>
                                          <p:attrName>style.visibility</p:attrName>
                                        </p:attrNameLst>
                                      </p:cBhvr>
                                      <p:to>
                                        <p:strVal val="visible"/>
                                      </p:to>
                                    </p:set>
                                    <p:anim calcmode="lin" valueType="num">
                                      <p:cBhvr>
                                        <p:cTn id="113" dur="500" fill="hold"/>
                                        <p:tgtEl>
                                          <p:spTgt spid="141"/>
                                        </p:tgtEl>
                                        <p:attrNameLst>
                                          <p:attrName>ppt_w</p:attrName>
                                        </p:attrNameLst>
                                      </p:cBhvr>
                                      <p:tavLst>
                                        <p:tav tm="0">
                                          <p:val>
                                            <p:strVal val="#ppt_w*0.70"/>
                                          </p:val>
                                        </p:tav>
                                        <p:tav tm="100000">
                                          <p:val>
                                            <p:strVal val="#ppt_w"/>
                                          </p:val>
                                        </p:tav>
                                      </p:tavLst>
                                    </p:anim>
                                    <p:anim calcmode="lin" valueType="num">
                                      <p:cBhvr>
                                        <p:cTn id="114" dur="500" fill="hold"/>
                                        <p:tgtEl>
                                          <p:spTgt spid="141"/>
                                        </p:tgtEl>
                                        <p:attrNameLst>
                                          <p:attrName>ppt_h</p:attrName>
                                        </p:attrNameLst>
                                      </p:cBhvr>
                                      <p:tavLst>
                                        <p:tav tm="0">
                                          <p:val>
                                            <p:strVal val="#ppt_h"/>
                                          </p:val>
                                        </p:tav>
                                        <p:tav tm="100000">
                                          <p:val>
                                            <p:strVal val="#ppt_h"/>
                                          </p:val>
                                        </p:tav>
                                      </p:tavLst>
                                    </p:anim>
                                    <p:animEffect transition="in" filter="fade">
                                      <p:cBhvr>
                                        <p:cTn id="115" dur="500"/>
                                        <p:tgtEl>
                                          <p:spTgt spid="141"/>
                                        </p:tgtEl>
                                      </p:cBhvr>
                                    </p:animEffect>
                                  </p:childTnLst>
                                </p:cTn>
                              </p:par>
                              <p:par>
                                <p:cTn id="116" presetID="12" presetClass="entr" presetSubtype="1" fill="hold" grpId="0" nodeType="withEffect">
                                  <p:stCondLst>
                                    <p:cond delay="0"/>
                                  </p:stCondLst>
                                  <p:childTnLst>
                                    <p:set>
                                      <p:cBhvr>
                                        <p:cTn id="117" dur="1" fill="hold">
                                          <p:stCondLst>
                                            <p:cond delay="0"/>
                                          </p:stCondLst>
                                        </p:cTn>
                                        <p:tgtEl>
                                          <p:spTgt spid="94"/>
                                        </p:tgtEl>
                                        <p:attrNameLst>
                                          <p:attrName>style.visibility</p:attrName>
                                        </p:attrNameLst>
                                      </p:cBhvr>
                                      <p:to>
                                        <p:strVal val="visible"/>
                                      </p:to>
                                    </p:set>
                                    <p:anim calcmode="lin" valueType="num">
                                      <p:cBhvr additive="base">
                                        <p:cTn id="118" dur="500"/>
                                        <p:tgtEl>
                                          <p:spTgt spid="94"/>
                                        </p:tgtEl>
                                        <p:attrNameLst>
                                          <p:attrName>ppt_y</p:attrName>
                                        </p:attrNameLst>
                                      </p:cBhvr>
                                      <p:tavLst>
                                        <p:tav tm="0">
                                          <p:val>
                                            <p:strVal val="#ppt_y-#ppt_h*1.125000"/>
                                          </p:val>
                                        </p:tav>
                                        <p:tav tm="100000">
                                          <p:val>
                                            <p:strVal val="#ppt_y"/>
                                          </p:val>
                                        </p:tav>
                                      </p:tavLst>
                                    </p:anim>
                                    <p:animEffect transition="in" filter="wipe(down)">
                                      <p:cBhvr>
                                        <p:cTn id="11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93" grpId="0"/>
      <p:bldP spid="94" grpId="0"/>
      <p:bldP spid="95" grpId="0"/>
      <p:bldP spid="96" grpId="0"/>
      <p:bldP spid="97" grpId="0"/>
      <p:bldP spid="98" grpId="0"/>
      <p:bldP spid="99" grpId="0"/>
      <p:bldP spid="1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21021"/>
            <a:ext cx="18288000" cy="4165977"/>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B2D91B69-A966-41EA-85B0-B786D11FB577}"/>
              </a:ext>
            </a:extLst>
          </p:cNvPr>
          <p:cNvSpPr>
            <a:spLocks noGrp="1"/>
          </p:cNvSpPr>
          <p:nvPr>
            <p:ph type="title"/>
          </p:nvPr>
        </p:nvSpPr>
        <p:spPr>
          <a:xfrm>
            <a:off x="7772400" y="8477394"/>
            <a:ext cx="7022120" cy="1109820"/>
          </a:xfrm>
        </p:spPr>
        <p:txBody>
          <a:bodyPr vert="horz" lIns="91440" tIns="45720" rIns="91440" bIns="45720" rtlCol="0" anchor="ctr" anchorCtr="0">
            <a:noAutofit/>
          </a:bodyPr>
          <a:lstStyle/>
          <a:p>
            <a:pPr defTabSz="914400">
              <a:lnSpc>
                <a:spcPct val="90000"/>
              </a:lnSpc>
            </a:pPr>
            <a:r>
              <a:rPr lang="en-US" sz="4400" dirty="0">
                <a:solidFill>
                  <a:schemeClr val="tx1">
                    <a:lumMod val="85000"/>
                    <a:lumOff val="15000"/>
                  </a:schemeClr>
                </a:solidFill>
                <a:latin typeface="+mj-lt"/>
                <a:cs typeface="+mj-cs"/>
              </a:rPr>
              <a:t>BrightSign Network </a:t>
            </a:r>
            <a:br>
              <a:rPr lang="en-US" sz="4400" dirty="0">
                <a:solidFill>
                  <a:schemeClr val="tx1">
                    <a:lumMod val="85000"/>
                    <a:lumOff val="15000"/>
                  </a:schemeClr>
                </a:solidFill>
                <a:latin typeface="+mj-lt"/>
                <a:cs typeface="+mj-cs"/>
              </a:rPr>
            </a:br>
            <a:r>
              <a:rPr lang="en-US" sz="4400" dirty="0">
                <a:solidFill>
                  <a:schemeClr val="tx1">
                    <a:lumMod val="85000"/>
                    <a:lumOff val="15000"/>
                  </a:schemeClr>
                </a:solidFill>
                <a:latin typeface="+mj-lt"/>
                <a:cs typeface="+mj-cs"/>
              </a:rPr>
              <a:t>continues to be supported</a:t>
            </a:r>
          </a:p>
        </p:txBody>
      </p:sp>
      <p:pic>
        <p:nvPicPr>
          <p:cNvPr id="45" name="Picture 44" descr="A close up of a road&#10;&#10;Description automatically generated">
            <a:extLst>
              <a:ext uri="{FF2B5EF4-FFF2-40B4-BE49-F238E27FC236}">
                <a16:creationId xmlns:a16="http://schemas.microsoft.com/office/drawing/2014/main" id="{ECD6460B-8C00-4DCA-81A0-7103E444678A}"/>
              </a:ext>
            </a:extLst>
          </p:cNvPr>
          <p:cNvPicPr>
            <a:picLocks noChangeAspect="1"/>
          </p:cNvPicPr>
          <p:nvPr/>
        </p:nvPicPr>
        <p:blipFill rotWithShape="1">
          <a:blip r:embed="rId3"/>
          <a:srcRect t="4392"/>
          <a:stretch/>
        </p:blipFill>
        <p:spPr>
          <a:xfrm>
            <a:off x="20" y="1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8" name="Arrow: Pentagon 7">
            <a:hlinkClick r:id="" action="ppaction://noaction"/>
            <a:extLst>
              <a:ext uri="{FF2B5EF4-FFF2-40B4-BE49-F238E27FC236}">
                <a16:creationId xmlns:a16="http://schemas.microsoft.com/office/drawing/2014/main" id="{AA3FFCD2-8B42-4491-9261-B0BB26ED592B}"/>
              </a:ext>
            </a:extLst>
          </p:cNvPr>
          <p:cNvSpPr/>
          <p:nvPr/>
        </p:nvSpPr>
        <p:spPr>
          <a:xfrm rot="5400000">
            <a:off x="16358400" y="-14400"/>
            <a:ext cx="1195200" cy="1173600"/>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5916D454-15E7-470B-AC34-BE61208445D2}"/>
              </a:ext>
            </a:extLst>
          </p:cNvPr>
          <p:cNvGrpSpPr>
            <a:grpSpLocks noChangeAspect="1"/>
          </p:cNvGrpSpPr>
          <p:nvPr/>
        </p:nvGrpSpPr>
        <p:grpSpPr>
          <a:xfrm>
            <a:off x="4098495" y="8053180"/>
            <a:ext cx="3339843" cy="1958248"/>
            <a:chOff x="3244870" y="4156723"/>
            <a:chExt cx="2446672" cy="1434556"/>
          </a:xfrm>
        </p:grpSpPr>
        <p:pic>
          <p:nvPicPr>
            <p:cNvPr id="47" name="Picture 46" descr="A close up of a logo&#10;&#10;Description generated with very high confidence">
              <a:hlinkClick r:id="" action="ppaction://noaction"/>
              <a:extLst>
                <a:ext uri="{FF2B5EF4-FFF2-40B4-BE49-F238E27FC236}">
                  <a16:creationId xmlns:a16="http://schemas.microsoft.com/office/drawing/2014/main" id="{E69D828A-CB8A-4033-9092-1F266DDAF7C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44870" y="4156723"/>
              <a:ext cx="2047752" cy="1251223"/>
            </a:xfrm>
            <a:prstGeom prst="rect">
              <a:avLst/>
            </a:prstGeom>
            <a:ln>
              <a:noFill/>
            </a:ln>
            <a:effectLst>
              <a:outerShdw blurRad="292100" dist="139700" dir="2700000" algn="tl" rotWithShape="0">
                <a:srgbClr val="333333">
                  <a:alpha val="65000"/>
                </a:srgbClr>
              </a:outerShdw>
            </a:effectLst>
          </p:spPr>
        </p:pic>
        <p:pic>
          <p:nvPicPr>
            <p:cNvPr id="48" name="Picture 47">
              <a:hlinkClick r:id="" action="ppaction://noaction"/>
              <a:extLst>
                <a:ext uri="{FF2B5EF4-FFF2-40B4-BE49-F238E27FC236}">
                  <a16:creationId xmlns:a16="http://schemas.microsoft.com/office/drawing/2014/main" id="{140992F7-9036-4DF6-BF77-20EF30215602}"/>
                </a:ext>
              </a:extLst>
            </p:cNvPr>
            <p:cNvPicPr>
              <a:picLocks noChangeAspect="1"/>
            </p:cNvPicPr>
            <p:nvPr/>
          </p:nvPicPr>
          <p:blipFill>
            <a:blip r:embed="rId5" cstate="print">
              <a:clrChange>
                <a:clrFrom>
                  <a:srgbClr val="EEF3FA"/>
                </a:clrFrom>
                <a:clrTo>
                  <a:srgbClr val="EEF3FA">
                    <a:alpha val="0"/>
                  </a:srgbClr>
                </a:clrTo>
              </a:clrChange>
              <a:extLst>
                <a:ext uri="{28A0092B-C50C-407E-A947-70E740481C1C}">
                  <a14:useLocalDpi xmlns:a14="http://schemas.microsoft.com/office/drawing/2010/main"/>
                </a:ext>
              </a:extLst>
            </a:blip>
            <a:stretch>
              <a:fillRect/>
            </a:stretch>
          </p:blipFill>
          <p:spPr>
            <a:xfrm>
              <a:off x="5022833" y="4925037"/>
              <a:ext cx="668709" cy="666242"/>
            </a:xfrm>
            <a:prstGeom prst="rect">
              <a:avLst/>
            </a:prstGeom>
          </p:spPr>
        </p:pic>
      </p:grpSp>
      <p:sp>
        <p:nvSpPr>
          <p:cNvPr id="10" name="Text Placeholder 9">
            <a:extLst>
              <a:ext uri="{FF2B5EF4-FFF2-40B4-BE49-F238E27FC236}">
                <a16:creationId xmlns:a16="http://schemas.microsoft.com/office/drawing/2014/main" id="{436393BB-A62E-45C7-8626-533324B0A01C}"/>
              </a:ext>
            </a:extLst>
          </p:cNvPr>
          <p:cNvSpPr>
            <a:spLocks noGrp="1"/>
          </p:cNvSpPr>
          <p:nvPr>
            <p:ph type="body" sz="quarter" idx="10"/>
          </p:nvPr>
        </p:nvSpPr>
        <p:spPr>
          <a:xfrm>
            <a:off x="3657600" y="3748143"/>
            <a:ext cx="11652738" cy="1495466"/>
          </a:xfrm>
        </p:spPr>
        <p:txBody>
          <a:bodyPr vert="horz" lIns="91440" tIns="45720" rIns="91440" bIns="45720" rtlCol="0" anchor="ctr" anchorCtr="0">
            <a:noAutofit/>
          </a:bodyPr>
          <a:lstStyle/>
          <a:p>
            <a:pPr algn="ctr" defTabSz="914400">
              <a:spcBef>
                <a:spcPts val="1000"/>
              </a:spcBef>
            </a:pPr>
            <a:r>
              <a:rPr lang="en-US" sz="6000" cap="all" dirty="0">
                <a:solidFill>
                  <a:schemeClr val="bg1"/>
                </a:solidFill>
                <a:latin typeface="+mj-lt"/>
                <a:ea typeface="+mn-ea"/>
                <a:cs typeface="+mn-cs"/>
              </a:rPr>
              <a:t>The Network Platform of choice Now &amp; beyond</a:t>
            </a:r>
          </a:p>
        </p:txBody>
      </p:sp>
      <p:grpSp>
        <p:nvGrpSpPr>
          <p:cNvPr id="51" name="Group 50">
            <a:extLst>
              <a:ext uri="{FF2B5EF4-FFF2-40B4-BE49-F238E27FC236}">
                <a16:creationId xmlns:a16="http://schemas.microsoft.com/office/drawing/2014/main" id="{34443720-E74D-4295-A24F-248C54D21173}"/>
              </a:ext>
            </a:extLst>
          </p:cNvPr>
          <p:cNvGrpSpPr>
            <a:grpSpLocks noChangeAspect="1"/>
          </p:cNvGrpSpPr>
          <p:nvPr/>
        </p:nvGrpSpPr>
        <p:grpSpPr>
          <a:xfrm>
            <a:off x="6211564" y="747647"/>
            <a:ext cx="6117416" cy="2897864"/>
            <a:chOff x="10702505" y="4122513"/>
            <a:chExt cx="2995509" cy="1418994"/>
          </a:xfrm>
        </p:grpSpPr>
        <p:pic>
          <p:nvPicPr>
            <p:cNvPr id="53" name="Picture 52">
              <a:hlinkClick r:id="" action="ppaction://noaction"/>
              <a:extLst>
                <a:ext uri="{FF2B5EF4-FFF2-40B4-BE49-F238E27FC236}">
                  <a16:creationId xmlns:a16="http://schemas.microsoft.com/office/drawing/2014/main" id="{7BA7949C-26F4-4549-9722-B31940352D0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062473" y="4122513"/>
              <a:ext cx="2635541" cy="1165885"/>
            </a:xfrm>
            <a:prstGeom prst="rect">
              <a:avLst/>
            </a:prstGeom>
          </p:spPr>
        </p:pic>
        <p:pic>
          <p:nvPicPr>
            <p:cNvPr id="54" name="Picture 53">
              <a:hlinkClick r:id="" action="ppaction://noaction"/>
              <a:extLst>
                <a:ext uri="{FF2B5EF4-FFF2-40B4-BE49-F238E27FC236}">
                  <a16:creationId xmlns:a16="http://schemas.microsoft.com/office/drawing/2014/main" id="{480324B0-6369-4427-B61D-DB549987299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702505" y="4905052"/>
              <a:ext cx="622319" cy="636455"/>
            </a:xfrm>
            <a:prstGeom prst="rect">
              <a:avLst/>
            </a:prstGeom>
          </p:spPr>
        </p:pic>
      </p:grpSp>
    </p:spTree>
    <p:extLst>
      <p:ext uri="{BB962C8B-B14F-4D97-AF65-F5344CB8AC3E}">
        <p14:creationId xmlns:p14="http://schemas.microsoft.com/office/powerpoint/2010/main" val="258939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00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8">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 y="0"/>
            <a:ext cx="18283428" cy="1028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30">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11309843" cy="10287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32">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0639477" cy="10287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0737CC08-2209-4D39-A993-56D87AA400A6}"/>
              </a:ext>
            </a:extLst>
          </p:cNvPr>
          <p:cNvSpPr>
            <a:spLocks noGrp="1"/>
          </p:cNvSpPr>
          <p:nvPr>
            <p:ph type="title"/>
          </p:nvPr>
        </p:nvSpPr>
        <p:spPr>
          <a:xfrm>
            <a:off x="1257298" y="547687"/>
            <a:ext cx="6694716" cy="3020106"/>
          </a:xfrm>
        </p:spPr>
        <p:txBody>
          <a:bodyPr vert="horz" lIns="91440" tIns="45720" rIns="91440" bIns="45720" rtlCol="0" anchor="ctr">
            <a:normAutofit/>
          </a:bodyPr>
          <a:lstStyle/>
          <a:p>
            <a:pPr defTabSz="914400">
              <a:lnSpc>
                <a:spcPct val="90000"/>
              </a:lnSpc>
            </a:pPr>
            <a:r>
              <a:rPr lang="en-US" sz="5400" dirty="0">
                <a:solidFill>
                  <a:schemeClr val="tx1"/>
                </a:solidFill>
                <a:latin typeface="+mj-lt"/>
                <a:cs typeface="+mj-cs"/>
              </a:rPr>
              <a:t>BrightSign Leads the way in cloud-Based networks</a:t>
            </a:r>
          </a:p>
        </p:txBody>
      </p:sp>
      <p:sp>
        <p:nvSpPr>
          <p:cNvPr id="24" name="TextBox 23">
            <a:extLst>
              <a:ext uri="{FF2B5EF4-FFF2-40B4-BE49-F238E27FC236}">
                <a16:creationId xmlns:a16="http://schemas.microsoft.com/office/drawing/2014/main" id="{ED7B2E0E-0E2E-48E9-952C-D17CACC9E6BF}"/>
              </a:ext>
            </a:extLst>
          </p:cNvPr>
          <p:cNvSpPr txBox="1"/>
          <p:nvPr/>
        </p:nvSpPr>
        <p:spPr>
          <a:xfrm>
            <a:off x="1257298" y="3967843"/>
            <a:ext cx="6213137" cy="3869871"/>
          </a:xfrm>
          <a:prstGeom prst="rect">
            <a:avLst/>
          </a:prstGeom>
        </p:spPr>
        <p:txBody>
          <a:bodyPr vert="horz" lIns="91440" tIns="45720" rIns="91440" bIns="45720" rtlCol="0">
            <a:normAutofit/>
          </a:bodyPr>
          <a:lstStyle/>
          <a:p>
            <a:pPr marL="657246" indent="-457200" defTabSz="914400" fontAlgn="base">
              <a:lnSpc>
                <a:spcPct val="90000"/>
              </a:lnSpc>
              <a:spcAft>
                <a:spcPts val="600"/>
              </a:spcAft>
              <a:buFont typeface="Arial" panose="020B0604020202020204" pitchFamily="34" charset="0"/>
              <a:buChar char="•"/>
            </a:pPr>
            <a:r>
              <a:rPr lang="en-US" sz="3200" dirty="0">
                <a:latin typeface="+mj-lt"/>
              </a:rPr>
              <a:t>Since </a:t>
            </a:r>
            <a:r>
              <a:rPr lang="en-US" sz="3200" b="1" dirty="0">
                <a:latin typeface="+mj-lt"/>
              </a:rPr>
              <a:t>2008</a:t>
            </a:r>
            <a:r>
              <a:rPr lang="en-US" sz="3200" dirty="0">
                <a:latin typeface="+mj-lt"/>
              </a:rPr>
              <a:t> BrightSign has led the industry in cloud-managed digital signage networks​</a:t>
            </a:r>
          </a:p>
          <a:p>
            <a:pPr marL="657246" indent="-457200" defTabSz="914400" fontAlgn="base">
              <a:lnSpc>
                <a:spcPct val="90000"/>
              </a:lnSpc>
              <a:spcAft>
                <a:spcPts val="600"/>
              </a:spcAft>
              <a:buFont typeface="Arial" panose="020B0604020202020204" pitchFamily="34" charset="0"/>
              <a:buChar char="•"/>
            </a:pPr>
            <a:endParaRPr lang="en-US" sz="3200" dirty="0">
              <a:latin typeface="+mj-lt"/>
            </a:endParaRPr>
          </a:p>
          <a:p>
            <a:pPr marL="657246" indent="-457200" defTabSz="914400" fontAlgn="base">
              <a:lnSpc>
                <a:spcPct val="90000"/>
              </a:lnSpc>
              <a:spcAft>
                <a:spcPts val="600"/>
              </a:spcAft>
              <a:buFont typeface="Arial" panose="020B0604020202020204" pitchFamily="34" charset="0"/>
              <a:buChar char="•"/>
            </a:pPr>
            <a:r>
              <a:rPr lang="en-US" sz="3200" dirty="0">
                <a:latin typeface="+mj-lt"/>
              </a:rPr>
              <a:t>Thousands of accounts and players run on our cloud-based network service</a:t>
            </a:r>
          </a:p>
        </p:txBody>
      </p:sp>
      <p:pic>
        <p:nvPicPr>
          <p:cNvPr id="20" name="Picture 19" descr="A picture containing text, indoor, electronics, computer&#10;&#10;Description automatically generated">
            <a:extLst>
              <a:ext uri="{FF2B5EF4-FFF2-40B4-BE49-F238E27FC236}">
                <a16:creationId xmlns:a16="http://schemas.microsoft.com/office/drawing/2014/main" id="{86C8FCC0-F7E0-422C-AF24-D2429316AE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4778" y="6566891"/>
            <a:ext cx="7838420" cy="2155565"/>
          </a:xfrm>
          <a:prstGeom prst="rect">
            <a:avLst/>
          </a:prstGeom>
        </p:spPr>
      </p:pic>
      <p:pic>
        <p:nvPicPr>
          <p:cNvPr id="71" name="Picture 48" descr="Image result for comcast logo png">
            <a:extLst>
              <a:ext uri="{FF2B5EF4-FFF2-40B4-BE49-F238E27FC236}">
                <a16:creationId xmlns:a16="http://schemas.microsoft.com/office/drawing/2014/main" id="{067B7E1C-84EC-4D67-AD69-86A17DFDABC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9521924" y="11484542"/>
            <a:ext cx="1086816" cy="29240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Image result for tmobile logo png">
            <a:extLst>
              <a:ext uri="{FF2B5EF4-FFF2-40B4-BE49-F238E27FC236}">
                <a16:creationId xmlns:a16="http://schemas.microsoft.com/office/drawing/2014/main" id="{2F539FD4-313F-4B38-9843-B28B01F17D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7483213" y="11435383"/>
            <a:ext cx="1480493" cy="29911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859646DC-EB4D-4430-B438-334C54A155FB}"/>
              </a:ext>
            </a:extLst>
          </p:cNvPr>
          <p:cNvGrpSpPr/>
          <p:nvPr/>
        </p:nvGrpSpPr>
        <p:grpSpPr>
          <a:xfrm>
            <a:off x="10168279" y="1977457"/>
            <a:ext cx="7922193" cy="4352863"/>
            <a:chOff x="10214854" y="790637"/>
            <a:chExt cx="7922193" cy="4352863"/>
          </a:xfrm>
        </p:grpSpPr>
        <p:pic>
          <p:nvPicPr>
            <p:cNvPr id="3" name="Graphic 2" descr="Cloud outline">
              <a:extLst>
                <a:ext uri="{FF2B5EF4-FFF2-40B4-BE49-F238E27FC236}">
                  <a16:creationId xmlns:a16="http://schemas.microsoft.com/office/drawing/2014/main" id="{D5A1DC8C-E1E5-4ED8-85CB-FCD56D343B68}"/>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21620" b="23435"/>
            <a:stretch/>
          </p:blipFill>
          <p:spPr>
            <a:xfrm>
              <a:off x="10214854" y="790637"/>
              <a:ext cx="7922193" cy="4352863"/>
            </a:xfrm>
            <a:prstGeom prst="rect">
              <a:avLst/>
            </a:prstGeom>
          </p:spPr>
        </p:pic>
        <p:pic>
          <p:nvPicPr>
            <p:cNvPr id="67" name="Picture 12" descr="Image result for go wireless logo png">
              <a:extLst>
                <a:ext uri="{FF2B5EF4-FFF2-40B4-BE49-F238E27FC236}">
                  <a16:creationId xmlns:a16="http://schemas.microsoft.com/office/drawing/2014/main" id="{592E8FFF-7D01-47F0-AE30-28EC14926BE3}"/>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14695203" y="4231688"/>
              <a:ext cx="1457743" cy="58814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4" descr="Image result for samsung logo png">
              <a:extLst>
                <a:ext uri="{FF2B5EF4-FFF2-40B4-BE49-F238E27FC236}">
                  <a16:creationId xmlns:a16="http://schemas.microsoft.com/office/drawing/2014/main" id="{0D6162A7-8D90-4800-85CF-3EF932DF4E13}"/>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2784575" y="2285723"/>
              <a:ext cx="1077565" cy="565722"/>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Image result for sonos logo png">
              <a:extLst>
                <a:ext uri="{FF2B5EF4-FFF2-40B4-BE49-F238E27FC236}">
                  <a16:creationId xmlns:a16="http://schemas.microsoft.com/office/drawing/2014/main" id="{F75F65EF-7783-4876-9E6D-640A4F232977}"/>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4895993" y="3102925"/>
              <a:ext cx="1123428" cy="21514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8" descr="Image result for gopro logo">
              <a:extLst>
                <a:ext uri="{FF2B5EF4-FFF2-40B4-BE49-F238E27FC236}">
                  <a16:creationId xmlns:a16="http://schemas.microsoft.com/office/drawing/2014/main" id="{EB2B84D5-9373-413D-892C-EB652E2D7890}"/>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4266377" y="2355215"/>
              <a:ext cx="1259231" cy="53097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30" descr="Image result for Best Buy">
              <a:extLst>
                <a:ext uri="{FF2B5EF4-FFF2-40B4-BE49-F238E27FC236}">
                  <a16:creationId xmlns:a16="http://schemas.microsoft.com/office/drawing/2014/main" id="{9BAF5739-D5B9-45AA-918B-4CBAC62E4B8E}"/>
                </a:ext>
              </a:extLst>
            </p:cNvPr>
            <p:cNvPicPr>
              <a:picLocks noChangeAspect="1" noChangeArrowheads="1"/>
            </p:cNvPicPr>
            <p:nvPr/>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666029" y="2980752"/>
              <a:ext cx="907928" cy="85170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http://www.brightsign.biz/files/2813/9206/1703/Boulder-logo.jpg">
              <a:extLst>
                <a:ext uri="{FF2B5EF4-FFF2-40B4-BE49-F238E27FC236}">
                  <a16:creationId xmlns:a16="http://schemas.microsoft.com/office/drawing/2014/main" id="{9FE5015C-7B66-4652-8D6F-623D3DA73964}"/>
                </a:ext>
              </a:extLst>
            </p:cNvPr>
            <p:cNvPicPr>
              <a:picLocks noChangeAspect="1" noChangeArrowheads="1"/>
            </p:cNvPicPr>
            <p:nvPr/>
          </p:nvPicPr>
          <p:blipFill>
            <a:blip r:embed="rId13">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4825140" y="3620776"/>
              <a:ext cx="1291754" cy="376454"/>
            </a:xfrm>
            <a:prstGeom prst="rect">
              <a:avLst/>
            </a:prstGeom>
            <a:noFill/>
            <a:extLst>
              <a:ext uri="{909E8E84-426E-40dd-AFC4-6F175D3DCCD1}">
                <a14:hiddenFill xmlns="" xmlns:a14="http://schemas.microsoft.com/office/drawing/2010/main">
                  <a:solidFill>
                    <a:srgbClr val="FFFFFF"/>
                  </a:solidFill>
                </a14:hiddenFill>
              </a:ext>
            </a:extLst>
          </p:spPr>
        </p:pic>
        <p:pic>
          <p:nvPicPr>
            <p:cNvPr id="78" name="Picture 26" descr="Image result for https www shedd aquarium logo">
              <a:extLst>
                <a:ext uri="{FF2B5EF4-FFF2-40B4-BE49-F238E27FC236}">
                  <a16:creationId xmlns:a16="http://schemas.microsoft.com/office/drawing/2014/main" id="{02613D80-4616-40A9-8F51-925E20AC9E6A}"/>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16541850" y="3654369"/>
              <a:ext cx="730696" cy="60891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6" descr="Related image">
              <a:extLst>
                <a:ext uri="{FF2B5EF4-FFF2-40B4-BE49-F238E27FC236}">
                  <a16:creationId xmlns:a16="http://schemas.microsoft.com/office/drawing/2014/main" id="{24F8CF88-6A57-4A12-8705-BB68846E36C0}"/>
                </a:ext>
              </a:extLst>
            </p:cNvPr>
            <p:cNvPicPr>
              <a:picLocks noChangeAspect="1" noChangeArrowheads="1"/>
            </p:cNvPicPr>
            <p:nvPr/>
          </p:nvPicPr>
          <p:blipFill>
            <a:blip r:embed="rId15" cstate="print">
              <a:clrChange>
                <a:clrFrom>
                  <a:srgbClr val="FAFAFA"/>
                </a:clrFrom>
                <a:clrTo>
                  <a:srgbClr val="FAFAFA">
                    <a:alpha val="0"/>
                  </a:srgbClr>
                </a:clrTo>
              </a:clrChange>
              <a:extLst>
                <a:ext uri="{28A0092B-C50C-407E-A947-70E740481C1C}">
                  <a14:useLocalDpi xmlns:a14="http://schemas.microsoft.com/office/drawing/2010/main"/>
                </a:ext>
              </a:extLst>
            </a:blip>
            <a:srcRect/>
            <a:stretch>
              <a:fillRect/>
            </a:stretch>
          </p:blipFill>
          <p:spPr bwMode="auto">
            <a:xfrm>
              <a:off x="13147617" y="1412026"/>
              <a:ext cx="946632" cy="755412"/>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4" descr="Image result for cubesmart logo png">
              <a:extLst>
                <a:ext uri="{FF2B5EF4-FFF2-40B4-BE49-F238E27FC236}">
                  <a16:creationId xmlns:a16="http://schemas.microsoft.com/office/drawing/2014/main" id="{31CC40DD-2FE3-45E1-849F-03607F840B77}"/>
                </a:ext>
              </a:extLst>
            </p:cNvPr>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1195589" y="3360005"/>
              <a:ext cx="907928" cy="642177"/>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http://www.jointconference22.com/wp-content/uploads/2015/03/Shell-Logo.png">
              <a:extLst>
                <a:ext uri="{FF2B5EF4-FFF2-40B4-BE49-F238E27FC236}">
                  <a16:creationId xmlns:a16="http://schemas.microsoft.com/office/drawing/2014/main" id="{0250168F-7CF7-4032-8E9F-E82E6F7EC775}"/>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13572684" y="4143616"/>
              <a:ext cx="639637" cy="614265"/>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5" descr="Related image">
              <a:extLst>
                <a:ext uri="{FF2B5EF4-FFF2-40B4-BE49-F238E27FC236}">
                  <a16:creationId xmlns:a16="http://schemas.microsoft.com/office/drawing/2014/main" id="{09D0B8BE-708D-4511-9100-0FF54F6E1367}"/>
                </a:ext>
              </a:extLst>
            </p:cNvPr>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1912597" y="2867391"/>
              <a:ext cx="1330010" cy="37211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10" descr="https://www.brightsign.biz/application/files/2914/5397/9548/FNAC_Logo.png">
              <a:extLst>
                <a:ext uri="{FF2B5EF4-FFF2-40B4-BE49-F238E27FC236}">
                  <a16:creationId xmlns:a16="http://schemas.microsoft.com/office/drawing/2014/main" id="{A8FBDC76-BB43-4318-AD1B-2904D0042B1C}"/>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12742546" y="3378676"/>
              <a:ext cx="618554" cy="618554"/>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32" descr="Image result for western union logo png">
              <a:extLst>
                <a:ext uri="{FF2B5EF4-FFF2-40B4-BE49-F238E27FC236}">
                  <a16:creationId xmlns:a16="http://schemas.microsoft.com/office/drawing/2014/main" id="{5E6AF4C5-13E6-47E1-A77C-A3E91B4E6E98}"/>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11752198" y="4257309"/>
              <a:ext cx="1257270" cy="3868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8776441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0ED4915-2286-420E-89B3-538B361FAE32}"/>
              </a:ext>
            </a:extLst>
          </p:cNvPr>
          <p:cNvSpPr>
            <a:spLocks noGrp="1"/>
          </p:cNvSpPr>
          <p:nvPr>
            <p:ph type="title"/>
          </p:nvPr>
        </p:nvSpPr>
        <p:spPr>
          <a:xfrm>
            <a:off x="0" y="480626"/>
            <a:ext cx="18288000" cy="702557"/>
          </a:xfrm>
        </p:spPr>
        <p:txBody>
          <a:bodyPr>
            <a:normAutofit fontScale="90000"/>
          </a:bodyPr>
          <a:lstStyle/>
          <a:p>
            <a:pPr algn="ctr"/>
            <a:r>
              <a:rPr lang="en-US" sz="4800" dirty="0"/>
              <a:t>Comparing our Cloud-based Networking Solutions</a:t>
            </a:r>
            <a:br>
              <a:rPr lang="en-US" dirty="0"/>
            </a:br>
            <a:endParaRPr lang="en-US" dirty="0"/>
          </a:p>
        </p:txBody>
      </p:sp>
      <p:pic>
        <p:nvPicPr>
          <p:cNvPr id="17" name="Picture 16" descr="A picture containing computer&#10;&#10;Description automatically generated">
            <a:extLst>
              <a:ext uri="{FF2B5EF4-FFF2-40B4-BE49-F238E27FC236}">
                <a16:creationId xmlns:a16="http://schemas.microsoft.com/office/drawing/2014/main" id="{A0531E79-B84D-4F4E-A426-016270DA5B52}"/>
              </a:ext>
            </a:extLst>
          </p:cNvPr>
          <p:cNvPicPr>
            <a:picLocks noChangeAspect="1"/>
          </p:cNvPicPr>
          <p:nvPr/>
        </p:nvPicPr>
        <p:blipFill>
          <a:blip r:embed="rId3"/>
          <a:stretch>
            <a:fillRect/>
          </a:stretch>
        </p:blipFill>
        <p:spPr>
          <a:xfrm>
            <a:off x="10563395" y="2105037"/>
            <a:ext cx="6982742" cy="2616540"/>
          </a:xfrm>
          <a:prstGeom prst="rect">
            <a:avLst/>
          </a:prstGeom>
        </p:spPr>
      </p:pic>
      <p:sp>
        <p:nvSpPr>
          <p:cNvPr id="16" name="Content Placeholder 5">
            <a:extLst>
              <a:ext uri="{FF2B5EF4-FFF2-40B4-BE49-F238E27FC236}">
                <a16:creationId xmlns:a16="http://schemas.microsoft.com/office/drawing/2014/main" id="{69D5527F-14E6-4311-B46B-B9FB232C23CF}"/>
              </a:ext>
            </a:extLst>
          </p:cNvPr>
          <p:cNvSpPr txBox="1">
            <a:spLocks/>
          </p:cNvSpPr>
          <p:nvPr/>
        </p:nvSpPr>
        <p:spPr>
          <a:xfrm>
            <a:off x="9983444" y="5143500"/>
            <a:ext cx="7999756" cy="4507332"/>
          </a:xfrm>
          <a:prstGeom prst="rect">
            <a:avLst/>
          </a:prstGeom>
        </p:spPr>
        <p:txBody>
          <a:bodyPr vert="horz" lIns="91440" tIns="45720" rIns="91440" bIns="45720" rtlCol="0">
            <a:noAutofit/>
          </a:bodyPr>
          <a:lstStyle>
            <a:lvl1pPr marL="0" indent="0" algn="l" defTabSz="1371600" rtl="0" eaLnBrk="1" latinLnBrk="0" hangingPunct="1">
              <a:lnSpc>
                <a:spcPct val="90000"/>
              </a:lnSpc>
              <a:spcBef>
                <a:spcPts val="1500"/>
              </a:spcBef>
              <a:buFont typeface="Arial" panose="020B0604020202020204" pitchFamily="34" charset="0"/>
              <a:buNone/>
              <a:defRPr sz="3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342900" indent="-342900">
              <a:buFont typeface="Arial" panose="020B0604020202020204" pitchFamily="34" charset="0"/>
              <a:buChar char="•"/>
            </a:pPr>
            <a:r>
              <a:rPr lang="en-US" sz="2700" b="1" dirty="0">
                <a:solidFill>
                  <a:srgbClr val="372059"/>
                </a:solidFill>
              </a:rPr>
              <a:t>BrightSign Network </a:t>
            </a:r>
            <a:r>
              <a:rPr lang="en-US" sz="2700" dirty="0">
                <a:solidFill>
                  <a:srgbClr val="372059"/>
                </a:solidFill>
              </a:rPr>
              <a:t>is a </a:t>
            </a:r>
            <a:r>
              <a:rPr lang="en-US" sz="2700" dirty="0">
                <a:solidFill>
                  <a:srgbClr val="595959"/>
                </a:solidFill>
              </a:rPr>
              <a:t>cloud-based subscription service offering player, network and content management </a:t>
            </a:r>
            <a:br>
              <a:rPr lang="en-US" sz="2700" dirty="0">
                <a:solidFill>
                  <a:srgbClr val="595959"/>
                </a:solidFill>
              </a:rPr>
            </a:br>
            <a:endParaRPr lang="en-US" sz="2700" b="1" dirty="0">
              <a:solidFill>
                <a:srgbClr val="595959"/>
              </a:solidFill>
            </a:endParaRPr>
          </a:p>
          <a:p>
            <a:pPr marL="342900" indent="-342900">
              <a:spcBef>
                <a:spcPts val="1126"/>
              </a:spcBef>
              <a:buFont typeface="Arial" panose="020B0604020202020204" pitchFamily="34" charset="0"/>
              <a:buChar char="•"/>
            </a:pPr>
            <a:r>
              <a:rPr lang="en-US" sz="2700" b="1" dirty="0"/>
              <a:t>BrightAuthor</a:t>
            </a:r>
            <a:r>
              <a:rPr lang="en-US" sz="2700" dirty="0">
                <a:solidFill>
                  <a:srgbClr val="595959"/>
                </a:solidFill>
              </a:rPr>
              <a:t> free PC desktop app performs presentation authoring, scheduling and publishing</a:t>
            </a:r>
            <a:br>
              <a:rPr lang="en-US" sz="2700" dirty="0">
                <a:solidFill>
                  <a:srgbClr val="595959"/>
                </a:solidFill>
              </a:rPr>
            </a:br>
            <a:endParaRPr lang="en-US" sz="2700" dirty="0">
              <a:solidFill>
                <a:srgbClr val="595959"/>
              </a:solidFill>
            </a:endParaRPr>
          </a:p>
          <a:p>
            <a:pPr marL="342900" indent="-342900">
              <a:spcBef>
                <a:spcPts val="1126"/>
              </a:spcBef>
              <a:buFont typeface="Arial" panose="020B0604020202020204" pitchFamily="34" charset="0"/>
              <a:buChar char="•"/>
            </a:pPr>
            <a:r>
              <a:rPr lang="en-US" sz="2700" dirty="0">
                <a:solidFill>
                  <a:srgbClr val="595959"/>
                </a:solidFill>
              </a:rPr>
              <a:t>The</a:t>
            </a:r>
            <a:r>
              <a:rPr lang="en-US" sz="2700" b="1" dirty="0">
                <a:solidFill>
                  <a:srgbClr val="595959"/>
                </a:solidFill>
              </a:rPr>
              <a:t> </a:t>
            </a:r>
            <a:r>
              <a:rPr lang="en-US" sz="2700" b="1" dirty="0"/>
              <a:t>Web UI </a:t>
            </a:r>
            <a:r>
              <a:rPr lang="en-US" sz="2700" dirty="0">
                <a:solidFill>
                  <a:srgbClr val="595959"/>
                </a:solidFill>
              </a:rPr>
              <a:t>administers accounts, users and player networks as well as some cloud-connectd authoring features</a:t>
            </a:r>
          </a:p>
        </p:txBody>
      </p:sp>
      <p:sp>
        <p:nvSpPr>
          <p:cNvPr id="18" name="Content Placeholder 2">
            <a:extLst>
              <a:ext uri="{FF2B5EF4-FFF2-40B4-BE49-F238E27FC236}">
                <a16:creationId xmlns:a16="http://schemas.microsoft.com/office/drawing/2014/main" id="{BDDEAA36-10E5-44AE-B93F-38C5A839AA7A}"/>
              </a:ext>
            </a:extLst>
          </p:cNvPr>
          <p:cNvSpPr txBox="1">
            <a:spLocks/>
          </p:cNvSpPr>
          <p:nvPr/>
        </p:nvSpPr>
        <p:spPr>
          <a:xfrm>
            <a:off x="656491" y="5143500"/>
            <a:ext cx="8651631" cy="4507332"/>
          </a:xfrm>
          <a:prstGeom prst="rect">
            <a:avLst/>
          </a:prstGeom>
          <a:ln>
            <a:noFill/>
          </a:ln>
        </p:spPr>
        <p:txBody>
          <a:bodyPr vert="horz" lIns="91440" tIns="45720" rIns="91440" bIns="45720" rtlCol="0">
            <a:noAutofit/>
          </a:bodyPr>
          <a:lstStyle>
            <a:lvl1pPr marL="0" indent="0" algn="ctr" defTabSz="1371600" rtl="0" eaLnBrk="1" latinLnBrk="0" hangingPunct="1">
              <a:lnSpc>
                <a:spcPct val="90000"/>
              </a:lnSpc>
              <a:spcBef>
                <a:spcPts val="1500"/>
              </a:spcBef>
              <a:buFont typeface="Arial" panose="020B0604020202020204" pitchFamily="34" charset="0"/>
              <a:buNone/>
              <a:defRPr sz="5400" kern="1200">
                <a:solidFill>
                  <a:schemeClr val="bg1"/>
                </a:solidFill>
                <a:latin typeface="Roboto" panose="02000000000000000000" pitchFamily="2" charset="0"/>
                <a:ea typeface="Roboto" panose="02000000000000000000" pitchFamily="2"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700" b="1" dirty="0">
                <a:solidFill>
                  <a:srgbClr val="372059"/>
                </a:solidFill>
                <a:latin typeface="Open Sans" panose="020B0606030504020204" pitchFamily="34" charset="0"/>
                <a:ea typeface="Open Sans" panose="020B0606030504020204" pitchFamily="34" charset="0"/>
              </a:rPr>
              <a:t>BSN.cloud </a:t>
            </a:r>
            <a:r>
              <a:rPr lang="en-US" sz="2700" dirty="0">
                <a:solidFill>
                  <a:srgbClr val="372059"/>
                </a:solidFill>
                <a:latin typeface="Open Sans" panose="020B0606030504020204" pitchFamily="34" charset="0"/>
                <a:ea typeface="Open Sans" panose="020B0606030504020204" pitchFamily="34" charset="0"/>
              </a:rPr>
              <a:t>platform d</a:t>
            </a:r>
            <a:r>
              <a:rPr lang="en-US" sz="2700" dirty="0">
                <a:solidFill>
                  <a:srgbClr val="595959"/>
                </a:solidFill>
                <a:latin typeface="Open Sans" panose="020B0606030504020204" pitchFamily="34" charset="0"/>
                <a:ea typeface="Open Sans" panose="020B0606030504020204" pitchFamily="34" charset="0"/>
              </a:rPr>
              <a:t>elivers varying levels of secure &amp; scalable player, network &amp; content management services</a:t>
            </a:r>
          </a:p>
          <a:p>
            <a:pPr marL="342900" indent="-342900" algn="l">
              <a:buFont typeface="Arial" panose="020B0604020202020204" pitchFamily="34" charset="0"/>
              <a:buChar char="•"/>
            </a:pPr>
            <a:r>
              <a:rPr lang="en-US" sz="2700" b="1" dirty="0">
                <a:solidFill>
                  <a:srgbClr val="66B9DD"/>
                </a:solidFill>
                <a:latin typeface="Open Sans" panose="020B0606030504020204" pitchFamily="34" charset="0"/>
                <a:ea typeface="Open Sans" panose="020B0606030504020204" pitchFamily="34" charset="0"/>
              </a:rPr>
              <a:t>Free Control Cloud Subscription </a:t>
            </a:r>
            <a:r>
              <a:rPr lang="en-US" sz="2700" dirty="0">
                <a:solidFill>
                  <a:srgbClr val="595959"/>
                </a:solidFill>
                <a:latin typeface="Open Sans" panose="020B0606030504020204" pitchFamily="34" charset="0"/>
                <a:ea typeface="Open Sans" panose="020B0606030504020204" pitchFamily="34" charset="0"/>
              </a:rPr>
              <a:t>available  on all BrightSign players offering streamlined setup, real time player health, remote player controls &amp; your choice of CMS</a:t>
            </a:r>
          </a:p>
          <a:p>
            <a:pPr marL="342900" indent="-342900" algn="l">
              <a:buFont typeface="Arial" panose="020B0604020202020204" pitchFamily="34" charset="0"/>
              <a:buChar char="•"/>
            </a:pPr>
            <a:r>
              <a:rPr lang="en-US" sz="2700" b="1" dirty="0">
                <a:solidFill>
                  <a:schemeClr val="accent2"/>
                </a:solidFill>
                <a:latin typeface="Open Sans" panose="020B0606030504020204" pitchFamily="34" charset="0"/>
                <a:ea typeface="Open Sans" panose="020B0606030504020204" pitchFamily="34" charset="0"/>
              </a:rPr>
              <a:t>Content Cloud Annual Subscription </a:t>
            </a:r>
            <a:r>
              <a:rPr lang="en-US" sz="2700" dirty="0">
                <a:solidFill>
                  <a:srgbClr val="595959"/>
                </a:solidFill>
                <a:latin typeface="Open Sans" panose="020B0606030504020204" pitchFamily="34" charset="0"/>
                <a:ea typeface="Open Sans" panose="020B0606030504020204" pitchFamily="34" charset="0"/>
              </a:rPr>
              <a:t>adds a complete set of content &amp; network management tools with </a:t>
            </a:r>
            <a:r>
              <a:rPr lang="en-US" sz="2700" b="1" dirty="0">
                <a:solidFill>
                  <a:srgbClr val="595959"/>
                </a:solidFill>
                <a:latin typeface="Open Sans" panose="020B0606030504020204" pitchFamily="34" charset="0"/>
                <a:ea typeface="Open Sans" panose="020B0606030504020204" pitchFamily="34" charset="0"/>
              </a:rPr>
              <a:t>BrightAuthor:connected </a:t>
            </a:r>
            <a:r>
              <a:rPr lang="en-US" sz="2700" dirty="0">
                <a:solidFill>
                  <a:srgbClr val="595959"/>
                </a:solidFill>
                <a:latin typeface="Open Sans" panose="020B0606030504020204" pitchFamily="34" charset="0"/>
                <a:ea typeface="Open Sans" panose="020B0606030504020204" pitchFamily="34" charset="0"/>
              </a:rPr>
              <a:t>as your CMS </a:t>
            </a:r>
            <a:endParaRPr lang="en-US" sz="2700" dirty="0">
              <a:solidFill>
                <a:schemeClr val="tx1">
                  <a:lumMod val="65000"/>
                  <a:lumOff val="35000"/>
                </a:schemeClr>
              </a:solidFill>
              <a:latin typeface="Open Sans" panose="020B0606030504020204" pitchFamily="34" charset="0"/>
              <a:ea typeface="Open Sans" panose="020B0606030504020204" pitchFamily="34" charset="0"/>
            </a:endParaRPr>
          </a:p>
        </p:txBody>
      </p:sp>
      <p:pic>
        <p:nvPicPr>
          <p:cNvPr id="25" name="Picture 24">
            <a:extLst>
              <a:ext uri="{FF2B5EF4-FFF2-40B4-BE49-F238E27FC236}">
                <a16:creationId xmlns:a16="http://schemas.microsoft.com/office/drawing/2014/main" id="{50A9F9EC-7B34-4CFF-B10D-109883E829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53884" y="4205813"/>
            <a:ext cx="5056844" cy="792889"/>
          </a:xfrm>
          <a:prstGeom prst="rect">
            <a:avLst/>
          </a:prstGeom>
        </p:spPr>
      </p:pic>
      <p:pic>
        <p:nvPicPr>
          <p:cNvPr id="28" name="Picture 27">
            <a:extLst>
              <a:ext uri="{FF2B5EF4-FFF2-40B4-BE49-F238E27FC236}">
                <a16:creationId xmlns:a16="http://schemas.microsoft.com/office/drawing/2014/main" id="{136FAFB1-9B65-49A0-8BC3-8DC212A5CA50}"/>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95967" y="9265902"/>
            <a:ext cx="1856720" cy="769860"/>
          </a:xfrm>
          <a:prstGeom prst="rect">
            <a:avLst/>
          </a:prstGeom>
        </p:spPr>
      </p:pic>
      <p:pic>
        <p:nvPicPr>
          <p:cNvPr id="3" name="Picture 2" descr="Diagram&#10;&#10;Description automatically generated">
            <a:extLst>
              <a:ext uri="{FF2B5EF4-FFF2-40B4-BE49-F238E27FC236}">
                <a16:creationId xmlns:a16="http://schemas.microsoft.com/office/drawing/2014/main" id="{FD3BFD90-7587-490D-A578-D9FC6EEF69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4389" y="1770756"/>
            <a:ext cx="4411149" cy="2435057"/>
          </a:xfrm>
          <a:prstGeom prst="rect">
            <a:avLst/>
          </a:prstGeom>
        </p:spPr>
      </p:pic>
    </p:spTree>
    <p:extLst>
      <p:ext uri="{BB962C8B-B14F-4D97-AF65-F5344CB8AC3E}">
        <p14:creationId xmlns:p14="http://schemas.microsoft.com/office/powerpoint/2010/main" val="3478899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Graphic 54" descr="Paint brush">
            <a:extLst>
              <a:ext uri="{FF2B5EF4-FFF2-40B4-BE49-F238E27FC236}">
                <a16:creationId xmlns:a16="http://schemas.microsoft.com/office/drawing/2014/main" id="{F7E8E3C5-029F-4409-A3E2-B261E6411F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4636" y="7948001"/>
            <a:ext cx="867286" cy="867286"/>
          </a:xfrm>
          <a:prstGeom prst="rect">
            <a:avLst/>
          </a:prstGeom>
        </p:spPr>
      </p:pic>
      <p:sp>
        <p:nvSpPr>
          <p:cNvPr id="50" name="Rectangle 49">
            <a:extLst>
              <a:ext uri="{FF2B5EF4-FFF2-40B4-BE49-F238E27FC236}">
                <a16:creationId xmlns:a16="http://schemas.microsoft.com/office/drawing/2014/main" id="{4E51578C-BB10-4716-BD75-1D11E13A6816}"/>
              </a:ext>
            </a:extLst>
          </p:cNvPr>
          <p:cNvSpPr/>
          <p:nvPr/>
        </p:nvSpPr>
        <p:spPr>
          <a:xfrm>
            <a:off x="-37110" y="9034894"/>
            <a:ext cx="18348554" cy="1286603"/>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34" tIns="137168" rIns="274334" bIns="137168" rtlCol="0"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a:endParaRPr lang="en-US" sz="5400" dirty="0">
              <a:solidFill>
                <a:schemeClr val="tx1"/>
              </a:solidFill>
              <a:latin typeface="Open Sans Light"/>
              <a:cs typeface="Open Sans Light"/>
            </a:endParaRPr>
          </a:p>
        </p:txBody>
      </p:sp>
      <p:cxnSp>
        <p:nvCxnSpPr>
          <p:cNvPr id="36" name="Straight Connector 35">
            <a:extLst>
              <a:ext uri="{FF2B5EF4-FFF2-40B4-BE49-F238E27FC236}">
                <a16:creationId xmlns:a16="http://schemas.microsoft.com/office/drawing/2014/main" id="{67F81F99-9C9D-4676-9D96-446D9AC916B0}"/>
              </a:ext>
            </a:extLst>
          </p:cNvPr>
          <p:cNvCxnSpPr>
            <a:cxnSpLocks/>
          </p:cNvCxnSpPr>
          <p:nvPr/>
        </p:nvCxnSpPr>
        <p:spPr>
          <a:xfrm>
            <a:off x="5352371" y="1768808"/>
            <a:ext cx="0" cy="8498564"/>
          </a:xfrm>
          <a:prstGeom prst="line">
            <a:avLst/>
          </a:prstGeom>
          <a:ln w="127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7A6C05F-512E-4742-A339-3E176C5DBCE2}"/>
              </a:ext>
            </a:extLst>
          </p:cNvPr>
          <p:cNvCxnSpPr>
            <a:cxnSpLocks/>
          </p:cNvCxnSpPr>
          <p:nvPr/>
        </p:nvCxnSpPr>
        <p:spPr>
          <a:xfrm>
            <a:off x="11830933" y="1799466"/>
            <a:ext cx="0" cy="8467906"/>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38F956D-90E6-44CE-8561-969340B93B81}"/>
              </a:ext>
            </a:extLst>
          </p:cNvPr>
          <p:cNvCxnSpPr>
            <a:cxnSpLocks/>
          </p:cNvCxnSpPr>
          <p:nvPr/>
        </p:nvCxnSpPr>
        <p:spPr>
          <a:xfrm>
            <a:off x="8591652" y="1799466"/>
            <a:ext cx="0" cy="8467906"/>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40360B92-DB40-4EA7-A10C-5A78DA9849E8}"/>
              </a:ext>
            </a:extLst>
          </p:cNvPr>
          <p:cNvSpPr/>
          <p:nvPr/>
        </p:nvSpPr>
        <p:spPr>
          <a:xfrm>
            <a:off x="-37110" y="6400543"/>
            <a:ext cx="18348554" cy="1286603"/>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34" tIns="137168" rIns="274334" bIns="137168" rtlCol="0"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a:endParaRPr lang="en-US" sz="5400">
              <a:solidFill>
                <a:schemeClr val="tx1"/>
              </a:solidFill>
              <a:latin typeface="Open Sans Light"/>
              <a:cs typeface="Open Sans Light"/>
            </a:endParaRPr>
          </a:p>
        </p:txBody>
      </p:sp>
      <p:sp>
        <p:nvSpPr>
          <p:cNvPr id="5" name="Rectangle 4">
            <a:extLst>
              <a:ext uri="{FF2B5EF4-FFF2-40B4-BE49-F238E27FC236}">
                <a16:creationId xmlns:a16="http://schemas.microsoft.com/office/drawing/2014/main" id="{14028414-15AB-45B9-9FD6-A332964822C4}"/>
              </a:ext>
            </a:extLst>
          </p:cNvPr>
          <p:cNvSpPr/>
          <p:nvPr/>
        </p:nvSpPr>
        <p:spPr>
          <a:xfrm>
            <a:off x="-37110" y="3898378"/>
            <a:ext cx="18348556" cy="1185821"/>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34" tIns="137168" rIns="274334" bIns="137168" rtlCol="0"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a:endParaRPr lang="en-US" sz="5400" dirty="0">
              <a:solidFill>
                <a:schemeClr val="tx1"/>
              </a:solidFill>
              <a:latin typeface="Open Sans Light"/>
              <a:cs typeface="Open Sans Light"/>
            </a:endParaRPr>
          </a:p>
        </p:txBody>
      </p:sp>
      <p:sp>
        <p:nvSpPr>
          <p:cNvPr id="8" name="TextBox 107">
            <a:extLst>
              <a:ext uri="{FF2B5EF4-FFF2-40B4-BE49-F238E27FC236}">
                <a16:creationId xmlns:a16="http://schemas.microsoft.com/office/drawing/2014/main" id="{EE486509-276F-4BDD-8905-98BAFA50C217}"/>
              </a:ext>
            </a:extLst>
          </p:cNvPr>
          <p:cNvSpPr txBox="1"/>
          <p:nvPr/>
        </p:nvSpPr>
        <p:spPr>
          <a:xfrm>
            <a:off x="1559561" y="5135197"/>
            <a:ext cx="3709941" cy="1138789"/>
          </a:xfrm>
          <a:prstGeom prst="rect">
            <a:avLst/>
          </a:prstGeom>
          <a:noFill/>
        </p:spPr>
        <p:txBody>
          <a:bodyPr wrap="square" lIns="274334" tIns="137168" rIns="274334" bIns="137168"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r>
              <a:rPr lang="en-US" sz="2800" b="1" dirty="0">
                <a:latin typeface="Open Sans Extrabold" panose="020B0906030804020204" pitchFamily="34" charset="0"/>
                <a:ea typeface="Open Sans Extrabold" panose="020B0906030804020204" pitchFamily="34" charset="0"/>
                <a:cs typeface="Open Sans Extrabold" panose="020B0906030804020204" pitchFamily="34" charset="0"/>
              </a:rPr>
              <a:t>Network </a:t>
            </a:r>
          </a:p>
          <a:p>
            <a:r>
              <a:rPr lang="en-US" sz="2800" b="1" dirty="0">
                <a:latin typeface="Open Sans Extrabold" panose="020B0906030804020204" pitchFamily="34" charset="0"/>
                <a:ea typeface="Open Sans Extrabold" panose="020B0906030804020204" pitchFamily="34" charset="0"/>
                <a:cs typeface="Open Sans Extrabold" panose="020B0906030804020204" pitchFamily="34" charset="0"/>
              </a:rPr>
              <a:t>Management</a:t>
            </a:r>
          </a:p>
        </p:txBody>
      </p:sp>
      <p:sp>
        <p:nvSpPr>
          <p:cNvPr id="10" name="TextBox 109">
            <a:extLst>
              <a:ext uri="{FF2B5EF4-FFF2-40B4-BE49-F238E27FC236}">
                <a16:creationId xmlns:a16="http://schemas.microsoft.com/office/drawing/2014/main" id="{9A99C3B1-FFCE-4D87-87B5-BC0A8A2187E6}"/>
              </a:ext>
            </a:extLst>
          </p:cNvPr>
          <p:cNvSpPr txBox="1"/>
          <p:nvPr/>
        </p:nvSpPr>
        <p:spPr>
          <a:xfrm>
            <a:off x="1562432" y="6449825"/>
            <a:ext cx="3709941" cy="1138789"/>
          </a:xfrm>
          <a:prstGeom prst="rect">
            <a:avLst/>
          </a:prstGeom>
          <a:noFill/>
        </p:spPr>
        <p:txBody>
          <a:bodyPr wrap="square" lIns="274334" tIns="137168" rIns="274334" bIns="137168"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r>
              <a:rPr lang="en-US" sz="2800" dirty="0">
                <a:latin typeface="Open Sans Extrabold" panose="020B0906030804020204" pitchFamily="34" charset="0"/>
                <a:ea typeface="Open Sans Extrabold" panose="020B0906030804020204" pitchFamily="34" charset="0"/>
                <a:cs typeface="Open Sans Extrabold" panose="020B0906030804020204" pitchFamily="34" charset="0"/>
              </a:rPr>
              <a:t>Content </a:t>
            </a:r>
          </a:p>
          <a:p>
            <a:r>
              <a:rPr lang="en-US" sz="2800" dirty="0">
                <a:latin typeface="Open Sans Extrabold" panose="020B0906030804020204" pitchFamily="34" charset="0"/>
                <a:ea typeface="Open Sans Extrabold" panose="020B0906030804020204" pitchFamily="34" charset="0"/>
                <a:cs typeface="Open Sans Extrabold" panose="020B0906030804020204" pitchFamily="34" charset="0"/>
              </a:rPr>
              <a:t>Management</a:t>
            </a:r>
          </a:p>
        </p:txBody>
      </p:sp>
      <p:sp>
        <p:nvSpPr>
          <p:cNvPr id="11" name="TextBox 110">
            <a:extLst>
              <a:ext uri="{FF2B5EF4-FFF2-40B4-BE49-F238E27FC236}">
                <a16:creationId xmlns:a16="http://schemas.microsoft.com/office/drawing/2014/main" id="{7168A61D-297D-4785-8C36-76E3222FB288}"/>
              </a:ext>
            </a:extLst>
          </p:cNvPr>
          <p:cNvSpPr txBox="1"/>
          <p:nvPr/>
        </p:nvSpPr>
        <p:spPr>
          <a:xfrm>
            <a:off x="1574320" y="7741602"/>
            <a:ext cx="3709941" cy="1138789"/>
          </a:xfrm>
          <a:prstGeom prst="rect">
            <a:avLst/>
          </a:prstGeom>
          <a:noFill/>
        </p:spPr>
        <p:txBody>
          <a:bodyPr wrap="square" lIns="274334" tIns="137168" rIns="274334" bIns="137168"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r>
              <a:rPr lang="en-US" sz="2800" dirty="0">
                <a:latin typeface="Open Sans Extrabold" panose="020B0906030804020204" pitchFamily="34" charset="0"/>
                <a:ea typeface="Open Sans Extrabold" panose="020B0906030804020204" pitchFamily="34" charset="0"/>
                <a:cs typeface="Open Sans Extrabold" panose="020B0906030804020204" pitchFamily="34" charset="0"/>
              </a:rPr>
              <a:t>Presentation </a:t>
            </a:r>
          </a:p>
          <a:p>
            <a:r>
              <a:rPr lang="en-US" sz="2800" dirty="0">
                <a:latin typeface="Open Sans Extrabold" panose="020B0906030804020204" pitchFamily="34" charset="0"/>
                <a:ea typeface="Open Sans Extrabold" panose="020B0906030804020204" pitchFamily="34" charset="0"/>
                <a:cs typeface="Open Sans Extrabold" panose="020B0906030804020204" pitchFamily="34" charset="0"/>
              </a:rPr>
              <a:t>Authoring</a:t>
            </a:r>
          </a:p>
        </p:txBody>
      </p:sp>
      <p:pic>
        <p:nvPicPr>
          <p:cNvPr id="41" name="Picture 40" descr="Logo&#10;&#10;Description automatically generated">
            <a:extLst>
              <a:ext uri="{FF2B5EF4-FFF2-40B4-BE49-F238E27FC236}">
                <a16:creationId xmlns:a16="http://schemas.microsoft.com/office/drawing/2014/main" id="{04C54D08-60BF-424D-9AD0-A558BC9D60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4811" y="2477737"/>
            <a:ext cx="2238667" cy="991020"/>
          </a:xfrm>
          <a:prstGeom prst="rect">
            <a:avLst/>
          </a:prstGeom>
        </p:spPr>
      </p:pic>
      <p:pic>
        <p:nvPicPr>
          <p:cNvPr id="43" name="Picture 42" descr="Logo&#10;&#10;Description automatically generated">
            <a:extLst>
              <a:ext uri="{FF2B5EF4-FFF2-40B4-BE49-F238E27FC236}">
                <a16:creationId xmlns:a16="http://schemas.microsoft.com/office/drawing/2014/main" id="{AAB3DED9-90E5-4410-8C10-8E79790C31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2302" y="2435783"/>
            <a:ext cx="2253450" cy="1008220"/>
          </a:xfrm>
          <a:prstGeom prst="rect">
            <a:avLst/>
          </a:prstGeom>
        </p:spPr>
      </p:pic>
      <p:pic>
        <p:nvPicPr>
          <p:cNvPr id="47" name="Picture 46" descr="A close up of a logo&#10;&#10;Description automatically generated">
            <a:extLst>
              <a:ext uri="{FF2B5EF4-FFF2-40B4-BE49-F238E27FC236}">
                <a16:creationId xmlns:a16="http://schemas.microsoft.com/office/drawing/2014/main" id="{5191B7DF-3500-411F-887A-F498D59D1173}"/>
              </a:ext>
            </a:extLst>
          </p:cNvPr>
          <p:cNvPicPr>
            <a:picLocks noChangeAspect="1"/>
          </p:cNvPicPr>
          <p:nvPr/>
        </p:nvPicPr>
        <p:blipFill rotWithShape="1">
          <a:blip r:embed="rId7">
            <a:extLst>
              <a:ext uri="{28A0092B-C50C-407E-A947-70E740481C1C}">
                <a14:useLocalDpi xmlns:a14="http://schemas.microsoft.com/office/drawing/2010/main" val="0"/>
              </a:ext>
            </a:extLst>
          </a:blip>
          <a:srcRect t="-2"/>
          <a:stretch/>
        </p:blipFill>
        <p:spPr>
          <a:xfrm>
            <a:off x="12465812" y="2255930"/>
            <a:ext cx="2060015" cy="1226291"/>
          </a:xfrm>
          <a:prstGeom prst="rect">
            <a:avLst/>
          </a:prstGeom>
        </p:spPr>
      </p:pic>
      <p:sp>
        <p:nvSpPr>
          <p:cNvPr id="49" name="TextBox 107">
            <a:extLst>
              <a:ext uri="{FF2B5EF4-FFF2-40B4-BE49-F238E27FC236}">
                <a16:creationId xmlns:a16="http://schemas.microsoft.com/office/drawing/2014/main" id="{EEE14863-B4A0-41A9-8675-C91718EEEAE5}"/>
              </a:ext>
            </a:extLst>
          </p:cNvPr>
          <p:cNvSpPr txBox="1"/>
          <p:nvPr/>
        </p:nvSpPr>
        <p:spPr>
          <a:xfrm>
            <a:off x="1601126" y="3921894"/>
            <a:ext cx="3683136" cy="1138789"/>
          </a:xfrm>
          <a:prstGeom prst="rect">
            <a:avLst/>
          </a:prstGeom>
          <a:noFill/>
        </p:spPr>
        <p:txBody>
          <a:bodyPr wrap="square" lIns="274334" tIns="137168" rIns="274334" bIns="137168"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r>
              <a:rPr lang="en-US" sz="2800" b="1" dirty="0">
                <a:latin typeface="Open Sans Extrabold" panose="020B0906030804020204" pitchFamily="34" charset="0"/>
                <a:ea typeface="Open Sans Extrabold" panose="020B0906030804020204" pitchFamily="34" charset="0"/>
                <a:cs typeface="Open Sans Extrabold" panose="020B0906030804020204" pitchFamily="34" charset="0"/>
              </a:rPr>
              <a:t>Real Time Player Management</a:t>
            </a:r>
          </a:p>
        </p:txBody>
      </p:sp>
      <p:pic>
        <p:nvPicPr>
          <p:cNvPr id="53" name="Graphic 52" descr="Clipboard">
            <a:extLst>
              <a:ext uri="{FF2B5EF4-FFF2-40B4-BE49-F238E27FC236}">
                <a16:creationId xmlns:a16="http://schemas.microsoft.com/office/drawing/2014/main" id="{1FFF8FB7-BB53-43F0-A7D3-0B034CA7A7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9981" y="3986998"/>
            <a:ext cx="1008581" cy="1008581"/>
          </a:xfrm>
          <a:prstGeom prst="rect">
            <a:avLst/>
          </a:prstGeom>
        </p:spPr>
      </p:pic>
      <p:pic>
        <p:nvPicPr>
          <p:cNvPr id="57" name="Graphic 56" descr="Images">
            <a:extLst>
              <a:ext uri="{FF2B5EF4-FFF2-40B4-BE49-F238E27FC236}">
                <a16:creationId xmlns:a16="http://schemas.microsoft.com/office/drawing/2014/main" id="{226C42A4-4FC0-4E0E-BFE4-EF6249B0818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34813" y="6514929"/>
            <a:ext cx="1008581" cy="1008581"/>
          </a:xfrm>
          <a:prstGeom prst="rect">
            <a:avLst/>
          </a:prstGeom>
        </p:spPr>
      </p:pic>
      <p:pic>
        <p:nvPicPr>
          <p:cNvPr id="59" name="Graphic 58" descr="Network">
            <a:extLst>
              <a:ext uri="{FF2B5EF4-FFF2-40B4-BE49-F238E27FC236}">
                <a16:creationId xmlns:a16="http://schemas.microsoft.com/office/drawing/2014/main" id="{2A71E642-9693-41F0-BE2D-1D428A4D8D2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39660" y="5200301"/>
            <a:ext cx="1008581" cy="1008581"/>
          </a:xfrm>
          <a:prstGeom prst="rect">
            <a:avLst/>
          </a:prstGeom>
        </p:spPr>
      </p:pic>
      <p:sp>
        <p:nvSpPr>
          <p:cNvPr id="64" name="Partial Circle 63">
            <a:extLst>
              <a:ext uri="{FF2B5EF4-FFF2-40B4-BE49-F238E27FC236}">
                <a16:creationId xmlns:a16="http://schemas.microsoft.com/office/drawing/2014/main" id="{CE56AC38-6B49-45DF-83A7-488F4D972611}"/>
              </a:ext>
            </a:extLst>
          </p:cNvPr>
          <p:cNvSpPr/>
          <p:nvPr/>
        </p:nvSpPr>
        <p:spPr>
          <a:xfrm>
            <a:off x="13310946" y="4092375"/>
            <a:ext cx="369747" cy="739493"/>
          </a:xfrm>
          <a:custGeom>
            <a:avLst/>
            <a:gdLst>
              <a:gd name="connsiteX0" fmla="*/ 1167959 w 1167959"/>
              <a:gd name="connsiteY0" fmla="*/ 583980 h 1167959"/>
              <a:gd name="connsiteX1" fmla="*/ 583979 w 1167959"/>
              <a:gd name="connsiteY1" fmla="*/ 1167960 h 1167959"/>
              <a:gd name="connsiteX2" fmla="*/ -1 w 1167959"/>
              <a:gd name="connsiteY2" fmla="*/ 583980 h 1167959"/>
              <a:gd name="connsiteX3" fmla="*/ 583979 w 1167959"/>
              <a:gd name="connsiteY3" fmla="*/ 0 h 1167959"/>
              <a:gd name="connsiteX4" fmla="*/ 583980 w 1167959"/>
              <a:gd name="connsiteY4" fmla="*/ 583980 h 1167959"/>
              <a:gd name="connsiteX5" fmla="*/ 1167959 w 1167959"/>
              <a:gd name="connsiteY5" fmla="*/ 583980 h 1167959"/>
              <a:gd name="connsiteX0" fmla="*/ 583981 w 583981"/>
              <a:gd name="connsiteY0" fmla="*/ 583980 h 1167960"/>
              <a:gd name="connsiteX1" fmla="*/ 583980 w 583981"/>
              <a:gd name="connsiteY1" fmla="*/ 1167960 h 1167960"/>
              <a:gd name="connsiteX2" fmla="*/ 0 w 583981"/>
              <a:gd name="connsiteY2" fmla="*/ 583980 h 1167960"/>
              <a:gd name="connsiteX3" fmla="*/ 583980 w 583981"/>
              <a:gd name="connsiteY3" fmla="*/ 0 h 1167960"/>
              <a:gd name="connsiteX4" fmla="*/ 583981 w 583981"/>
              <a:gd name="connsiteY4" fmla="*/ 583980 h 11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981" h="1167960">
                <a:moveTo>
                  <a:pt x="583981" y="583980"/>
                </a:moveTo>
                <a:cubicBezTo>
                  <a:pt x="583981" y="778640"/>
                  <a:pt x="583980" y="973300"/>
                  <a:pt x="583980" y="1167960"/>
                </a:cubicBezTo>
                <a:cubicBezTo>
                  <a:pt x="261457" y="1167960"/>
                  <a:pt x="0" y="906503"/>
                  <a:pt x="0" y="583980"/>
                </a:cubicBezTo>
                <a:cubicBezTo>
                  <a:pt x="0" y="261457"/>
                  <a:pt x="261457" y="0"/>
                  <a:pt x="583980" y="0"/>
                </a:cubicBezTo>
                <a:cubicBezTo>
                  <a:pt x="583980" y="194660"/>
                  <a:pt x="583981" y="389320"/>
                  <a:pt x="583981" y="583980"/>
                </a:cubicBez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solidFill>
                <a:schemeClr val="tx1"/>
              </a:solidFill>
            </a:endParaRPr>
          </a:p>
        </p:txBody>
      </p:sp>
      <p:sp>
        <p:nvSpPr>
          <p:cNvPr id="66" name="Partial Circle 63">
            <a:extLst>
              <a:ext uri="{FF2B5EF4-FFF2-40B4-BE49-F238E27FC236}">
                <a16:creationId xmlns:a16="http://schemas.microsoft.com/office/drawing/2014/main" id="{65245538-946A-4B3C-96C2-398E86BDFC28}"/>
              </a:ext>
            </a:extLst>
          </p:cNvPr>
          <p:cNvSpPr/>
          <p:nvPr/>
        </p:nvSpPr>
        <p:spPr>
          <a:xfrm>
            <a:off x="13310946" y="5364360"/>
            <a:ext cx="369747" cy="739493"/>
          </a:xfrm>
          <a:custGeom>
            <a:avLst/>
            <a:gdLst>
              <a:gd name="connsiteX0" fmla="*/ 1167959 w 1167959"/>
              <a:gd name="connsiteY0" fmla="*/ 583980 h 1167959"/>
              <a:gd name="connsiteX1" fmla="*/ 583979 w 1167959"/>
              <a:gd name="connsiteY1" fmla="*/ 1167960 h 1167959"/>
              <a:gd name="connsiteX2" fmla="*/ -1 w 1167959"/>
              <a:gd name="connsiteY2" fmla="*/ 583980 h 1167959"/>
              <a:gd name="connsiteX3" fmla="*/ 583979 w 1167959"/>
              <a:gd name="connsiteY3" fmla="*/ 0 h 1167959"/>
              <a:gd name="connsiteX4" fmla="*/ 583980 w 1167959"/>
              <a:gd name="connsiteY4" fmla="*/ 583980 h 1167959"/>
              <a:gd name="connsiteX5" fmla="*/ 1167959 w 1167959"/>
              <a:gd name="connsiteY5" fmla="*/ 583980 h 1167959"/>
              <a:gd name="connsiteX0" fmla="*/ 583981 w 583981"/>
              <a:gd name="connsiteY0" fmla="*/ 583980 h 1167960"/>
              <a:gd name="connsiteX1" fmla="*/ 583980 w 583981"/>
              <a:gd name="connsiteY1" fmla="*/ 1167960 h 1167960"/>
              <a:gd name="connsiteX2" fmla="*/ 0 w 583981"/>
              <a:gd name="connsiteY2" fmla="*/ 583980 h 1167960"/>
              <a:gd name="connsiteX3" fmla="*/ 583980 w 583981"/>
              <a:gd name="connsiteY3" fmla="*/ 0 h 1167960"/>
              <a:gd name="connsiteX4" fmla="*/ 583981 w 583981"/>
              <a:gd name="connsiteY4" fmla="*/ 583980 h 11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981" h="1167960">
                <a:moveTo>
                  <a:pt x="583981" y="583980"/>
                </a:moveTo>
                <a:cubicBezTo>
                  <a:pt x="583981" y="778640"/>
                  <a:pt x="583980" y="973300"/>
                  <a:pt x="583980" y="1167960"/>
                </a:cubicBezTo>
                <a:cubicBezTo>
                  <a:pt x="261457" y="1167960"/>
                  <a:pt x="0" y="906503"/>
                  <a:pt x="0" y="583980"/>
                </a:cubicBezTo>
                <a:cubicBezTo>
                  <a:pt x="0" y="261457"/>
                  <a:pt x="261457" y="0"/>
                  <a:pt x="583980" y="0"/>
                </a:cubicBezTo>
                <a:cubicBezTo>
                  <a:pt x="583980" y="194660"/>
                  <a:pt x="583981" y="389320"/>
                  <a:pt x="583981" y="583980"/>
                </a:cubicBez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solidFill>
                <a:schemeClr val="tx1"/>
              </a:solidFill>
            </a:endParaRPr>
          </a:p>
        </p:txBody>
      </p:sp>
      <p:sp>
        <p:nvSpPr>
          <p:cNvPr id="68" name="Partial Circle 63">
            <a:extLst>
              <a:ext uri="{FF2B5EF4-FFF2-40B4-BE49-F238E27FC236}">
                <a16:creationId xmlns:a16="http://schemas.microsoft.com/office/drawing/2014/main" id="{CB54E2B2-F18E-425A-80C4-B503802FA77F}"/>
              </a:ext>
            </a:extLst>
          </p:cNvPr>
          <p:cNvSpPr/>
          <p:nvPr/>
        </p:nvSpPr>
        <p:spPr>
          <a:xfrm>
            <a:off x="13310946" y="6633837"/>
            <a:ext cx="369747" cy="739493"/>
          </a:xfrm>
          <a:custGeom>
            <a:avLst/>
            <a:gdLst>
              <a:gd name="connsiteX0" fmla="*/ 1167959 w 1167959"/>
              <a:gd name="connsiteY0" fmla="*/ 583980 h 1167959"/>
              <a:gd name="connsiteX1" fmla="*/ 583979 w 1167959"/>
              <a:gd name="connsiteY1" fmla="*/ 1167960 h 1167959"/>
              <a:gd name="connsiteX2" fmla="*/ -1 w 1167959"/>
              <a:gd name="connsiteY2" fmla="*/ 583980 h 1167959"/>
              <a:gd name="connsiteX3" fmla="*/ 583979 w 1167959"/>
              <a:gd name="connsiteY3" fmla="*/ 0 h 1167959"/>
              <a:gd name="connsiteX4" fmla="*/ 583980 w 1167959"/>
              <a:gd name="connsiteY4" fmla="*/ 583980 h 1167959"/>
              <a:gd name="connsiteX5" fmla="*/ 1167959 w 1167959"/>
              <a:gd name="connsiteY5" fmla="*/ 583980 h 1167959"/>
              <a:gd name="connsiteX0" fmla="*/ 583981 w 583981"/>
              <a:gd name="connsiteY0" fmla="*/ 583980 h 1167960"/>
              <a:gd name="connsiteX1" fmla="*/ 583980 w 583981"/>
              <a:gd name="connsiteY1" fmla="*/ 1167960 h 1167960"/>
              <a:gd name="connsiteX2" fmla="*/ 0 w 583981"/>
              <a:gd name="connsiteY2" fmla="*/ 583980 h 1167960"/>
              <a:gd name="connsiteX3" fmla="*/ 583980 w 583981"/>
              <a:gd name="connsiteY3" fmla="*/ 0 h 1167960"/>
              <a:gd name="connsiteX4" fmla="*/ 583981 w 583981"/>
              <a:gd name="connsiteY4" fmla="*/ 583980 h 11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981" h="1167960">
                <a:moveTo>
                  <a:pt x="583981" y="583980"/>
                </a:moveTo>
                <a:cubicBezTo>
                  <a:pt x="583981" y="778640"/>
                  <a:pt x="583980" y="973300"/>
                  <a:pt x="583980" y="1167960"/>
                </a:cubicBezTo>
                <a:cubicBezTo>
                  <a:pt x="261457" y="1167960"/>
                  <a:pt x="0" y="906503"/>
                  <a:pt x="0" y="583980"/>
                </a:cubicBezTo>
                <a:cubicBezTo>
                  <a:pt x="0" y="261457"/>
                  <a:pt x="261457" y="0"/>
                  <a:pt x="583980" y="0"/>
                </a:cubicBezTo>
                <a:cubicBezTo>
                  <a:pt x="583980" y="194660"/>
                  <a:pt x="583981" y="389320"/>
                  <a:pt x="583981" y="583980"/>
                </a:cubicBez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solidFill>
                <a:schemeClr val="tx1"/>
              </a:solidFill>
            </a:endParaRPr>
          </a:p>
        </p:txBody>
      </p:sp>
      <p:sp>
        <p:nvSpPr>
          <p:cNvPr id="70" name="Partial Circle 63">
            <a:extLst>
              <a:ext uri="{FF2B5EF4-FFF2-40B4-BE49-F238E27FC236}">
                <a16:creationId xmlns:a16="http://schemas.microsoft.com/office/drawing/2014/main" id="{54E8BD86-9FB4-418F-8EFE-5AA178066E74}"/>
              </a:ext>
            </a:extLst>
          </p:cNvPr>
          <p:cNvSpPr/>
          <p:nvPr/>
        </p:nvSpPr>
        <p:spPr>
          <a:xfrm>
            <a:off x="6849271" y="6633837"/>
            <a:ext cx="369747" cy="739493"/>
          </a:xfrm>
          <a:custGeom>
            <a:avLst/>
            <a:gdLst>
              <a:gd name="connsiteX0" fmla="*/ 1167959 w 1167959"/>
              <a:gd name="connsiteY0" fmla="*/ 583980 h 1167959"/>
              <a:gd name="connsiteX1" fmla="*/ 583979 w 1167959"/>
              <a:gd name="connsiteY1" fmla="*/ 1167960 h 1167959"/>
              <a:gd name="connsiteX2" fmla="*/ -1 w 1167959"/>
              <a:gd name="connsiteY2" fmla="*/ 583980 h 1167959"/>
              <a:gd name="connsiteX3" fmla="*/ 583979 w 1167959"/>
              <a:gd name="connsiteY3" fmla="*/ 0 h 1167959"/>
              <a:gd name="connsiteX4" fmla="*/ 583980 w 1167959"/>
              <a:gd name="connsiteY4" fmla="*/ 583980 h 1167959"/>
              <a:gd name="connsiteX5" fmla="*/ 1167959 w 1167959"/>
              <a:gd name="connsiteY5" fmla="*/ 583980 h 1167959"/>
              <a:gd name="connsiteX0" fmla="*/ 583981 w 583981"/>
              <a:gd name="connsiteY0" fmla="*/ 583980 h 1167960"/>
              <a:gd name="connsiteX1" fmla="*/ 583980 w 583981"/>
              <a:gd name="connsiteY1" fmla="*/ 1167960 h 1167960"/>
              <a:gd name="connsiteX2" fmla="*/ 0 w 583981"/>
              <a:gd name="connsiteY2" fmla="*/ 583980 h 1167960"/>
              <a:gd name="connsiteX3" fmla="*/ 583980 w 583981"/>
              <a:gd name="connsiteY3" fmla="*/ 0 h 1167960"/>
              <a:gd name="connsiteX4" fmla="*/ 583981 w 583981"/>
              <a:gd name="connsiteY4" fmla="*/ 583980 h 11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981" h="1167960">
                <a:moveTo>
                  <a:pt x="583981" y="583980"/>
                </a:moveTo>
                <a:cubicBezTo>
                  <a:pt x="583981" y="778640"/>
                  <a:pt x="583980" y="973300"/>
                  <a:pt x="583980" y="1167960"/>
                </a:cubicBezTo>
                <a:cubicBezTo>
                  <a:pt x="261457" y="1167960"/>
                  <a:pt x="0" y="906503"/>
                  <a:pt x="0" y="583980"/>
                </a:cubicBezTo>
                <a:cubicBezTo>
                  <a:pt x="0" y="261457"/>
                  <a:pt x="261457" y="0"/>
                  <a:pt x="583980" y="0"/>
                </a:cubicBezTo>
                <a:cubicBezTo>
                  <a:pt x="583980" y="194660"/>
                  <a:pt x="583981" y="389320"/>
                  <a:pt x="583981" y="583980"/>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solidFill>
                <a:schemeClr val="tx1"/>
              </a:solidFill>
            </a:endParaRPr>
          </a:p>
        </p:txBody>
      </p:sp>
      <p:sp>
        <p:nvSpPr>
          <p:cNvPr id="71" name="Oval 70">
            <a:extLst>
              <a:ext uri="{FF2B5EF4-FFF2-40B4-BE49-F238E27FC236}">
                <a16:creationId xmlns:a16="http://schemas.microsoft.com/office/drawing/2014/main" id="{ACF38070-0D71-4150-B3C5-38B446386564}"/>
              </a:ext>
            </a:extLst>
          </p:cNvPr>
          <p:cNvSpPr/>
          <p:nvPr/>
        </p:nvSpPr>
        <p:spPr>
          <a:xfrm>
            <a:off x="6699889" y="4127866"/>
            <a:ext cx="668511" cy="668511"/>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73" name="Oval 72">
            <a:extLst>
              <a:ext uri="{FF2B5EF4-FFF2-40B4-BE49-F238E27FC236}">
                <a16:creationId xmlns:a16="http://schemas.microsoft.com/office/drawing/2014/main" id="{35C49CCD-2D5A-4453-BD03-AF9BA9375FDE}"/>
              </a:ext>
            </a:extLst>
          </p:cNvPr>
          <p:cNvSpPr/>
          <p:nvPr/>
        </p:nvSpPr>
        <p:spPr>
          <a:xfrm>
            <a:off x="9954772" y="4127866"/>
            <a:ext cx="668511" cy="66851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75" name="Oval 74">
            <a:extLst>
              <a:ext uri="{FF2B5EF4-FFF2-40B4-BE49-F238E27FC236}">
                <a16:creationId xmlns:a16="http://schemas.microsoft.com/office/drawing/2014/main" id="{D30E07F3-8D84-483E-ABC7-0EFAA88993FD}"/>
              </a:ext>
            </a:extLst>
          </p:cNvPr>
          <p:cNvSpPr/>
          <p:nvPr/>
        </p:nvSpPr>
        <p:spPr>
          <a:xfrm>
            <a:off x="9954772" y="5399851"/>
            <a:ext cx="668511" cy="66851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77" name="Oval 76">
            <a:extLst>
              <a:ext uri="{FF2B5EF4-FFF2-40B4-BE49-F238E27FC236}">
                <a16:creationId xmlns:a16="http://schemas.microsoft.com/office/drawing/2014/main" id="{99F81BE2-8FB0-4E2A-918D-D0F08CF93D1A}"/>
              </a:ext>
            </a:extLst>
          </p:cNvPr>
          <p:cNvSpPr/>
          <p:nvPr/>
        </p:nvSpPr>
        <p:spPr>
          <a:xfrm>
            <a:off x="9954772" y="6669328"/>
            <a:ext cx="668511" cy="66851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pic>
        <p:nvPicPr>
          <p:cNvPr id="98" name="Picture 97" descr="A picture containing logo&#10;&#10;Description automatically generated">
            <a:extLst>
              <a:ext uri="{FF2B5EF4-FFF2-40B4-BE49-F238E27FC236}">
                <a16:creationId xmlns:a16="http://schemas.microsoft.com/office/drawing/2014/main" id="{B4BAC546-39F7-46C6-A250-C2C18DCBE5D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194062" y="8127976"/>
            <a:ext cx="2189930" cy="520589"/>
          </a:xfrm>
          <a:prstGeom prst="rect">
            <a:avLst/>
          </a:prstGeom>
        </p:spPr>
      </p:pic>
      <p:pic>
        <p:nvPicPr>
          <p:cNvPr id="100" name="Picture 99" descr="A picture containing logo&#10;&#10;Description automatically generated">
            <a:extLst>
              <a:ext uri="{FF2B5EF4-FFF2-40B4-BE49-F238E27FC236}">
                <a16:creationId xmlns:a16="http://schemas.microsoft.com/office/drawing/2014/main" id="{F75C742B-0D63-4BDB-B68A-DF9884351B5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26394" y="7853575"/>
            <a:ext cx="2015501" cy="513953"/>
          </a:xfrm>
          <a:prstGeom prst="rect">
            <a:avLst/>
          </a:prstGeom>
        </p:spPr>
      </p:pic>
      <p:pic>
        <p:nvPicPr>
          <p:cNvPr id="104" name="Picture 103" descr="A picture containing object, clock, watching, front&#10;&#10;Description automatically generated">
            <a:extLst>
              <a:ext uri="{FF2B5EF4-FFF2-40B4-BE49-F238E27FC236}">
                <a16:creationId xmlns:a16="http://schemas.microsoft.com/office/drawing/2014/main" id="{E6F07AF5-EA77-488C-9465-7C6C1D2065A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248060" y="8172884"/>
            <a:ext cx="2408060" cy="430772"/>
          </a:xfrm>
          <a:prstGeom prst="rect">
            <a:avLst/>
          </a:prstGeom>
        </p:spPr>
      </p:pic>
      <p:grpSp>
        <p:nvGrpSpPr>
          <p:cNvPr id="7" name="Group 6">
            <a:extLst>
              <a:ext uri="{FF2B5EF4-FFF2-40B4-BE49-F238E27FC236}">
                <a16:creationId xmlns:a16="http://schemas.microsoft.com/office/drawing/2014/main" id="{50459E0E-B860-4355-8DD2-0A0838CACC4D}"/>
              </a:ext>
            </a:extLst>
          </p:cNvPr>
          <p:cNvGrpSpPr/>
          <p:nvPr/>
        </p:nvGrpSpPr>
        <p:grpSpPr>
          <a:xfrm>
            <a:off x="6039103" y="8177637"/>
            <a:ext cx="1990082" cy="981012"/>
            <a:chOff x="5907335" y="8177637"/>
            <a:chExt cx="1990082" cy="981012"/>
          </a:xfrm>
        </p:grpSpPr>
        <p:pic>
          <p:nvPicPr>
            <p:cNvPr id="106" name="Graphic 105" descr="Handshake">
              <a:extLst>
                <a:ext uri="{FF2B5EF4-FFF2-40B4-BE49-F238E27FC236}">
                  <a16:creationId xmlns:a16="http://schemas.microsoft.com/office/drawing/2014/main" id="{06B08F4D-41A5-46C9-B3D9-D6295B7C1F1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916405" y="8177637"/>
              <a:ext cx="981012" cy="981012"/>
            </a:xfrm>
            <a:prstGeom prst="rect">
              <a:avLst/>
            </a:prstGeom>
          </p:spPr>
        </p:pic>
        <p:sp>
          <p:nvSpPr>
            <p:cNvPr id="108" name="TextBox 107">
              <a:extLst>
                <a:ext uri="{FF2B5EF4-FFF2-40B4-BE49-F238E27FC236}">
                  <a16:creationId xmlns:a16="http://schemas.microsoft.com/office/drawing/2014/main" id="{1DF29677-1583-48B0-B573-8F448CBFD014}"/>
                </a:ext>
              </a:extLst>
            </p:cNvPr>
            <p:cNvSpPr txBox="1"/>
            <p:nvPr/>
          </p:nvSpPr>
          <p:spPr>
            <a:xfrm>
              <a:off x="5907335" y="8294558"/>
              <a:ext cx="1263835" cy="707902"/>
            </a:xfrm>
            <a:prstGeom prst="rect">
              <a:avLst/>
            </a:prstGeom>
            <a:noFill/>
          </p:spPr>
          <p:txBody>
            <a:bodyPr wrap="square" lIns="274334" tIns="137168" rIns="274334" bIns="137168"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r>
                <a:rPr lang="en-US" sz="2800" b="1" dirty="0">
                  <a:latin typeface="Open Sans Extrabold" panose="020B0906030804020204" pitchFamily="34" charset="0"/>
                  <a:ea typeface="Open Sans Extrabold" panose="020B0906030804020204" pitchFamily="34" charset="0"/>
                  <a:cs typeface="Open Sans Extrabold" panose="020B0906030804020204" pitchFamily="34" charset="0"/>
                </a:rPr>
                <a:t>OR</a:t>
              </a:r>
            </a:p>
          </p:txBody>
        </p:sp>
      </p:grpSp>
      <p:grpSp>
        <p:nvGrpSpPr>
          <p:cNvPr id="51" name="Group 50">
            <a:extLst>
              <a:ext uri="{FF2B5EF4-FFF2-40B4-BE49-F238E27FC236}">
                <a16:creationId xmlns:a16="http://schemas.microsoft.com/office/drawing/2014/main" id="{D9501D6F-CE75-4B81-B243-C32CBAB1DAA8}"/>
              </a:ext>
            </a:extLst>
          </p:cNvPr>
          <p:cNvGrpSpPr>
            <a:grpSpLocks noChangeAspect="1"/>
          </p:cNvGrpSpPr>
          <p:nvPr/>
        </p:nvGrpSpPr>
        <p:grpSpPr>
          <a:xfrm>
            <a:off x="15749612" y="2182047"/>
            <a:ext cx="2168105" cy="1264056"/>
            <a:chOff x="9911470" y="2466447"/>
            <a:chExt cx="1044862" cy="657328"/>
          </a:xfrm>
        </p:grpSpPr>
        <p:sp>
          <p:nvSpPr>
            <p:cNvPr id="52" name="Rectangle 51">
              <a:extLst>
                <a:ext uri="{FF2B5EF4-FFF2-40B4-BE49-F238E27FC236}">
                  <a16:creationId xmlns:a16="http://schemas.microsoft.com/office/drawing/2014/main" id="{4E663B2C-9724-4150-A730-49DC5A5BE7E8}"/>
                </a:ext>
              </a:extLst>
            </p:cNvPr>
            <p:cNvSpPr/>
            <p:nvPr/>
          </p:nvSpPr>
          <p:spPr>
            <a:xfrm>
              <a:off x="9960110" y="2735355"/>
              <a:ext cx="829686" cy="178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pic>
          <p:nvPicPr>
            <p:cNvPr id="54" name="Picture 53" descr="A screenshot of a computer&#10;&#10;Description automatically generated">
              <a:extLst>
                <a:ext uri="{FF2B5EF4-FFF2-40B4-BE49-F238E27FC236}">
                  <a16:creationId xmlns:a16="http://schemas.microsoft.com/office/drawing/2014/main" id="{639CDAAC-35F8-48DC-95D7-4F17F56E6F10}"/>
                </a:ext>
              </a:extLst>
            </p:cNvPr>
            <p:cNvPicPr>
              <a:picLocks noChangeAspect="1"/>
            </p:cNvPicPr>
            <p:nvPr/>
          </p:nvPicPr>
          <p:blipFill rotWithShape="1">
            <a:blip r:embed="rId19">
              <a:clrChange>
                <a:clrFrom>
                  <a:srgbClr val="FFFFFF"/>
                </a:clrFrom>
                <a:clrTo>
                  <a:srgbClr val="FFFFFF">
                    <a:alpha val="0"/>
                  </a:srgbClr>
                </a:clrTo>
              </a:clrChange>
            </a:blip>
            <a:srcRect l="35438" r="33771" b="44865"/>
            <a:stretch/>
          </p:blipFill>
          <p:spPr>
            <a:xfrm>
              <a:off x="9911470" y="2466447"/>
              <a:ext cx="1044862" cy="657328"/>
            </a:xfrm>
            <a:prstGeom prst="rect">
              <a:avLst/>
            </a:prstGeom>
          </p:spPr>
        </p:pic>
      </p:grpSp>
      <p:cxnSp>
        <p:nvCxnSpPr>
          <p:cNvPr id="56" name="Straight Connector 55">
            <a:extLst>
              <a:ext uri="{FF2B5EF4-FFF2-40B4-BE49-F238E27FC236}">
                <a16:creationId xmlns:a16="http://schemas.microsoft.com/office/drawing/2014/main" id="{75C1AC7C-B2D1-4BA0-B1AC-76B1249D17A3}"/>
              </a:ext>
            </a:extLst>
          </p:cNvPr>
          <p:cNvCxnSpPr>
            <a:cxnSpLocks/>
          </p:cNvCxnSpPr>
          <p:nvPr/>
        </p:nvCxnSpPr>
        <p:spPr>
          <a:xfrm>
            <a:off x="18309495" y="1799466"/>
            <a:ext cx="0" cy="8467906"/>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8" name="Partial Circle 63">
            <a:extLst>
              <a:ext uri="{FF2B5EF4-FFF2-40B4-BE49-F238E27FC236}">
                <a16:creationId xmlns:a16="http://schemas.microsoft.com/office/drawing/2014/main" id="{B924A20E-F9E1-4C65-80A8-1A8CC48CA62A}"/>
              </a:ext>
            </a:extLst>
          </p:cNvPr>
          <p:cNvSpPr/>
          <p:nvPr/>
        </p:nvSpPr>
        <p:spPr>
          <a:xfrm>
            <a:off x="16478442" y="4092375"/>
            <a:ext cx="369747" cy="739493"/>
          </a:xfrm>
          <a:custGeom>
            <a:avLst/>
            <a:gdLst>
              <a:gd name="connsiteX0" fmla="*/ 1167959 w 1167959"/>
              <a:gd name="connsiteY0" fmla="*/ 583980 h 1167959"/>
              <a:gd name="connsiteX1" fmla="*/ 583979 w 1167959"/>
              <a:gd name="connsiteY1" fmla="*/ 1167960 h 1167959"/>
              <a:gd name="connsiteX2" fmla="*/ -1 w 1167959"/>
              <a:gd name="connsiteY2" fmla="*/ 583980 h 1167959"/>
              <a:gd name="connsiteX3" fmla="*/ 583979 w 1167959"/>
              <a:gd name="connsiteY3" fmla="*/ 0 h 1167959"/>
              <a:gd name="connsiteX4" fmla="*/ 583980 w 1167959"/>
              <a:gd name="connsiteY4" fmla="*/ 583980 h 1167959"/>
              <a:gd name="connsiteX5" fmla="*/ 1167959 w 1167959"/>
              <a:gd name="connsiteY5" fmla="*/ 583980 h 1167959"/>
              <a:gd name="connsiteX0" fmla="*/ 583981 w 583981"/>
              <a:gd name="connsiteY0" fmla="*/ 583980 h 1167960"/>
              <a:gd name="connsiteX1" fmla="*/ 583980 w 583981"/>
              <a:gd name="connsiteY1" fmla="*/ 1167960 h 1167960"/>
              <a:gd name="connsiteX2" fmla="*/ 0 w 583981"/>
              <a:gd name="connsiteY2" fmla="*/ 583980 h 1167960"/>
              <a:gd name="connsiteX3" fmla="*/ 583980 w 583981"/>
              <a:gd name="connsiteY3" fmla="*/ 0 h 1167960"/>
              <a:gd name="connsiteX4" fmla="*/ 583981 w 583981"/>
              <a:gd name="connsiteY4" fmla="*/ 583980 h 11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981" h="1167960">
                <a:moveTo>
                  <a:pt x="583981" y="583980"/>
                </a:moveTo>
                <a:cubicBezTo>
                  <a:pt x="583981" y="778640"/>
                  <a:pt x="583980" y="973300"/>
                  <a:pt x="583980" y="1167960"/>
                </a:cubicBezTo>
                <a:cubicBezTo>
                  <a:pt x="261457" y="1167960"/>
                  <a:pt x="0" y="906503"/>
                  <a:pt x="0" y="583980"/>
                </a:cubicBezTo>
                <a:cubicBezTo>
                  <a:pt x="0" y="261457"/>
                  <a:pt x="261457" y="0"/>
                  <a:pt x="583980" y="0"/>
                </a:cubicBezTo>
                <a:cubicBezTo>
                  <a:pt x="583980" y="194660"/>
                  <a:pt x="583981" y="389320"/>
                  <a:pt x="583981" y="583980"/>
                </a:cubicBezTo>
                <a:close/>
              </a:path>
            </a:pathLst>
          </a:custGeom>
          <a:solidFill>
            <a:srgbClr val="2875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solidFill>
                <a:schemeClr val="tx1"/>
              </a:solidFill>
            </a:endParaRPr>
          </a:p>
        </p:txBody>
      </p:sp>
      <p:sp>
        <p:nvSpPr>
          <p:cNvPr id="60" name="Partial Circle 63">
            <a:extLst>
              <a:ext uri="{FF2B5EF4-FFF2-40B4-BE49-F238E27FC236}">
                <a16:creationId xmlns:a16="http://schemas.microsoft.com/office/drawing/2014/main" id="{9048E35A-CAF7-46F3-BE48-3B10BD236102}"/>
              </a:ext>
            </a:extLst>
          </p:cNvPr>
          <p:cNvSpPr/>
          <p:nvPr/>
        </p:nvSpPr>
        <p:spPr>
          <a:xfrm>
            <a:off x="16469230" y="5364360"/>
            <a:ext cx="369747" cy="739493"/>
          </a:xfrm>
          <a:custGeom>
            <a:avLst/>
            <a:gdLst>
              <a:gd name="connsiteX0" fmla="*/ 1167959 w 1167959"/>
              <a:gd name="connsiteY0" fmla="*/ 583980 h 1167959"/>
              <a:gd name="connsiteX1" fmla="*/ 583979 w 1167959"/>
              <a:gd name="connsiteY1" fmla="*/ 1167960 h 1167959"/>
              <a:gd name="connsiteX2" fmla="*/ -1 w 1167959"/>
              <a:gd name="connsiteY2" fmla="*/ 583980 h 1167959"/>
              <a:gd name="connsiteX3" fmla="*/ 583979 w 1167959"/>
              <a:gd name="connsiteY3" fmla="*/ 0 h 1167959"/>
              <a:gd name="connsiteX4" fmla="*/ 583980 w 1167959"/>
              <a:gd name="connsiteY4" fmla="*/ 583980 h 1167959"/>
              <a:gd name="connsiteX5" fmla="*/ 1167959 w 1167959"/>
              <a:gd name="connsiteY5" fmla="*/ 583980 h 1167959"/>
              <a:gd name="connsiteX0" fmla="*/ 583981 w 583981"/>
              <a:gd name="connsiteY0" fmla="*/ 583980 h 1167960"/>
              <a:gd name="connsiteX1" fmla="*/ 583980 w 583981"/>
              <a:gd name="connsiteY1" fmla="*/ 1167960 h 1167960"/>
              <a:gd name="connsiteX2" fmla="*/ 0 w 583981"/>
              <a:gd name="connsiteY2" fmla="*/ 583980 h 1167960"/>
              <a:gd name="connsiteX3" fmla="*/ 583980 w 583981"/>
              <a:gd name="connsiteY3" fmla="*/ 0 h 1167960"/>
              <a:gd name="connsiteX4" fmla="*/ 583981 w 583981"/>
              <a:gd name="connsiteY4" fmla="*/ 583980 h 11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981" h="1167960">
                <a:moveTo>
                  <a:pt x="583981" y="583980"/>
                </a:moveTo>
                <a:cubicBezTo>
                  <a:pt x="583981" y="778640"/>
                  <a:pt x="583980" y="973300"/>
                  <a:pt x="583980" y="1167960"/>
                </a:cubicBezTo>
                <a:cubicBezTo>
                  <a:pt x="261457" y="1167960"/>
                  <a:pt x="0" y="906503"/>
                  <a:pt x="0" y="583980"/>
                </a:cubicBezTo>
                <a:cubicBezTo>
                  <a:pt x="0" y="261457"/>
                  <a:pt x="261457" y="0"/>
                  <a:pt x="583980" y="0"/>
                </a:cubicBezTo>
                <a:cubicBezTo>
                  <a:pt x="583980" y="194660"/>
                  <a:pt x="583981" y="389320"/>
                  <a:pt x="583981" y="583980"/>
                </a:cubicBezTo>
                <a:close/>
              </a:path>
            </a:pathLst>
          </a:custGeom>
          <a:solidFill>
            <a:srgbClr val="2875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solidFill>
                <a:schemeClr val="tx1"/>
              </a:solidFill>
            </a:endParaRPr>
          </a:p>
        </p:txBody>
      </p:sp>
      <p:sp>
        <p:nvSpPr>
          <p:cNvPr id="61" name="Partial Circle 63">
            <a:extLst>
              <a:ext uri="{FF2B5EF4-FFF2-40B4-BE49-F238E27FC236}">
                <a16:creationId xmlns:a16="http://schemas.microsoft.com/office/drawing/2014/main" id="{622D565F-1F0D-4523-BBEA-0B36C288AB6A}"/>
              </a:ext>
            </a:extLst>
          </p:cNvPr>
          <p:cNvSpPr/>
          <p:nvPr/>
        </p:nvSpPr>
        <p:spPr>
          <a:xfrm>
            <a:off x="16469231" y="6633837"/>
            <a:ext cx="369747" cy="739493"/>
          </a:xfrm>
          <a:custGeom>
            <a:avLst/>
            <a:gdLst>
              <a:gd name="connsiteX0" fmla="*/ 1167959 w 1167959"/>
              <a:gd name="connsiteY0" fmla="*/ 583980 h 1167959"/>
              <a:gd name="connsiteX1" fmla="*/ 583979 w 1167959"/>
              <a:gd name="connsiteY1" fmla="*/ 1167960 h 1167959"/>
              <a:gd name="connsiteX2" fmla="*/ -1 w 1167959"/>
              <a:gd name="connsiteY2" fmla="*/ 583980 h 1167959"/>
              <a:gd name="connsiteX3" fmla="*/ 583979 w 1167959"/>
              <a:gd name="connsiteY3" fmla="*/ 0 h 1167959"/>
              <a:gd name="connsiteX4" fmla="*/ 583980 w 1167959"/>
              <a:gd name="connsiteY4" fmla="*/ 583980 h 1167959"/>
              <a:gd name="connsiteX5" fmla="*/ 1167959 w 1167959"/>
              <a:gd name="connsiteY5" fmla="*/ 583980 h 1167959"/>
              <a:gd name="connsiteX0" fmla="*/ 583981 w 583981"/>
              <a:gd name="connsiteY0" fmla="*/ 583980 h 1167960"/>
              <a:gd name="connsiteX1" fmla="*/ 583980 w 583981"/>
              <a:gd name="connsiteY1" fmla="*/ 1167960 h 1167960"/>
              <a:gd name="connsiteX2" fmla="*/ 0 w 583981"/>
              <a:gd name="connsiteY2" fmla="*/ 583980 h 1167960"/>
              <a:gd name="connsiteX3" fmla="*/ 583980 w 583981"/>
              <a:gd name="connsiteY3" fmla="*/ 0 h 1167960"/>
              <a:gd name="connsiteX4" fmla="*/ 583981 w 583981"/>
              <a:gd name="connsiteY4" fmla="*/ 583980 h 11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981" h="1167960">
                <a:moveTo>
                  <a:pt x="583981" y="583980"/>
                </a:moveTo>
                <a:cubicBezTo>
                  <a:pt x="583981" y="778640"/>
                  <a:pt x="583980" y="973300"/>
                  <a:pt x="583980" y="1167960"/>
                </a:cubicBezTo>
                <a:cubicBezTo>
                  <a:pt x="261457" y="1167960"/>
                  <a:pt x="0" y="906503"/>
                  <a:pt x="0" y="583980"/>
                </a:cubicBezTo>
                <a:cubicBezTo>
                  <a:pt x="0" y="261457"/>
                  <a:pt x="261457" y="0"/>
                  <a:pt x="583980" y="0"/>
                </a:cubicBezTo>
                <a:cubicBezTo>
                  <a:pt x="583980" y="194660"/>
                  <a:pt x="583981" y="389320"/>
                  <a:pt x="583981" y="583980"/>
                </a:cubicBezTo>
                <a:close/>
              </a:path>
            </a:pathLst>
          </a:custGeom>
          <a:solidFill>
            <a:srgbClr val="2875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solidFill>
                <a:schemeClr val="tx1"/>
              </a:solidFill>
            </a:endParaRPr>
          </a:p>
        </p:txBody>
      </p:sp>
      <p:pic>
        <p:nvPicPr>
          <p:cNvPr id="62" name="Graphic 61" descr="Send with solid fill">
            <a:extLst>
              <a:ext uri="{FF2B5EF4-FFF2-40B4-BE49-F238E27FC236}">
                <a16:creationId xmlns:a16="http://schemas.microsoft.com/office/drawing/2014/main" id="{7E70AB34-E9ED-4E5E-8E72-521D77C9709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92280" y="9220994"/>
            <a:ext cx="914400" cy="914400"/>
          </a:xfrm>
          <a:prstGeom prst="rect">
            <a:avLst/>
          </a:prstGeom>
        </p:spPr>
      </p:pic>
      <p:sp>
        <p:nvSpPr>
          <p:cNvPr id="63" name="TextBox 110">
            <a:extLst>
              <a:ext uri="{FF2B5EF4-FFF2-40B4-BE49-F238E27FC236}">
                <a16:creationId xmlns:a16="http://schemas.microsoft.com/office/drawing/2014/main" id="{7884A896-BA8D-4426-8612-9042D1CD23C1}"/>
              </a:ext>
            </a:extLst>
          </p:cNvPr>
          <p:cNvSpPr txBox="1"/>
          <p:nvPr/>
        </p:nvSpPr>
        <p:spPr>
          <a:xfrm>
            <a:off x="1559561" y="9108800"/>
            <a:ext cx="3709941" cy="1138789"/>
          </a:xfrm>
          <a:prstGeom prst="rect">
            <a:avLst/>
          </a:prstGeom>
          <a:noFill/>
        </p:spPr>
        <p:txBody>
          <a:bodyPr wrap="square" lIns="274334" tIns="137168" rIns="274334" bIns="137168"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r>
              <a:rPr lang="en-US" sz="2800" dirty="0">
                <a:latin typeface="Open Sans Extrabold" panose="020B0906030804020204" pitchFamily="34" charset="0"/>
                <a:ea typeface="Open Sans Extrabold" panose="020B0906030804020204" pitchFamily="34" charset="0"/>
                <a:cs typeface="Open Sans Extrabold" panose="020B0906030804020204" pitchFamily="34" charset="0"/>
              </a:rPr>
              <a:t>Publishing Methods</a:t>
            </a:r>
          </a:p>
        </p:txBody>
      </p:sp>
      <p:sp>
        <p:nvSpPr>
          <p:cNvPr id="65" name="TextBox 64">
            <a:extLst>
              <a:ext uri="{FF2B5EF4-FFF2-40B4-BE49-F238E27FC236}">
                <a16:creationId xmlns:a16="http://schemas.microsoft.com/office/drawing/2014/main" id="{25E1226F-E273-4EB9-8375-54A2C6D7611C}"/>
              </a:ext>
            </a:extLst>
          </p:cNvPr>
          <p:cNvSpPr txBox="1"/>
          <p:nvPr/>
        </p:nvSpPr>
        <p:spPr>
          <a:xfrm>
            <a:off x="5588012" y="9160092"/>
            <a:ext cx="3329841" cy="1015663"/>
          </a:xfrm>
          <a:prstGeom prst="rect">
            <a:avLst/>
          </a:prstGeom>
          <a:noFill/>
        </p:spPr>
        <p:txBody>
          <a:bodyPr wrap="square">
            <a:spAutoFit/>
          </a:bodyPr>
          <a:lstStyle/>
          <a:p>
            <a:pPr marL="288925" indent="-171450" algn="l">
              <a:buFont typeface="Arial" panose="020B0604020202020204" pitchFamily="34" charset="0"/>
              <a:buChar char="•"/>
            </a:pPr>
            <a:r>
              <a:rPr lang="en-US" sz="2000" dirty="0">
                <a:solidFill>
                  <a:schemeClr val="tx1"/>
                </a:solidFill>
              </a:rPr>
              <a:t>Local SD card</a:t>
            </a:r>
          </a:p>
          <a:p>
            <a:pPr marL="288925" indent="-171450" algn="l">
              <a:buFont typeface="Arial" panose="020B0604020202020204" pitchFamily="34" charset="0"/>
              <a:buChar char="•"/>
            </a:pPr>
            <a:r>
              <a:rPr lang="en-US" sz="2000" dirty="0">
                <a:solidFill>
                  <a:schemeClr val="tx1"/>
                </a:solidFill>
              </a:rPr>
              <a:t>Local networking</a:t>
            </a:r>
          </a:p>
          <a:p>
            <a:pPr marL="288925" indent="-171450" algn="l">
              <a:buFont typeface="Arial" panose="020B0604020202020204" pitchFamily="34" charset="0"/>
              <a:buChar char="•"/>
            </a:pPr>
            <a:r>
              <a:rPr lang="en-US" sz="2000" dirty="0">
                <a:solidFill>
                  <a:schemeClr val="tx1"/>
                </a:solidFill>
              </a:rPr>
              <a:t>Simple file networking</a:t>
            </a:r>
            <a:endParaRPr lang="en-US" sz="2000" dirty="0">
              <a:solidFill>
                <a:schemeClr val="tx1"/>
              </a:solidFill>
              <a:ea typeface="Open Sans" panose="020B0606030504020204" pitchFamily="34" charset="0"/>
              <a:cs typeface="Open Sans" panose="020B0606030504020204" pitchFamily="34" charset="0"/>
            </a:endParaRPr>
          </a:p>
        </p:txBody>
      </p:sp>
      <p:sp>
        <p:nvSpPr>
          <p:cNvPr id="67" name="TextBox 66">
            <a:extLst>
              <a:ext uri="{FF2B5EF4-FFF2-40B4-BE49-F238E27FC236}">
                <a16:creationId xmlns:a16="http://schemas.microsoft.com/office/drawing/2014/main" id="{196355E8-6EA4-4D7A-922D-197319EF0245}"/>
              </a:ext>
            </a:extLst>
          </p:cNvPr>
          <p:cNvSpPr txBox="1"/>
          <p:nvPr/>
        </p:nvSpPr>
        <p:spPr>
          <a:xfrm>
            <a:off x="9040188" y="9445018"/>
            <a:ext cx="2497678" cy="461665"/>
          </a:xfrm>
          <a:prstGeom prst="rect">
            <a:avLst/>
          </a:prstGeom>
          <a:noFill/>
        </p:spPr>
        <p:txBody>
          <a:bodyPr wrap="square">
            <a:spAutoFit/>
          </a:bodyPr>
          <a:lstStyle/>
          <a:p>
            <a:pPr algn="ctr"/>
            <a:r>
              <a:rPr lang="en-US" sz="2400" cap="small" dirty="0">
                <a:solidFill>
                  <a:schemeClr val="tx1"/>
                </a:solidFill>
              </a:rPr>
              <a:t>Cloud Networking</a:t>
            </a:r>
            <a:endParaRPr lang="en-US" sz="2400" cap="small" dirty="0">
              <a:solidFill>
                <a:schemeClr val="tx1"/>
              </a:solidFill>
              <a:ea typeface="Open Sans" panose="020B0606030504020204" pitchFamily="34" charset="0"/>
              <a:cs typeface="Open Sans" panose="020B0606030504020204" pitchFamily="34" charset="0"/>
            </a:endParaRPr>
          </a:p>
        </p:txBody>
      </p:sp>
      <p:pic>
        <p:nvPicPr>
          <p:cNvPr id="72" name="Picture 71" descr="A picture containing object, clock, watching, front&#10;&#10;Description automatically generated">
            <a:extLst>
              <a:ext uri="{FF2B5EF4-FFF2-40B4-BE49-F238E27FC236}">
                <a16:creationId xmlns:a16="http://schemas.microsoft.com/office/drawing/2014/main" id="{919BCC85-6AD6-4237-8FDE-CEAED2D3F12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455393" y="8172884"/>
            <a:ext cx="2408060" cy="430772"/>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FC5DAFC9-B698-4E94-916C-13D00B54671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3175159">
            <a:off x="7586654" y="9106564"/>
            <a:ext cx="728020" cy="728020"/>
          </a:xfrm>
          <a:prstGeom prst="rect">
            <a:avLst/>
          </a:prstGeom>
        </p:spPr>
      </p:pic>
      <p:sp>
        <p:nvSpPr>
          <p:cNvPr id="76" name="TextBox 75">
            <a:extLst>
              <a:ext uri="{FF2B5EF4-FFF2-40B4-BE49-F238E27FC236}">
                <a16:creationId xmlns:a16="http://schemas.microsoft.com/office/drawing/2014/main" id="{DF949F35-71B0-4A16-92CB-FD98963AD859}"/>
              </a:ext>
            </a:extLst>
          </p:cNvPr>
          <p:cNvSpPr txBox="1"/>
          <p:nvPr/>
        </p:nvSpPr>
        <p:spPr>
          <a:xfrm>
            <a:off x="12075229" y="9433072"/>
            <a:ext cx="2841181" cy="461665"/>
          </a:xfrm>
          <a:prstGeom prst="rect">
            <a:avLst/>
          </a:prstGeom>
          <a:noFill/>
        </p:spPr>
        <p:txBody>
          <a:bodyPr wrap="square">
            <a:spAutoFit/>
          </a:bodyPr>
          <a:lstStyle/>
          <a:p>
            <a:pPr algn="ctr"/>
            <a:r>
              <a:rPr lang="en-US" sz="2400" cap="small" dirty="0">
                <a:solidFill>
                  <a:schemeClr val="tx1"/>
                </a:solidFill>
              </a:rPr>
              <a:t>Cloud Networking</a:t>
            </a:r>
            <a:endParaRPr lang="en-US" sz="2400" cap="small" dirty="0">
              <a:solidFill>
                <a:schemeClr val="tx1"/>
              </a:solidFill>
              <a:ea typeface="Open Sans" panose="020B0606030504020204" pitchFamily="34" charset="0"/>
              <a:cs typeface="Open Sans" panose="020B0606030504020204" pitchFamily="34" charset="0"/>
            </a:endParaRPr>
          </a:p>
        </p:txBody>
      </p:sp>
      <p:sp>
        <p:nvSpPr>
          <p:cNvPr id="79" name="TextBox 78">
            <a:extLst>
              <a:ext uri="{FF2B5EF4-FFF2-40B4-BE49-F238E27FC236}">
                <a16:creationId xmlns:a16="http://schemas.microsoft.com/office/drawing/2014/main" id="{06AB3F63-8B7D-4848-BF2F-581564AF8435}"/>
              </a:ext>
            </a:extLst>
          </p:cNvPr>
          <p:cNvSpPr txBox="1"/>
          <p:nvPr/>
        </p:nvSpPr>
        <p:spPr>
          <a:xfrm>
            <a:off x="15320724" y="9433072"/>
            <a:ext cx="2841181" cy="461665"/>
          </a:xfrm>
          <a:prstGeom prst="rect">
            <a:avLst/>
          </a:prstGeom>
          <a:noFill/>
        </p:spPr>
        <p:txBody>
          <a:bodyPr wrap="square">
            <a:spAutoFit/>
          </a:bodyPr>
          <a:lstStyle/>
          <a:p>
            <a:pPr algn="ctr"/>
            <a:r>
              <a:rPr lang="en-US" sz="2400" cap="small" dirty="0">
                <a:solidFill>
                  <a:schemeClr val="tx1"/>
                </a:solidFill>
              </a:rPr>
              <a:t>Private Networking</a:t>
            </a:r>
            <a:endParaRPr lang="en-US" sz="2400" cap="small" dirty="0">
              <a:solidFill>
                <a:schemeClr val="tx1"/>
              </a:solidFill>
              <a:ea typeface="Open Sans" panose="020B0606030504020204" pitchFamily="34" charset="0"/>
              <a:cs typeface="Open Sans" panose="020B0606030504020204" pitchFamily="34" charset="0"/>
            </a:endParaRPr>
          </a:p>
        </p:txBody>
      </p:sp>
      <p:cxnSp>
        <p:nvCxnSpPr>
          <p:cNvPr id="86" name="Straight Connector 85">
            <a:extLst>
              <a:ext uri="{FF2B5EF4-FFF2-40B4-BE49-F238E27FC236}">
                <a16:creationId xmlns:a16="http://schemas.microsoft.com/office/drawing/2014/main" id="{AE9ADEC0-65B8-4EFF-B806-89217EB17412}"/>
              </a:ext>
            </a:extLst>
          </p:cNvPr>
          <p:cNvCxnSpPr>
            <a:cxnSpLocks/>
          </p:cNvCxnSpPr>
          <p:nvPr/>
        </p:nvCxnSpPr>
        <p:spPr>
          <a:xfrm>
            <a:off x="15070214" y="1799466"/>
            <a:ext cx="0" cy="8467906"/>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4" name="Rectangle 93">
            <a:extLst>
              <a:ext uri="{FF2B5EF4-FFF2-40B4-BE49-F238E27FC236}">
                <a16:creationId xmlns:a16="http://schemas.microsoft.com/office/drawing/2014/main" id="{995924F0-78E2-413A-A71A-2686EF762598}"/>
              </a:ext>
            </a:extLst>
          </p:cNvPr>
          <p:cNvSpPr/>
          <p:nvPr/>
        </p:nvSpPr>
        <p:spPr>
          <a:xfrm>
            <a:off x="-2" y="-15382"/>
            <a:ext cx="18283542" cy="18169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78" name="Title 1">
            <a:extLst>
              <a:ext uri="{FF2B5EF4-FFF2-40B4-BE49-F238E27FC236}">
                <a16:creationId xmlns:a16="http://schemas.microsoft.com/office/drawing/2014/main" id="{CB2DB00B-82B9-49F7-A83A-E77947EC0B96}"/>
              </a:ext>
            </a:extLst>
          </p:cNvPr>
          <p:cNvSpPr txBox="1">
            <a:spLocks/>
          </p:cNvSpPr>
          <p:nvPr/>
        </p:nvSpPr>
        <p:spPr>
          <a:xfrm>
            <a:off x="-2" y="217200"/>
            <a:ext cx="18283541" cy="861969"/>
          </a:xfrm>
          <a:prstGeom prst="rect">
            <a:avLst/>
          </a:prstGeom>
        </p:spPr>
        <p:txBody>
          <a:bodyPr vert="horz" lIns="163259" tIns="81629" rIns="163259" bIns="81629"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chemeClr val="bg1"/>
                </a:solidFill>
                <a:latin typeface="Nunito Sans" panose="00000500000000000000" pitchFamily="2" charset="0"/>
                <a:ea typeface="Roboto" panose="020B0604020202020204" charset="0"/>
              </a:rPr>
              <a:t>Network Services Comparison</a:t>
            </a:r>
          </a:p>
        </p:txBody>
      </p:sp>
    </p:spTree>
    <p:extLst>
      <p:ext uri="{BB962C8B-B14F-4D97-AF65-F5344CB8AC3E}">
        <p14:creationId xmlns:p14="http://schemas.microsoft.com/office/powerpoint/2010/main" val="4230317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1BC34E-10D0-401C-827A-64A7C0C6F19D}"/>
              </a:ext>
            </a:extLst>
          </p:cNvPr>
          <p:cNvSpPr>
            <a:spLocks noGrp="1"/>
          </p:cNvSpPr>
          <p:nvPr>
            <p:ph type="title" idx="4294967295"/>
          </p:nvPr>
        </p:nvSpPr>
        <p:spPr>
          <a:xfrm>
            <a:off x="446567" y="432798"/>
            <a:ext cx="17841433" cy="1047336"/>
          </a:xfrm>
          <a:solidFill>
            <a:schemeClr val="accent3">
              <a:lumMod val="90000"/>
            </a:schemeClr>
          </a:solidFill>
        </p:spPr>
        <p:txBody>
          <a:bodyPr>
            <a:noAutofit/>
          </a:bodyPr>
          <a:lstStyle/>
          <a:p>
            <a:pPr>
              <a:lnSpc>
                <a:spcPct val="100000"/>
              </a:lnSpc>
            </a:pPr>
            <a:r>
              <a:rPr lang="en-US" sz="4800" dirty="0">
                <a:solidFill>
                  <a:schemeClr val="bg1"/>
                </a:solidFill>
              </a:rPr>
              <a:t>Comparison: Platform, Provisioning &amp; Player Controls</a:t>
            </a:r>
          </a:p>
        </p:txBody>
      </p:sp>
      <p:sp>
        <p:nvSpPr>
          <p:cNvPr id="18" name="Rectangle 17">
            <a:extLst>
              <a:ext uri="{FF2B5EF4-FFF2-40B4-BE49-F238E27FC236}">
                <a16:creationId xmlns:a16="http://schemas.microsoft.com/office/drawing/2014/main" id="{08C07E08-E27C-49C2-B2EF-DF7A7BDD4EE3}"/>
              </a:ext>
            </a:extLst>
          </p:cNvPr>
          <p:cNvSpPr/>
          <p:nvPr/>
        </p:nvSpPr>
        <p:spPr>
          <a:xfrm>
            <a:off x="0" y="7619184"/>
            <a:ext cx="18288000" cy="2504530"/>
          </a:xfrm>
          <a:prstGeom prst="rect">
            <a:avLst/>
          </a:prstGeom>
          <a:solidFill>
            <a:schemeClr val="accent3">
              <a:lumMod val="25000"/>
              <a:alpha val="14902"/>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25" dirty="0"/>
          </a:p>
        </p:txBody>
      </p:sp>
      <p:sp>
        <p:nvSpPr>
          <p:cNvPr id="28" name="Rectangle 27">
            <a:extLst>
              <a:ext uri="{FF2B5EF4-FFF2-40B4-BE49-F238E27FC236}">
                <a16:creationId xmlns:a16="http://schemas.microsoft.com/office/drawing/2014/main" id="{5CF689E4-5BC8-477F-A917-517E49982CA6}"/>
              </a:ext>
            </a:extLst>
          </p:cNvPr>
          <p:cNvSpPr/>
          <p:nvPr/>
        </p:nvSpPr>
        <p:spPr>
          <a:xfrm>
            <a:off x="0" y="4018565"/>
            <a:ext cx="18288000" cy="3498616"/>
          </a:xfrm>
          <a:prstGeom prst="rect">
            <a:avLst/>
          </a:prstGeom>
          <a:solidFill>
            <a:schemeClr val="accent3">
              <a:lumMod val="50000"/>
              <a:alpha val="14902"/>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25" dirty="0"/>
          </a:p>
        </p:txBody>
      </p:sp>
      <p:sp>
        <p:nvSpPr>
          <p:cNvPr id="29" name="Rectangle 28">
            <a:extLst>
              <a:ext uri="{FF2B5EF4-FFF2-40B4-BE49-F238E27FC236}">
                <a16:creationId xmlns:a16="http://schemas.microsoft.com/office/drawing/2014/main" id="{8814278E-4BC5-4CCE-9E2C-C75C93743B41}"/>
              </a:ext>
            </a:extLst>
          </p:cNvPr>
          <p:cNvSpPr/>
          <p:nvPr/>
        </p:nvSpPr>
        <p:spPr>
          <a:xfrm>
            <a:off x="0" y="2778900"/>
            <a:ext cx="18288000" cy="1138211"/>
          </a:xfrm>
          <a:prstGeom prst="rect">
            <a:avLst/>
          </a:prstGeom>
          <a:solidFill>
            <a:schemeClr val="accent3">
              <a:lumMod val="90000"/>
              <a:alpha val="14902"/>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25"/>
          </a:p>
        </p:txBody>
      </p:sp>
      <p:sp>
        <p:nvSpPr>
          <p:cNvPr id="30" name="Content Placeholder 9">
            <a:extLst>
              <a:ext uri="{FF2B5EF4-FFF2-40B4-BE49-F238E27FC236}">
                <a16:creationId xmlns:a16="http://schemas.microsoft.com/office/drawing/2014/main" id="{D1E4C8FC-5059-47FC-82E4-7AA34F83DE0D}"/>
              </a:ext>
            </a:extLst>
          </p:cNvPr>
          <p:cNvSpPr txBox="1">
            <a:spLocks/>
          </p:cNvSpPr>
          <p:nvPr/>
        </p:nvSpPr>
        <p:spPr>
          <a:xfrm>
            <a:off x="11830313" y="2876707"/>
            <a:ext cx="6212561" cy="920816"/>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spcBef>
                <a:spcPts val="338"/>
              </a:spcBef>
              <a:buClr>
                <a:schemeClr val="accent2"/>
              </a:buClr>
              <a:buFont typeface="Wingdings" panose="05000000000000000000" pitchFamily="2" charset="2"/>
              <a:buChar char="§"/>
            </a:pPr>
            <a:r>
              <a:rPr lang="en-US" sz="2000" dirty="0">
                <a:solidFill>
                  <a:schemeClr val="bg2">
                    <a:lumMod val="10000"/>
                  </a:schemeClr>
                </a:solidFill>
              </a:rPr>
              <a:t>Utilizes a polling methodology for player network communications</a:t>
            </a:r>
          </a:p>
          <a:p>
            <a:pPr>
              <a:spcBef>
                <a:spcPts val="338"/>
              </a:spcBef>
              <a:buClr>
                <a:schemeClr val="accent2"/>
              </a:buClr>
              <a:buFont typeface="Wingdings" panose="05000000000000000000" pitchFamily="2" charset="2"/>
              <a:buChar char="§"/>
            </a:pPr>
            <a:r>
              <a:rPr lang="en-US" sz="2000" dirty="0">
                <a:solidFill>
                  <a:schemeClr val="bg2">
                    <a:lumMod val="10000"/>
                  </a:schemeClr>
                </a:solidFill>
              </a:rPr>
              <a:t>Secure &amp; scalable</a:t>
            </a:r>
          </a:p>
        </p:txBody>
      </p:sp>
      <p:pic>
        <p:nvPicPr>
          <p:cNvPr id="32" name="Picture 31" descr="A picture containing food&#10;&#10;Description automatically generated">
            <a:extLst>
              <a:ext uri="{FF2B5EF4-FFF2-40B4-BE49-F238E27FC236}">
                <a16:creationId xmlns:a16="http://schemas.microsoft.com/office/drawing/2014/main" id="{A6E2542B-1995-48DC-BFD4-5F5E283FBD7A}"/>
              </a:ext>
            </a:extLst>
          </p:cNvPr>
          <p:cNvPicPr>
            <a:picLocks noChangeAspect="1"/>
          </p:cNvPicPr>
          <p:nvPr/>
        </p:nvPicPr>
        <p:blipFill>
          <a:blip r:embed="rId3"/>
          <a:stretch>
            <a:fillRect/>
          </a:stretch>
        </p:blipFill>
        <p:spPr>
          <a:xfrm>
            <a:off x="4930853" y="1712465"/>
            <a:ext cx="2148773" cy="950553"/>
          </a:xfrm>
          <a:prstGeom prst="rect">
            <a:avLst/>
          </a:prstGeom>
        </p:spPr>
      </p:pic>
      <p:pic>
        <p:nvPicPr>
          <p:cNvPr id="33" name="Picture 32" descr="A close up of a logo&#10;&#10;Description automatically generated">
            <a:extLst>
              <a:ext uri="{FF2B5EF4-FFF2-40B4-BE49-F238E27FC236}">
                <a16:creationId xmlns:a16="http://schemas.microsoft.com/office/drawing/2014/main" id="{C43DFAD9-0EDA-4211-A290-7D6AD52B291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599150" y="1655039"/>
            <a:ext cx="1751376" cy="1047337"/>
          </a:xfrm>
          <a:prstGeom prst="rect">
            <a:avLst/>
          </a:prstGeom>
        </p:spPr>
      </p:pic>
      <p:sp>
        <p:nvSpPr>
          <p:cNvPr id="34" name="Rectangle 33">
            <a:extLst>
              <a:ext uri="{FF2B5EF4-FFF2-40B4-BE49-F238E27FC236}">
                <a16:creationId xmlns:a16="http://schemas.microsoft.com/office/drawing/2014/main" id="{EF5AFF23-0091-4D9C-AD03-F87F41EE842C}"/>
              </a:ext>
            </a:extLst>
          </p:cNvPr>
          <p:cNvSpPr/>
          <p:nvPr/>
        </p:nvSpPr>
        <p:spPr>
          <a:xfrm>
            <a:off x="104093" y="2917118"/>
            <a:ext cx="2031717" cy="861774"/>
          </a:xfrm>
          <a:prstGeom prst="rect">
            <a:avLst/>
          </a:prstGeom>
        </p:spPr>
        <p:txBody>
          <a:bodyPr wrap="square">
            <a:spAutoFit/>
          </a:bodyPr>
          <a:lstStyle/>
          <a:p>
            <a:pPr algn="ctr"/>
            <a:r>
              <a:rPr lang="en-US" sz="2500" b="1" cap="small" dirty="0">
                <a:solidFill>
                  <a:srgbClr val="372059"/>
                </a:solidFill>
                <a:latin typeface="Nunito Sans" panose="020B0604020202020204" charset="0"/>
                <a:ea typeface="Verdana" panose="020B0604030504040204" pitchFamily="34" charset="0"/>
              </a:rPr>
              <a:t>Cloud Platform</a:t>
            </a:r>
          </a:p>
        </p:txBody>
      </p:sp>
      <p:sp>
        <p:nvSpPr>
          <p:cNvPr id="35" name="Rectangle 34">
            <a:extLst>
              <a:ext uri="{FF2B5EF4-FFF2-40B4-BE49-F238E27FC236}">
                <a16:creationId xmlns:a16="http://schemas.microsoft.com/office/drawing/2014/main" id="{74B8C830-458C-4A9C-A0A8-0ED37209F930}"/>
              </a:ext>
            </a:extLst>
          </p:cNvPr>
          <p:cNvSpPr/>
          <p:nvPr/>
        </p:nvSpPr>
        <p:spPr>
          <a:xfrm>
            <a:off x="104093" y="5346289"/>
            <a:ext cx="2031717" cy="861774"/>
          </a:xfrm>
          <a:prstGeom prst="rect">
            <a:avLst/>
          </a:prstGeom>
        </p:spPr>
        <p:txBody>
          <a:bodyPr wrap="square">
            <a:spAutoFit/>
          </a:bodyPr>
          <a:lstStyle/>
          <a:p>
            <a:pPr algn="ctr"/>
            <a:r>
              <a:rPr lang="en-US" sz="2500" b="1" cap="small" dirty="0">
                <a:solidFill>
                  <a:srgbClr val="372059"/>
                </a:solidFill>
                <a:latin typeface="Nunito Sans" panose="020B0604020202020204" charset="0"/>
                <a:ea typeface="Verdana" panose="020B0604030504040204" pitchFamily="34" charset="0"/>
              </a:rPr>
              <a:t>Player Setup</a:t>
            </a:r>
          </a:p>
        </p:txBody>
      </p:sp>
      <p:sp>
        <p:nvSpPr>
          <p:cNvPr id="36" name="Rectangle 35">
            <a:extLst>
              <a:ext uri="{FF2B5EF4-FFF2-40B4-BE49-F238E27FC236}">
                <a16:creationId xmlns:a16="http://schemas.microsoft.com/office/drawing/2014/main" id="{F0DBD0B9-081E-42C8-B12E-BDF99E5AFE27}"/>
              </a:ext>
            </a:extLst>
          </p:cNvPr>
          <p:cNvSpPr/>
          <p:nvPr/>
        </p:nvSpPr>
        <p:spPr>
          <a:xfrm>
            <a:off x="104093" y="8070766"/>
            <a:ext cx="2031717" cy="1246495"/>
          </a:xfrm>
          <a:prstGeom prst="rect">
            <a:avLst/>
          </a:prstGeom>
        </p:spPr>
        <p:txBody>
          <a:bodyPr wrap="square">
            <a:spAutoFit/>
          </a:bodyPr>
          <a:lstStyle/>
          <a:p>
            <a:pPr algn="ctr"/>
            <a:r>
              <a:rPr lang="en-US" sz="2500" b="1" cap="small" dirty="0">
                <a:solidFill>
                  <a:srgbClr val="372059"/>
                </a:solidFill>
                <a:latin typeface="Nunito Sans" panose="020B0604020202020204" charset="0"/>
                <a:ea typeface="Verdana" panose="020B0604030504040204" pitchFamily="34" charset="0"/>
              </a:rPr>
              <a:t>Player Status &amp; Controls</a:t>
            </a:r>
          </a:p>
        </p:txBody>
      </p:sp>
      <p:sp>
        <p:nvSpPr>
          <p:cNvPr id="37" name="Content Placeholder 9">
            <a:extLst>
              <a:ext uri="{FF2B5EF4-FFF2-40B4-BE49-F238E27FC236}">
                <a16:creationId xmlns:a16="http://schemas.microsoft.com/office/drawing/2014/main" id="{460E44D8-8BC5-4967-922D-BE75C93C288E}"/>
              </a:ext>
            </a:extLst>
          </p:cNvPr>
          <p:cNvSpPr txBox="1">
            <a:spLocks/>
          </p:cNvSpPr>
          <p:nvPr/>
        </p:nvSpPr>
        <p:spPr>
          <a:xfrm>
            <a:off x="11830313" y="4842597"/>
            <a:ext cx="6212561" cy="1869159"/>
          </a:xfrm>
          <a:prstGeom prst="rect">
            <a:avLst/>
          </a:prstGeom>
        </p:spPr>
        <p:txBody>
          <a:bodyPr/>
          <a:lstStyle>
            <a:lvl1pPr marL="342900" indent="-342900" algn="l" defTabSz="457200" rtl="0" eaLnBrk="1" latinLnBrk="0" hangingPunct="1">
              <a:spcBef>
                <a:spcPts val="1200"/>
              </a:spcBef>
              <a:buClr>
                <a:srgbClr val="FF5F00"/>
              </a:buClr>
              <a:buFont typeface="Wingdings" charset="2"/>
              <a:buChar char="§"/>
              <a:defRPr sz="2800" i="0" kern="1200" spc="-50">
                <a:solidFill>
                  <a:srgbClr val="414042"/>
                </a:solidFill>
                <a:latin typeface="Verdana"/>
                <a:ea typeface="+mn-ea"/>
                <a:cs typeface="+mn-cs"/>
              </a:defRPr>
            </a:lvl1pPr>
            <a:lvl2pPr marL="804863" indent="-347663" algn="l" defTabSz="457200" rtl="0" eaLnBrk="1" latinLnBrk="0" hangingPunct="1">
              <a:spcBef>
                <a:spcPts val="1200"/>
              </a:spcBef>
              <a:buClr>
                <a:srgbClr val="FF5F00"/>
              </a:buClr>
              <a:buFont typeface="Wingdings" charset="2"/>
              <a:buChar char=""/>
              <a:defRPr sz="2400" kern="1200" spc="-50">
                <a:solidFill>
                  <a:srgbClr val="414042"/>
                </a:solidFill>
                <a:latin typeface="Verdana"/>
                <a:ea typeface="+mn-ea"/>
                <a:cs typeface="+mn-cs"/>
              </a:defRPr>
            </a:lvl2pPr>
            <a:lvl3pPr marL="1143000" indent="-228600" algn="l" defTabSz="457200" rtl="0" eaLnBrk="1" latinLnBrk="0" hangingPunct="1">
              <a:spcBef>
                <a:spcPts val="1200"/>
              </a:spcBef>
              <a:buClr>
                <a:srgbClr val="FF5F00"/>
              </a:buClr>
              <a:buFont typeface="Arial"/>
              <a:buChar char="•"/>
              <a:defRPr sz="2000" kern="1200" spc="-50">
                <a:solidFill>
                  <a:srgbClr val="414042"/>
                </a:solidFill>
                <a:latin typeface="Verdana"/>
                <a:ea typeface="+mn-ea"/>
                <a:cs typeface="+mn-cs"/>
              </a:defRPr>
            </a:lvl3pPr>
            <a:lvl4pPr marL="1600200" indent="-228600" algn="l" defTabSz="457200" rtl="0" eaLnBrk="1" latinLnBrk="0" hangingPunct="1">
              <a:spcBef>
                <a:spcPts val="1200"/>
              </a:spcBef>
              <a:buClr>
                <a:srgbClr val="FF5F00"/>
              </a:buClr>
              <a:buFont typeface="Arial"/>
              <a:buChar char="–"/>
              <a:defRPr sz="1800" kern="1200" spc="-50">
                <a:solidFill>
                  <a:srgbClr val="414042"/>
                </a:solidFill>
                <a:latin typeface="Verdana"/>
                <a:ea typeface="+mn-ea"/>
                <a:cs typeface="+mn-cs"/>
              </a:defRPr>
            </a:lvl4pPr>
            <a:lvl5pPr marL="2057400" indent="-228600" algn="l" defTabSz="457200" rtl="0" eaLnBrk="1" latinLnBrk="0" hangingPunct="1">
              <a:spcBef>
                <a:spcPts val="1200"/>
              </a:spcBef>
              <a:buClr>
                <a:srgbClr val="FF5F00"/>
              </a:buClr>
              <a:buFont typeface="Arial"/>
              <a:buChar char="»"/>
              <a:defRPr sz="1800" kern="1200" spc="-50">
                <a:solidFill>
                  <a:srgbClr val="414042"/>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338"/>
              </a:spcBef>
              <a:buClr>
                <a:schemeClr val="accent2"/>
              </a:buClr>
            </a:pPr>
            <a:r>
              <a:rPr lang="en-US" sz="20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Standard player setup for players with either online or offline connections </a:t>
            </a:r>
          </a:p>
          <a:p>
            <a:pPr>
              <a:spcBef>
                <a:spcPts val="338"/>
              </a:spcBef>
              <a:buClr>
                <a:schemeClr val="accent2"/>
              </a:buClr>
            </a:pPr>
            <a:r>
              <a:rPr lang="en-US" sz="20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Bulk player provisioning using B-deploy for rapid deployment is supported the first time your network is launched</a:t>
            </a:r>
          </a:p>
          <a:p>
            <a:pPr>
              <a:spcBef>
                <a:spcPts val="338"/>
              </a:spcBef>
              <a:buClr>
                <a:schemeClr val="accent2"/>
              </a:buClr>
            </a:pPr>
            <a:r>
              <a:rPr lang="en-US" sz="2000" dirty="0">
                <a:solidFill>
                  <a:schemeClr val="tx2">
                    <a:lumMod val="50000"/>
                  </a:schemeClr>
                </a:solidFill>
                <a:effectLst/>
                <a:latin typeface="Open Sans" panose="020B0606030504020204" pitchFamily="34" charset="0"/>
                <a:ea typeface="Open Sans" panose="020B0606030504020204" pitchFamily="34" charset="0"/>
                <a:cs typeface="Open Sans" panose="020B0606030504020204" pitchFamily="34" charset="0"/>
              </a:rPr>
              <a:t>WPA Enterprise/802.1x</a:t>
            </a:r>
            <a:endParaRPr lang="en-US" sz="2000"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Content Placeholder 10">
            <a:extLst>
              <a:ext uri="{FF2B5EF4-FFF2-40B4-BE49-F238E27FC236}">
                <a16:creationId xmlns:a16="http://schemas.microsoft.com/office/drawing/2014/main" id="{857F6E2C-D3E1-4C2C-9554-7CC31069A0A8}"/>
              </a:ext>
            </a:extLst>
          </p:cNvPr>
          <p:cNvSpPr txBox="1">
            <a:spLocks/>
          </p:cNvSpPr>
          <p:nvPr/>
        </p:nvSpPr>
        <p:spPr>
          <a:xfrm>
            <a:off x="2135810" y="4000980"/>
            <a:ext cx="10143275" cy="3498616"/>
          </a:xfrm>
          <a:prstGeom prst="rect">
            <a:avLst/>
          </a:prstGeom>
        </p:spPr>
        <p:txBody>
          <a:bodyPr lIns="0" tIns="0" rIns="0" bIns="0" anchor="ctr" anchorCtr="0"/>
          <a:lstStyle>
            <a:lvl1pPr marL="342900" indent="-342900" algn="l" defTabSz="457200" rtl="0" eaLnBrk="1" latinLnBrk="0" hangingPunct="1">
              <a:spcBef>
                <a:spcPts val="1200"/>
              </a:spcBef>
              <a:buClr>
                <a:srgbClr val="FF5F00"/>
              </a:buClr>
              <a:buFont typeface="Wingdings" charset="2"/>
              <a:buChar char="§"/>
              <a:defRPr sz="2800" i="0" kern="1200" spc="-50">
                <a:solidFill>
                  <a:srgbClr val="414042"/>
                </a:solidFill>
                <a:latin typeface="Verdana"/>
                <a:ea typeface="+mn-ea"/>
                <a:cs typeface="+mn-cs"/>
              </a:defRPr>
            </a:lvl1pPr>
            <a:lvl2pPr marL="804863" indent="-347663" algn="l" defTabSz="457200" rtl="0" eaLnBrk="1" latinLnBrk="0" hangingPunct="1">
              <a:spcBef>
                <a:spcPts val="1200"/>
              </a:spcBef>
              <a:buClr>
                <a:srgbClr val="FF5F00"/>
              </a:buClr>
              <a:buFont typeface="Wingdings" charset="2"/>
              <a:buChar char=""/>
              <a:defRPr sz="2400" kern="1200" spc="-50">
                <a:solidFill>
                  <a:srgbClr val="414042"/>
                </a:solidFill>
                <a:latin typeface="Verdana"/>
                <a:ea typeface="+mn-ea"/>
                <a:cs typeface="+mn-cs"/>
              </a:defRPr>
            </a:lvl2pPr>
            <a:lvl3pPr marL="1143000" indent="-228600" algn="l" defTabSz="457200" rtl="0" eaLnBrk="1" latinLnBrk="0" hangingPunct="1">
              <a:spcBef>
                <a:spcPts val="1200"/>
              </a:spcBef>
              <a:buClr>
                <a:srgbClr val="FF5F00"/>
              </a:buClr>
              <a:buFont typeface="Arial"/>
              <a:buChar char="•"/>
              <a:defRPr sz="2000" kern="1200" spc="-50">
                <a:solidFill>
                  <a:srgbClr val="414042"/>
                </a:solidFill>
                <a:latin typeface="Verdana"/>
                <a:ea typeface="+mn-ea"/>
                <a:cs typeface="+mn-cs"/>
              </a:defRPr>
            </a:lvl3pPr>
            <a:lvl4pPr marL="1600200" indent="-228600" algn="l" defTabSz="457200" rtl="0" eaLnBrk="1" latinLnBrk="0" hangingPunct="1">
              <a:spcBef>
                <a:spcPts val="1200"/>
              </a:spcBef>
              <a:buClr>
                <a:srgbClr val="FF5F00"/>
              </a:buClr>
              <a:buFont typeface="Arial"/>
              <a:buChar char="–"/>
              <a:defRPr sz="1800" kern="1200" spc="-50">
                <a:solidFill>
                  <a:srgbClr val="414042"/>
                </a:solidFill>
                <a:latin typeface="Verdana"/>
                <a:ea typeface="+mn-ea"/>
                <a:cs typeface="+mn-cs"/>
              </a:defRPr>
            </a:lvl4pPr>
            <a:lvl5pPr marL="2057400" indent="-228600" algn="l" defTabSz="457200" rtl="0" eaLnBrk="1" latinLnBrk="0" hangingPunct="1">
              <a:spcBef>
                <a:spcPts val="1200"/>
              </a:spcBef>
              <a:buClr>
                <a:srgbClr val="FF5F00"/>
              </a:buClr>
              <a:buFont typeface="Arial"/>
              <a:buChar char="»"/>
              <a:defRPr sz="1800" kern="1200" spc="-50">
                <a:solidFill>
                  <a:srgbClr val="414042"/>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338"/>
              </a:spcBef>
              <a:buClr>
                <a:schemeClr val="accent2"/>
              </a:buClr>
            </a:pPr>
            <a:r>
              <a:rPr lang="en-US" sz="20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Streamlined Internet-connected player setup &amp; standard offline player setup</a:t>
            </a:r>
          </a:p>
          <a:p>
            <a:pPr>
              <a:spcBef>
                <a:spcPts val="338"/>
              </a:spcBef>
              <a:buClr>
                <a:schemeClr val="accent2"/>
              </a:buClr>
            </a:pPr>
            <a:r>
              <a:rPr lang="en-US" sz="20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Bulk player provisioning is supported for rapid deployment at any time</a:t>
            </a:r>
          </a:p>
          <a:p>
            <a:pPr>
              <a:spcBef>
                <a:spcPts val="338"/>
              </a:spcBef>
              <a:buClr>
                <a:schemeClr val="accent2"/>
              </a:buClr>
            </a:pPr>
            <a:r>
              <a:rPr lang="en-US" sz="20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Streamlined player provisioning of integrated CMS </a:t>
            </a:r>
          </a:p>
          <a:p>
            <a:pPr>
              <a:spcBef>
                <a:spcPts val="338"/>
              </a:spcBef>
              <a:buClr>
                <a:schemeClr val="accent2"/>
              </a:buClr>
            </a:pPr>
            <a:r>
              <a:rPr lang="en-US" sz="2000"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Support for multi VLANs</a:t>
            </a:r>
          </a:p>
          <a:p>
            <a:pPr>
              <a:spcBef>
                <a:spcPts val="338"/>
              </a:spcBef>
              <a:buClr>
                <a:schemeClr val="accent2"/>
              </a:buClr>
            </a:pPr>
            <a:r>
              <a:rPr lang="en-US" sz="2000" dirty="0">
                <a:solidFill>
                  <a:schemeClr val="accent5"/>
                </a:solidFill>
                <a:latin typeface="Open Sans" panose="020B0606030504020204" pitchFamily="34" charset="0"/>
                <a:ea typeface="Open Sans" panose="020B0606030504020204" pitchFamily="34" charset="0"/>
                <a:cs typeface="Open Sans" panose="020B0606030504020204" pitchFamily="34" charset="0"/>
              </a:rPr>
              <a:t>BrightSign Mobile &amp; tagged VLAN support</a:t>
            </a:r>
          </a:p>
          <a:p>
            <a:pPr>
              <a:spcBef>
                <a:spcPts val="338"/>
              </a:spcBef>
              <a:buClr>
                <a:schemeClr val="accent2"/>
              </a:buClr>
            </a:pPr>
            <a:r>
              <a:rPr lang="en-US" sz="2000" dirty="0">
                <a:solidFill>
                  <a:schemeClr val="accent5"/>
                </a:solidFill>
                <a:effectLst/>
                <a:latin typeface="Open Sans" panose="020B0606030504020204" pitchFamily="34" charset="0"/>
                <a:ea typeface="Open Sans" panose="020B0606030504020204" pitchFamily="34" charset="0"/>
                <a:cs typeface="Open Sans" panose="020B0606030504020204" pitchFamily="34" charset="0"/>
              </a:rPr>
              <a:t>WPA Enterprise/802.1x </a:t>
            </a:r>
            <a:endParaRPr lang="en-US" sz="2000" dirty="0">
              <a:solidFill>
                <a:schemeClr val="accent5"/>
              </a:solidFill>
              <a:latin typeface="Open Sans" panose="020B0606030504020204" pitchFamily="34" charset="0"/>
              <a:ea typeface="Open Sans" panose="020B0606030504020204" pitchFamily="34" charset="0"/>
              <a:cs typeface="Open Sans" panose="020B0606030504020204" pitchFamily="34" charset="0"/>
            </a:endParaRPr>
          </a:p>
          <a:p>
            <a:pPr>
              <a:spcBef>
                <a:spcPts val="338"/>
              </a:spcBef>
              <a:buClr>
                <a:schemeClr val="accent2"/>
              </a:buClr>
            </a:pPr>
            <a:r>
              <a:rPr lang="en-US" sz="2000" dirty="0">
                <a:solidFill>
                  <a:schemeClr val="accent5"/>
                </a:solidFill>
                <a:latin typeface="Open Sans" panose="020B0606030504020204" pitchFamily="34" charset="0"/>
                <a:ea typeface="Open Sans" panose="020B0606030504020204" pitchFamily="34" charset="0"/>
                <a:cs typeface="Open Sans" panose="020B0606030504020204" pitchFamily="34" charset="0"/>
              </a:rPr>
              <a:t>Multi-network port redundancy &amp; prioritization </a:t>
            </a:r>
          </a:p>
          <a:p>
            <a:pPr>
              <a:spcBef>
                <a:spcPts val="338"/>
              </a:spcBef>
              <a:buClr>
                <a:schemeClr val="accent2"/>
              </a:buClr>
            </a:pPr>
            <a:r>
              <a:rPr lang="en-US" sz="2000" dirty="0">
                <a:solidFill>
                  <a:schemeClr val="accent5"/>
                </a:solidFill>
                <a:latin typeface="Open Sans" panose="020B0606030504020204" pitchFamily="34" charset="0"/>
                <a:ea typeface="Open Sans" panose="020B0606030504020204" pitchFamily="34" charset="0"/>
                <a:cs typeface="Open Sans" panose="020B0606030504020204" pitchFamily="34" charset="0"/>
              </a:rPr>
              <a:t>Automatic rollback to valid network configuration</a:t>
            </a:r>
          </a:p>
          <a:p>
            <a:pPr>
              <a:spcBef>
                <a:spcPts val="338"/>
              </a:spcBef>
              <a:buClr>
                <a:schemeClr val="accent2"/>
              </a:buClr>
            </a:pPr>
            <a:r>
              <a:rPr lang="en-US" sz="2000" dirty="0">
                <a:solidFill>
                  <a:schemeClr val="accent5"/>
                </a:solidFill>
                <a:latin typeface="Open Sans" panose="020B0606030504020204" pitchFamily="34" charset="0"/>
                <a:ea typeface="Open Sans" panose="020B0606030504020204" pitchFamily="34" charset="0"/>
                <a:cs typeface="Open Sans" panose="020B0606030504020204" pitchFamily="34" charset="0"/>
              </a:rPr>
              <a:t>Automatic network discovery</a:t>
            </a:r>
          </a:p>
          <a:p>
            <a:pPr>
              <a:spcBef>
                <a:spcPts val="338"/>
              </a:spcBef>
              <a:buClr>
                <a:schemeClr val="accent2"/>
              </a:buClr>
            </a:pPr>
            <a:r>
              <a:rPr lang="en-US" sz="2000" dirty="0">
                <a:solidFill>
                  <a:schemeClr val="accent5"/>
                </a:solidFill>
                <a:latin typeface="Open Sans" panose="020B0606030504020204" pitchFamily="34" charset="0"/>
                <a:ea typeface="Open Sans" panose="020B0606030504020204" pitchFamily="34" charset="0"/>
                <a:cs typeface="Open Sans" panose="020B0606030504020204" pitchFamily="34" charset="0"/>
              </a:rPr>
              <a:t>Streamlined single setup for custom configurations + Partner CMS</a:t>
            </a:r>
          </a:p>
        </p:txBody>
      </p:sp>
      <p:sp>
        <p:nvSpPr>
          <p:cNvPr id="39" name="Content Placeholder 9">
            <a:extLst>
              <a:ext uri="{FF2B5EF4-FFF2-40B4-BE49-F238E27FC236}">
                <a16:creationId xmlns:a16="http://schemas.microsoft.com/office/drawing/2014/main" id="{39BA7C17-2C06-47DA-9487-6D785597FBE4}"/>
              </a:ext>
            </a:extLst>
          </p:cNvPr>
          <p:cNvSpPr txBox="1">
            <a:spLocks/>
          </p:cNvSpPr>
          <p:nvPr/>
        </p:nvSpPr>
        <p:spPr>
          <a:xfrm>
            <a:off x="11830313" y="7844979"/>
            <a:ext cx="6212561" cy="1698069"/>
          </a:xfrm>
          <a:prstGeom prst="rect">
            <a:avLst/>
          </a:prstGeom>
        </p:spPr>
        <p:txBody>
          <a:bodyPr/>
          <a:lstStyle>
            <a:lvl1pPr marL="342900" indent="-342900" algn="l" defTabSz="457200" rtl="0" eaLnBrk="1" latinLnBrk="0" hangingPunct="1">
              <a:spcBef>
                <a:spcPts val="1200"/>
              </a:spcBef>
              <a:buClr>
                <a:srgbClr val="FF5F00"/>
              </a:buClr>
              <a:buFont typeface="Wingdings" charset="2"/>
              <a:buChar char="§"/>
              <a:defRPr sz="2800" i="0" kern="1200" spc="-50">
                <a:solidFill>
                  <a:srgbClr val="414042"/>
                </a:solidFill>
                <a:latin typeface="Verdana"/>
                <a:ea typeface="+mn-ea"/>
                <a:cs typeface="+mn-cs"/>
              </a:defRPr>
            </a:lvl1pPr>
            <a:lvl2pPr marL="804863" indent="-347663" algn="l" defTabSz="457200" rtl="0" eaLnBrk="1" latinLnBrk="0" hangingPunct="1">
              <a:spcBef>
                <a:spcPts val="1200"/>
              </a:spcBef>
              <a:buClr>
                <a:srgbClr val="FF5F00"/>
              </a:buClr>
              <a:buFont typeface="Wingdings" charset="2"/>
              <a:buChar char=""/>
              <a:defRPr sz="2400" kern="1200" spc="-50">
                <a:solidFill>
                  <a:srgbClr val="414042"/>
                </a:solidFill>
                <a:latin typeface="Verdana"/>
                <a:ea typeface="+mn-ea"/>
                <a:cs typeface="+mn-cs"/>
              </a:defRPr>
            </a:lvl2pPr>
            <a:lvl3pPr marL="1143000" indent="-228600" algn="l" defTabSz="457200" rtl="0" eaLnBrk="1" latinLnBrk="0" hangingPunct="1">
              <a:spcBef>
                <a:spcPts val="1200"/>
              </a:spcBef>
              <a:buClr>
                <a:srgbClr val="FF5F00"/>
              </a:buClr>
              <a:buFont typeface="Arial"/>
              <a:buChar char="•"/>
              <a:defRPr sz="2000" kern="1200" spc="-50">
                <a:solidFill>
                  <a:srgbClr val="414042"/>
                </a:solidFill>
                <a:latin typeface="Verdana"/>
                <a:ea typeface="+mn-ea"/>
                <a:cs typeface="+mn-cs"/>
              </a:defRPr>
            </a:lvl3pPr>
            <a:lvl4pPr marL="1600200" indent="-228600" algn="l" defTabSz="457200" rtl="0" eaLnBrk="1" latinLnBrk="0" hangingPunct="1">
              <a:spcBef>
                <a:spcPts val="1200"/>
              </a:spcBef>
              <a:buClr>
                <a:srgbClr val="FF5F00"/>
              </a:buClr>
              <a:buFont typeface="Arial"/>
              <a:buChar char="–"/>
              <a:defRPr sz="1800" kern="1200" spc="-50">
                <a:solidFill>
                  <a:srgbClr val="414042"/>
                </a:solidFill>
                <a:latin typeface="Verdana"/>
                <a:ea typeface="+mn-ea"/>
                <a:cs typeface="+mn-cs"/>
              </a:defRPr>
            </a:lvl4pPr>
            <a:lvl5pPr marL="2057400" indent="-228600" algn="l" defTabSz="457200" rtl="0" eaLnBrk="1" latinLnBrk="0" hangingPunct="1">
              <a:spcBef>
                <a:spcPts val="1200"/>
              </a:spcBef>
              <a:buClr>
                <a:srgbClr val="FF5F00"/>
              </a:buClr>
              <a:buFont typeface="Arial"/>
              <a:buChar char="»"/>
              <a:defRPr sz="1800" kern="1200" spc="-50">
                <a:solidFill>
                  <a:srgbClr val="414042"/>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338"/>
              </a:spcBef>
              <a:buClr>
                <a:schemeClr val="accent2"/>
              </a:buClr>
            </a:pPr>
            <a:r>
              <a:rPr lang="en-US" sz="20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Player health check frequency is configurable from every 5 minutes to every 24 hours </a:t>
            </a:r>
          </a:p>
          <a:p>
            <a:pPr>
              <a:spcBef>
                <a:spcPts val="338"/>
              </a:spcBef>
              <a:buClr>
                <a:schemeClr val="accent2"/>
              </a:buClr>
            </a:pPr>
            <a:r>
              <a:rPr lang="en-US" sz="20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Remote OS updates, reboots &amp; recoveries</a:t>
            </a:r>
          </a:p>
          <a:p>
            <a:pPr>
              <a:spcBef>
                <a:spcPts val="338"/>
              </a:spcBef>
              <a:buClr>
                <a:schemeClr val="accent2"/>
              </a:buClr>
            </a:pPr>
            <a:r>
              <a:rPr lang="en-US" sz="20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Captures snapshots at set intervals &amp; stores them for a historical look</a:t>
            </a:r>
          </a:p>
          <a:p>
            <a:pPr>
              <a:spcBef>
                <a:spcPts val="338"/>
              </a:spcBef>
              <a:buClr>
                <a:schemeClr val="accent2"/>
              </a:buClr>
            </a:pPr>
            <a:endParaRPr lang="en-US" sz="20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Content Placeholder 10">
            <a:extLst>
              <a:ext uri="{FF2B5EF4-FFF2-40B4-BE49-F238E27FC236}">
                <a16:creationId xmlns:a16="http://schemas.microsoft.com/office/drawing/2014/main" id="{6585596E-A4F6-473A-805E-7BD0CCECBAF6}"/>
              </a:ext>
            </a:extLst>
          </p:cNvPr>
          <p:cNvSpPr txBox="1">
            <a:spLocks/>
          </p:cNvSpPr>
          <p:nvPr/>
        </p:nvSpPr>
        <p:spPr>
          <a:xfrm>
            <a:off x="2047885" y="7658435"/>
            <a:ext cx="9524350" cy="2071157"/>
          </a:xfrm>
          <a:prstGeom prst="rect">
            <a:avLst/>
          </a:prstGeom>
        </p:spPr>
        <p:txBody>
          <a:bodyPr/>
          <a:lstStyle>
            <a:lvl1pPr marL="342900" indent="-342900" algn="l" defTabSz="457200" rtl="0" eaLnBrk="1" latinLnBrk="0" hangingPunct="1">
              <a:spcBef>
                <a:spcPts val="1200"/>
              </a:spcBef>
              <a:buClr>
                <a:srgbClr val="FF5F00"/>
              </a:buClr>
              <a:buFont typeface="Wingdings" charset="2"/>
              <a:buChar char="§"/>
              <a:defRPr sz="2800" i="0" kern="1200" spc="-50">
                <a:solidFill>
                  <a:srgbClr val="414042"/>
                </a:solidFill>
                <a:latin typeface="Verdana"/>
                <a:ea typeface="+mn-ea"/>
                <a:cs typeface="+mn-cs"/>
              </a:defRPr>
            </a:lvl1pPr>
            <a:lvl2pPr marL="804863" indent="-347663" algn="l" defTabSz="457200" rtl="0" eaLnBrk="1" latinLnBrk="0" hangingPunct="1">
              <a:spcBef>
                <a:spcPts val="1200"/>
              </a:spcBef>
              <a:buClr>
                <a:srgbClr val="FF5F00"/>
              </a:buClr>
              <a:buFont typeface="Wingdings" charset="2"/>
              <a:buChar char=""/>
              <a:defRPr sz="2400" kern="1200" spc="-50">
                <a:solidFill>
                  <a:srgbClr val="414042"/>
                </a:solidFill>
                <a:latin typeface="Verdana"/>
                <a:ea typeface="+mn-ea"/>
                <a:cs typeface="+mn-cs"/>
              </a:defRPr>
            </a:lvl2pPr>
            <a:lvl3pPr marL="1143000" indent="-228600" algn="l" defTabSz="457200" rtl="0" eaLnBrk="1" latinLnBrk="0" hangingPunct="1">
              <a:spcBef>
                <a:spcPts val="1200"/>
              </a:spcBef>
              <a:buClr>
                <a:srgbClr val="FF5F00"/>
              </a:buClr>
              <a:buFont typeface="Arial"/>
              <a:buChar char="•"/>
              <a:defRPr sz="2000" kern="1200" spc="-50">
                <a:solidFill>
                  <a:srgbClr val="414042"/>
                </a:solidFill>
                <a:latin typeface="Verdana"/>
                <a:ea typeface="+mn-ea"/>
                <a:cs typeface="+mn-cs"/>
              </a:defRPr>
            </a:lvl3pPr>
            <a:lvl4pPr marL="1600200" indent="-228600" algn="l" defTabSz="457200" rtl="0" eaLnBrk="1" latinLnBrk="0" hangingPunct="1">
              <a:spcBef>
                <a:spcPts val="1200"/>
              </a:spcBef>
              <a:buClr>
                <a:srgbClr val="FF5F00"/>
              </a:buClr>
              <a:buFont typeface="Arial"/>
              <a:buChar char="–"/>
              <a:defRPr sz="1800" kern="1200" spc="-50">
                <a:solidFill>
                  <a:srgbClr val="414042"/>
                </a:solidFill>
                <a:latin typeface="Verdana"/>
                <a:ea typeface="+mn-ea"/>
                <a:cs typeface="+mn-cs"/>
              </a:defRPr>
            </a:lvl4pPr>
            <a:lvl5pPr marL="2057400" indent="-228600" algn="l" defTabSz="457200" rtl="0" eaLnBrk="1" latinLnBrk="0" hangingPunct="1">
              <a:spcBef>
                <a:spcPts val="1200"/>
              </a:spcBef>
              <a:buClr>
                <a:srgbClr val="FF5F00"/>
              </a:buClr>
              <a:buFont typeface="Arial"/>
              <a:buChar char="»"/>
              <a:defRPr sz="1800" kern="1200" spc="-50">
                <a:solidFill>
                  <a:srgbClr val="414042"/>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338"/>
              </a:spcBef>
              <a:buClr>
                <a:schemeClr val="accent2"/>
              </a:buClr>
            </a:pPr>
            <a:r>
              <a:rPr lang="en-US" sz="20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FREE real time player health on all players for better up time &amp; lower ops costs </a:t>
            </a:r>
          </a:p>
          <a:p>
            <a:pPr>
              <a:spcBef>
                <a:spcPts val="338"/>
              </a:spcBef>
              <a:buClr>
                <a:schemeClr val="accent2"/>
              </a:buClr>
            </a:pPr>
            <a:r>
              <a:rPr lang="en-US" sz="20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Real time, remote diagnostic web server to diagnose &amp; control players: reboots, recoveries, factory resets, re-provisioning, log file views, etc.</a:t>
            </a:r>
          </a:p>
          <a:p>
            <a:pPr>
              <a:spcBef>
                <a:spcPts val="338"/>
              </a:spcBef>
              <a:buClr>
                <a:schemeClr val="accent2"/>
              </a:buClr>
            </a:pPr>
            <a:r>
              <a:rPr lang="en-US" sz="2000" dirty="0">
                <a:solidFill>
                  <a:schemeClr val="accent5"/>
                </a:solidFill>
                <a:latin typeface="Open Sans" panose="020B0606030504020204" pitchFamily="34" charset="0"/>
                <a:ea typeface="Open Sans" panose="020B0606030504020204" pitchFamily="34" charset="0"/>
                <a:cs typeface="Open Sans" panose="020B0606030504020204" pitchFamily="34" charset="0"/>
              </a:rPr>
              <a:t>Real time reporting player network health over past 24-hrs &amp; SD card health </a:t>
            </a:r>
          </a:p>
          <a:p>
            <a:pPr>
              <a:spcBef>
                <a:spcPts val="338"/>
              </a:spcBef>
              <a:buClr>
                <a:schemeClr val="accent2"/>
              </a:buClr>
            </a:pPr>
            <a:r>
              <a:rPr lang="en-US" sz="2000" dirty="0">
                <a:solidFill>
                  <a:schemeClr val="accent5"/>
                </a:solidFill>
                <a:latin typeface="Open Sans" panose="020B0606030504020204" pitchFamily="34" charset="0"/>
                <a:ea typeface="Open Sans" panose="020B0606030504020204" pitchFamily="34" charset="0"/>
                <a:cs typeface="Open Sans" panose="020B0606030504020204" pitchFamily="34" charset="0"/>
              </a:rPr>
              <a:t>Real time edits to player properties, network settings, priorities &amp; rate limiting</a:t>
            </a:r>
          </a:p>
          <a:p>
            <a:pPr>
              <a:spcBef>
                <a:spcPts val="338"/>
              </a:spcBef>
              <a:buClr>
                <a:schemeClr val="accent2"/>
              </a:buClr>
            </a:pPr>
            <a:r>
              <a:rPr lang="en-US" sz="2000" dirty="0">
                <a:solidFill>
                  <a:schemeClr val="accent5"/>
                </a:solidFill>
                <a:latin typeface="Open Sans" panose="020B0606030504020204" pitchFamily="34" charset="0"/>
                <a:ea typeface="Open Sans" panose="020B0606030504020204" pitchFamily="34" charset="0"/>
                <a:cs typeface="Open Sans" panose="020B0606030504020204" pitchFamily="34" charset="0"/>
              </a:rPr>
              <a:t>Real time auto discovery &amp; provisioning of physically installed network interfaces</a:t>
            </a:r>
          </a:p>
          <a:p>
            <a:pPr>
              <a:spcBef>
                <a:spcPts val="338"/>
              </a:spcBef>
              <a:buClr>
                <a:schemeClr val="accent2"/>
              </a:buClr>
            </a:pPr>
            <a:r>
              <a:rPr lang="en-US" sz="20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Snapshots: remote snapshots in real time </a:t>
            </a:r>
            <a:r>
              <a:rPr lang="en-US" sz="20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snapshots over time</a:t>
            </a:r>
          </a:p>
          <a:p>
            <a:pPr>
              <a:spcBef>
                <a:spcPts val="338"/>
              </a:spcBef>
              <a:buClr>
                <a:schemeClr val="accent2"/>
              </a:buClr>
            </a:pPr>
            <a:endParaRPr lang="en-US" sz="20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Half Frame 2">
            <a:extLst>
              <a:ext uri="{FF2B5EF4-FFF2-40B4-BE49-F238E27FC236}">
                <a16:creationId xmlns:a16="http://schemas.microsoft.com/office/drawing/2014/main" id="{420B16E7-0546-4211-830C-212D04EB20C1}"/>
              </a:ext>
            </a:extLst>
          </p:cNvPr>
          <p:cNvSpPr/>
          <p:nvPr/>
        </p:nvSpPr>
        <p:spPr>
          <a:xfrm>
            <a:off x="-1" y="-1"/>
            <a:ext cx="2557713" cy="1807535"/>
          </a:xfrm>
          <a:prstGeom prst="halfFrame">
            <a:avLst>
              <a:gd name="adj1" fmla="val 18675"/>
              <a:gd name="adj2" fmla="val 18970"/>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ontent Placeholder 10">
            <a:extLst>
              <a:ext uri="{FF2B5EF4-FFF2-40B4-BE49-F238E27FC236}">
                <a16:creationId xmlns:a16="http://schemas.microsoft.com/office/drawing/2014/main" id="{40517087-2BAF-4B38-A435-949D8347E3A8}"/>
              </a:ext>
            </a:extLst>
          </p:cNvPr>
          <p:cNvSpPr txBox="1">
            <a:spLocks/>
          </p:cNvSpPr>
          <p:nvPr/>
        </p:nvSpPr>
        <p:spPr>
          <a:xfrm>
            <a:off x="2148442" y="2876707"/>
            <a:ext cx="9423793" cy="986055"/>
          </a:xfrm>
          <a:prstGeom prst="rect">
            <a:avLst/>
          </a:prstGeom>
        </p:spPr>
        <p:txBody>
          <a:bodyPr lIns="0" tIns="0" rIns="0" bIns="0" anchor="t" anchorCtr="0"/>
          <a:lstStyle>
            <a:lvl1pPr marL="342900" indent="-342900" algn="l" defTabSz="457200" rtl="0" eaLnBrk="1" latinLnBrk="0" hangingPunct="1">
              <a:spcBef>
                <a:spcPts val="1200"/>
              </a:spcBef>
              <a:buClr>
                <a:srgbClr val="FF5F00"/>
              </a:buClr>
              <a:buFont typeface="Wingdings" charset="2"/>
              <a:buChar char="§"/>
              <a:defRPr sz="2800" i="0" kern="1200" spc="-50">
                <a:solidFill>
                  <a:srgbClr val="414042"/>
                </a:solidFill>
                <a:latin typeface="Verdana"/>
                <a:ea typeface="+mn-ea"/>
                <a:cs typeface="+mn-cs"/>
              </a:defRPr>
            </a:lvl1pPr>
            <a:lvl2pPr marL="804863" indent="-347663" algn="l" defTabSz="457200" rtl="0" eaLnBrk="1" latinLnBrk="0" hangingPunct="1">
              <a:spcBef>
                <a:spcPts val="1200"/>
              </a:spcBef>
              <a:buClr>
                <a:srgbClr val="FF5F00"/>
              </a:buClr>
              <a:buFont typeface="Wingdings" charset="2"/>
              <a:buChar char=""/>
              <a:defRPr sz="2400" kern="1200" spc="-50">
                <a:solidFill>
                  <a:srgbClr val="414042"/>
                </a:solidFill>
                <a:latin typeface="Verdana"/>
                <a:ea typeface="+mn-ea"/>
                <a:cs typeface="+mn-cs"/>
              </a:defRPr>
            </a:lvl2pPr>
            <a:lvl3pPr marL="1143000" indent="-228600" algn="l" defTabSz="457200" rtl="0" eaLnBrk="1" latinLnBrk="0" hangingPunct="1">
              <a:spcBef>
                <a:spcPts val="1200"/>
              </a:spcBef>
              <a:buClr>
                <a:srgbClr val="FF5F00"/>
              </a:buClr>
              <a:buFont typeface="Arial"/>
              <a:buChar char="•"/>
              <a:defRPr sz="2000" kern="1200" spc="-50">
                <a:solidFill>
                  <a:srgbClr val="414042"/>
                </a:solidFill>
                <a:latin typeface="Verdana"/>
                <a:ea typeface="+mn-ea"/>
                <a:cs typeface="+mn-cs"/>
              </a:defRPr>
            </a:lvl3pPr>
            <a:lvl4pPr marL="1600200" indent="-228600" algn="l" defTabSz="457200" rtl="0" eaLnBrk="1" latinLnBrk="0" hangingPunct="1">
              <a:spcBef>
                <a:spcPts val="1200"/>
              </a:spcBef>
              <a:buClr>
                <a:srgbClr val="FF5F00"/>
              </a:buClr>
              <a:buFont typeface="Arial"/>
              <a:buChar char="–"/>
              <a:defRPr sz="1800" kern="1200" spc="-50">
                <a:solidFill>
                  <a:srgbClr val="414042"/>
                </a:solidFill>
                <a:latin typeface="Verdana"/>
                <a:ea typeface="+mn-ea"/>
                <a:cs typeface="+mn-cs"/>
              </a:defRPr>
            </a:lvl4pPr>
            <a:lvl5pPr marL="2057400" indent="-228600" algn="l" defTabSz="457200" rtl="0" eaLnBrk="1" latinLnBrk="0" hangingPunct="1">
              <a:spcBef>
                <a:spcPts val="1200"/>
              </a:spcBef>
              <a:buClr>
                <a:srgbClr val="FF5F00"/>
              </a:buClr>
              <a:buFont typeface="Arial"/>
              <a:buChar char="»"/>
              <a:defRPr sz="1800" kern="1200" spc="-50">
                <a:solidFill>
                  <a:srgbClr val="414042"/>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338"/>
              </a:spcBef>
              <a:buClr>
                <a:schemeClr val="accent2"/>
              </a:buClr>
            </a:pPr>
            <a:r>
              <a:rPr lang="en-US" sz="20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WebSocket technology to enable robust real time player communication </a:t>
            </a:r>
          </a:p>
          <a:p>
            <a:pPr>
              <a:spcBef>
                <a:spcPts val="338"/>
              </a:spcBef>
              <a:buClr>
                <a:schemeClr val="accent2"/>
              </a:buClr>
            </a:pPr>
            <a:r>
              <a:rPr lang="en-US" sz="20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Designed with de-centralized components that deliver exceptional security and scalability</a:t>
            </a:r>
          </a:p>
          <a:p>
            <a:pPr>
              <a:spcBef>
                <a:spcPts val="338"/>
              </a:spcBef>
              <a:buClr>
                <a:schemeClr val="accent2"/>
              </a:buClr>
            </a:pPr>
            <a:endParaRPr lang="en-US" sz="20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spcBef>
                <a:spcPts val="338"/>
              </a:spcBef>
              <a:buClr>
                <a:schemeClr val="accent2"/>
              </a:buClr>
              <a:buNone/>
            </a:pPr>
            <a:endParaRPr lang="en-US" sz="200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6" name="Group 5">
            <a:extLst>
              <a:ext uri="{FF2B5EF4-FFF2-40B4-BE49-F238E27FC236}">
                <a16:creationId xmlns:a16="http://schemas.microsoft.com/office/drawing/2014/main" id="{711CB147-DA56-4B45-ABBF-F73DB6C52A06}"/>
              </a:ext>
            </a:extLst>
          </p:cNvPr>
          <p:cNvGrpSpPr/>
          <p:nvPr/>
        </p:nvGrpSpPr>
        <p:grpSpPr>
          <a:xfrm>
            <a:off x="15760931" y="9689954"/>
            <a:ext cx="2281943" cy="369332"/>
            <a:chOff x="15760931" y="9689954"/>
            <a:chExt cx="2281943" cy="369332"/>
          </a:xfrm>
        </p:grpSpPr>
        <p:sp>
          <p:nvSpPr>
            <p:cNvPr id="2" name="Rectangle 1">
              <a:extLst>
                <a:ext uri="{FF2B5EF4-FFF2-40B4-BE49-F238E27FC236}">
                  <a16:creationId xmlns:a16="http://schemas.microsoft.com/office/drawing/2014/main" id="{B8C6D73C-42F6-4C4E-8368-B02CB7BC95E3}"/>
                </a:ext>
              </a:extLst>
            </p:cNvPr>
            <p:cNvSpPr/>
            <p:nvPr/>
          </p:nvSpPr>
          <p:spPr>
            <a:xfrm>
              <a:off x="15760931" y="9763390"/>
              <a:ext cx="174568" cy="22246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6FA47BB-DE7A-4015-838E-1438E698770E}"/>
                </a:ext>
              </a:extLst>
            </p:cNvPr>
            <p:cNvSpPr txBox="1"/>
            <p:nvPr/>
          </p:nvSpPr>
          <p:spPr>
            <a:xfrm>
              <a:off x="15928747" y="9689954"/>
              <a:ext cx="622735" cy="369332"/>
            </a:xfrm>
            <a:prstGeom prst="rect">
              <a:avLst/>
            </a:prstGeom>
            <a:noFill/>
          </p:spPr>
          <p:txBody>
            <a:bodyPr wrap="none" rtlCol="0">
              <a:spAutoFit/>
            </a:bodyPr>
            <a:lstStyle/>
            <a:p>
              <a:r>
                <a:rPr lang="en-US" b="1" dirty="0">
                  <a:solidFill>
                    <a:schemeClr val="accent5"/>
                  </a:solidFill>
                </a:rPr>
                <a:t>New</a:t>
              </a:r>
            </a:p>
          </p:txBody>
        </p:sp>
        <p:sp>
          <p:nvSpPr>
            <p:cNvPr id="20" name="TextBox 19">
              <a:extLst>
                <a:ext uri="{FF2B5EF4-FFF2-40B4-BE49-F238E27FC236}">
                  <a16:creationId xmlns:a16="http://schemas.microsoft.com/office/drawing/2014/main" id="{3F266C21-E9BF-4740-9B3F-6BDD7FAB470B}"/>
                </a:ext>
              </a:extLst>
            </p:cNvPr>
            <p:cNvSpPr txBox="1"/>
            <p:nvPr/>
          </p:nvSpPr>
          <p:spPr>
            <a:xfrm>
              <a:off x="16883582" y="9689954"/>
              <a:ext cx="1159292" cy="369332"/>
            </a:xfrm>
            <a:prstGeom prst="rect">
              <a:avLst/>
            </a:prstGeom>
            <a:noFill/>
          </p:spPr>
          <p:txBody>
            <a:bodyPr wrap="none" rtlCol="0">
              <a:spAutoFit/>
            </a:bodyPr>
            <a:lstStyle/>
            <a:p>
              <a:r>
                <a:rPr lang="en-US" b="1" dirty="0">
                  <a:solidFill>
                    <a:schemeClr val="accent6"/>
                  </a:solidFill>
                </a:rPr>
                <a:t>Scheduled</a:t>
              </a:r>
            </a:p>
          </p:txBody>
        </p:sp>
        <p:sp>
          <p:nvSpPr>
            <p:cNvPr id="21" name="Rectangle 20">
              <a:extLst>
                <a:ext uri="{FF2B5EF4-FFF2-40B4-BE49-F238E27FC236}">
                  <a16:creationId xmlns:a16="http://schemas.microsoft.com/office/drawing/2014/main" id="{9C2EA54D-E6A8-4395-BB3E-03D68F676652}"/>
                </a:ext>
              </a:extLst>
            </p:cNvPr>
            <p:cNvSpPr/>
            <p:nvPr/>
          </p:nvSpPr>
          <p:spPr>
            <a:xfrm>
              <a:off x="16727977" y="9763390"/>
              <a:ext cx="174568" cy="222461"/>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22464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1BC34E-10D0-401C-827A-64A7C0C6F19D}"/>
              </a:ext>
            </a:extLst>
          </p:cNvPr>
          <p:cNvSpPr>
            <a:spLocks noGrp="1"/>
          </p:cNvSpPr>
          <p:nvPr>
            <p:ph type="title" idx="4294967295"/>
          </p:nvPr>
        </p:nvSpPr>
        <p:spPr>
          <a:xfrm>
            <a:off x="446567" y="432798"/>
            <a:ext cx="17841433" cy="1047336"/>
          </a:xfrm>
          <a:solidFill>
            <a:schemeClr val="accent2"/>
          </a:solidFill>
        </p:spPr>
        <p:txBody>
          <a:bodyPr>
            <a:noAutofit/>
          </a:bodyPr>
          <a:lstStyle/>
          <a:p>
            <a:pPr>
              <a:lnSpc>
                <a:spcPct val="100000"/>
              </a:lnSpc>
            </a:pPr>
            <a:r>
              <a:rPr lang="en-US" sz="4800" dirty="0">
                <a:solidFill>
                  <a:schemeClr val="bg1"/>
                </a:solidFill>
              </a:rPr>
              <a:t>Comparison: Cloud Services</a:t>
            </a:r>
          </a:p>
        </p:txBody>
      </p:sp>
      <p:sp>
        <p:nvSpPr>
          <p:cNvPr id="18" name="Rectangle 17">
            <a:extLst>
              <a:ext uri="{FF2B5EF4-FFF2-40B4-BE49-F238E27FC236}">
                <a16:creationId xmlns:a16="http://schemas.microsoft.com/office/drawing/2014/main" id="{08C07E08-E27C-49C2-B2EF-DF7A7BDD4EE3}"/>
              </a:ext>
            </a:extLst>
          </p:cNvPr>
          <p:cNvSpPr/>
          <p:nvPr/>
        </p:nvSpPr>
        <p:spPr>
          <a:xfrm>
            <a:off x="0" y="8152373"/>
            <a:ext cx="18288000" cy="1939817"/>
          </a:xfrm>
          <a:prstGeom prst="rect">
            <a:avLst/>
          </a:prstGeom>
          <a:solidFill>
            <a:schemeClr val="accent3">
              <a:lumMod val="25000"/>
              <a:alpha val="14902"/>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25" dirty="0"/>
          </a:p>
        </p:txBody>
      </p:sp>
      <p:sp>
        <p:nvSpPr>
          <p:cNvPr id="28" name="Rectangle 27">
            <a:extLst>
              <a:ext uri="{FF2B5EF4-FFF2-40B4-BE49-F238E27FC236}">
                <a16:creationId xmlns:a16="http://schemas.microsoft.com/office/drawing/2014/main" id="{5CF689E4-5BC8-477F-A917-517E49982CA6}"/>
              </a:ext>
            </a:extLst>
          </p:cNvPr>
          <p:cNvSpPr/>
          <p:nvPr/>
        </p:nvSpPr>
        <p:spPr>
          <a:xfrm>
            <a:off x="0" y="5787936"/>
            <a:ext cx="18288000" cy="2221254"/>
          </a:xfrm>
          <a:prstGeom prst="rect">
            <a:avLst/>
          </a:prstGeom>
          <a:solidFill>
            <a:schemeClr val="accent3">
              <a:lumMod val="50000"/>
              <a:alpha val="14902"/>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25" dirty="0"/>
          </a:p>
        </p:txBody>
      </p:sp>
      <p:sp>
        <p:nvSpPr>
          <p:cNvPr id="29" name="Rectangle 28">
            <a:extLst>
              <a:ext uri="{FF2B5EF4-FFF2-40B4-BE49-F238E27FC236}">
                <a16:creationId xmlns:a16="http://schemas.microsoft.com/office/drawing/2014/main" id="{8814278E-4BC5-4CCE-9E2C-C75C93743B41}"/>
              </a:ext>
            </a:extLst>
          </p:cNvPr>
          <p:cNvSpPr/>
          <p:nvPr/>
        </p:nvSpPr>
        <p:spPr>
          <a:xfrm>
            <a:off x="0" y="2750770"/>
            <a:ext cx="18288000" cy="2917319"/>
          </a:xfrm>
          <a:prstGeom prst="rect">
            <a:avLst/>
          </a:prstGeom>
          <a:solidFill>
            <a:schemeClr val="accent3">
              <a:lumMod val="90000"/>
              <a:alpha val="14902"/>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25"/>
          </a:p>
        </p:txBody>
      </p:sp>
      <p:sp>
        <p:nvSpPr>
          <p:cNvPr id="3" name="Half Frame 2">
            <a:extLst>
              <a:ext uri="{FF2B5EF4-FFF2-40B4-BE49-F238E27FC236}">
                <a16:creationId xmlns:a16="http://schemas.microsoft.com/office/drawing/2014/main" id="{420B16E7-0546-4211-830C-212D04EB20C1}"/>
              </a:ext>
            </a:extLst>
          </p:cNvPr>
          <p:cNvSpPr/>
          <p:nvPr/>
        </p:nvSpPr>
        <p:spPr>
          <a:xfrm>
            <a:off x="-1" y="-1"/>
            <a:ext cx="2557713" cy="1807535"/>
          </a:xfrm>
          <a:prstGeom prst="halfFrame">
            <a:avLst>
              <a:gd name="adj1" fmla="val 18675"/>
              <a:gd name="adj2" fmla="val 1897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 name="Picture 19" descr="A close up of a logo&#10;&#10;Description automatically generated">
            <a:extLst>
              <a:ext uri="{FF2B5EF4-FFF2-40B4-BE49-F238E27FC236}">
                <a16:creationId xmlns:a16="http://schemas.microsoft.com/office/drawing/2014/main" id="{31B73AAF-5B9D-4627-A602-8D57E082E15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849701" y="1532174"/>
            <a:ext cx="1824401" cy="1091006"/>
          </a:xfrm>
          <a:prstGeom prst="rect">
            <a:avLst/>
          </a:prstGeom>
        </p:spPr>
      </p:pic>
      <p:sp>
        <p:nvSpPr>
          <p:cNvPr id="21" name="Content Placeholder 9">
            <a:extLst>
              <a:ext uri="{FF2B5EF4-FFF2-40B4-BE49-F238E27FC236}">
                <a16:creationId xmlns:a16="http://schemas.microsoft.com/office/drawing/2014/main" id="{7C31A3E4-0ACD-486D-B93B-A53323D74BD7}"/>
              </a:ext>
            </a:extLst>
          </p:cNvPr>
          <p:cNvSpPr txBox="1">
            <a:spLocks/>
          </p:cNvSpPr>
          <p:nvPr/>
        </p:nvSpPr>
        <p:spPr>
          <a:xfrm>
            <a:off x="10823945" y="3143061"/>
            <a:ext cx="7418672" cy="2189634"/>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nSpc>
                <a:spcPct val="100000"/>
              </a:lnSpc>
              <a:spcBef>
                <a:spcPts val="338"/>
              </a:spcBef>
              <a:buClr>
                <a:schemeClr val="accent2"/>
              </a:buClr>
            </a:pPr>
            <a:r>
              <a:rPr lang="en-US" sz="1800" dirty="0">
                <a:solidFill>
                  <a:schemeClr val="bg2">
                    <a:lumMod val="10000"/>
                  </a:schemeClr>
                </a:solidFill>
              </a:rPr>
              <a:t>Create, manage &amp; monitor network groups of players </a:t>
            </a:r>
          </a:p>
          <a:p>
            <a:pPr>
              <a:lnSpc>
                <a:spcPct val="100000"/>
              </a:lnSpc>
              <a:spcBef>
                <a:spcPts val="338"/>
              </a:spcBef>
              <a:buClr>
                <a:schemeClr val="accent2"/>
              </a:buClr>
            </a:pPr>
            <a:r>
              <a:rPr lang="en-US" sz="1800" dirty="0">
                <a:solidFill>
                  <a:schemeClr val="bg2">
                    <a:lumMod val="10000"/>
                  </a:schemeClr>
                </a:solidFill>
              </a:rPr>
              <a:t>Monitor player health at set intervals (every 5min, 24hr, etc.)</a:t>
            </a:r>
          </a:p>
          <a:p>
            <a:pPr>
              <a:lnSpc>
                <a:spcPct val="100000"/>
              </a:lnSpc>
              <a:spcBef>
                <a:spcPts val="338"/>
              </a:spcBef>
              <a:buClr>
                <a:schemeClr val="accent2"/>
              </a:buClr>
            </a:pPr>
            <a:r>
              <a:rPr lang="en-US" sz="1800" dirty="0">
                <a:solidFill>
                  <a:schemeClr val="bg2">
                    <a:lumMod val="10000"/>
                  </a:schemeClr>
                </a:solidFill>
              </a:rPr>
              <a:t>Remote reboots, recoveries &amp; OS updates at next player check in</a:t>
            </a:r>
          </a:p>
          <a:p>
            <a:pPr>
              <a:lnSpc>
                <a:spcPct val="100000"/>
              </a:lnSpc>
              <a:spcBef>
                <a:spcPts val="338"/>
              </a:spcBef>
              <a:buClr>
                <a:schemeClr val="accent2"/>
              </a:buClr>
            </a:pPr>
            <a:r>
              <a:rPr lang="en-US" sz="1800" dirty="0">
                <a:solidFill>
                  <a:schemeClr val="bg2">
                    <a:lumMod val="10000"/>
                  </a:schemeClr>
                </a:solidFill>
              </a:rPr>
              <a:t>Generate reporting of various playback logs</a:t>
            </a:r>
          </a:p>
          <a:p>
            <a:pPr>
              <a:lnSpc>
                <a:spcPct val="100000"/>
              </a:lnSpc>
              <a:spcBef>
                <a:spcPts val="338"/>
              </a:spcBef>
              <a:buClr>
                <a:schemeClr val="accent2"/>
              </a:buClr>
            </a:pPr>
            <a:r>
              <a:rPr lang="en-US" sz="1800" dirty="0">
                <a:solidFill>
                  <a:schemeClr val="bg2">
                    <a:lumMod val="10000"/>
                  </a:schemeClr>
                </a:solidFill>
              </a:rPr>
              <a:t>Admin tools including management of user, roles and subscriptions</a:t>
            </a:r>
          </a:p>
          <a:p>
            <a:pPr>
              <a:lnSpc>
                <a:spcPct val="100000"/>
              </a:lnSpc>
              <a:spcBef>
                <a:spcPts val="338"/>
              </a:spcBef>
              <a:buClr>
                <a:schemeClr val="accent2"/>
              </a:buClr>
            </a:pPr>
            <a:r>
              <a:rPr lang="en-US" sz="1800" dirty="0">
                <a:solidFill>
                  <a:schemeClr val="bg2">
                    <a:lumMod val="10000"/>
                  </a:schemeClr>
                </a:solidFill>
              </a:rPr>
              <a:t>Email notifications about player health &amp; subscriptions</a:t>
            </a:r>
          </a:p>
          <a:p>
            <a:pPr>
              <a:lnSpc>
                <a:spcPct val="100000"/>
              </a:lnSpc>
              <a:spcBef>
                <a:spcPts val="338"/>
              </a:spcBef>
              <a:buClr>
                <a:schemeClr val="accent2"/>
              </a:buClr>
            </a:pPr>
            <a:endParaRPr lang="en-US" sz="1800" dirty="0">
              <a:solidFill>
                <a:schemeClr val="bg2">
                  <a:lumMod val="10000"/>
                </a:schemeClr>
              </a:solidFill>
            </a:endParaRPr>
          </a:p>
        </p:txBody>
      </p:sp>
      <p:sp>
        <p:nvSpPr>
          <p:cNvPr id="22" name="Content Placeholder 10">
            <a:extLst>
              <a:ext uri="{FF2B5EF4-FFF2-40B4-BE49-F238E27FC236}">
                <a16:creationId xmlns:a16="http://schemas.microsoft.com/office/drawing/2014/main" id="{34C4B01A-CA09-4FC5-B13F-33DABE56CC46}"/>
              </a:ext>
            </a:extLst>
          </p:cNvPr>
          <p:cNvSpPr txBox="1">
            <a:spLocks/>
          </p:cNvSpPr>
          <p:nvPr/>
        </p:nvSpPr>
        <p:spPr>
          <a:xfrm>
            <a:off x="2216348" y="2807668"/>
            <a:ext cx="8373680" cy="2860421"/>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nSpc>
                <a:spcPct val="100000"/>
              </a:lnSpc>
              <a:spcBef>
                <a:spcPts val="338"/>
              </a:spcBef>
              <a:buClr>
                <a:schemeClr val="accent2"/>
              </a:buClr>
            </a:pPr>
            <a:r>
              <a:rPr lang="en-US" sz="1800" dirty="0">
                <a:solidFill>
                  <a:schemeClr val="bg2">
                    <a:lumMod val="10000"/>
                  </a:schemeClr>
                </a:solidFill>
              </a:rPr>
              <a:t>Create, manage &amp; monitor network groups of players </a:t>
            </a:r>
          </a:p>
          <a:p>
            <a:pPr>
              <a:lnSpc>
                <a:spcPct val="100000"/>
              </a:lnSpc>
              <a:spcBef>
                <a:spcPts val="338"/>
              </a:spcBef>
              <a:buClr>
                <a:schemeClr val="accent2"/>
              </a:buClr>
            </a:pPr>
            <a:r>
              <a:rPr lang="en-US" sz="1800" dirty="0">
                <a:solidFill>
                  <a:schemeClr val="bg2">
                    <a:lumMod val="10000"/>
                  </a:schemeClr>
                </a:solidFill>
              </a:rPr>
              <a:t>Monitor &amp; diagnose players &amp; network groups in real time </a:t>
            </a:r>
          </a:p>
          <a:p>
            <a:pPr>
              <a:lnSpc>
                <a:spcPct val="100000"/>
              </a:lnSpc>
              <a:spcBef>
                <a:spcPts val="338"/>
              </a:spcBef>
              <a:buClr>
                <a:schemeClr val="accent2"/>
              </a:buClr>
            </a:pPr>
            <a:r>
              <a:rPr lang="en-US" sz="1800" dirty="0">
                <a:solidFill>
                  <a:schemeClr val="bg2">
                    <a:lumMod val="10000"/>
                  </a:schemeClr>
                </a:solidFill>
              </a:rPr>
              <a:t>Geographic mapping to visualize &amp; organize your network</a:t>
            </a:r>
          </a:p>
          <a:p>
            <a:pPr>
              <a:lnSpc>
                <a:spcPct val="100000"/>
              </a:lnSpc>
              <a:spcBef>
                <a:spcPts val="338"/>
              </a:spcBef>
              <a:buClr>
                <a:schemeClr val="accent2"/>
              </a:buClr>
            </a:pPr>
            <a:r>
              <a:rPr lang="en-US" sz="1800" dirty="0">
                <a:solidFill>
                  <a:schemeClr val="bg2">
                    <a:lumMod val="10000"/>
                  </a:schemeClr>
                </a:solidFill>
              </a:rPr>
              <a:t>Real time remote reboots, recoveries, reprovisioning &amp; OS updates</a:t>
            </a:r>
          </a:p>
          <a:p>
            <a:pPr>
              <a:lnSpc>
                <a:spcPct val="100000"/>
              </a:lnSpc>
              <a:spcBef>
                <a:spcPts val="338"/>
              </a:spcBef>
              <a:buClr>
                <a:schemeClr val="accent2"/>
              </a:buClr>
            </a:pPr>
            <a:r>
              <a:rPr lang="en-US" sz="1800" dirty="0">
                <a:solidFill>
                  <a:schemeClr val="accent6"/>
                </a:solidFill>
              </a:rPr>
              <a:t>View player data over time with detailed reporting including proof of play and real time log views</a:t>
            </a:r>
          </a:p>
          <a:p>
            <a:pPr>
              <a:lnSpc>
                <a:spcPct val="100000"/>
              </a:lnSpc>
              <a:spcBef>
                <a:spcPts val="338"/>
              </a:spcBef>
              <a:buClr>
                <a:schemeClr val="accent2"/>
              </a:buClr>
            </a:pPr>
            <a:r>
              <a:rPr lang="en-US" sz="1800" dirty="0">
                <a:solidFill>
                  <a:schemeClr val="bg2">
                    <a:lumMod val="10000"/>
                  </a:schemeClr>
                </a:solidFill>
              </a:rPr>
              <a:t>Administration tools including management of user, roles, &amp; app</a:t>
            </a:r>
          </a:p>
          <a:p>
            <a:pPr>
              <a:lnSpc>
                <a:spcPct val="100000"/>
              </a:lnSpc>
              <a:spcBef>
                <a:spcPts val="338"/>
              </a:spcBef>
              <a:buClr>
                <a:schemeClr val="accent2"/>
              </a:buClr>
            </a:pPr>
            <a:r>
              <a:rPr lang="en-US" sz="1800" dirty="0">
                <a:solidFill>
                  <a:schemeClr val="bg2">
                    <a:lumMod val="10000"/>
                  </a:schemeClr>
                </a:solidFill>
              </a:rPr>
              <a:t>Create &amp; manage your library of device setups</a:t>
            </a:r>
          </a:p>
          <a:p>
            <a:pPr>
              <a:lnSpc>
                <a:spcPct val="100000"/>
              </a:lnSpc>
              <a:spcBef>
                <a:spcPts val="338"/>
              </a:spcBef>
              <a:buClr>
                <a:schemeClr val="accent2"/>
              </a:buClr>
            </a:pPr>
            <a:r>
              <a:rPr lang="en-US" sz="1800" dirty="0">
                <a:solidFill>
                  <a:schemeClr val="accent6"/>
                </a:solidFill>
              </a:rPr>
              <a:t>Emails &amp; alerts about player health, subscriptions</a:t>
            </a:r>
          </a:p>
        </p:txBody>
      </p:sp>
      <p:sp>
        <p:nvSpPr>
          <p:cNvPr id="23" name="Rectangle 22">
            <a:extLst>
              <a:ext uri="{FF2B5EF4-FFF2-40B4-BE49-F238E27FC236}">
                <a16:creationId xmlns:a16="http://schemas.microsoft.com/office/drawing/2014/main" id="{56C34505-E83D-4819-B637-7A1DA41BDCDD}"/>
              </a:ext>
            </a:extLst>
          </p:cNvPr>
          <p:cNvSpPr/>
          <p:nvPr/>
        </p:nvSpPr>
        <p:spPr>
          <a:xfrm>
            <a:off x="87914" y="3806991"/>
            <a:ext cx="1912328" cy="861774"/>
          </a:xfrm>
          <a:prstGeom prst="rect">
            <a:avLst/>
          </a:prstGeom>
        </p:spPr>
        <p:txBody>
          <a:bodyPr wrap="square" lIns="0" rIns="0">
            <a:spAutoFit/>
          </a:bodyPr>
          <a:lstStyle/>
          <a:p>
            <a:pPr algn="ctr"/>
            <a:r>
              <a:rPr lang="en-US" sz="2500" b="1" cap="small" dirty="0">
                <a:solidFill>
                  <a:srgbClr val="372059"/>
                </a:solidFill>
                <a:latin typeface="Nunito Sans" panose="020B0604020202020204" charset="0"/>
                <a:ea typeface="Verdana" panose="020B0604030504040204" pitchFamily="34" charset="0"/>
              </a:rPr>
              <a:t>Network Management</a:t>
            </a:r>
          </a:p>
        </p:txBody>
      </p:sp>
      <p:sp>
        <p:nvSpPr>
          <p:cNvPr id="24" name="Rectangle 23">
            <a:extLst>
              <a:ext uri="{FF2B5EF4-FFF2-40B4-BE49-F238E27FC236}">
                <a16:creationId xmlns:a16="http://schemas.microsoft.com/office/drawing/2014/main" id="{39151A8A-636C-4900-B007-140975BCF5DE}"/>
              </a:ext>
            </a:extLst>
          </p:cNvPr>
          <p:cNvSpPr/>
          <p:nvPr/>
        </p:nvSpPr>
        <p:spPr>
          <a:xfrm>
            <a:off x="87914" y="6479538"/>
            <a:ext cx="1912328" cy="861774"/>
          </a:xfrm>
          <a:prstGeom prst="rect">
            <a:avLst/>
          </a:prstGeom>
        </p:spPr>
        <p:txBody>
          <a:bodyPr wrap="square" lIns="0" rIns="0">
            <a:spAutoFit/>
          </a:bodyPr>
          <a:lstStyle/>
          <a:p>
            <a:pPr algn="ctr"/>
            <a:r>
              <a:rPr lang="en-US" sz="2500" b="1" cap="small" dirty="0">
                <a:solidFill>
                  <a:srgbClr val="372059"/>
                </a:solidFill>
                <a:latin typeface="Nunito Sans" panose="020B0604020202020204" charset="0"/>
                <a:ea typeface="Verdana" panose="020B0604030504040204" pitchFamily="34" charset="0"/>
              </a:rPr>
              <a:t>Content Management</a:t>
            </a:r>
          </a:p>
        </p:txBody>
      </p:sp>
      <p:sp>
        <p:nvSpPr>
          <p:cNvPr id="25" name="Content Placeholder 9">
            <a:extLst>
              <a:ext uri="{FF2B5EF4-FFF2-40B4-BE49-F238E27FC236}">
                <a16:creationId xmlns:a16="http://schemas.microsoft.com/office/drawing/2014/main" id="{36CFD03D-ABCF-4FB7-8647-0DEE90702873}"/>
              </a:ext>
            </a:extLst>
          </p:cNvPr>
          <p:cNvSpPr txBox="1">
            <a:spLocks/>
          </p:cNvSpPr>
          <p:nvPr/>
        </p:nvSpPr>
        <p:spPr>
          <a:xfrm>
            <a:off x="10811139" y="8447281"/>
            <a:ext cx="7275259" cy="1350000"/>
          </a:xfrm>
          <a:prstGeom prst="rect">
            <a:avLst/>
          </a:prstGeom>
        </p:spPr>
        <p:txBody>
          <a:bodyPr/>
          <a:lstStyle>
            <a:lvl1pPr marL="342900" indent="-342900" algn="l" defTabSz="457200" rtl="0" eaLnBrk="1" latinLnBrk="0" hangingPunct="1">
              <a:spcBef>
                <a:spcPts val="1200"/>
              </a:spcBef>
              <a:buClr>
                <a:srgbClr val="FF5F00"/>
              </a:buClr>
              <a:buFont typeface="Wingdings" charset="2"/>
              <a:buChar char="§"/>
              <a:defRPr sz="2800" i="0" kern="1200" spc="-50">
                <a:solidFill>
                  <a:srgbClr val="414042"/>
                </a:solidFill>
                <a:latin typeface="Verdana"/>
                <a:ea typeface="+mn-ea"/>
                <a:cs typeface="+mn-cs"/>
              </a:defRPr>
            </a:lvl1pPr>
            <a:lvl2pPr marL="804863" indent="-347663" algn="l" defTabSz="457200" rtl="0" eaLnBrk="1" latinLnBrk="0" hangingPunct="1">
              <a:spcBef>
                <a:spcPts val="1200"/>
              </a:spcBef>
              <a:buClr>
                <a:srgbClr val="FF5F00"/>
              </a:buClr>
              <a:buFont typeface="Wingdings" charset="2"/>
              <a:buChar char=""/>
              <a:defRPr sz="2400" kern="1200" spc="-50">
                <a:solidFill>
                  <a:srgbClr val="414042"/>
                </a:solidFill>
                <a:latin typeface="Verdana"/>
                <a:ea typeface="+mn-ea"/>
                <a:cs typeface="+mn-cs"/>
              </a:defRPr>
            </a:lvl2pPr>
            <a:lvl3pPr marL="1143000" indent="-228600" algn="l" defTabSz="457200" rtl="0" eaLnBrk="1" latinLnBrk="0" hangingPunct="1">
              <a:spcBef>
                <a:spcPts val="1200"/>
              </a:spcBef>
              <a:buClr>
                <a:srgbClr val="FF5F00"/>
              </a:buClr>
              <a:buFont typeface="Arial"/>
              <a:buChar char="•"/>
              <a:defRPr sz="2000" kern="1200" spc="-50">
                <a:solidFill>
                  <a:srgbClr val="414042"/>
                </a:solidFill>
                <a:latin typeface="Verdana"/>
                <a:ea typeface="+mn-ea"/>
                <a:cs typeface="+mn-cs"/>
              </a:defRPr>
            </a:lvl3pPr>
            <a:lvl4pPr marL="1600200" indent="-228600" algn="l" defTabSz="457200" rtl="0" eaLnBrk="1" latinLnBrk="0" hangingPunct="1">
              <a:spcBef>
                <a:spcPts val="1200"/>
              </a:spcBef>
              <a:buClr>
                <a:srgbClr val="FF5F00"/>
              </a:buClr>
              <a:buFont typeface="Arial"/>
              <a:buChar char="–"/>
              <a:defRPr sz="1800" kern="1200" spc="-50">
                <a:solidFill>
                  <a:srgbClr val="414042"/>
                </a:solidFill>
                <a:latin typeface="Verdana"/>
                <a:ea typeface="+mn-ea"/>
                <a:cs typeface="+mn-cs"/>
              </a:defRPr>
            </a:lvl4pPr>
            <a:lvl5pPr marL="2057400" indent="-228600" algn="l" defTabSz="457200" rtl="0" eaLnBrk="1" latinLnBrk="0" hangingPunct="1">
              <a:spcBef>
                <a:spcPts val="1200"/>
              </a:spcBef>
              <a:buClr>
                <a:srgbClr val="FF5F00"/>
              </a:buClr>
              <a:buFont typeface="Arial"/>
              <a:buChar char="»"/>
              <a:defRPr sz="1800" kern="1200" spc="-50">
                <a:solidFill>
                  <a:srgbClr val="414042"/>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450"/>
              </a:spcBef>
              <a:buClr>
                <a:schemeClr val="accent2"/>
              </a:buClr>
            </a:pPr>
            <a:r>
              <a:rPr lang="en-US" sz="18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Free BrightAuthor available as PC-based desktop application for complete authoring abilities and limited network management</a:t>
            </a:r>
          </a:p>
          <a:p>
            <a:pPr>
              <a:spcBef>
                <a:spcPts val="450"/>
              </a:spcBef>
              <a:buClr>
                <a:schemeClr val="accent2"/>
              </a:buClr>
            </a:pPr>
            <a:r>
              <a:rPr lang="en-US" sz="18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Web User Interface offers limited authoring abilities, full network management &amp; administrative user and subscription functions</a:t>
            </a:r>
          </a:p>
        </p:txBody>
      </p:sp>
      <p:sp>
        <p:nvSpPr>
          <p:cNvPr id="26" name="Content Placeholder 10">
            <a:extLst>
              <a:ext uri="{FF2B5EF4-FFF2-40B4-BE49-F238E27FC236}">
                <a16:creationId xmlns:a16="http://schemas.microsoft.com/office/drawing/2014/main" id="{185ABDBB-6761-4F4E-AD8E-46E542E04E87}"/>
              </a:ext>
            </a:extLst>
          </p:cNvPr>
          <p:cNvSpPr txBox="1">
            <a:spLocks/>
          </p:cNvSpPr>
          <p:nvPr/>
        </p:nvSpPr>
        <p:spPr>
          <a:xfrm>
            <a:off x="2216348" y="8276425"/>
            <a:ext cx="8205773" cy="1691713"/>
          </a:xfrm>
          <a:prstGeom prst="rect">
            <a:avLst/>
          </a:prstGeom>
        </p:spPr>
        <p:txBody>
          <a:bodyPr/>
          <a:lstStyle>
            <a:lvl1pPr marL="342900" indent="-342900" algn="l" defTabSz="457200" rtl="0" eaLnBrk="1" latinLnBrk="0" hangingPunct="1">
              <a:spcBef>
                <a:spcPts val="1200"/>
              </a:spcBef>
              <a:buClr>
                <a:srgbClr val="FF5F00"/>
              </a:buClr>
              <a:buFont typeface="Wingdings" charset="2"/>
              <a:buChar char="§"/>
              <a:defRPr sz="2800" i="0" kern="1200" spc="-50">
                <a:solidFill>
                  <a:srgbClr val="414042"/>
                </a:solidFill>
                <a:latin typeface="Verdana"/>
                <a:ea typeface="+mn-ea"/>
                <a:cs typeface="+mn-cs"/>
              </a:defRPr>
            </a:lvl1pPr>
            <a:lvl2pPr marL="804863" indent="-347663" algn="l" defTabSz="457200" rtl="0" eaLnBrk="1" latinLnBrk="0" hangingPunct="1">
              <a:spcBef>
                <a:spcPts val="1200"/>
              </a:spcBef>
              <a:buClr>
                <a:srgbClr val="FF5F00"/>
              </a:buClr>
              <a:buFont typeface="Wingdings" charset="2"/>
              <a:buChar char=""/>
              <a:defRPr sz="2400" kern="1200" spc="-50">
                <a:solidFill>
                  <a:srgbClr val="414042"/>
                </a:solidFill>
                <a:latin typeface="Verdana"/>
                <a:ea typeface="+mn-ea"/>
                <a:cs typeface="+mn-cs"/>
              </a:defRPr>
            </a:lvl2pPr>
            <a:lvl3pPr marL="1143000" indent="-228600" algn="l" defTabSz="457200" rtl="0" eaLnBrk="1" latinLnBrk="0" hangingPunct="1">
              <a:spcBef>
                <a:spcPts val="1200"/>
              </a:spcBef>
              <a:buClr>
                <a:srgbClr val="FF5F00"/>
              </a:buClr>
              <a:buFont typeface="Arial"/>
              <a:buChar char="•"/>
              <a:defRPr sz="2000" kern="1200" spc="-50">
                <a:solidFill>
                  <a:srgbClr val="414042"/>
                </a:solidFill>
                <a:latin typeface="Verdana"/>
                <a:ea typeface="+mn-ea"/>
                <a:cs typeface="+mn-cs"/>
              </a:defRPr>
            </a:lvl3pPr>
            <a:lvl4pPr marL="1600200" indent="-228600" algn="l" defTabSz="457200" rtl="0" eaLnBrk="1" latinLnBrk="0" hangingPunct="1">
              <a:spcBef>
                <a:spcPts val="1200"/>
              </a:spcBef>
              <a:buClr>
                <a:srgbClr val="FF5F00"/>
              </a:buClr>
              <a:buFont typeface="Arial"/>
              <a:buChar char="–"/>
              <a:defRPr sz="1800" kern="1200" spc="-50">
                <a:solidFill>
                  <a:srgbClr val="414042"/>
                </a:solidFill>
                <a:latin typeface="Verdana"/>
                <a:ea typeface="+mn-ea"/>
                <a:cs typeface="+mn-cs"/>
              </a:defRPr>
            </a:lvl4pPr>
            <a:lvl5pPr marL="2057400" indent="-228600" algn="l" defTabSz="457200" rtl="0" eaLnBrk="1" latinLnBrk="0" hangingPunct="1">
              <a:spcBef>
                <a:spcPts val="1200"/>
              </a:spcBef>
              <a:buClr>
                <a:srgbClr val="FF5F00"/>
              </a:buClr>
              <a:buFont typeface="Arial"/>
              <a:buChar char="»"/>
              <a:defRPr sz="1800" kern="1200" spc="-50">
                <a:solidFill>
                  <a:srgbClr val="414042"/>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450"/>
              </a:spcBef>
              <a:buClr>
                <a:schemeClr val="accent2"/>
              </a:buClr>
            </a:pPr>
            <a:r>
              <a:rPr lang="en-US" sz="18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Free BrightAuthor:connected desktop application for PC &amp; MAC</a:t>
            </a:r>
          </a:p>
          <a:p>
            <a:pPr>
              <a:spcBef>
                <a:spcPts val="450"/>
              </a:spcBef>
              <a:buClr>
                <a:schemeClr val="accent2"/>
              </a:buClr>
            </a:pPr>
            <a:r>
              <a:rPr lang="en-US" sz="18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Web UI via Chrome browser with unified UI &amp; same features as desktop app</a:t>
            </a:r>
          </a:p>
          <a:p>
            <a:pPr>
              <a:spcBef>
                <a:spcPts val="450"/>
              </a:spcBef>
              <a:buClr>
                <a:schemeClr val="accent2"/>
              </a:buClr>
            </a:pPr>
            <a:r>
              <a:rPr lang="en-US" sz="18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Intuitive, streamlined workflow for presentation authoring, publishing, content management and player/network management</a:t>
            </a:r>
          </a:p>
          <a:p>
            <a:pPr>
              <a:spcBef>
                <a:spcPts val="450"/>
              </a:spcBef>
              <a:buClr>
                <a:schemeClr val="accent2"/>
              </a:buClr>
            </a:pPr>
            <a:r>
              <a:rPr lang="en-US" sz="1800" dirty="0">
                <a:solidFill>
                  <a:schemeClr val="accent5"/>
                </a:solidFill>
                <a:latin typeface="Open Sans" panose="020B0606030504020204" pitchFamily="34" charset="0"/>
                <a:ea typeface="Open Sans" panose="020B0606030504020204" pitchFamily="34" charset="0"/>
                <a:cs typeface="Open Sans" panose="020B0606030504020204" pitchFamily="34" charset="0"/>
              </a:rPr>
              <a:t>Detachable property windows to improve authoring workflow </a:t>
            </a:r>
          </a:p>
        </p:txBody>
      </p:sp>
      <p:sp>
        <p:nvSpPr>
          <p:cNvPr id="27" name="Rectangle 26">
            <a:extLst>
              <a:ext uri="{FF2B5EF4-FFF2-40B4-BE49-F238E27FC236}">
                <a16:creationId xmlns:a16="http://schemas.microsoft.com/office/drawing/2014/main" id="{C34BB8FE-6D23-4082-A23D-E6AAD8A1189A}"/>
              </a:ext>
            </a:extLst>
          </p:cNvPr>
          <p:cNvSpPr/>
          <p:nvPr/>
        </p:nvSpPr>
        <p:spPr>
          <a:xfrm>
            <a:off x="87914" y="8691394"/>
            <a:ext cx="1912328" cy="861774"/>
          </a:xfrm>
          <a:prstGeom prst="rect">
            <a:avLst/>
          </a:prstGeom>
        </p:spPr>
        <p:txBody>
          <a:bodyPr wrap="square" lIns="0" rIns="0">
            <a:spAutoFit/>
          </a:bodyPr>
          <a:lstStyle/>
          <a:p>
            <a:pPr algn="ctr"/>
            <a:r>
              <a:rPr lang="en-US" sz="2500" b="1" cap="small" dirty="0">
                <a:solidFill>
                  <a:srgbClr val="372059"/>
                </a:solidFill>
                <a:latin typeface="Nunito Sans" panose="020B0604020202020204" charset="0"/>
                <a:ea typeface="Verdana" panose="020B0604030504040204" pitchFamily="34" charset="0"/>
              </a:rPr>
              <a:t>Authoring application</a:t>
            </a:r>
          </a:p>
        </p:txBody>
      </p:sp>
      <p:sp>
        <p:nvSpPr>
          <p:cNvPr id="41" name="Content Placeholder 9">
            <a:extLst>
              <a:ext uri="{FF2B5EF4-FFF2-40B4-BE49-F238E27FC236}">
                <a16:creationId xmlns:a16="http://schemas.microsoft.com/office/drawing/2014/main" id="{E4AEAA64-6C97-4E34-9E3F-FEBF152BF3BC}"/>
              </a:ext>
            </a:extLst>
          </p:cNvPr>
          <p:cNvSpPr txBox="1">
            <a:spLocks/>
          </p:cNvSpPr>
          <p:nvPr/>
        </p:nvSpPr>
        <p:spPr>
          <a:xfrm>
            <a:off x="10823945" y="5931119"/>
            <a:ext cx="7418672" cy="1958612"/>
          </a:xfrm>
          <a:prstGeom prst="rect">
            <a:avLst/>
          </a:prstGeom>
        </p:spPr>
        <p:txBody>
          <a:bodyPr/>
          <a:lstStyle>
            <a:lvl1pPr marL="342900" indent="-342900" algn="l" defTabSz="457200" rtl="0" eaLnBrk="1" latinLnBrk="0" hangingPunct="1">
              <a:spcBef>
                <a:spcPts val="1200"/>
              </a:spcBef>
              <a:buClr>
                <a:srgbClr val="FF5F00"/>
              </a:buClr>
              <a:buFont typeface="Wingdings" charset="2"/>
              <a:buChar char="§"/>
              <a:defRPr sz="2800" i="0" kern="1200" spc="-50">
                <a:solidFill>
                  <a:srgbClr val="414042"/>
                </a:solidFill>
                <a:latin typeface="Verdana"/>
                <a:ea typeface="+mn-ea"/>
                <a:cs typeface="+mn-cs"/>
              </a:defRPr>
            </a:lvl1pPr>
            <a:lvl2pPr marL="804863" indent="-347663" algn="l" defTabSz="457200" rtl="0" eaLnBrk="1" latinLnBrk="0" hangingPunct="1">
              <a:spcBef>
                <a:spcPts val="1200"/>
              </a:spcBef>
              <a:buClr>
                <a:srgbClr val="FF5F00"/>
              </a:buClr>
              <a:buFont typeface="Wingdings" charset="2"/>
              <a:buChar char=""/>
              <a:defRPr sz="2400" kern="1200" spc="-50">
                <a:solidFill>
                  <a:srgbClr val="414042"/>
                </a:solidFill>
                <a:latin typeface="Verdana"/>
                <a:ea typeface="+mn-ea"/>
                <a:cs typeface="+mn-cs"/>
              </a:defRPr>
            </a:lvl2pPr>
            <a:lvl3pPr marL="1143000" indent="-228600" algn="l" defTabSz="457200" rtl="0" eaLnBrk="1" latinLnBrk="0" hangingPunct="1">
              <a:spcBef>
                <a:spcPts val="1200"/>
              </a:spcBef>
              <a:buClr>
                <a:srgbClr val="FF5F00"/>
              </a:buClr>
              <a:buFont typeface="Arial"/>
              <a:buChar char="•"/>
              <a:defRPr sz="2000" kern="1200" spc="-50">
                <a:solidFill>
                  <a:srgbClr val="414042"/>
                </a:solidFill>
                <a:latin typeface="Verdana"/>
                <a:ea typeface="+mn-ea"/>
                <a:cs typeface="+mn-cs"/>
              </a:defRPr>
            </a:lvl3pPr>
            <a:lvl4pPr marL="1600200" indent="-228600" algn="l" defTabSz="457200" rtl="0" eaLnBrk="1" latinLnBrk="0" hangingPunct="1">
              <a:spcBef>
                <a:spcPts val="1200"/>
              </a:spcBef>
              <a:buClr>
                <a:srgbClr val="FF5F00"/>
              </a:buClr>
              <a:buFont typeface="Arial"/>
              <a:buChar char="–"/>
              <a:defRPr sz="1800" kern="1200" spc="-50">
                <a:solidFill>
                  <a:srgbClr val="414042"/>
                </a:solidFill>
                <a:latin typeface="Verdana"/>
                <a:ea typeface="+mn-ea"/>
                <a:cs typeface="+mn-cs"/>
              </a:defRPr>
            </a:lvl4pPr>
            <a:lvl5pPr marL="2057400" indent="-228600" algn="l" defTabSz="457200" rtl="0" eaLnBrk="1" latinLnBrk="0" hangingPunct="1">
              <a:spcBef>
                <a:spcPts val="1200"/>
              </a:spcBef>
              <a:buClr>
                <a:srgbClr val="FF5F00"/>
              </a:buClr>
              <a:buFont typeface="Arial"/>
              <a:buChar char="»"/>
              <a:defRPr sz="1800" kern="1200" spc="-50">
                <a:solidFill>
                  <a:srgbClr val="414042"/>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338"/>
              </a:spcBef>
              <a:buClr>
                <a:schemeClr val="accent2"/>
              </a:buClr>
            </a:pPr>
            <a:r>
              <a:rPr lang="en-US" sz="18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Comprehensive set of presentation authoring from simple looping to complex interactive playlists</a:t>
            </a:r>
          </a:p>
          <a:p>
            <a:pPr>
              <a:spcBef>
                <a:spcPts val="338"/>
              </a:spcBef>
              <a:buClr>
                <a:schemeClr val="accent2"/>
              </a:buClr>
            </a:pPr>
            <a:r>
              <a:rPr lang="en-US" sz="18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Presentation scheduling &amp; day-parting</a:t>
            </a:r>
          </a:p>
          <a:p>
            <a:pPr>
              <a:spcBef>
                <a:spcPts val="338"/>
              </a:spcBef>
              <a:buClr>
                <a:schemeClr val="accent2"/>
              </a:buClr>
            </a:pPr>
            <a:r>
              <a:rPr lang="en-US" sz="18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Secure content library access &amp; management in the cloud</a:t>
            </a:r>
          </a:p>
          <a:p>
            <a:pPr>
              <a:spcBef>
                <a:spcPts val="338"/>
              </a:spcBef>
              <a:buClr>
                <a:schemeClr val="accent2"/>
              </a:buClr>
            </a:pPr>
            <a:r>
              <a:rPr lang="en-US" sz="18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Content &amp; player tagging</a:t>
            </a:r>
          </a:p>
          <a:p>
            <a:pPr>
              <a:spcBef>
                <a:spcPts val="338"/>
              </a:spcBef>
              <a:buClr>
                <a:schemeClr val="accent2"/>
              </a:buClr>
            </a:pPr>
            <a:r>
              <a:rPr lang="en-US" sz="18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Content update frequency at set intervals (every 5min, 24hr, etc.)</a:t>
            </a:r>
          </a:p>
        </p:txBody>
      </p:sp>
      <p:sp>
        <p:nvSpPr>
          <p:cNvPr id="42" name="Content Placeholder 10">
            <a:extLst>
              <a:ext uri="{FF2B5EF4-FFF2-40B4-BE49-F238E27FC236}">
                <a16:creationId xmlns:a16="http://schemas.microsoft.com/office/drawing/2014/main" id="{82A10348-E432-4D4C-AE79-F70314571EDA}"/>
              </a:ext>
            </a:extLst>
          </p:cNvPr>
          <p:cNvSpPr txBox="1">
            <a:spLocks/>
          </p:cNvSpPr>
          <p:nvPr/>
        </p:nvSpPr>
        <p:spPr>
          <a:xfrm>
            <a:off x="2216348" y="5811661"/>
            <a:ext cx="8205773" cy="2197529"/>
          </a:xfrm>
          <a:prstGeom prst="rect">
            <a:avLst/>
          </a:prstGeom>
        </p:spPr>
        <p:txBody>
          <a:bodyPr/>
          <a:lstStyle>
            <a:lvl1pPr marL="342900" indent="-342900" algn="l" defTabSz="457200" rtl="0" eaLnBrk="1" latinLnBrk="0" hangingPunct="1">
              <a:spcBef>
                <a:spcPts val="1200"/>
              </a:spcBef>
              <a:buClr>
                <a:srgbClr val="FF5F00"/>
              </a:buClr>
              <a:buFont typeface="Wingdings" charset="2"/>
              <a:buChar char="§"/>
              <a:defRPr sz="2800" i="0" kern="1200" spc="-50">
                <a:solidFill>
                  <a:srgbClr val="414042"/>
                </a:solidFill>
                <a:latin typeface="Verdana"/>
                <a:ea typeface="+mn-ea"/>
                <a:cs typeface="+mn-cs"/>
              </a:defRPr>
            </a:lvl1pPr>
            <a:lvl2pPr marL="804863" indent="-347663" algn="l" defTabSz="457200" rtl="0" eaLnBrk="1" latinLnBrk="0" hangingPunct="1">
              <a:spcBef>
                <a:spcPts val="1200"/>
              </a:spcBef>
              <a:buClr>
                <a:srgbClr val="FF5F00"/>
              </a:buClr>
              <a:buFont typeface="Wingdings" charset="2"/>
              <a:buChar char=""/>
              <a:defRPr sz="2400" kern="1200" spc="-50">
                <a:solidFill>
                  <a:srgbClr val="414042"/>
                </a:solidFill>
                <a:latin typeface="Verdana"/>
                <a:ea typeface="+mn-ea"/>
                <a:cs typeface="+mn-cs"/>
              </a:defRPr>
            </a:lvl2pPr>
            <a:lvl3pPr marL="1143000" indent="-228600" algn="l" defTabSz="457200" rtl="0" eaLnBrk="1" latinLnBrk="0" hangingPunct="1">
              <a:spcBef>
                <a:spcPts val="1200"/>
              </a:spcBef>
              <a:buClr>
                <a:srgbClr val="FF5F00"/>
              </a:buClr>
              <a:buFont typeface="Arial"/>
              <a:buChar char="•"/>
              <a:defRPr sz="2000" kern="1200" spc="-50">
                <a:solidFill>
                  <a:srgbClr val="414042"/>
                </a:solidFill>
                <a:latin typeface="Verdana"/>
                <a:ea typeface="+mn-ea"/>
                <a:cs typeface="+mn-cs"/>
              </a:defRPr>
            </a:lvl3pPr>
            <a:lvl4pPr marL="1600200" indent="-228600" algn="l" defTabSz="457200" rtl="0" eaLnBrk="1" latinLnBrk="0" hangingPunct="1">
              <a:spcBef>
                <a:spcPts val="1200"/>
              </a:spcBef>
              <a:buClr>
                <a:srgbClr val="FF5F00"/>
              </a:buClr>
              <a:buFont typeface="Arial"/>
              <a:buChar char="–"/>
              <a:defRPr sz="1800" kern="1200" spc="-50">
                <a:solidFill>
                  <a:srgbClr val="414042"/>
                </a:solidFill>
                <a:latin typeface="Verdana"/>
                <a:ea typeface="+mn-ea"/>
                <a:cs typeface="+mn-cs"/>
              </a:defRPr>
            </a:lvl4pPr>
            <a:lvl5pPr marL="2057400" indent="-228600" algn="l" defTabSz="457200" rtl="0" eaLnBrk="1" latinLnBrk="0" hangingPunct="1">
              <a:spcBef>
                <a:spcPts val="1200"/>
              </a:spcBef>
              <a:buClr>
                <a:srgbClr val="FF5F00"/>
              </a:buClr>
              <a:buFont typeface="Arial"/>
              <a:buChar char="»"/>
              <a:defRPr sz="1800" kern="1200" spc="-50">
                <a:solidFill>
                  <a:srgbClr val="414042"/>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338"/>
              </a:spcBef>
              <a:buClr>
                <a:schemeClr val="accent2"/>
              </a:buClr>
            </a:pPr>
            <a:r>
              <a:rPr lang="en-US" sz="18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Comprehensive set of presentation authoring from simple looping to complex interactive playlists</a:t>
            </a:r>
          </a:p>
          <a:p>
            <a:pPr>
              <a:spcBef>
                <a:spcPts val="338"/>
              </a:spcBef>
              <a:buClr>
                <a:schemeClr val="accent2"/>
              </a:buClr>
            </a:pPr>
            <a:r>
              <a:rPr lang="en-US" sz="18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Presentation scheduling &amp; day-parting</a:t>
            </a:r>
          </a:p>
          <a:p>
            <a:pPr>
              <a:spcBef>
                <a:spcPts val="338"/>
              </a:spcBef>
              <a:buClr>
                <a:schemeClr val="accent2"/>
              </a:buClr>
            </a:pPr>
            <a:r>
              <a:rPr lang="en-US" sz="18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Secure content library access &amp; management in the cloud</a:t>
            </a:r>
          </a:p>
          <a:p>
            <a:pPr>
              <a:spcBef>
                <a:spcPts val="338"/>
              </a:spcBef>
              <a:buClr>
                <a:schemeClr val="accent2"/>
              </a:buClr>
            </a:pPr>
            <a:r>
              <a:rPr lang="en-US" sz="18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Content &amp; player tagging</a:t>
            </a:r>
          </a:p>
          <a:p>
            <a:pPr>
              <a:spcBef>
                <a:spcPts val="338"/>
              </a:spcBef>
              <a:buClr>
                <a:schemeClr val="accent2"/>
              </a:buClr>
            </a:pPr>
            <a:r>
              <a:rPr lang="en-US" sz="18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Tagged playlists with media validity dates</a:t>
            </a:r>
          </a:p>
          <a:p>
            <a:pPr>
              <a:spcBef>
                <a:spcPts val="338"/>
              </a:spcBef>
              <a:buClr>
                <a:schemeClr val="accent2"/>
              </a:buClr>
            </a:pPr>
            <a:r>
              <a:rPr lang="en-US" sz="18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Real time content &amp; presentation updates including dynamic playlist</a:t>
            </a:r>
          </a:p>
          <a:p>
            <a:pPr marL="0" indent="0">
              <a:spcBef>
                <a:spcPts val="338"/>
              </a:spcBef>
              <a:buClr>
                <a:schemeClr val="accent2"/>
              </a:buClr>
              <a:buNone/>
            </a:pPr>
            <a:endParaRPr lang="en-US" sz="18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descr="Logo&#10;&#10;Description automatically generated">
            <a:extLst>
              <a:ext uri="{FF2B5EF4-FFF2-40B4-BE49-F238E27FC236}">
                <a16:creationId xmlns:a16="http://schemas.microsoft.com/office/drawing/2014/main" id="{42710EF4-C9BF-4DF3-8638-459AA8657E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0205" y="1558059"/>
            <a:ext cx="2253450" cy="1008220"/>
          </a:xfrm>
          <a:prstGeom prst="rect">
            <a:avLst/>
          </a:prstGeom>
        </p:spPr>
      </p:pic>
      <p:grpSp>
        <p:nvGrpSpPr>
          <p:cNvPr id="19" name="Group 18">
            <a:extLst>
              <a:ext uri="{FF2B5EF4-FFF2-40B4-BE49-F238E27FC236}">
                <a16:creationId xmlns:a16="http://schemas.microsoft.com/office/drawing/2014/main" id="{FF0EF5CB-341C-4691-97AD-85B379D324C5}"/>
              </a:ext>
            </a:extLst>
          </p:cNvPr>
          <p:cNvGrpSpPr/>
          <p:nvPr/>
        </p:nvGrpSpPr>
        <p:grpSpPr>
          <a:xfrm>
            <a:off x="15760931" y="9689954"/>
            <a:ext cx="2281943" cy="369332"/>
            <a:chOff x="15760931" y="9689954"/>
            <a:chExt cx="2281943" cy="369332"/>
          </a:xfrm>
        </p:grpSpPr>
        <p:sp>
          <p:nvSpPr>
            <p:cNvPr id="30" name="Rectangle 29">
              <a:extLst>
                <a:ext uri="{FF2B5EF4-FFF2-40B4-BE49-F238E27FC236}">
                  <a16:creationId xmlns:a16="http://schemas.microsoft.com/office/drawing/2014/main" id="{16ED856B-B6E1-441F-8B5C-765652DD368F}"/>
                </a:ext>
              </a:extLst>
            </p:cNvPr>
            <p:cNvSpPr/>
            <p:nvPr/>
          </p:nvSpPr>
          <p:spPr>
            <a:xfrm>
              <a:off x="15760931" y="9763390"/>
              <a:ext cx="174568" cy="22246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1B3E13B-1443-46E2-B814-AC538293CA27}"/>
                </a:ext>
              </a:extLst>
            </p:cNvPr>
            <p:cNvSpPr txBox="1"/>
            <p:nvPr/>
          </p:nvSpPr>
          <p:spPr>
            <a:xfrm>
              <a:off x="15928747" y="9689954"/>
              <a:ext cx="622735" cy="369332"/>
            </a:xfrm>
            <a:prstGeom prst="rect">
              <a:avLst/>
            </a:prstGeom>
            <a:noFill/>
          </p:spPr>
          <p:txBody>
            <a:bodyPr wrap="none" rtlCol="0">
              <a:spAutoFit/>
            </a:bodyPr>
            <a:lstStyle/>
            <a:p>
              <a:r>
                <a:rPr lang="en-US" b="1" dirty="0">
                  <a:solidFill>
                    <a:schemeClr val="accent5"/>
                  </a:solidFill>
                </a:rPr>
                <a:t>New</a:t>
              </a:r>
            </a:p>
          </p:txBody>
        </p:sp>
        <p:sp>
          <p:nvSpPr>
            <p:cNvPr id="32" name="TextBox 31">
              <a:extLst>
                <a:ext uri="{FF2B5EF4-FFF2-40B4-BE49-F238E27FC236}">
                  <a16:creationId xmlns:a16="http://schemas.microsoft.com/office/drawing/2014/main" id="{B2579DFA-CFF9-410B-B389-5D539F094611}"/>
                </a:ext>
              </a:extLst>
            </p:cNvPr>
            <p:cNvSpPr txBox="1"/>
            <p:nvPr/>
          </p:nvSpPr>
          <p:spPr>
            <a:xfrm>
              <a:off x="16883582" y="9689954"/>
              <a:ext cx="1159292" cy="369332"/>
            </a:xfrm>
            <a:prstGeom prst="rect">
              <a:avLst/>
            </a:prstGeom>
            <a:noFill/>
          </p:spPr>
          <p:txBody>
            <a:bodyPr wrap="none" rtlCol="0">
              <a:spAutoFit/>
            </a:bodyPr>
            <a:lstStyle/>
            <a:p>
              <a:r>
                <a:rPr lang="en-US" b="1" dirty="0">
                  <a:solidFill>
                    <a:schemeClr val="accent6"/>
                  </a:solidFill>
                </a:rPr>
                <a:t>Scheduled</a:t>
              </a:r>
            </a:p>
          </p:txBody>
        </p:sp>
        <p:sp>
          <p:nvSpPr>
            <p:cNvPr id="33" name="Rectangle 32">
              <a:extLst>
                <a:ext uri="{FF2B5EF4-FFF2-40B4-BE49-F238E27FC236}">
                  <a16:creationId xmlns:a16="http://schemas.microsoft.com/office/drawing/2014/main" id="{2FFFF153-93B2-45F8-A9D5-F1580F9F189A}"/>
                </a:ext>
              </a:extLst>
            </p:cNvPr>
            <p:cNvSpPr/>
            <p:nvPr/>
          </p:nvSpPr>
          <p:spPr>
            <a:xfrm>
              <a:off x="16727977" y="9763390"/>
              <a:ext cx="174568" cy="222461"/>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64597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A38AB-BDD0-4046-A0A3-940C2BC9483A}"/>
              </a:ext>
            </a:extLst>
          </p:cNvPr>
          <p:cNvSpPr>
            <a:spLocks noGrp="1"/>
          </p:cNvSpPr>
          <p:nvPr>
            <p:ph type="title"/>
          </p:nvPr>
        </p:nvSpPr>
        <p:spPr>
          <a:xfrm>
            <a:off x="1709381" y="263652"/>
            <a:ext cx="15664226" cy="1154627"/>
          </a:xfrm>
        </p:spPr>
        <p:txBody>
          <a:bodyPr anchor="ctr">
            <a:normAutofit/>
          </a:bodyPr>
          <a:lstStyle/>
          <a:p>
            <a:r>
              <a:rPr lang="en-US" sz="4400" b="0" dirty="0">
                <a:latin typeface="Nunito Sans" panose="020B0604020202020204" charset="0"/>
              </a:rPr>
              <a:t>The BSN.cloud advantage</a:t>
            </a:r>
          </a:p>
        </p:txBody>
      </p:sp>
      <p:sp>
        <p:nvSpPr>
          <p:cNvPr id="7" name="Text Placeholder 6">
            <a:extLst>
              <a:ext uri="{FF2B5EF4-FFF2-40B4-BE49-F238E27FC236}">
                <a16:creationId xmlns:a16="http://schemas.microsoft.com/office/drawing/2014/main" id="{5536A6BE-86FE-4094-AE3E-A66E09E93779}"/>
              </a:ext>
            </a:extLst>
          </p:cNvPr>
          <p:cNvSpPr>
            <a:spLocks noGrp="1"/>
          </p:cNvSpPr>
          <p:nvPr>
            <p:ph type="body" sz="quarter" idx="10"/>
          </p:nvPr>
        </p:nvSpPr>
        <p:spPr/>
        <p:txBody>
          <a:bodyPr/>
          <a:lstStyle/>
          <a:p>
            <a:r>
              <a:rPr lang="en-US" dirty="0">
                <a:latin typeface="Open Sans" panose="020B0606030504020204" pitchFamily="34" charset="0"/>
                <a:cs typeface="Open Sans" panose="020B0606030504020204" pitchFamily="34" charset="0"/>
              </a:rPr>
              <a:t>State of the art platform with room to grow</a:t>
            </a:r>
          </a:p>
        </p:txBody>
      </p:sp>
      <p:sp>
        <p:nvSpPr>
          <p:cNvPr id="8" name="Content Placeholder 7">
            <a:extLst>
              <a:ext uri="{FF2B5EF4-FFF2-40B4-BE49-F238E27FC236}">
                <a16:creationId xmlns:a16="http://schemas.microsoft.com/office/drawing/2014/main" id="{7911EE77-8348-4EB3-A6A9-8B6AF4D304CC}"/>
              </a:ext>
            </a:extLst>
          </p:cNvPr>
          <p:cNvSpPr>
            <a:spLocks noGrp="1"/>
          </p:cNvSpPr>
          <p:nvPr>
            <p:ph idx="14"/>
          </p:nvPr>
        </p:nvSpPr>
        <p:spPr>
          <a:xfrm>
            <a:off x="1066111" y="2902691"/>
            <a:ext cx="16722356" cy="6457602"/>
          </a:xfrm>
        </p:spPr>
        <p:txBody>
          <a:bodyPr/>
          <a:lstStyle/>
          <a:p>
            <a:pPr marL="578644" indent="-578644"/>
            <a:r>
              <a:rPr lang="en-US" dirty="0">
                <a:latin typeface="Open Sans" panose="020B0606030504020204" pitchFamily="34" charset="0"/>
              </a:rPr>
              <a:t>Adds more security &amp; scalability using a de-centralized platform </a:t>
            </a:r>
          </a:p>
          <a:p>
            <a:pPr marL="578644" indent="-578644"/>
            <a:r>
              <a:rPr lang="en-US" dirty="0">
                <a:latin typeface="Open Sans" panose="020B0606030504020204" pitchFamily="34" charset="0"/>
              </a:rPr>
              <a:t>Includes new streamlined player setup that includes a vast array of new settings</a:t>
            </a:r>
          </a:p>
          <a:p>
            <a:pPr marL="578644" indent="-578644"/>
            <a:r>
              <a:rPr lang="en-US" dirty="0">
                <a:latin typeface="Open Sans" panose="020B0606030504020204" pitchFamily="34" charset="0"/>
              </a:rPr>
              <a:t>Free real time player access, configuration &amp; controls on every BrightSign player </a:t>
            </a:r>
          </a:p>
          <a:p>
            <a:pPr marL="578644" indent="-578644"/>
            <a:r>
              <a:rPr lang="en-US" dirty="0">
                <a:latin typeface="Open Sans" panose="020B0606030504020204" pitchFamily="34" charset="0"/>
              </a:rPr>
              <a:t>Unified user interface across all platforms – PC, MAC &amp; Chrome browser</a:t>
            </a:r>
          </a:p>
          <a:p>
            <a:pPr marL="578644" indent="-578644"/>
            <a:r>
              <a:rPr lang="en-US" dirty="0">
                <a:effectLst/>
                <a:latin typeface="Open Sans" panose="020B0606030504020204" pitchFamily="34" charset="0"/>
              </a:rPr>
              <a:t>Overall </a:t>
            </a:r>
            <a:r>
              <a:rPr lang="en-US" dirty="0">
                <a:latin typeface="Open Sans" panose="020B0606030504020204" pitchFamily="34" charset="0"/>
              </a:rPr>
              <a:t>network functionality far exceeds that of BrightSign Network </a:t>
            </a:r>
          </a:p>
          <a:p>
            <a:pPr marL="578644" indent="-578644"/>
            <a:endParaRPr lang="en-US" dirty="0">
              <a:latin typeface="Open Sans" panose="020B0606030504020204" pitchFamily="34" charset="0"/>
            </a:endParaRPr>
          </a:p>
          <a:p>
            <a:pPr marL="0" indent="0">
              <a:buNone/>
            </a:pPr>
            <a:endParaRPr lang="en-US" dirty="0">
              <a:latin typeface="Open Sans" panose="020B0606030504020204" pitchFamily="34" charset="0"/>
            </a:endParaRPr>
          </a:p>
        </p:txBody>
      </p:sp>
      <p:grpSp>
        <p:nvGrpSpPr>
          <p:cNvPr id="9" name="Group 8">
            <a:extLst>
              <a:ext uri="{FF2B5EF4-FFF2-40B4-BE49-F238E27FC236}">
                <a16:creationId xmlns:a16="http://schemas.microsoft.com/office/drawing/2014/main" id="{5304FCC5-B872-4224-A3BE-A52BCFCDEA49}"/>
              </a:ext>
            </a:extLst>
          </p:cNvPr>
          <p:cNvGrpSpPr>
            <a:grpSpLocks noChangeAspect="1"/>
          </p:cNvGrpSpPr>
          <p:nvPr/>
        </p:nvGrpSpPr>
        <p:grpSpPr>
          <a:xfrm>
            <a:off x="5866289" y="6043129"/>
            <a:ext cx="6186788" cy="3980219"/>
            <a:chOff x="2117679" y="1497119"/>
            <a:chExt cx="5442804" cy="3501583"/>
          </a:xfrm>
        </p:grpSpPr>
        <p:pic>
          <p:nvPicPr>
            <p:cNvPr id="10" name="Picture 9">
              <a:extLst>
                <a:ext uri="{FF2B5EF4-FFF2-40B4-BE49-F238E27FC236}">
                  <a16:creationId xmlns:a16="http://schemas.microsoft.com/office/drawing/2014/main" id="{0015641E-BC44-4384-9580-81CAEC2E13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4419" y="1497119"/>
              <a:ext cx="4949325" cy="3102365"/>
            </a:xfrm>
            <a:prstGeom prst="rect">
              <a:avLst/>
            </a:prstGeom>
          </p:spPr>
        </p:pic>
        <p:pic>
          <p:nvPicPr>
            <p:cNvPr id="11" name="Picture 10">
              <a:extLst>
                <a:ext uri="{FF2B5EF4-FFF2-40B4-BE49-F238E27FC236}">
                  <a16:creationId xmlns:a16="http://schemas.microsoft.com/office/drawing/2014/main" id="{58F61DD2-787D-45D2-ABC6-D7212D9B1E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17679" y="4145296"/>
              <a:ext cx="5442804" cy="853406"/>
            </a:xfrm>
            <a:prstGeom prst="rect">
              <a:avLst/>
            </a:prstGeom>
          </p:spPr>
        </p:pic>
      </p:grpSp>
      <p:pic>
        <p:nvPicPr>
          <p:cNvPr id="5" name="Graphic 4" descr="Badge Tick1 with solid fill">
            <a:extLst>
              <a:ext uri="{FF2B5EF4-FFF2-40B4-BE49-F238E27FC236}">
                <a16:creationId xmlns:a16="http://schemas.microsoft.com/office/drawing/2014/main" id="{51A59FC0-3189-47DF-B3B9-3586DDD372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2840" y="197695"/>
            <a:ext cx="1154627" cy="1154627"/>
          </a:xfrm>
          <a:prstGeom prst="rect">
            <a:avLst/>
          </a:prstGeom>
        </p:spPr>
      </p:pic>
    </p:spTree>
    <p:extLst>
      <p:ext uri="{BB962C8B-B14F-4D97-AF65-F5344CB8AC3E}">
        <p14:creationId xmlns:p14="http://schemas.microsoft.com/office/powerpoint/2010/main" val="29243862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06744418-4754-48FB-BA9A-9C88AFAEEF3F}"/>
              </a:ext>
            </a:extLst>
          </p:cNvPr>
          <p:cNvSpPr>
            <a:spLocks noGrp="1"/>
          </p:cNvSpPr>
          <p:nvPr>
            <p:ph type="body" sz="quarter" idx="13"/>
          </p:nvPr>
        </p:nvSpPr>
        <p:spPr>
          <a:xfrm>
            <a:off x="820696" y="396732"/>
            <a:ext cx="16448555" cy="915266"/>
          </a:xfrm>
        </p:spPr>
        <p:txBody>
          <a:bodyPr>
            <a:normAutofit/>
          </a:bodyPr>
          <a:lstStyle/>
          <a:p>
            <a:r>
              <a:rPr lang="en-US" dirty="0"/>
              <a:t>BSN.cloud Feature Parity</a:t>
            </a:r>
          </a:p>
        </p:txBody>
      </p:sp>
      <p:sp>
        <p:nvSpPr>
          <p:cNvPr id="20" name="Arrow: Notched Right 19">
            <a:extLst>
              <a:ext uri="{FF2B5EF4-FFF2-40B4-BE49-F238E27FC236}">
                <a16:creationId xmlns:a16="http://schemas.microsoft.com/office/drawing/2014/main" id="{96CBD4F3-F556-4B0F-84D4-49EFEAEF64A2}"/>
              </a:ext>
            </a:extLst>
          </p:cNvPr>
          <p:cNvSpPr/>
          <p:nvPr/>
        </p:nvSpPr>
        <p:spPr>
          <a:xfrm>
            <a:off x="953620" y="1453752"/>
            <a:ext cx="17215037" cy="1838511"/>
          </a:xfrm>
          <a:prstGeom prst="notchedRightArrow">
            <a:avLst>
              <a:gd name="adj1" fmla="val 50000"/>
              <a:gd name="adj2" fmla="val 50920"/>
            </a:avLst>
          </a:prstGeom>
          <a:gradFill flip="none" rotWithShape="1">
            <a:gsLst>
              <a:gs pos="0">
                <a:schemeClr val="tx1">
                  <a:lumMod val="40000"/>
                  <a:lumOff val="60000"/>
                </a:schemeClr>
              </a:gs>
              <a:gs pos="100000">
                <a:schemeClr val="accent2">
                  <a:lumMod val="20000"/>
                  <a:lumOff val="80000"/>
                </a:schemeClr>
              </a:gs>
            </a:gsLst>
            <a:lin ang="16200000" scaled="1"/>
            <a:tileRect/>
          </a:gradFill>
        </p:spPr>
        <p:style>
          <a:lnRef idx="0">
            <a:schemeClr val="dk1">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txBody>
          <a:bodyPr/>
          <a:lstStyle/>
          <a:p>
            <a:endParaRPr lang="en-US" sz="2025" dirty="0"/>
          </a:p>
        </p:txBody>
      </p:sp>
      <p:sp>
        <p:nvSpPr>
          <p:cNvPr id="21" name="Text Placeholder 2">
            <a:extLst>
              <a:ext uri="{FF2B5EF4-FFF2-40B4-BE49-F238E27FC236}">
                <a16:creationId xmlns:a16="http://schemas.microsoft.com/office/drawing/2014/main" id="{0F9916DD-2079-4F25-A6C9-E6D971F71CEA}"/>
              </a:ext>
            </a:extLst>
          </p:cNvPr>
          <p:cNvSpPr txBox="1">
            <a:spLocks/>
          </p:cNvSpPr>
          <p:nvPr/>
        </p:nvSpPr>
        <p:spPr>
          <a:xfrm>
            <a:off x="12365911" y="1892595"/>
            <a:ext cx="3044167" cy="912551"/>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600" b="1" dirty="0">
                <a:solidFill>
                  <a:schemeClr val="tx1"/>
                </a:solidFill>
                <a:latin typeface="Nunito Sans" panose="020B0604020202020204" charset="0"/>
              </a:rPr>
              <a:t>Planned</a:t>
            </a:r>
          </a:p>
        </p:txBody>
      </p:sp>
      <p:sp>
        <p:nvSpPr>
          <p:cNvPr id="22" name="Text Placeholder 1">
            <a:extLst>
              <a:ext uri="{FF2B5EF4-FFF2-40B4-BE49-F238E27FC236}">
                <a16:creationId xmlns:a16="http://schemas.microsoft.com/office/drawing/2014/main" id="{5EB18591-1477-425F-A461-5183B118A704}"/>
              </a:ext>
            </a:extLst>
          </p:cNvPr>
          <p:cNvSpPr txBox="1">
            <a:spLocks/>
          </p:cNvSpPr>
          <p:nvPr/>
        </p:nvSpPr>
        <p:spPr>
          <a:xfrm>
            <a:off x="7382329" y="1892595"/>
            <a:ext cx="2469725" cy="912551"/>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600" b="1" dirty="0">
                <a:solidFill>
                  <a:schemeClr val="tx1"/>
                </a:solidFill>
                <a:latin typeface="Nunito Sans" panose="020B0604020202020204" charset="0"/>
              </a:rPr>
              <a:t>Scheduled</a:t>
            </a:r>
          </a:p>
          <a:p>
            <a:pPr algn="ctr"/>
            <a:r>
              <a:rPr lang="en-US" sz="2400" b="1" dirty="0">
                <a:solidFill>
                  <a:schemeClr val="tx1"/>
                </a:solidFill>
                <a:latin typeface="Nunito Sans" panose="020B0604020202020204" charset="0"/>
              </a:rPr>
              <a:t>(dates TBD) </a:t>
            </a:r>
          </a:p>
        </p:txBody>
      </p:sp>
      <p:sp>
        <p:nvSpPr>
          <p:cNvPr id="23" name="Content Placeholder 5">
            <a:extLst>
              <a:ext uri="{FF2B5EF4-FFF2-40B4-BE49-F238E27FC236}">
                <a16:creationId xmlns:a16="http://schemas.microsoft.com/office/drawing/2014/main" id="{442449F6-A3B6-4D34-AC9F-41D7D5921DA2}"/>
              </a:ext>
            </a:extLst>
          </p:cNvPr>
          <p:cNvSpPr txBox="1">
            <a:spLocks/>
          </p:cNvSpPr>
          <p:nvPr/>
        </p:nvSpPr>
        <p:spPr>
          <a:xfrm>
            <a:off x="11751733" y="3079248"/>
            <a:ext cx="4690534" cy="4601712"/>
          </a:xfrm>
          <a:prstGeom prst="rect">
            <a:avLst/>
          </a:prstGeom>
        </p:spPr>
        <p:txBody>
          <a:bodyPr vert="horz" lIns="91440" tIns="45720" rIns="91440" bIns="45720" rtlCol="0">
            <a:noAutofit/>
          </a:bodyPr>
          <a:lstStyle>
            <a:lvl1pPr marL="0" indent="0" algn="l" defTabSz="1371600" rtl="0" eaLnBrk="1" latinLnBrk="0" hangingPunct="1">
              <a:lnSpc>
                <a:spcPct val="90000"/>
              </a:lnSpc>
              <a:spcBef>
                <a:spcPts val="1500"/>
              </a:spcBef>
              <a:buFont typeface="Arial" panose="020B0604020202020204" pitchFamily="34" charset="0"/>
              <a:buNone/>
              <a:defRPr sz="6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342900" indent="-342900">
              <a:lnSpc>
                <a:spcPct val="120000"/>
              </a:lnSpc>
              <a:spcBef>
                <a:spcPts val="0"/>
              </a:spcBef>
              <a:buClr>
                <a:schemeClr val="bg1"/>
              </a:buClr>
              <a:buFont typeface="Arial" panose="020B0604020202020204" pitchFamily="34" charset="0"/>
              <a:buChar char="•"/>
            </a:pPr>
            <a:r>
              <a:rPr lang="en-US" sz="2400" dirty="0"/>
              <a:t>BSN.cloud Enterprise Edition</a:t>
            </a:r>
          </a:p>
          <a:p>
            <a:pPr marL="342900" indent="-342900">
              <a:lnSpc>
                <a:spcPct val="120000"/>
              </a:lnSpc>
              <a:spcBef>
                <a:spcPts val="0"/>
              </a:spcBef>
              <a:buClr>
                <a:schemeClr val="bg1"/>
              </a:buClr>
              <a:buFont typeface="Arial" panose="020B0604020202020204" pitchFamily="34" charset="0"/>
              <a:buChar char="•"/>
            </a:pPr>
            <a:r>
              <a:rPr lang="en-US" sz="2400" dirty="0"/>
              <a:t>GPS event</a:t>
            </a:r>
          </a:p>
          <a:p>
            <a:pPr marL="342900" indent="-342900">
              <a:lnSpc>
                <a:spcPct val="120000"/>
              </a:lnSpc>
              <a:spcBef>
                <a:spcPts val="0"/>
              </a:spcBef>
              <a:buClr>
                <a:schemeClr val="bg1"/>
              </a:buClr>
              <a:buFont typeface="Arial" panose="020B0604020202020204" pitchFamily="34" charset="0"/>
              <a:buChar char="•"/>
            </a:pPr>
            <a:r>
              <a:rPr lang="en-US" sz="2400" dirty="0"/>
              <a:t>Presentation Preview</a:t>
            </a:r>
          </a:p>
          <a:p>
            <a:pPr marL="342900" indent="-342900">
              <a:lnSpc>
                <a:spcPct val="120000"/>
              </a:lnSpc>
              <a:spcBef>
                <a:spcPts val="0"/>
              </a:spcBef>
              <a:buClr>
                <a:schemeClr val="bg1"/>
              </a:buClr>
              <a:buFont typeface="Arial" panose="020B0604020202020204" pitchFamily="34" charset="0"/>
              <a:buChar char="•"/>
            </a:pPr>
            <a:r>
              <a:rPr lang="en-US" sz="2400" dirty="0"/>
              <a:t>Clock zones with BSN.cloud presentations</a:t>
            </a:r>
          </a:p>
          <a:p>
            <a:pPr marL="342900" indent="-342900">
              <a:lnSpc>
                <a:spcPct val="120000"/>
              </a:lnSpc>
              <a:spcBef>
                <a:spcPts val="0"/>
              </a:spcBef>
              <a:buClr>
                <a:schemeClr val="bg1"/>
              </a:buClr>
              <a:buFont typeface="Arial" panose="020B0604020202020204" pitchFamily="34" charset="0"/>
              <a:buChar char="•"/>
            </a:pPr>
            <a:r>
              <a:rPr lang="en-US" sz="2400" dirty="0"/>
              <a:t>Remote snapshots over time</a:t>
            </a:r>
          </a:p>
          <a:p>
            <a:pPr marL="342900" indent="-342900">
              <a:lnSpc>
                <a:spcPct val="120000"/>
              </a:lnSpc>
              <a:spcBef>
                <a:spcPts val="0"/>
              </a:spcBef>
              <a:buClr>
                <a:schemeClr val="bg1"/>
              </a:buClr>
              <a:buFont typeface="Arial" panose="020B0604020202020204" pitchFamily="34" charset="0"/>
              <a:buChar char="•"/>
            </a:pPr>
            <a:r>
              <a:rPr lang="en-US" sz="2400" dirty="0"/>
              <a:t>Localization of BrightAuthor:connected</a:t>
            </a:r>
          </a:p>
          <a:p>
            <a:pPr marL="342900" indent="-342900">
              <a:lnSpc>
                <a:spcPct val="120000"/>
              </a:lnSpc>
              <a:spcBef>
                <a:spcPts val="0"/>
              </a:spcBef>
              <a:buClr>
                <a:schemeClr val="bg1"/>
              </a:buClr>
              <a:buFont typeface="Arial" panose="020B0604020202020204" pitchFamily="34" charset="0"/>
              <a:buChar char="•"/>
            </a:pPr>
            <a:r>
              <a:rPr lang="en-US" sz="2400" dirty="0"/>
              <a:t>Local Playlist state</a:t>
            </a:r>
          </a:p>
        </p:txBody>
      </p:sp>
      <p:sp>
        <p:nvSpPr>
          <p:cNvPr id="24" name="Content Placeholder 4">
            <a:extLst>
              <a:ext uri="{FF2B5EF4-FFF2-40B4-BE49-F238E27FC236}">
                <a16:creationId xmlns:a16="http://schemas.microsoft.com/office/drawing/2014/main" id="{BB47C5E6-4FEA-4B7E-A411-AD6F286BA694}"/>
              </a:ext>
            </a:extLst>
          </p:cNvPr>
          <p:cNvSpPr txBox="1">
            <a:spLocks/>
          </p:cNvSpPr>
          <p:nvPr/>
        </p:nvSpPr>
        <p:spPr>
          <a:xfrm>
            <a:off x="1149416" y="3079248"/>
            <a:ext cx="4478842" cy="4601712"/>
          </a:xfrm>
          <a:prstGeom prst="rect">
            <a:avLst/>
          </a:prstGeom>
        </p:spPr>
        <p:txBody>
          <a:bodyPr>
            <a:no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nSpc>
                <a:spcPct val="120000"/>
              </a:lnSpc>
              <a:spcBef>
                <a:spcPts val="0"/>
              </a:spcBef>
              <a:buClr>
                <a:schemeClr val="bg1"/>
              </a:buClr>
            </a:pPr>
            <a:r>
              <a:rPr lang="en-US" sz="2400" dirty="0">
                <a:solidFill>
                  <a:schemeClr val="bg1"/>
                </a:solidFill>
              </a:rPr>
              <a:t>State import/export</a:t>
            </a:r>
          </a:p>
          <a:p>
            <a:pPr>
              <a:lnSpc>
                <a:spcPct val="120000"/>
              </a:lnSpc>
              <a:spcBef>
                <a:spcPts val="0"/>
              </a:spcBef>
              <a:buClr>
                <a:schemeClr val="bg1"/>
              </a:buClr>
            </a:pPr>
            <a:r>
              <a:rPr lang="en-US" sz="2400" dirty="0">
                <a:solidFill>
                  <a:schemeClr val="bg1"/>
                </a:solidFill>
              </a:rPr>
              <a:t>Schedule import/export </a:t>
            </a:r>
          </a:p>
          <a:p>
            <a:pPr>
              <a:lnSpc>
                <a:spcPct val="120000"/>
              </a:lnSpc>
              <a:spcBef>
                <a:spcPts val="0"/>
              </a:spcBef>
              <a:buClr>
                <a:schemeClr val="bg1"/>
              </a:buClr>
            </a:pPr>
            <a:r>
              <a:rPr lang="en-US" sz="2400" dirty="0">
                <a:solidFill>
                  <a:schemeClr val="bg1"/>
                </a:solidFill>
              </a:rPr>
              <a:t>Presentation Tree View</a:t>
            </a:r>
          </a:p>
          <a:p>
            <a:pPr>
              <a:lnSpc>
                <a:spcPct val="120000"/>
              </a:lnSpc>
              <a:spcBef>
                <a:spcPts val="0"/>
              </a:spcBef>
              <a:buClr>
                <a:schemeClr val="bg1"/>
              </a:buClr>
            </a:pPr>
            <a:r>
              <a:rPr lang="en-US" sz="2400" dirty="0">
                <a:solidFill>
                  <a:schemeClr val="bg1"/>
                </a:solidFill>
              </a:rPr>
              <a:t>Tagged playlists with media validity dates</a:t>
            </a:r>
          </a:p>
          <a:p>
            <a:pPr>
              <a:lnSpc>
                <a:spcPct val="120000"/>
              </a:lnSpc>
              <a:spcBef>
                <a:spcPts val="0"/>
              </a:spcBef>
              <a:buClr>
                <a:schemeClr val="bg1"/>
              </a:buClr>
            </a:pPr>
            <a:r>
              <a:rPr lang="en-US" sz="2400" dirty="0">
                <a:solidFill>
                  <a:schemeClr val="bg1"/>
                </a:solidFill>
              </a:rPr>
              <a:t>Media &amp; player tagging</a:t>
            </a:r>
          </a:p>
          <a:p>
            <a:pPr>
              <a:lnSpc>
                <a:spcPct val="120000"/>
              </a:lnSpc>
              <a:spcBef>
                <a:spcPts val="0"/>
              </a:spcBef>
              <a:buClr>
                <a:schemeClr val="bg1"/>
              </a:buClr>
            </a:pPr>
            <a:r>
              <a:rPr lang="en-US" sz="2400" dirty="0">
                <a:solidFill>
                  <a:schemeClr val="bg1"/>
                </a:solidFill>
              </a:rPr>
              <a:t>Custom object permissions</a:t>
            </a:r>
          </a:p>
          <a:p>
            <a:pPr>
              <a:lnSpc>
                <a:spcPct val="120000"/>
              </a:lnSpc>
              <a:spcBef>
                <a:spcPts val="0"/>
              </a:spcBef>
              <a:buClr>
                <a:schemeClr val="bg1"/>
              </a:buClr>
            </a:pPr>
            <a:r>
              <a:rPr lang="en-US" sz="2400" dirty="0">
                <a:solidFill>
                  <a:schemeClr val="bg1"/>
                </a:solidFill>
              </a:rPr>
              <a:t>IR Port support* </a:t>
            </a:r>
          </a:p>
          <a:p>
            <a:pPr>
              <a:lnSpc>
                <a:spcPct val="120000"/>
              </a:lnSpc>
              <a:spcBef>
                <a:spcPts val="0"/>
              </a:spcBef>
              <a:buClr>
                <a:schemeClr val="bg1"/>
              </a:buCl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WPA Enterprise/802.1x to securely authenticate players**</a:t>
            </a:r>
          </a:p>
          <a:p>
            <a:pPr marL="0" indent="0">
              <a:lnSpc>
                <a:spcPct val="120000"/>
              </a:lnSpc>
              <a:spcBef>
                <a:spcPts val="0"/>
              </a:spcBef>
              <a:buClr>
                <a:schemeClr val="bg1"/>
              </a:buClr>
              <a:buNone/>
            </a:pP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nSpc>
                <a:spcPct val="120000"/>
              </a:lnSpc>
              <a:spcBef>
                <a:spcPts val="0"/>
              </a:spcBef>
              <a:buClr>
                <a:schemeClr val="bg1"/>
              </a:buClr>
            </a:pP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spcBef>
                <a:spcPts val="0"/>
              </a:spcBef>
              <a:buClr>
                <a:schemeClr val="bg1"/>
              </a:buClr>
              <a:buNone/>
            </a:pPr>
            <a:endParaRPr lang="en-US" sz="2400" dirty="0">
              <a:solidFill>
                <a:schemeClr val="bg1"/>
              </a:solidFill>
            </a:endParaRPr>
          </a:p>
          <a:p>
            <a:pPr>
              <a:lnSpc>
                <a:spcPct val="120000"/>
              </a:lnSpc>
              <a:spcBef>
                <a:spcPts val="0"/>
              </a:spcBef>
              <a:buClr>
                <a:schemeClr val="bg1"/>
              </a:buClr>
            </a:pPr>
            <a:endParaRPr lang="en-US" sz="2400" dirty="0">
              <a:solidFill>
                <a:schemeClr val="bg1"/>
              </a:solidFill>
            </a:endParaRPr>
          </a:p>
        </p:txBody>
      </p:sp>
      <p:sp>
        <p:nvSpPr>
          <p:cNvPr id="25" name="Text Placeholder 1">
            <a:extLst>
              <a:ext uri="{FF2B5EF4-FFF2-40B4-BE49-F238E27FC236}">
                <a16:creationId xmlns:a16="http://schemas.microsoft.com/office/drawing/2014/main" id="{9DBAAACF-767A-4B5A-AC7A-8F44BBD99BBA}"/>
              </a:ext>
            </a:extLst>
          </p:cNvPr>
          <p:cNvSpPr txBox="1">
            <a:spLocks/>
          </p:cNvSpPr>
          <p:nvPr/>
        </p:nvSpPr>
        <p:spPr>
          <a:xfrm>
            <a:off x="2042639" y="1892595"/>
            <a:ext cx="2150529" cy="912551"/>
          </a:xfrm>
          <a:prstGeom prst="rect">
            <a:avLst/>
          </a:prstGeom>
        </p:spPr>
        <p:txBody>
          <a:bodyPr anchor="ctr" anchorCtr="0">
            <a:noAutofit/>
          </a:bodyPr>
          <a:lstStyle>
            <a:lvl1pPr marL="0" indent="0" algn="l" defTabSz="457200" rtl="0" eaLnBrk="1" latinLnBrk="0" hangingPunct="1">
              <a:spcBef>
                <a:spcPct val="20000"/>
              </a:spcBef>
              <a:buFont typeface="Arial"/>
              <a:buNone/>
              <a:defRPr sz="2800" b="1" i="0" kern="1200">
                <a:solidFill>
                  <a:srgbClr val="372059"/>
                </a:solidFill>
                <a:latin typeface="Verdana"/>
                <a:ea typeface="+mn-ea"/>
                <a:cs typeface="Verdana"/>
              </a:defRPr>
            </a:lvl1pPr>
            <a:lvl2pPr marL="457200" indent="0" algn="l" defTabSz="457200" rtl="0" eaLnBrk="1" latinLnBrk="0" hangingPunct="1">
              <a:spcBef>
                <a:spcPct val="20000"/>
              </a:spcBef>
              <a:buFont typeface="Arial"/>
              <a:buNone/>
              <a:defRPr sz="2000" kern="1200">
                <a:solidFill>
                  <a:schemeClr val="tx1"/>
                </a:solidFill>
                <a:latin typeface="Verdana"/>
                <a:ea typeface="+mn-ea"/>
                <a:cs typeface="Verdana"/>
              </a:defRPr>
            </a:lvl2pPr>
            <a:lvl3pPr marL="914400" indent="0" algn="l" defTabSz="457200" rtl="0" eaLnBrk="1" latinLnBrk="0" hangingPunct="1">
              <a:spcBef>
                <a:spcPct val="20000"/>
              </a:spcBef>
              <a:buFont typeface="Arial"/>
              <a:buNone/>
              <a:defRPr sz="2000" kern="1200">
                <a:solidFill>
                  <a:schemeClr val="tx1"/>
                </a:solidFill>
                <a:latin typeface="Verdana"/>
                <a:ea typeface="+mn-ea"/>
                <a:cs typeface="Verdana"/>
              </a:defRPr>
            </a:lvl3pPr>
            <a:lvl4pPr marL="1371600" indent="0" algn="l" defTabSz="457200" rtl="0" eaLnBrk="1" latinLnBrk="0" hangingPunct="1">
              <a:spcBef>
                <a:spcPct val="20000"/>
              </a:spcBef>
              <a:buFont typeface="Arial"/>
              <a:buNone/>
              <a:defRPr sz="20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spcBef>
                <a:spcPts val="0"/>
              </a:spcBef>
            </a:pPr>
            <a:r>
              <a:rPr lang="en-US" sz="3600" dirty="0">
                <a:solidFill>
                  <a:schemeClr val="tx1"/>
                </a:solidFill>
                <a:latin typeface="Nunito Sans" panose="020B0604020202020204" charset="0"/>
              </a:rPr>
              <a:t>Released</a:t>
            </a:r>
          </a:p>
        </p:txBody>
      </p:sp>
      <p:sp>
        <p:nvSpPr>
          <p:cNvPr id="26" name="Content Placeholder 4">
            <a:extLst>
              <a:ext uri="{FF2B5EF4-FFF2-40B4-BE49-F238E27FC236}">
                <a16:creationId xmlns:a16="http://schemas.microsoft.com/office/drawing/2014/main" id="{2C386950-ADE7-45C5-82FD-A88583259B39}"/>
              </a:ext>
            </a:extLst>
          </p:cNvPr>
          <p:cNvSpPr txBox="1">
            <a:spLocks/>
          </p:cNvSpPr>
          <p:nvPr/>
        </p:nvSpPr>
        <p:spPr>
          <a:xfrm>
            <a:off x="6174498" y="3079248"/>
            <a:ext cx="4885386" cy="4601712"/>
          </a:xfrm>
          <a:prstGeom prst="rect">
            <a:avLst/>
          </a:prstGeom>
        </p:spPr>
        <p:txBody>
          <a:bodyPr>
            <a:noAutofit/>
          </a:bodyPr>
          <a:lstStyle>
            <a:lvl1pPr marL="342900" indent="-342900" algn="l" defTabSz="457200" rtl="0" eaLnBrk="1" latinLnBrk="0" hangingPunct="1">
              <a:spcBef>
                <a:spcPts val="1200"/>
              </a:spcBef>
              <a:buClr>
                <a:srgbClr val="FF5F00"/>
              </a:buClr>
              <a:buFont typeface="Wingdings" charset="2"/>
              <a:buChar char="§"/>
              <a:defRPr sz="2800" i="0" kern="1200" spc="-50">
                <a:solidFill>
                  <a:srgbClr val="414042"/>
                </a:solidFill>
                <a:latin typeface="Verdana"/>
                <a:ea typeface="+mn-ea"/>
                <a:cs typeface="+mn-cs"/>
              </a:defRPr>
            </a:lvl1pPr>
            <a:lvl2pPr marL="804863" indent="-347663" algn="l" defTabSz="457200" rtl="0" eaLnBrk="1" latinLnBrk="0" hangingPunct="1">
              <a:spcBef>
                <a:spcPts val="1200"/>
              </a:spcBef>
              <a:buClr>
                <a:srgbClr val="FF5F00"/>
              </a:buClr>
              <a:buFont typeface="Wingdings" charset="2"/>
              <a:buChar char=""/>
              <a:defRPr sz="2400" kern="1200" spc="-50">
                <a:solidFill>
                  <a:srgbClr val="414042"/>
                </a:solidFill>
                <a:latin typeface="Verdana"/>
                <a:ea typeface="+mn-ea"/>
                <a:cs typeface="+mn-cs"/>
              </a:defRPr>
            </a:lvl2pPr>
            <a:lvl3pPr marL="1143000" indent="-228600" algn="l" defTabSz="457200" rtl="0" eaLnBrk="1" latinLnBrk="0" hangingPunct="1">
              <a:spcBef>
                <a:spcPts val="1200"/>
              </a:spcBef>
              <a:buClr>
                <a:srgbClr val="FF5F00"/>
              </a:buClr>
              <a:buFont typeface="Arial"/>
              <a:buChar char="•"/>
              <a:defRPr sz="2000" kern="1200" spc="-50">
                <a:solidFill>
                  <a:srgbClr val="414042"/>
                </a:solidFill>
                <a:latin typeface="Verdana"/>
                <a:ea typeface="+mn-ea"/>
                <a:cs typeface="+mn-cs"/>
              </a:defRPr>
            </a:lvl3pPr>
            <a:lvl4pPr marL="1600200" indent="-228600" algn="l" defTabSz="457200" rtl="0" eaLnBrk="1" latinLnBrk="0" hangingPunct="1">
              <a:spcBef>
                <a:spcPts val="1200"/>
              </a:spcBef>
              <a:buClr>
                <a:srgbClr val="FF5F00"/>
              </a:buClr>
              <a:buFont typeface="Arial"/>
              <a:buChar char="–"/>
              <a:defRPr sz="1800" kern="1200" spc="-50">
                <a:solidFill>
                  <a:srgbClr val="414042"/>
                </a:solidFill>
                <a:latin typeface="Verdana"/>
                <a:ea typeface="+mn-ea"/>
                <a:cs typeface="+mn-cs"/>
              </a:defRPr>
            </a:lvl4pPr>
            <a:lvl5pPr marL="2057400" indent="-228600" algn="l" defTabSz="457200" rtl="0" eaLnBrk="1" latinLnBrk="0" hangingPunct="1">
              <a:spcBef>
                <a:spcPts val="1200"/>
              </a:spcBef>
              <a:buClr>
                <a:srgbClr val="FF5F00"/>
              </a:buClr>
              <a:buFont typeface="Arial"/>
              <a:buChar char="»"/>
              <a:defRPr sz="1800" kern="1200" spc="-50">
                <a:solidFill>
                  <a:srgbClr val="414042"/>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lnSpc>
                <a:spcPct val="120000"/>
              </a:lnSpc>
              <a:spcBef>
                <a:spcPts val="0"/>
              </a:spcBef>
              <a:buClr>
                <a:schemeClr val="bg1"/>
              </a:buClr>
              <a:buFont typeface="Arial" panose="020B0604020202020204" pitchFamily="34" charset="0"/>
              <a:buChar char="•"/>
            </a:pPr>
            <a:r>
              <a:rPr lang="en-US" sz="2400" dirty="0">
                <a:solidFill>
                  <a:schemeClr val="bg1"/>
                </a:solidFill>
              </a:rPr>
              <a:t>Detailed reporting including proof of play </a:t>
            </a:r>
          </a:p>
          <a:p>
            <a:pPr marL="342900" indent="-342900">
              <a:lnSpc>
                <a:spcPct val="120000"/>
              </a:lnSpc>
              <a:spcBef>
                <a:spcPts val="0"/>
              </a:spcBef>
              <a:buClr>
                <a:schemeClr val="bg1"/>
              </a:buClr>
              <a:buFont typeface="Arial" panose="020B0604020202020204" pitchFamily="34" charset="0"/>
              <a:buChar char="•"/>
            </a:pPr>
            <a:r>
              <a:rPr lang="en-US" sz="2400" dirty="0">
                <a:solidFill>
                  <a:schemeClr val="bg1"/>
                </a:solidFill>
              </a:rPr>
              <a:t>Emails &amp; alerts about player health, subscriptions, etc.</a:t>
            </a:r>
          </a:p>
          <a:p>
            <a:pPr marL="342900" indent="-342900">
              <a:lnSpc>
                <a:spcPct val="120000"/>
              </a:lnSpc>
              <a:spcBef>
                <a:spcPts val="0"/>
              </a:spcBef>
              <a:buClr>
                <a:schemeClr val="bg1"/>
              </a:buClr>
              <a:buFont typeface="Arial" panose="020B0604020202020204" pitchFamily="34" charset="0"/>
              <a:buChar char="•"/>
            </a:pPr>
            <a:r>
              <a:rPr lang="en-US" sz="2400" dirty="0">
                <a:solidFill>
                  <a:schemeClr val="bg1"/>
                </a:solidFill>
              </a:rPr>
              <a:t>BrightWall</a:t>
            </a:r>
          </a:p>
        </p:txBody>
      </p:sp>
      <p:sp>
        <p:nvSpPr>
          <p:cNvPr id="27" name="TextBox 26">
            <a:extLst>
              <a:ext uri="{FF2B5EF4-FFF2-40B4-BE49-F238E27FC236}">
                <a16:creationId xmlns:a16="http://schemas.microsoft.com/office/drawing/2014/main" id="{C0D476E5-C6FF-48AE-AE9D-7D7B089B1678}"/>
              </a:ext>
            </a:extLst>
          </p:cNvPr>
          <p:cNvSpPr txBox="1"/>
          <p:nvPr/>
        </p:nvSpPr>
        <p:spPr>
          <a:xfrm>
            <a:off x="785035" y="8833248"/>
            <a:ext cx="7151029" cy="707886"/>
          </a:xfrm>
          <a:prstGeom prst="rect">
            <a:avLst/>
          </a:prstGeom>
          <a:noFill/>
        </p:spPr>
        <p:txBody>
          <a:bodyPr wrap="square" rtlCol="0">
            <a:spAutoFit/>
          </a:bodyPr>
          <a:lstStyle/>
          <a:p>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Exceeds capabilities of BrightSign Network</a:t>
            </a:r>
          </a:p>
          <a:p>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Releasing November 2021</a:t>
            </a:r>
          </a:p>
        </p:txBody>
      </p:sp>
    </p:spTree>
    <p:extLst>
      <p:ext uri="{BB962C8B-B14F-4D97-AF65-F5344CB8AC3E}">
        <p14:creationId xmlns:p14="http://schemas.microsoft.com/office/powerpoint/2010/main" val="3502190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233574-8355-4785-82D5-DA02DF2E91AD}"/>
              </a:ext>
            </a:extLst>
          </p:cNvPr>
          <p:cNvSpPr>
            <a:spLocks noGrp="1"/>
          </p:cNvSpPr>
          <p:nvPr>
            <p:ph type="title"/>
          </p:nvPr>
        </p:nvSpPr>
        <p:spPr>
          <a:xfrm>
            <a:off x="1066112" y="479644"/>
            <a:ext cx="16307495" cy="702557"/>
          </a:xfrm>
        </p:spPr>
        <p:txBody>
          <a:bodyPr>
            <a:normAutofit fontScale="90000"/>
          </a:bodyPr>
          <a:lstStyle/>
          <a:p>
            <a:r>
              <a:rPr lang="en-US" dirty="0"/>
              <a:t>Making the Choice to Migrate to BSN.cloud</a:t>
            </a:r>
          </a:p>
        </p:txBody>
      </p:sp>
      <p:grpSp>
        <p:nvGrpSpPr>
          <p:cNvPr id="23" name="Group 22">
            <a:extLst>
              <a:ext uri="{FF2B5EF4-FFF2-40B4-BE49-F238E27FC236}">
                <a16:creationId xmlns:a16="http://schemas.microsoft.com/office/drawing/2014/main" id="{171A1CB9-68B6-4D4D-A2A6-F304E3A242CB}"/>
              </a:ext>
            </a:extLst>
          </p:cNvPr>
          <p:cNvGrpSpPr>
            <a:grpSpLocks noChangeAspect="1"/>
          </p:cNvGrpSpPr>
          <p:nvPr/>
        </p:nvGrpSpPr>
        <p:grpSpPr>
          <a:xfrm>
            <a:off x="8604099" y="1721516"/>
            <a:ext cx="7410014" cy="1271266"/>
            <a:chOff x="4012337" y="6936724"/>
            <a:chExt cx="8820979" cy="1513332"/>
          </a:xfrm>
        </p:grpSpPr>
        <p:pic>
          <p:nvPicPr>
            <p:cNvPr id="3" name="Picture 2" descr="A picture containing food&#10;&#10;Description automatically generated">
              <a:extLst>
                <a:ext uri="{FF2B5EF4-FFF2-40B4-BE49-F238E27FC236}">
                  <a16:creationId xmlns:a16="http://schemas.microsoft.com/office/drawing/2014/main" id="{FF9BB329-B738-4578-BAD2-8C2B6F1662F3}"/>
                </a:ext>
              </a:extLst>
            </p:cNvPr>
            <p:cNvPicPr>
              <a:picLocks noChangeAspect="1"/>
            </p:cNvPicPr>
            <p:nvPr/>
          </p:nvPicPr>
          <p:blipFill>
            <a:blip r:embed="rId3"/>
            <a:stretch>
              <a:fillRect/>
            </a:stretch>
          </p:blipFill>
          <p:spPr>
            <a:xfrm>
              <a:off x="9710754" y="7002726"/>
              <a:ext cx="3122562" cy="1381328"/>
            </a:xfrm>
            <a:prstGeom prst="rect">
              <a:avLst/>
            </a:prstGeom>
          </p:spPr>
        </p:pic>
        <p:pic>
          <p:nvPicPr>
            <p:cNvPr id="10" name="Picture 9" descr="A close up of a logo&#10;&#10;Description automatically generated">
              <a:extLst>
                <a:ext uri="{FF2B5EF4-FFF2-40B4-BE49-F238E27FC236}">
                  <a16:creationId xmlns:a16="http://schemas.microsoft.com/office/drawing/2014/main" id="{1EF8BEBC-B95B-44C6-BFEB-AFED446CD9A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12337" y="6936724"/>
              <a:ext cx="2530621" cy="1513332"/>
            </a:xfrm>
            <a:prstGeom prst="rect">
              <a:avLst/>
            </a:prstGeom>
          </p:spPr>
        </p:pic>
        <p:sp>
          <p:nvSpPr>
            <p:cNvPr id="4" name="Arrow: Right 3">
              <a:extLst>
                <a:ext uri="{FF2B5EF4-FFF2-40B4-BE49-F238E27FC236}">
                  <a16:creationId xmlns:a16="http://schemas.microsoft.com/office/drawing/2014/main" id="{F071FC02-9D87-43A1-8E5C-4320BDAD74D5}"/>
                </a:ext>
              </a:extLst>
            </p:cNvPr>
            <p:cNvSpPr/>
            <p:nvPr/>
          </p:nvSpPr>
          <p:spPr>
            <a:xfrm>
              <a:off x="6888899" y="7492220"/>
              <a:ext cx="2475914" cy="402341"/>
            </a:xfrm>
            <a:prstGeom prst="rightArrow">
              <a:avLst>
                <a:gd name="adj1" fmla="val 50000"/>
                <a:gd name="adj2" fmla="val 98950"/>
              </a:avLst>
            </a:prstGeom>
            <a:solidFill>
              <a:srgbClr val="49358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25">
                <a:solidFill>
                  <a:srgbClr val="66B9DD"/>
                </a:solidFill>
              </a:endParaRPr>
            </a:p>
          </p:txBody>
        </p:sp>
      </p:grpSp>
      <p:graphicFrame>
        <p:nvGraphicFramePr>
          <p:cNvPr id="15" name="Table 14">
            <a:extLst>
              <a:ext uri="{FF2B5EF4-FFF2-40B4-BE49-F238E27FC236}">
                <a16:creationId xmlns:a16="http://schemas.microsoft.com/office/drawing/2014/main" id="{117237C6-31C8-49A1-994F-96B25C912F62}"/>
              </a:ext>
            </a:extLst>
          </p:cNvPr>
          <p:cNvGraphicFramePr>
            <a:graphicFrameLocks noGrp="1"/>
          </p:cNvGraphicFramePr>
          <p:nvPr>
            <p:extLst>
              <p:ext uri="{D42A27DB-BD31-4B8C-83A1-F6EECF244321}">
                <p14:modId xmlns:p14="http://schemas.microsoft.com/office/powerpoint/2010/main" val="3287051670"/>
              </p:ext>
            </p:extLst>
          </p:nvPr>
        </p:nvGraphicFramePr>
        <p:xfrm>
          <a:off x="744279" y="3102555"/>
          <a:ext cx="16948298" cy="7015510"/>
        </p:xfrm>
        <a:graphic>
          <a:graphicData uri="http://schemas.openxmlformats.org/drawingml/2006/table">
            <a:tbl>
              <a:tblPr firstRow="1" bandRow="1">
                <a:tableStyleId>{5FD0F851-EC5A-4D38-B0AD-8093EC10F338}</a:tableStyleId>
              </a:tblPr>
              <a:tblGrid>
                <a:gridCol w="6400800">
                  <a:extLst>
                    <a:ext uri="{9D8B030D-6E8A-4147-A177-3AD203B41FA5}">
                      <a16:colId xmlns:a16="http://schemas.microsoft.com/office/drawing/2014/main" val="2358361912"/>
                    </a:ext>
                  </a:extLst>
                </a:gridCol>
                <a:gridCol w="5240522">
                  <a:extLst>
                    <a:ext uri="{9D8B030D-6E8A-4147-A177-3AD203B41FA5}">
                      <a16:colId xmlns:a16="http://schemas.microsoft.com/office/drawing/2014/main" val="4185447897"/>
                    </a:ext>
                  </a:extLst>
                </a:gridCol>
                <a:gridCol w="5306976">
                  <a:extLst>
                    <a:ext uri="{9D8B030D-6E8A-4147-A177-3AD203B41FA5}">
                      <a16:colId xmlns:a16="http://schemas.microsoft.com/office/drawing/2014/main" val="4168608248"/>
                    </a:ext>
                  </a:extLst>
                </a:gridCol>
              </a:tblGrid>
              <a:tr h="996582">
                <a:tc>
                  <a:txBody>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lang="en-US" sz="3600" b="1" cap="small" baseline="0" dirty="0">
                          <a:solidFill>
                            <a:schemeClr val="bg2">
                              <a:lumMod val="10000"/>
                            </a:schemeClr>
                          </a:solidFill>
                        </a:rPr>
                        <a:t>Migration Criteria</a:t>
                      </a:r>
                      <a:endParaRPr lang="en-US" sz="3600" b="1" cap="small" baseline="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300"/>
                        </a:spcBef>
                        <a:spcAft>
                          <a:spcPts val="300"/>
                        </a:spcAft>
                        <a:buClrTx/>
                        <a:buSzTx/>
                        <a:buFontTx/>
                        <a:buNone/>
                        <a:tabLst/>
                        <a:defRPr/>
                      </a:pPr>
                      <a:r>
                        <a:rPr lang="en-US" sz="4000" b="1" cap="small" baseline="0" dirty="0">
                          <a:solidFill>
                            <a:schemeClr val="bg1"/>
                          </a:solidFill>
                        </a:rPr>
                        <a:t>No</a:t>
                      </a:r>
                      <a:endParaRPr lang="en-US" sz="3600" b="1" cap="small" baseline="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457200" rtl="0" eaLnBrk="1" fontAlgn="auto" latinLnBrk="0" hangingPunct="1">
                        <a:lnSpc>
                          <a:spcPct val="100000"/>
                        </a:lnSpc>
                        <a:spcBef>
                          <a:spcPts val="300"/>
                        </a:spcBef>
                        <a:spcAft>
                          <a:spcPts val="300"/>
                        </a:spcAft>
                        <a:buClrTx/>
                        <a:buSzTx/>
                        <a:buFontTx/>
                        <a:buNone/>
                        <a:tabLst/>
                        <a:defRPr/>
                      </a:pPr>
                      <a:r>
                        <a:rPr lang="en-US" sz="4000" b="1" cap="small" baseline="0" dirty="0">
                          <a:solidFill>
                            <a:schemeClr val="bg1"/>
                          </a:solidFill>
                        </a:rPr>
                        <a:t>Yes</a:t>
                      </a:r>
                      <a:endParaRPr lang="en-US" sz="4000" b="1" cap="small" baseline="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2288216702"/>
                  </a:ext>
                </a:extLst>
              </a:tr>
              <a:tr h="1425480">
                <a:tc>
                  <a:txBody>
                    <a:bodyPr/>
                    <a:lstStyle/>
                    <a:p>
                      <a:pPr marL="342900" marR="0" lvl="0" indent="-342900" algn="l" defTabSz="457200" rtl="0" eaLnBrk="1" fontAlgn="auto" latinLnBrk="0" hangingPunct="1">
                        <a:lnSpc>
                          <a:spcPct val="110000"/>
                        </a:lnSpc>
                        <a:spcBef>
                          <a:spcPts val="400"/>
                        </a:spcBef>
                        <a:spcAft>
                          <a:spcPts val="400"/>
                        </a:spcAft>
                        <a:buClrTx/>
                        <a:buSzTx/>
                        <a:buFont typeface="+mj-lt"/>
                        <a:buAutoNum type="arabicPeriod"/>
                        <a:tabLst/>
                        <a:defRPr/>
                      </a:pPr>
                      <a:r>
                        <a:rPr lang="en-US" sz="2800" b="0" dirty="0">
                          <a:solidFill>
                            <a:schemeClr val="bg2">
                              <a:lumMod val="10000"/>
                            </a:schemeClr>
                          </a:solidFill>
                        </a:rPr>
                        <a:t>Player models on your network are supported in BSN.cloud </a:t>
                      </a:r>
                      <a:br>
                        <a:rPr lang="en-US" sz="2800" b="0" dirty="0">
                          <a:solidFill>
                            <a:schemeClr val="bg2">
                              <a:lumMod val="10000"/>
                            </a:schemeClr>
                          </a:solidFill>
                        </a:rPr>
                      </a:br>
                      <a:endParaRPr lang="en-US" sz="2800" b="0" cap="small" baseline="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alpha val="20000"/>
                      </a:schemeClr>
                    </a:solidFill>
                  </a:tcPr>
                </a:tc>
                <a:tc>
                  <a:txBody>
                    <a:bodyPr/>
                    <a:lstStyle/>
                    <a:p>
                      <a:pPr marL="0" marR="0" lvl="0" indent="0" algn="ctr" defTabSz="457200" rtl="0" eaLnBrk="1" fontAlgn="auto" latinLnBrk="0" hangingPunct="1">
                        <a:lnSpc>
                          <a:spcPct val="110000"/>
                        </a:lnSpc>
                        <a:spcBef>
                          <a:spcPts val="400"/>
                        </a:spcBef>
                        <a:spcAft>
                          <a:spcPts val="400"/>
                        </a:spcAft>
                        <a:buClrTx/>
                        <a:buSzTx/>
                        <a:buFontTx/>
                        <a:buNone/>
                        <a:tabLst/>
                        <a:defRPr/>
                      </a:pPr>
                      <a:r>
                        <a:rPr lang="en-US" sz="2400" b="0" dirty="0">
                          <a:solidFill>
                            <a:schemeClr val="bg2">
                              <a:lumMod val="10000"/>
                            </a:schemeClr>
                          </a:solidFill>
                        </a:rPr>
                        <a:t>I have Series 2 XD, HD or LS models on my network </a:t>
                      </a:r>
                      <a:endParaRPr lang="en-US" sz="2400" b="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alpha val="20000"/>
                      </a:schemeClr>
                    </a:solidFill>
                  </a:tcPr>
                </a:tc>
                <a:tc>
                  <a:txBody>
                    <a:bodyPr/>
                    <a:lstStyle/>
                    <a:p>
                      <a:pPr marL="0" marR="0" lvl="0" indent="0" algn="ctr" defTabSz="457200" rtl="0" eaLnBrk="1" fontAlgn="auto" latinLnBrk="0" hangingPunct="1">
                        <a:lnSpc>
                          <a:spcPct val="110000"/>
                        </a:lnSpc>
                        <a:spcBef>
                          <a:spcPts val="400"/>
                        </a:spcBef>
                        <a:spcAft>
                          <a:spcPts val="400"/>
                        </a:spcAft>
                        <a:buClrTx/>
                        <a:buSzTx/>
                        <a:buFontTx/>
                        <a:buNone/>
                        <a:tabLst/>
                        <a:defRPr/>
                      </a:pPr>
                      <a:r>
                        <a:rPr lang="en-US" sz="2400" b="0" dirty="0">
                          <a:solidFill>
                            <a:schemeClr val="bg2">
                              <a:lumMod val="10000"/>
                            </a:schemeClr>
                          </a:solidFill>
                        </a:rPr>
                        <a:t>All my player models are Series 4, Series 3 or the Series 2 4K model</a:t>
                      </a:r>
                      <a:endParaRPr lang="en-US" sz="2400" b="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alpha val="20000"/>
                      </a:schemeClr>
                    </a:solidFill>
                  </a:tcPr>
                </a:tc>
                <a:extLst>
                  <a:ext uri="{0D108BD9-81ED-4DB2-BD59-A6C34878D82A}">
                    <a16:rowId xmlns:a16="http://schemas.microsoft.com/office/drawing/2014/main" val="766533859"/>
                  </a:ext>
                </a:extLst>
              </a:tr>
              <a:tr h="1870770">
                <a:tc>
                  <a:txBody>
                    <a:bodyPr/>
                    <a:lstStyle/>
                    <a:p>
                      <a:pPr marL="342900" marR="0" lvl="0" indent="-342900" algn="l" defTabSz="457200" rtl="0" eaLnBrk="1" fontAlgn="auto" latinLnBrk="0" hangingPunct="1">
                        <a:lnSpc>
                          <a:spcPct val="110000"/>
                        </a:lnSpc>
                        <a:spcBef>
                          <a:spcPts val="400"/>
                        </a:spcBef>
                        <a:spcAft>
                          <a:spcPts val="400"/>
                        </a:spcAft>
                        <a:buClrTx/>
                        <a:buSzTx/>
                        <a:buFont typeface="+mj-lt"/>
                        <a:buAutoNum type="arabicPeriod" startAt="2"/>
                        <a:tabLst/>
                        <a:defRPr/>
                      </a:pPr>
                      <a:r>
                        <a:rPr lang="en-US" sz="2800" b="0" u="none" kern="1200" dirty="0">
                          <a:solidFill>
                            <a:schemeClr val="bg2">
                              <a:lumMod val="10000"/>
                            </a:schemeClr>
                          </a:solidFill>
                          <a:effectLst/>
                        </a:rPr>
                        <a:t>Authoring features for your use case are supported in BrightAuthor:connected </a:t>
                      </a:r>
                      <a:br>
                        <a:rPr lang="en-US" sz="2800" b="0" u="none" kern="1200" dirty="0">
                          <a:solidFill>
                            <a:schemeClr val="bg2">
                              <a:lumMod val="10000"/>
                            </a:schemeClr>
                          </a:solidFill>
                          <a:effectLst/>
                        </a:rPr>
                      </a:br>
                      <a:r>
                        <a:rPr lang="en-US" sz="2800" b="0" u="none" kern="1200" dirty="0">
                          <a:solidFill>
                            <a:schemeClr val="bg2">
                              <a:lumMod val="10000"/>
                            </a:schemeClr>
                          </a:solidFill>
                          <a:effectLst/>
                        </a:rPr>
                        <a:t>(see roadmap slide)</a:t>
                      </a:r>
                      <a:endParaRPr lang="en-US" sz="2800" b="0" u="none" cap="small" baseline="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10000"/>
                        </a:lnSpc>
                        <a:spcBef>
                          <a:spcPts val="400"/>
                        </a:spcBef>
                        <a:spcAft>
                          <a:spcPts val="400"/>
                        </a:spcAft>
                        <a:buClrTx/>
                        <a:buSzTx/>
                        <a:buFont typeface="Arial" panose="020B0604020202020204" pitchFamily="34" charset="0"/>
                        <a:buNone/>
                        <a:tabLst/>
                        <a:defRPr/>
                      </a:pPr>
                      <a:r>
                        <a:rPr lang="en-US" sz="2400" b="0" dirty="0">
                          <a:solidFill>
                            <a:schemeClr val="bg2">
                              <a:lumMod val="10000"/>
                            </a:schemeClr>
                          </a:solidFill>
                        </a:rPr>
                        <a:t>Some or all of my presentations use features not yet implemented</a:t>
                      </a:r>
                      <a:endParaRPr lang="en-US" sz="2400" b="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10000"/>
                        </a:lnSpc>
                        <a:spcBef>
                          <a:spcPts val="400"/>
                        </a:spcBef>
                        <a:spcAft>
                          <a:spcPts val="400"/>
                        </a:spcAft>
                        <a:buClrTx/>
                        <a:buSzTx/>
                        <a:buFont typeface="Arial" panose="020B0604020202020204" pitchFamily="34" charset="0"/>
                        <a:buNone/>
                        <a:tabLst/>
                        <a:defRPr/>
                      </a:pPr>
                      <a:r>
                        <a:rPr lang="en-US" sz="2400" b="0" dirty="0">
                          <a:solidFill>
                            <a:schemeClr val="bg2">
                              <a:lumMod val="10000"/>
                            </a:schemeClr>
                          </a:solidFill>
                        </a:rPr>
                        <a:t>All the authoring features I need are currently supported</a:t>
                      </a:r>
                      <a:endParaRPr lang="en-US" sz="2400" b="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0256598"/>
                  </a:ext>
                </a:extLst>
              </a:tr>
              <a:tr h="1577986">
                <a:tc>
                  <a:txBody>
                    <a:bodyPr/>
                    <a:lstStyle/>
                    <a:p>
                      <a:pPr marL="342900" marR="0" lvl="0" indent="-342900" algn="l" defTabSz="457200" rtl="0" eaLnBrk="1" fontAlgn="auto" latinLnBrk="0" hangingPunct="1">
                        <a:lnSpc>
                          <a:spcPct val="110000"/>
                        </a:lnSpc>
                        <a:spcBef>
                          <a:spcPts val="400"/>
                        </a:spcBef>
                        <a:spcAft>
                          <a:spcPts val="400"/>
                        </a:spcAft>
                        <a:buClrTx/>
                        <a:buSzTx/>
                        <a:buFont typeface="+mj-lt"/>
                        <a:buAutoNum type="arabicPeriod" startAt="3"/>
                        <a:tabLst/>
                        <a:defRPr/>
                      </a:pPr>
                      <a:r>
                        <a:rPr lang="en-US" sz="2800" b="0" dirty="0">
                          <a:solidFill>
                            <a:schemeClr val="bg2">
                              <a:lumMod val="10000"/>
                            </a:schemeClr>
                          </a:solidFill>
                        </a:rPr>
                        <a:t>Can physically access players to re-provision them for BSN.cloud </a:t>
                      </a:r>
                      <a:endParaRPr lang="en-US" sz="2800" b="0" cap="small" baseline="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alpha val="20000"/>
                      </a:schemeClr>
                    </a:solidFill>
                  </a:tcPr>
                </a:tc>
                <a:tc>
                  <a:txBody>
                    <a:bodyPr/>
                    <a:lstStyle/>
                    <a:p>
                      <a:pPr marL="0" marR="0" lvl="0" indent="0" algn="ctr" defTabSz="457200" rtl="0" eaLnBrk="1" fontAlgn="auto" latinLnBrk="0" hangingPunct="1">
                        <a:lnSpc>
                          <a:spcPct val="110000"/>
                        </a:lnSpc>
                        <a:spcBef>
                          <a:spcPts val="400"/>
                        </a:spcBef>
                        <a:spcAft>
                          <a:spcPts val="400"/>
                        </a:spcAft>
                        <a:buClrTx/>
                        <a:buSzTx/>
                        <a:buFont typeface="Arial" panose="020B0604020202020204" pitchFamily="34" charset="0"/>
                        <a:buNone/>
                        <a:tabLst/>
                        <a:defRPr/>
                      </a:pPr>
                      <a:r>
                        <a:rPr lang="en-US" sz="2400" b="0" dirty="0">
                          <a:solidFill>
                            <a:schemeClr val="bg2">
                              <a:lumMod val="10000"/>
                            </a:schemeClr>
                          </a:solidFill>
                        </a:rPr>
                        <a:t>Some or all of my players are not physically accessible and/or I don’t have the manpower to support the required tasks onsite</a:t>
                      </a:r>
                      <a:endParaRPr lang="en-US" sz="2400" b="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alpha val="20000"/>
                      </a:schemeClr>
                    </a:solidFill>
                  </a:tcPr>
                </a:tc>
                <a:tc>
                  <a:txBody>
                    <a:bodyPr/>
                    <a:lstStyle/>
                    <a:p>
                      <a:pPr marL="0" marR="0" lvl="0" indent="0" algn="ctr" defTabSz="457200" rtl="0" eaLnBrk="1" fontAlgn="auto" latinLnBrk="0" hangingPunct="1">
                        <a:lnSpc>
                          <a:spcPct val="110000"/>
                        </a:lnSpc>
                        <a:spcBef>
                          <a:spcPts val="400"/>
                        </a:spcBef>
                        <a:spcAft>
                          <a:spcPts val="400"/>
                        </a:spcAft>
                        <a:buClrTx/>
                        <a:buSzTx/>
                        <a:buFont typeface="Arial" panose="020B0604020202020204" pitchFamily="34" charset="0"/>
                        <a:buNone/>
                        <a:tabLst/>
                        <a:defRPr/>
                      </a:pPr>
                      <a:r>
                        <a:rPr lang="en-US" sz="2400" b="0" dirty="0">
                          <a:solidFill>
                            <a:schemeClr val="bg2">
                              <a:lumMod val="10000"/>
                            </a:schemeClr>
                          </a:solidFill>
                        </a:rPr>
                        <a:t>All my players are physically accessible &amp; I have the manpower to support the required tasks onsite</a:t>
                      </a:r>
                      <a:endParaRPr lang="en-US" sz="2400" b="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alpha val="20000"/>
                      </a:schemeClr>
                    </a:solidFill>
                  </a:tcPr>
                </a:tc>
                <a:extLst>
                  <a:ext uri="{0D108BD9-81ED-4DB2-BD59-A6C34878D82A}">
                    <a16:rowId xmlns:a16="http://schemas.microsoft.com/office/drawing/2014/main" val="1972631589"/>
                  </a:ext>
                </a:extLst>
              </a:tr>
              <a:tr h="970935">
                <a:tc>
                  <a:txBody>
                    <a:bodyPr/>
                    <a:lstStyle/>
                    <a:p>
                      <a:pPr marL="342900" marR="0" lvl="0" indent="-342900" algn="l" defTabSz="457200" rtl="0" eaLnBrk="1" fontAlgn="auto" latinLnBrk="0" hangingPunct="1">
                        <a:lnSpc>
                          <a:spcPct val="110000"/>
                        </a:lnSpc>
                        <a:spcBef>
                          <a:spcPts val="400"/>
                        </a:spcBef>
                        <a:spcAft>
                          <a:spcPts val="400"/>
                        </a:spcAft>
                        <a:buClrTx/>
                        <a:buSzTx/>
                        <a:buFont typeface="+mj-lt"/>
                        <a:buAutoNum type="arabicPeriod" startAt="4"/>
                        <a:tabLst/>
                        <a:defRPr/>
                      </a:pPr>
                      <a:r>
                        <a:rPr lang="en-US" sz="2800" b="0" dirty="0">
                          <a:solidFill>
                            <a:schemeClr val="bg2">
                              <a:lumMod val="10000"/>
                            </a:schemeClr>
                          </a:solidFill>
                        </a:rPr>
                        <a:t>Player can connect to Internet</a:t>
                      </a:r>
                      <a:endParaRPr lang="en-US" sz="2800" b="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10000"/>
                        </a:lnSpc>
                        <a:spcBef>
                          <a:spcPts val="400"/>
                        </a:spcBef>
                        <a:spcAft>
                          <a:spcPts val="400"/>
                        </a:spcAft>
                        <a:buClrTx/>
                        <a:buSzTx/>
                        <a:buFont typeface="Arial" panose="020B0604020202020204" pitchFamily="34" charset="0"/>
                        <a:buNone/>
                        <a:tabLst/>
                        <a:defRPr/>
                      </a:pPr>
                      <a:r>
                        <a:rPr lang="en-US" sz="2400" b="0" dirty="0">
                          <a:solidFill>
                            <a:schemeClr val="bg2">
                              <a:lumMod val="10000"/>
                            </a:schemeClr>
                          </a:solidFill>
                        </a:rPr>
                        <a:t>Some or all of my players will not be able to be Internet connected</a:t>
                      </a:r>
                      <a:endParaRPr lang="en-US" sz="2400" b="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10000"/>
                        </a:lnSpc>
                        <a:spcBef>
                          <a:spcPts val="400"/>
                        </a:spcBef>
                        <a:spcAft>
                          <a:spcPts val="400"/>
                        </a:spcAft>
                        <a:buClrTx/>
                        <a:buSzTx/>
                        <a:buFont typeface="Arial" panose="020B0604020202020204" pitchFamily="34" charset="0"/>
                        <a:buNone/>
                        <a:tabLst/>
                        <a:defRPr/>
                      </a:pPr>
                      <a:r>
                        <a:rPr lang="en-US" sz="2400" b="0" dirty="0">
                          <a:solidFill>
                            <a:schemeClr val="bg2">
                              <a:lumMod val="10000"/>
                            </a:schemeClr>
                          </a:solidFill>
                        </a:rPr>
                        <a:t>Yes, all of my players can be Internet connected</a:t>
                      </a:r>
                      <a:endParaRPr lang="en-US" sz="2400" b="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txBody>
                  <a:tcPr marL="102870" marR="102870" marT="51435" marB="514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2492278"/>
                  </a:ext>
                </a:extLst>
              </a:tr>
            </a:tbl>
          </a:graphicData>
        </a:graphic>
      </p:graphicFrame>
    </p:spTree>
    <p:extLst>
      <p:ext uri="{BB962C8B-B14F-4D97-AF65-F5344CB8AC3E}">
        <p14:creationId xmlns:p14="http://schemas.microsoft.com/office/powerpoint/2010/main" val="2400836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2EA9668-A8E1-4A2F-AA6E-35C97DBE2C6C}"/>
              </a:ext>
            </a:extLst>
          </p:cNvPr>
          <p:cNvSpPr/>
          <p:nvPr/>
        </p:nvSpPr>
        <p:spPr>
          <a:xfrm>
            <a:off x="0" y="0"/>
            <a:ext cx="18288000" cy="2188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B5233574-8355-4785-82D5-DA02DF2E91AD}"/>
              </a:ext>
            </a:extLst>
          </p:cNvPr>
          <p:cNvSpPr>
            <a:spLocks noGrp="1"/>
          </p:cNvSpPr>
          <p:nvPr>
            <p:ph type="title"/>
          </p:nvPr>
        </p:nvSpPr>
        <p:spPr>
          <a:xfrm>
            <a:off x="469396" y="441731"/>
            <a:ext cx="17062472" cy="702557"/>
          </a:xfrm>
        </p:spPr>
        <p:txBody>
          <a:bodyPr>
            <a:noAutofit/>
          </a:bodyPr>
          <a:lstStyle/>
          <a:p>
            <a:r>
              <a:rPr lang="en-US" dirty="0"/>
              <a:t>Migration Path to BSN.cloud</a:t>
            </a:r>
          </a:p>
        </p:txBody>
      </p:sp>
      <p:sp>
        <p:nvSpPr>
          <p:cNvPr id="15" name="Text Placeholder 14">
            <a:extLst>
              <a:ext uri="{FF2B5EF4-FFF2-40B4-BE49-F238E27FC236}">
                <a16:creationId xmlns:a16="http://schemas.microsoft.com/office/drawing/2014/main" id="{95334087-388E-4C71-B624-E89E808D5FEB}"/>
              </a:ext>
            </a:extLst>
          </p:cNvPr>
          <p:cNvSpPr>
            <a:spLocks noGrp="1"/>
          </p:cNvSpPr>
          <p:nvPr>
            <p:ph type="body" sz="quarter" idx="10"/>
          </p:nvPr>
        </p:nvSpPr>
        <p:spPr>
          <a:xfrm>
            <a:off x="469396" y="1158007"/>
            <a:ext cx="13986922" cy="741927"/>
          </a:xfrm>
        </p:spPr>
        <p:txBody>
          <a:bodyPr/>
          <a:lstStyle/>
          <a:p>
            <a:r>
              <a:rPr lang="en-US" sz="4000" dirty="0">
                <a:solidFill>
                  <a:schemeClr val="tx1"/>
                </a:solidFill>
                <a:latin typeface="+mj-lt"/>
              </a:rPr>
              <a:t>BrightSign is committed to making migration as simple as possible</a:t>
            </a:r>
          </a:p>
        </p:txBody>
      </p:sp>
      <p:pic>
        <p:nvPicPr>
          <p:cNvPr id="13" name="Picture 12">
            <a:extLst>
              <a:ext uri="{FF2B5EF4-FFF2-40B4-BE49-F238E27FC236}">
                <a16:creationId xmlns:a16="http://schemas.microsoft.com/office/drawing/2014/main" id="{9C152B12-DED0-473E-A3E6-1BD0574FF88A}"/>
              </a:ext>
            </a:extLst>
          </p:cNvPr>
          <p:cNvPicPr>
            <a:picLocks noChangeAspect="1"/>
          </p:cNvPicPr>
          <p:nvPr/>
        </p:nvPicPr>
        <p:blipFill>
          <a:blip r:embed="rId3"/>
          <a:stretch>
            <a:fillRect/>
          </a:stretch>
        </p:blipFill>
        <p:spPr>
          <a:xfrm>
            <a:off x="14638941" y="114955"/>
            <a:ext cx="2892928" cy="3117343"/>
          </a:xfrm>
          <a:prstGeom prst="rect">
            <a:avLst/>
          </a:prstGeom>
        </p:spPr>
      </p:pic>
      <p:sp>
        <p:nvSpPr>
          <p:cNvPr id="20" name="Text Placeholder 1">
            <a:extLst>
              <a:ext uri="{FF2B5EF4-FFF2-40B4-BE49-F238E27FC236}">
                <a16:creationId xmlns:a16="http://schemas.microsoft.com/office/drawing/2014/main" id="{F7E109C5-1802-452A-80B5-E23EA7AE52E4}"/>
              </a:ext>
            </a:extLst>
          </p:cNvPr>
          <p:cNvSpPr txBox="1">
            <a:spLocks/>
          </p:cNvSpPr>
          <p:nvPr/>
        </p:nvSpPr>
        <p:spPr>
          <a:xfrm>
            <a:off x="469396" y="2813354"/>
            <a:ext cx="7220770" cy="741927"/>
          </a:xfrm>
          <a:prstGeom prst="rect">
            <a:avLst/>
          </a:prstGeom>
        </p:spPr>
        <p:txBody>
          <a:bodyPr vert="horz" lIns="91440" tIns="45720" rIns="91440" bIns="45720" rtlCol="0" anchor="ctr" anchorCtr="0">
            <a:noAutofit/>
          </a:bodyPr>
          <a:lstStyle>
            <a:lvl1pPr marL="0" indent="0" algn="l" defTabSz="1371600" rtl="0" eaLnBrk="1" latinLnBrk="0" hangingPunct="1">
              <a:lnSpc>
                <a:spcPct val="90000"/>
              </a:lnSpc>
              <a:spcBef>
                <a:spcPts val="1500"/>
              </a:spcBef>
              <a:buFont typeface="Arial" panose="020B0604020202020204" pitchFamily="34" charset="0"/>
              <a:buNone/>
              <a:defRPr sz="4200" b="0" i="0" kern="1200">
                <a:solidFill>
                  <a:srgbClr val="260859"/>
                </a:solidFill>
                <a:latin typeface="+mn-lt"/>
                <a:ea typeface="Open Sans" panose="020B0606030504020204" pitchFamily="34" charset="0"/>
                <a:cs typeface="Verdana"/>
              </a:defRPr>
            </a:lvl1pPr>
            <a:lvl2pPr marL="514376" indent="0" algn="l" defTabSz="1371600" rtl="0" eaLnBrk="1" latinLnBrk="0" hangingPunct="1">
              <a:lnSpc>
                <a:spcPct val="90000"/>
              </a:lnSpc>
              <a:spcBef>
                <a:spcPts val="750"/>
              </a:spcBef>
              <a:buFont typeface="Arial" panose="020B0604020202020204" pitchFamily="34" charset="0"/>
              <a:buNone/>
              <a:defRPr sz="2250" kern="1200">
                <a:solidFill>
                  <a:schemeClr val="tx1"/>
                </a:solidFill>
                <a:latin typeface="Verdana"/>
                <a:ea typeface="Open Sans" panose="020B0606030504020204" pitchFamily="34" charset="0"/>
                <a:cs typeface="Verdana"/>
              </a:defRPr>
            </a:lvl2pPr>
            <a:lvl3pPr marL="1028751" indent="0" algn="l" defTabSz="1371600" rtl="0" eaLnBrk="1" latinLnBrk="0" hangingPunct="1">
              <a:lnSpc>
                <a:spcPct val="90000"/>
              </a:lnSpc>
              <a:spcBef>
                <a:spcPts val="750"/>
              </a:spcBef>
              <a:buFont typeface="Arial" panose="020B0604020202020204" pitchFamily="34" charset="0"/>
              <a:buNone/>
              <a:defRPr sz="2250" kern="1200">
                <a:solidFill>
                  <a:schemeClr val="tx1"/>
                </a:solidFill>
                <a:latin typeface="Verdana"/>
                <a:ea typeface="Open Sans" panose="020B0606030504020204" pitchFamily="34" charset="0"/>
                <a:cs typeface="Verdana"/>
              </a:defRPr>
            </a:lvl3pPr>
            <a:lvl4pPr marL="1543127" indent="0" algn="l" defTabSz="1371600" rtl="0" eaLnBrk="1" latinLnBrk="0" hangingPunct="1">
              <a:lnSpc>
                <a:spcPct val="90000"/>
              </a:lnSpc>
              <a:spcBef>
                <a:spcPts val="750"/>
              </a:spcBef>
              <a:buFont typeface="Arial" panose="020B0604020202020204" pitchFamily="34" charset="0"/>
              <a:buNone/>
              <a:defRPr sz="2250" kern="1200">
                <a:solidFill>
                  <a:schemeClr val="tx1"/>
                </a:solidFill>
                <a:latin typeface="Verdana"/>
                <a:ea typeface="Open Sans" panose="020B0606030504020204" pitchFamily="34" charset="0"/>
                <a:cs typeface="Verdana"/>
              </a:defRPr>
            </a:lvl4pPr>
            <a:lvl5pPr marL="2057504" indent="0" algn="l" defTabSz="1371600" rtl="0" eaLnBrk="1" latinLnBrk="0" hangingPunct="1">
              <a:lnSpc>
                <a:spcPct val="90000"/>
              </a:lnSpc>
              <a:spcBef>
                <a:spcPts val="750"/>
              </a:spcBef>
              <a:buFont typeface="Arial" panose="020B0604020202020204" pitchFamily="34" charset="0"/>
              <a:buNone/>
              <a:defRPr sz="2250" kern="1200">
                <a:solidFill>
                  <a:schemeClr val="tx1"/>
                </a:solidFill>
                <a:latin typeface="Verdana"/>
                <a:ea typeface="Open Sans" panose="020B0606030504020204" pitchFamily="34" charset="0"/>
                <a:cs typeface="Verdana"/>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dirty="0">
                <a:solidFill>
                  <a:schemeClr val="accent2"/>
                </a:solidFill>
                <a:latin typeface="Open Sans" panose="020B0606030504020204" pitchFamily="34" charset="0"/>
                <a:cs typeface="Open Sans" panose="020B0606030504020204" pitchFamily="34" charset="0"/>
              </a:rPr>
              <a:t>Migration Incentives</a:t>
            </a:r>
          </a:p>
        </p:txBody>
      </p:sp>
      <p:sp>
        <p:nvSpPr>
          <p:cNvPr id="21" name="Text Placeholder 5">
            <a:extLst>
              <a:ext uri="{FF2B5EF4-FFF2-40B4-BE49-F238E27FC236}">
                <a16:creationId xmlns:a16="http://schemas.microsoft.com/office/drawing/2014/main" id="{77D66623-0EF8-47D5-B349-AFEEDFE4830B}"/>
              </a:ext>
            </a:extLst>
          </p:cNvPr>
          <p:cNvSpPr txBox="1">
            <a:spLocks/>
          </p:cNvSpPr>
          <p:nvPr/>
        </p:nvSpPr>
        <p:spPr>
          <a:xfrm>
            <a:off x="8324035" y="2813354"/>
            <a:ext cx="7220770" cy="741927"/>
          </a:xfrm>
          <a:prstGeom prst="rect">
            <a:avLst/>
          </a:prstGeom>
        </p:spPr>
        <p:txBody>
          <a:bodyPr anchor="ct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dirty="0">
                <a:solidFill>
                  <a:schemeClr val="accent2"/>
                </a:solidFill>
              </a:rPr>
              <a:t>Migration Process</a:t>
            </a:r>
          </a:p>
        </p:txBody>
      </p:sp>
      <p:sp>
        <p:nvSpPr>
          <p:cNvPr id="22" name="Content Placeholder 8">
            <a:extLst>
              <a:ext uri="{FF2B5EF4-FFF2-40B4-BE49-F238E27FC236}">
                <a16:creationId xmlns:a16="http://schemas.microsoft.com/office/drawing/2014/main" id="{1BA679AE-1779-494C-B983-6151301B68FD}"/>
              </a:ext>
            </a:extLst>
          </p:cNvPr>
          <p:cNvSpPr txBox="1">
            <a:spLocks/>
          </p:cNvSpPr>
          <p:nvPr/>
        </p:nvSpPr>
        <p:spPr>
          <a:xfrm>
            <a:off x="469396" y="3785191"/>
            <a:ext cx="7220768" cy="5535368"/>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nSpc>
                <a:spcPct val="100000"/>
              </a:lnSpc>
              <a:spcBef>
                <a:spcPts val="1200"/>
              </a:spcBef>
              <a:spcAft>
                <a:spcPts val="675"/>
              </a:spcAft>
              <a:buClr>
                <a:schemeClr val="accent2"/>
              </a:buClr>
            </a:pPr>
            <a:r>
              <a:rPr lang="en-US" sz="2600" dirty="0">
                <a:solidFill>
                  <a:schemeClr val="bg2">
                    <a:lumMod val="10000"/>
                  </a:schemeClr>
                </a:solidFill>
              </a:rPr>
              <a:t>BrightSign protects your investment in current BSN subscriptions  </a:t>
            </a:r>
          </a:p>
          <a:p>
            <a:pPr>
              <a:lnSpc>
                <a:spcPct val="100000"/>
              </a:lnSpc>
              <a:spcBef>
                <a:spcPts val="1200"/>
              </a:spcBef>
              <a:spcAft>
                <a:spcPts val="675"/>
              </a:spcAft>
              <a:buClr>
                <a:schemeClr val="accent2"/>
              </a:buClr>
            </a:pPr>
            <a:r>
              <a:rPr lang="en-US" sz="2600" dirty="0">
                <a:solidFill>
                  <a:schemeClr val="bg2">
                    <a:lumMod val="10000"/>
                  </a:schemeClr>
                </a:solidFill>
              </a:rPr>
              <a:t>We support operating both networks in parallel during migration process </a:t>
            </a:r>
          </a:p>
          <a:p>
            <a:pPr>
              <a:lnSpc>
                <a:spcPct val="100000"/>
              </a:lnSpc>
              <a:spcBef>
                <a:spcPts val="1200"/>
              </a:spcBef>
              <a:spcAft>
                <a:spcPts val="675"/>
              </a:spcAft>
              <a:buClr>
                <a:schemeClr val="accent2"/>
              </a:buClr>
            </a:pPr>
            <a:r>
              <a:rPr lang="en-US" sz="2600" dirty="0">
                <a:solidFill>
                  <a:schemeClr val="bg2">
                    <a:lumMod val="10000"/>
                  </a:schemeClr>
                </a:solidFill>
              </a:rPr>
              <a:t>Compelling hardware upgrade options will be available</a:t>
            </a:r>
          </a:p>
          <a:p>
            <a:pPr>
              <a:lnSpc>
                <a:spcPct val="100000"/>
              </a:lnSpc>
              <a:spcBef>
                <a:spcPts val="1200"/>
              </a:spcBef>
              <a:spcAft>
                <a:spcPts val="675"/>
              </a:spcAft>
              <a:buClr>
                <a:schemeClr val="accent2"/>
              </a:buClr>
            </a:pPr>
            <a:r>
              <a:rPr lang="en-US" sz="2600" dirty="0">
                <a:solidFill>
                  <a:schemeClr val="bg2">
                    <a:lumMod val="10000"/>
                  </a:schemeClr>
                </a:solidFill>
              </a:rPr>
              <a:t>An affordable BSN.cloud migration quote &amp; plan for your entire network is available by contacting </a:t>
            </a:r>
            <a:r>
              <a:rPr lang="en-US" sz="2600" dirty="0">
                <a:solidFill>
                  <a:schemeClr val="bg2">
                    <a:lumMod val="10000"/>
                  </a:schemeClr>
                </a:solidFill>
                <a:hlinkClick r:id="rId4">
                  <a:extLst>
                    <a:ext uri="{A12FA001-AC4F-418D-AE19-62706E023703}">
                      <ahyp:hlinkClr xmlns:ahyp="http://schemas.microsoft.com/office/drawing/2018/hyperlinkcolor" val="tx"/>
                    </a:ext>
                  </a:extLst>
                </a:hlinkClick>
              </a:rPr>
              <a:t>sales@brightsign.biz</a:t>
            </a:r>
            <a:endParaRPr lang="en-US" sz="2600" dirty="0">
              <a:solidFill>
                <a:schemeClr val="bg2">
                  <a:lumMod val="10000"/>
                </a:schemeClr>
              </a:solidFill>
            </a:endParaRPr>
          </a:p>
        </p:txBody>
      </p:sp>
      <p:sp>
        <p:nvSpPr>
          <p:cNvPr id="23" name="Content Placeholder 8">
            <a:extLst>
              <a:ext uri="{FF2B5EF4-FFF2-40B4-BE49-F238E27FC236}">
                <a16:creationId xmlns:a16="http://schemas.microsoft.com/office/drawing/2014/main" id="{82F34E5B-F63E-4E6C-81C2-61AA902645F8}"/>
              </a:ext>
            </a:extLst>
          </p:cNvPr>
          <p:cNvSpPr txBox="1">
            <a:spLocks noGrp="1"/>
          </p:cNvSpPr>
          <p:nvPr>
            <p:ph idx="14"/>
          </p:nvPr>
        </p:nvSpPr>
        <p:spPr>
          <a:xfrm>
            <a:off x="8324035" y="3785191"/>
            <a:ext cx="8964282" cy="6060078"/>
          </a:xfrm>
          <a:prstGeom prst="rect">
            <a:avLst/>
          </a:prstGeom>
        </p:spPr>
        <p:txBody>
          <a:bodyPr>
            <a:normAutofit lnSpcReduction="10000"/>
          </a:bodyPr>
          <a:lstStyle>
            <a:lvl1pPr marL="342900" indent="-342900" algn="l" defTabSz="457200" rtl="0" eaLnBrk="1" latinLnBrk="0" hangingPunct="1">
              <a:spcBef>
                <a:spcPts val="1200"/>
              </a:spcBef>
              <a:buClr>
                <a:srgbClr val="FF5F00"/>
              </a:buClr>
              <a:buFont typeface="Wingdings" charset="2"/>
              <a:buChar char="§"/>
              <a:defRPr sz="2800" i="0" kern="1200" spc="-50">
                <a:solidFill>
                  <a:schemeClr val="tx1">
                    <a:lumMod val="65000"/>
                    <a:lumOff val="35000"/>
                  </a:schemeClr>
                </a:solidFill>
                <a:latin typeface="Verdana"/>
                <a:ea typeface="+mn-ea"/>
                <a:cs typeface="+mn-cs"/>
              </a:defRPr>
            </a:lvl1pPr>
            <a:lvl2pPr marL="804863" indent="-347663" algn="l" defTabSz="457200" rtl="0" eaLnBrk="1" latinLnBrk="0" hangingPunct="1">
              <a:spcBef>
                <a:spcPts val="1200"/>
              </a:spcBef>
              <a:buClr>
                <a:srgbClr val="FF5F00"/>
              </a:buClr>
              <a:buFont typeface="Wingdings" charset="2"/>
              <a:buChar char=""/>
              <a:defRPr sz="2400" kern="1200" spc="-50">
                <a:solidFill>
                  <a:schemeClr val="tx1">
                    <a:lumMod val="65000"/>
                    <a:lumOff val="35000"/>
                  </a:schemeClr>
                </a:solidFill>
                <a:latin typeface="Verdana"/>
                <a:ea typeface="+mn-ea"/>
                <a:cs typeface="+mn-cs"/>
              </a:defRPr>
            </a:lvl2pPr>
            <a:lvl3pPr marL="11430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3pPr>
            <a:lvl4pPr marL="16002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4pPr>
            <a:lvl5pPr marL="20574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09588" indent="-509588">
              <a:lnSpc>
                <a:spcPct val="100000"/>
              </a:lnSpc>
              <a:spcAft>
                <a:spcPts val="675"/>
              </a:spcAft>
              <a:buClr>
                <a:schemeClr val="accent2"/>
              </a:buClr>
              <a:buFont typeface="+mj-lt"/>
              <a:buAutoNum type="arabicPeriod"/>
            </a:pPr>
            <a:r>
              <a:rPr lang="en-US" sz="26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BrightSign co-terms your subscriptions</a:t>
            </a:r>
          </a:p>
          <a:p>
            <a:pPr marL="509588" indent="-509588">
              <a:lnSpc>
                <a:spcPct val="100000"/>
              </a:lnSpc>
              <a:spcAft>
                <a:spcPts val="675"/>
              </a:spcAft>
              <a:buClr>
                <a:schemeClr val="accent2"/>
              </a:buClr>
              <a:buFont typeface="+mj-lt"/>
              <a:buAutoNum type="arabicPeriod"/>
            </a:pPr>
            <a:r>
              <a:rPr lang="en-US" sz="26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Customer creates and configures their new BSN.cloud account</a:t>
            </a:r>
          </a:p>
          <a:p>
            <a:pPr marL="509588" indent="-509588">
              <a:lnSpc>
                <a:spcPct val="100000"/>
              </a:lnSpc>
              <a:buClr>
                <a:schemeClr val="accent2"/>
              </a:buClr>
              <a:buFont typeface="+mj-lt"/>
              <a:buAutoNum type="arabicPeriod"/>
            </a:pPr>
            <a:r>
              <a:rPr lang="en-US" sz="26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Customer migrates players onsite </a:t>
            </a:r>
          </a:p>
          <a:p>
            <a:pPr marL="837604" lvl="1" indent="-457200">
              <a:lnSpc>
                <a:spcPct val="100000"/>
              </a:lnSpc>
              <a:spcAft>
                <a:spcPts val="675"/>
              </a:spcAft>
              <a:buClr>
                <a:schemeClr val="accent2"/>
              </a:buClr>
              <a:buFont typeface="Arial" panose="020B0604020202020204" pitchFamily="34" charset="0"/>
              <a:buChar char="•"/>
            </a:pPr>
            <a:r>
              <a:rPr lang="en-US" sz="26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Involves applying OS updates and other configurations</a:t>
            </a:r>
          </a:p>
          <a:p>
            <a:pPr marL="837604" lvl="1" indent="-457200">
              <a:lnSpc>
                <a:spcPct val="100000"/>
              </a:lnSpc>
              <a:spcAft>
                <a:spcPts val="675"/>
              </a:spcAft>
              <a:buClr>
                <a:schemeClr val="accent2"/>
              </a:buClr>
              <a:buFont typeface="Arial" panose="020B0604020202020204" pitchFamily="34" charset="0"/>
              <a:buChar char="•"/>
            </a:pPr>
            <a:r>
              <a:rPr lang="en-US" sz="26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Bulk provisioning can be used when players reach a certain point in the process</a:t>
            </a:r>
          </a:p>
          <a:p>
            <a:pPr marL="509588" indent="-509588">
              <a:lnSpc>
                <a:spcPct val="100000"/>
              </a:lnSpc>
              <a:spcAft>
                <a:spcPts val="675"/>
              </a:spcAft>
              <a:buClr>
                <a:schemeClr val="accent2"/>
              </a:buClr>
              <a:buFont typeface="+mj-lt"/>
              <a:buAutoNum type="arabicPeriod"/>
            </a:pPr>
            <a:r>
              <a:rPr lang="en-US" sz="26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Customer migrates content &amp; presentations using BrightAuthor:connected</a:t>
            </a:r>
          </a:p>
          <a:p>
            <a:pPr marL="509588" indent="-509588">
              <a:lnSpc>
                <a:spcPct val="100000"/>
              </a:lnSpc>
              <a:spcAft>
                <a:spcPts val="675"/>
              </a:spcAft>
              <a:buClr>
                <a:schemeClr val="accent2"/>
              </a:buClr>
              <a:buFont typeface="+mj-lt"/>
              <a:buAutoNum type="arabicPeriod"/>
            </a:pPr>
            <a:r>
              <a:rPr lang="en-US" sz="26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BrightSign will help close out your BSN account when migration is complete &amp; satisfied</a:t>
            </a:r>
          </a:p>
        </p:txBody>
      </p:sp>
    </p:spTree>
    <p:extLst>
      <p:ext uri="{BB962C8B-B14F-4D97-AF65-F5344CB8AC3E}">
        <p14:creationId xmlns:p14="http://schemas.microsoft.com/office/powerpoint/2010/main" val="1909975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dark, sunset, clouds&#10;&#10;Description automatically generated">
            <a:extLst>
              <a:ext uri="{FF2B5EF4-FFF2-40B4-BE49-F238E27FC236}">
                <a16:creationId xmlns:a16="http://schemas.microsoft.com/office/drawing/2014/main" id="{E62BA33A-D5B6-43B1-B559-6525CBFF578C}"/>
              </a:ext>
            </a:extLst>
          </p:cNvPr>
          <p:cNvPicPr>
            <a:picLocks noChangeAspect="1"/>
          </p:cNvPicPr>
          <p:nvPr/>
        </p:nvPicPr>
        <p:blipFill rotWithShape="1">
          <a:blip r:embed="rId2">
            <a:extLst>
              <a:ext uri="{28A0092B-C50C-407E-A947-70E740481C1C}">
                <a14:useLocalDpi xmlns:a14="http://schemas.microsoft.com/office/drawing/2010/main" val="0"/>
              </a:ext>
            </a:extLst>
          </a:blip>
          <a:srcRect l="3948" t="1471" r="4152" b="29615"/>
          <a:stretch/>
        </p:blipFill>
        <p:spPr>
          <a:xfrm>
            <a:off x="-1056" y="1122947"/>
            <a:ext cx="18289056" cy="9164053"/>
          </a:xfrm>
          <a:prstGeom prst="rect">
            <a:avLst/>
          </a:prstGeom>
        </p:spPr>
      </p:pic>
      <p:sp>
        <p:nvSpPr>
          <p:cNvPr id="5" name="Rectangle 4">
            <a:extLst>
              <a:ext uri="{FF2B5EF4-FFF2-40B4-BE49-F238E27FC236}">
                <a16:creationId xmlns:a16="http://schemas.microsoft.com/office/drawing/2014/main" id="{05262C04-8E3B-4D94-A1AA-255928DAE2A3}"/>
              </a:ext>
            </a:extLst>
          </p:cNvPr>
          <p:cNvSpPr/>
          <p:nvPr/>
        </p:nvSpPr>
        <p:spPr>
          <a:xfrm>
            <a:off x="6164723" y="4420225"/>
            <a:ext cx="5958555" cy="1446550"/>
          </a:xfrm>
          <a:prstGeom prst="rect">
            <a:avLst/>
          </a:prstGeom>
          <a:noFill/>
        </p:spPr>
        <p:txBody>
          <a:bodyPr wrap="none" lIns="91440" tIns="45720" rIns="91440" bIns="45720">
            <a:spAutoFit/>
          </a:bodyPr>
          <a:lstStyle/>
          <a:p>
            <a:pPr algn="ctr"/>
            <a:r>
              <a:rPr lang="en-US" sz="8800" b="0" cap="small" spc="0"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Thank You!</a:t>
            </a:r>
          </a:p>
        </p:txBody>
      </p:sp>
      <p:sp>
        <p:nvSpPr>
          <p:cNvPr id="6" name="Arrow: Pentagon 5">
            <a:hlinkClick r:id="rId3" action="ppaction://hlinksldjump"/>
            <a:extLst>
              <a:ext uri="{FF2B5EF4-FFF2-40B4-BE49-F238E27FC236}">
                <a16:creationId xmlns:a16="http://schemas.microsoft.com/office/drawing/2014/main" id="{8FA9CA79-23A2-4AFC-B288-0B00A18B9199}"/>
              </a:ext>
            </a:extLst>
          </p:cNvPr>
          <p:cNvSpPr/>
          <p:nvPr/>
        </p:nvSpPr>
        <p:spPr>
          <a:xfrm rot="5400000">
            <a:off x="16358400" y="-14400"/>
            <a:ext cx="1195200" cy="1173600"/>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2360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DFCCDB1-5389-45EE-8229-5299AD55B3E4}"/>
              </a:ext>
            </a:extLst>
          </p:cNvPr>
          <p:cNvSpPr>
            <a:spLocks noGrp="1"/>
          </p:cNvSpPr>
          <p:nvPr>
            <p:ph sz="quarter" idx="11"/>
          </p:nvPr>
        </p:nvSpPr>
        <p:spPr/>
        <p:txBody>
          <a:bodyPr>
            <a:normAutofit/>
          </a:bodyPr>
          <a:lstStyle/>
          <a:p>
            <a:pPr algn="ctr"/>
            <a:r>
              <a:rPr lang="en-US" sz="8800" dirty="0"/>
              <a:t>EXTRA SLIDES</a:t>
            </a:r>
          </a:p>
        </p:txBody>
      </p:sp>
    </p:spTree>
    <p:extLst>
      <p:ext uri="{BB962C8B-B14F-4D97-AF65-F5344CB8AC3E}">
        <p14:creationId xmlns:p14="http://schemas.microsoft.com/office/powerpoint/2010/main" val="1215900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799077" y="1301750"/>
            <a:ext cx="8031163" cy="842963"/>
          </a:xfrm>
        </p:spPr>
        <p:txBody>
          <a:bodyPr>
            <a:noAutofit/>
          </a:bodyPr>
          <a:lstStyle/>
          <a:p>
            <a:pPr algn="ctr"/>
            <a:r>
              <a:rPr lang="en-US" sz="4200" dirty="0"/>
              <a:t>World-Class Media Players for any Signage application </a:t>
            </a:r>
          </a:p>
        </p:txBody>
      </p:sp>
      <p:sp>
        <p:nvSpPr>
          <p:cNvPr id="2" name="Rectangle 1">
            <a:extLst>
              <a:ext uri="{FF2B5EF4-FFF2-40B4-BE49-F238E27FC236}">
                <a16:creationId xmlns:a16="http://schemas.microsoft.com/office/drawing/2014/main" id="{BDB978C9-6BAD-4C16-9EAA-4DA86F994D7B}"/>
              </a:ext>
            </a:extLst>
          </p:cNvPr>
          <p:cNvSpPr/>
          <p:nvPr/>
        </p:nvSpPr>
        <p:spPr>
          <a:xfrm>
            <a:off x="9457762" y="0"/>
            <a:ext cx="8830238" cy="10287000"/>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050"/>
          </a:p>
        </p:txBody>
      </p:sp>
      <p:grpSp>
        <p:nvGrpSpPr>
          <p:cNvPr id="6" name="Group 5">
            <a:extLst>
              <a:ext uri="{FF2B5EF4-FFF2-40B4-BE49-F238E27FC236}">
                <a16:creationId xmlns:a16="http://schemas.microsoft.com/office/drawing/2014/main" id="{FF528558-3BA5-438E-8B7C-B00DAE49DF3F}"/>
              </a:ext>
            </a:extLst>
          </p:cNvPr>
          <p:cNvGrpSpPr>
            <a:grpSpLocks noChangeAspect="1"/>
          </p:cNvGrpSpPr>
          <p:nvPr/>
        </p:nvGrpSpPr>
        <p:grpSpPr>
          <a:xfrm>
            <a:off x="15545229" y="932374"/>
            <a:ext cx="1883573" cy="2251589"/>
            <a:chOff x="15314400" y="1301340"/>
            <a:chExt cx="2195572" cy="2624547"/>
          </a:xfrm>
        </p:grpSpPr>
        <p:grpSp>
          <p:nvGrpSpPr>
            <p:cNvPr id="17" name="Group 16">
              <a:extLst>
                <a:ext uri="{FF2B5EF4-FFF2-40B4-BE49-F238E27FC236}">
                  <a16:creationId xmlns:a16="http://schemas.microsoft.com/office/drawing/2014/main" id="{7010B150-1DB2-405D-987F-12C397F26D14}"/>
                </a:ext>
              </a:extLst>
            </p:cNvPr>
            <p:cNvGrpSpPr>
              <a:grpSpLocks noChangeAspect="1"/>
            </p:cNvGrpSpPr>
            <p:nvPr/>
          </p:nvGrpSpPr>
          <p:grpSpPr>
            <a:xfrm>
              <a:off x="15314400" y="1301340"/>
              <a:ext cx="2195572" cy="2624547"/>
              <a:chOff x="1908538" y="3586305"/>
              <a:chExt cx="1781270" cy="2180868"/>
            </a:xfrm>
          </p:grpSpPr>
          <p:sp>
            <p:nvSpPr>
              <p:cNvPr id="18" name="Oval 17">
                <a:extLst>
                  <a:ext uri="{FF2B5EF4-FFF2-40B4-BE49-F238E27FC236}">
                    <a16:creationId xmlns:a16="http://schemas.microsoft.com/office/drawing/2014/main" id="{3A00FEDC-28E5-43AA-A416-07CD9FCB5AB4}"/>
                  </a:ext>
                </a:extLst>
              </p:cNvPr>
              <p:cNvSpPr/>
              <p:nvPr/>
            </p:nvSpPr>
            <p:spPr>
              <a:xfrm>
                <a:off x="2052429" y="3586305"/>
                <a:ext cx="1408177" cy="140817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19" name="Text Placeholder 29">
                <a:extLst>
                  <a:ext uri="{FF2B5EF4-FFF2-40B4-BE49-F238E27FC236}">
                    <a16:creationId xmlns:a16="http://schemas.microsoft.com/office/drawing/2014/main" id="{E2167D52-BBFE-4F0F-9BF0-17967FA10583}"/>
                  </a:ext>
                </a:extLst>
              </p:cNvPr>
              <p:cNvSpPr txBox="1">
                <a:spLocks/>
              </p:cNvSpPr>
              <p:nvPr/>
            </p:nvSpPr>
            <p:spPr>
              <a:xfrm>
                <a:off x="1908538" y="5171279"/>
                <a:ext cx="1781270" cy="59589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dirty="0">
                    <a:solidFill>
                      <a:schemeClr val="bg1"/>
                    </a:solidFill>
                  </a:rPr>
                  <a:t>Patented for Extreme Temps</a:t>
                </a:r>
              </a:p>
            </p:txBody>
          </p:sp>
          <p:pic>
            <p:nvPicPr>
              <p:cNvPr id="20" name="Picture 19" descr="A picture containing computer&#10;&#10;Description automatically generated">
                <a:extLst>
                  <a:ext uri="{FF2B5EF4-FFF2-40B4-BE49-F238E27FC236}">
                    <a16:creationId xmlns:a16="http://schemas.microsoft.com/office/drawing/2014/main" id="{145278EC-E016-4C49-899E-B1E257C20E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910" y="3921135"/>
                <a:ext cx="1105555" cy="919575"/>
              </a:xfrm>
              <a:prstGeom prst="rect">
                <a:avLst/>
              </a:prstGeom>
            </p:spPr>
          </p:pic>
          <p:pic>
            <p:nvPicPr>
              <p:cNvPr id="21" name="Graphic 20" descr="New">
                <a:extLst>
                  <a:ext uri="{FF2B5EF4-FFF2-40B4-BE49-F238E27FC236}">
                    <a16:creationId xmlns:a16="http://schemas.microsoft.com/office/drawing/2014/main" id="{33EFA3E2-24E2-4752-AB1F-5AB565D4E4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80246" y="3790172"/>
                <a:ext cx="538539" cy="538539"/>
              </a:xfrm>
              <a:prstGeom prst="rect">
                <a:avLst/>
              </a:prstGeom>
            </p:spPr>
          </p:pic>
        </p:grpSp>
        <p:pic>
          <p:nvPicPr>
            <p:cNvPr id="25" name="Graphic 24" descr="Thermometer">
              <a:extLst>
                <a:ext uri="{FF2B5EF4-FFF2-40B4-BE49-F238E27FC236}">
                  <a16:creationId xmlns:a16="http://schemas.microsoft.com/office/drawing/2014/main" id="{AC1820B2-3D88-40CE-8005-1007BDD5F8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215061" y="1409402"/>
              <a:ext cx="821585" cy="802158"/>
            </a:xfrm>
            <a:prstGeom prst="rect">
              <a:avLst/>
            </a:prstGeom>
          </p:spPr>
        </p:pic>
      </p:grpSp>
      <p:grpSp>
        <p:nvGrpSpPr>
          <p:cNvPr id="37" name="Group 36">
            <a:extLst>
              <a:ext uri="{FF2B5EF4-FFF2-40B4-BE49-F238E27FC236}">
                <a16:creationId xmlns:a16="http://schemas.microsoft.com/office/drawing/2014/main" id="{209217F4-EC75-43C4-A2E9-E5387EF6FA7B}"/>
              </a:ext>
            </a:extLst>
          </p:cNvPr>
          <p:cNvGrpSpPr>
            <a:grpSpLocks noChangeAspect="1"/>
          </p:cNvGrpSpPr>
          <p:nvPr/>
        </p:nvGrpSpPr>
        <p:grpSpPr>
          <a:xfrm>
            <a:off x="11989412" y="6514930"/>
            <a:ext cx="3798124" cy="3048508"/>
            <a:chOff x="8399127" y="3567476"/>
            <a:chExt cx="2239047" cy="1840662"/>
          </a:xfrm>
        </p:grpSpPr>
        <p:sp>
          <p:nvSpPr>
            <p:cNvPr id="38" name="Text Placeholder 29">
              <a:extLst>
                <a:ext uri="{FF2B5EF4-FFF2-40B4-BE49-F238E27FC236}">
                  <a16:creationId xmlns:a16="http://schemas.microsoft.com/office/drawing/2014/main" id="{31ED5EE8-749B-42C1-BB9C-A56E409B189B}"/>
                </a:ext>
              </a:extLst>
            </p:cNvPr>
            <p:cNvSpPr txBox="1">
              <a:spLocks/>
            </p:cNvSpPr>
            <p:nvPr/>
          </p:nvSpPr>
          <p:spPr>
            <a:xfrm>
              <a:off x="8399127" y="4997768"/>
              <a:ext cx="2239047" cy="410370"/>
            </a:xfrm>
            <a:prstGeom prst="rect">
              <a:avLst/>
            </a:prstGeom>
          </p:spPr>
          <p:txBody>
            <a:bodyPr vert="horz" lIns="137160" tIns="68580" rIns="137160" bIns="68580" rtlCol="0" anchor="ctr">
              <a:noAutofit/>
            </a:bodyPr>
            <a:lstStyle>
              <a:defPPr>
                <a:defRPr lang="en-US"/>
              </a:defPPr>
              <a:lvl1pPr marL="0" indent="0" algn="r" defTabSz="914400" rtl="0" eaLnBrk="1" latinLnBrk="0" hangingPunct="1">
                <a:buNone/>
                <a:defRPr sz="1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chemeClr val="bg1"/>
                  </a:solidFill>
                </a:rPr>
                <a:t>Cloud-connectivity for all BrightSign players</a:t>
              </a:r>
            </a:p>
          </p:txBody>
        </p:sp>
        <p:sp>
          <p:nvSpPr>
            <p:cNvPr id="39" name="Oval 38">
              <a:extLst>
                <a:ext uri="{FF2B5EF4-FFF2-40B4-BE49-F238E27FC236}">
                  <a16:creationId xmlns:a16="http://schemas.microsoft.com/office/drawing/2014/main" id="{BDE889B9-5F5E-4FD0-9A2A-F6521BCCAF48}"/>
                </a:ext>
              </a:extLst>
            </p:cNvPr>
            <p:cNvSpPr/>
            <p:nvPr/>
          </p:nvSpPr>
          <p:spPr>
            <a:xfrm>
              <a:off x="8814564" y="3567476"/>
              <a:ext cx="1408176" cy="14081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schemeClr val="bg1"/>
                </a:solidFill>
              </a:endParaRPr>
            </a:p>
          </p:txBody>
        </p:sp>
        <p:pic>
          <p:nvPicPr>
            <p:cNvPr id="40" name="Picture 39" descr="Logo&#10;&#10;Description automatically generated">
              <a:extLst>
                <a:ext uri="{FF2B5EF4-FFF2-40B4-BE49-F238E27FC236}">
                  <a16:creationId xmlns:a16="http://schemas.microsoft.com/office/drawing/2014/main" id="{E547E7E8-727F-4187-901F-7ECF526359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33777" y="4012833"/>
              <a:ext cx="1169750" cy="517463"/>
            </a:xfrm>
            <a:prstGeom prst="rect">
              <a:avLst/>
            </a:prstGeom>
            <a:effectLst>
              <a:outerShdw blurRad="50800" dist="38100" dir="2700000" algn="tl" rotWithShape="0">
                <a:prstClr val="black">
                  <a:alpha val="40000"/>
                </a:prstClr>
              </a:outerShdw>
            </a:effectLst>
          </p:spPr>
        </p:pic>
      </p:grpSp>
      <p:grpSp>
        <p:nvGrpSpPr>
          <p:cNvPr id="41" name="Group 40">
            <a:extLst>
              <a:ext uri="{FF2B5EF4-FFF2-40B4-BE49-F238E27FC236}">
                <a16:creationId xmlns:a16="http://schemas.microsoft.com/office/drawing/2014/main" id="{6666F085-DE63-4B17-817F-FF69B8BEBA35}"/>
              </a:ext>
            </a:extLst>
          </p:cNvPr>
          <p:cNvGrpSpPr>
            <a:grpSpLocks noChangeAspect="1"/>
          </p:cNvGrpSpPr>
          <p:nvPr/>
        </p:nvGrpSpPr>
        <p:grpSpPr>
          <a:xfrm>
            <a:off x="13079415" y="3701212"/>
            <a:ext cx="1618119" cy="2266531"/>
            <a:chOff x="7120320" y="3579475"/>
            <a:chExt cx="1530234" cy="2195340"/>
          </a:xfrm>
        </p:grpSpPr>
        <p:sp>
          <p:nvSpPr>
            <p:cNvPr id="42" name="Oval 41">
              <a:extLst>
                <a:ext uri="{FF2B5EF4-FFF2-40B4-BE49-F238E27FC236}">
                  <a16:creationId xmlns:a16="http://schemas.microsoft.com/office/drawing/2014/main" id="{D3C858D2-BA67-4D6F-AD4A-89BE05743FF4}"/>
                </a:ext>
              </a:extLst>
            </p:cNvPr>
            <p:cNvSpPr/>
            <p:nvPr/>
          </p:nvSpPr>
          <p:spPr>
            <a:xfrm>
              <a:off x="7145310" y="3579475"/>
              <a:ext cx="1408176" cy="14081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43" name="Text Placeholder 29">
              <a:extLst>
                <a:ext uri="{FF2B5EF4-FFF2-40B4-BE49-F238E27FC236}">
                  <a16:creationId xmlns:a16="http://schemas.microsoft.com/office/drawing/2014/main" id="{B8E0636C-3D1B-4096-9059-2065173F958A}"/>
                </a:ext>
              </a:extLst>
            </p:cNvPr>
            <p:cNvSpPr txBox="1">
              <a:spLocks/>
            </p:cNvSpPr>
            <p:nvPr/>
          </p:nvSpPr>
          <p:spPr>
            <a:xfrm>
              <a:off x="7120320" y="5171276"/>
              <a:ext cx="1530234" cy="603539"/>
            </a:xfrm>
            <a:prstGeom prst="rect">
              <a:avLst/>
            </a:prstGeom>
          </p:spPr>
          <p:txBody>
            <a:bodyPr vert="horz" lIns="137160" tIns="68580" rIns="137160" bIns="68580" rtlCol="0" anchor="ctr">
              <a:noAutofit/>
            </a:bodyPr>
            <a:lstStyle>
              <a:defPPr>
                <a:defRPr lang="en-US"/>
              </a:defPPr>
              <a:lvl1pPr marL="0" indent="0" algn="r" defTabSz="914400" rtl="0" eaLnBrk="1" latinLnBrk="0" hangingPunct="1">
                <a:buNone/>
                <a:defRPr sz="1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solidFill>
                </a:rPr>
                <a:t>Commercial-grade OS</a:t>
              </a:r>
            </a:p>
          </p:txBody>
        </p:sp>
        <p:pic>
          <p:nvPicPr>
            <p:cNvPr id="44" name="Graphic 43" descr="Refresh">
              <a:extLst>
                <a:ext uri="{FF2B5EF4-FFF2-40B4-BE49-F238E27FC236}">
                  <a16:creationId xmlns:a16="http://schemas.microsoft.com/office/drawing/2014/main" id="{D2758BC0-492F-4A44-98C4-D84DE3FBF4E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9552493">
              <a:off x="7228323" y="3674020"/>
              <a:ext cx="1248574" cy="1248574"/>
            </a:xfrm>
            <a:prstGeom prst="rect">
              <a:avLst/>
            </a:prstGeom>
          </p:spPr>
        </p:pic>
        <p:pic>
          <p:nvPicPr>
            <p:cNvPr id="45" name="Picture 44" descr="A picture containing logo&#10;&#10;Description automatically generated">
              <a:extLst>
                <a:ext uri="{FF2B5EF4-FFF2-40B4-BE49-F238E27FC236}">
                  <a16:creationId xmlns:a16="http://schemas.microsoft.com/office/drawing/2014/main" id="{CF6F8329-0AF1-47C0-9F73-5A43DBD9456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5257" y="4195938"/>
              <a:ext cx="1194143" cy="229121"/>
            </a:xfrm>
            <a:prstGeom prst="rect">
              <a:avLst/>
            </a:prstGeom>
          </p:spPr>
        </p:pic>
      </p:grpSp>
      <p:grpSp>
        <p:nvGrpSpPr>
          <p:cNvPr id="31" name="Group 30">
            <a:extLst>
              <a:ext uri="{FF2B5EF4-FFF2-40B4-BE49-F238E27FC236}">
                <a16:creationId xmlns:a16="http://schemas.microsoft.com/office/drawing/2014/main" id="{56C4E901-BE6C-407B-BD77-4BD842DEA823}"/>
              </a:ext>
            </a:extLst>
          </p:cNvPr>
          <p:cNvGrpSpPr>
            <a:grpSpLocks noChangeAspect="1"/>
          </p:cNvGrpSpPr>
          <p:nvPr/>
        </p:nvGrpSpPr>
        <p:grpSpPr>
          <a:xfrm>
            <a:off x="15604055" y="3713576"/>
            <a:ext cx="1753502" cy="2308021"/>
            <a:chOff x="10368229" y="3598947"/>
            <a:chExt cx="1658264" cy="2235526"/>
          </a:xfrm>
        </p:grpSpPr>
        <p:sp>
          <p:nvSpPr>
            <p:cNvPr id="32" name="Text Placeholder 29">
              <a:extLst>
                <a:ext uri="{FF2B5EF4-FFF2-40B4-BE49-F238E27FC236}">
                  <a16:creationId xmlns:a16="http://schemas.microsoft.com/office/drawing/2014/main" id="{2E06806F-F87B-4A74-B034-4A2F2CEB43EB}"/>
                </a:ext>
              </a:extLst>
            </p:cNvPr>
            <p:cNvSpPr txBox="1">
              <a:spLocks/>
            </p:cNvSpPr>
            <p:nvPr/>
          </p:nvSpPr>
          <p:spPr>
            <a:xfrm>
              <a:off x="10368229" y="5171276"/>
              <a:ext cx="1658264" cy="66319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dirty="0">
                  <a:solidFill>
                    <a:schemeClr val="bg1"/>
                  </a:solidFill>
                </a:rPr>
                <a:t>Open APIs &amp;  Partnerships</a:t>
              </a:r>
            </a:p>
          </p:txBody>
        </p:sp>
        <p:grpSp>
          <p:nvGrpSpPr>
            <p:cNvPr id="33" name="Group 32">
              <a:extLst>
                <a:ext uri="{FF2B5EF4-FFF2-40B4-BE49-F238E27FC236}">
                  <a16:creationId xmlns:a16="http://schemas.microsoft.com/office/drawing/2014/main" id="{034831FF-5819-4297-8677-8B58FD3EE088}"/>
                </a:ext>
              </a:extLst>
            </p:cNvPr>
            <p:cNvGrpSpPr/>
            <p:nvPr/>
          </p:nvGrpSpPr>
          <p:grpSpPr>
            <a:xfrm>
              <a:off x="10493273" y="3598947"/>
              <a:ext cx="1408176" cy="1408176"/>
              <a:chOff x="2977305" y="3586303"/>
              <a:chExt cx="1408176" cy="1408176"/>
            </a:xfrm>
          </p:grpSpPr>
          <p:sp>
            <p:nvSpPr>
              <p:cNvPr id="34" name="Oval 33">
                <a:extLst>
                  <a:ext uri="{FF2B5EF4-FFF2-40B4-BE49-F238E27FC236}">
                    <a16:creationId xmlns:a16="http://schemas.microsoft.com/office/drawing/2014/main" id="{057782FD-4910-4C20-9F4F-8F67837D8231}"/>
                  </a:ext>
                </a:extLst>
              </p:cNvPr>
              <p:cNvSpPr/>
              <p:nvPr/>
            </p:nvSpPr>
            <p:spPr>
              <a:xfrm>
                <a:off x="2977305" y="3586303"/>
                <a:ext cx="1408176" cy="14081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pic>
            <p:nvPicPr>
              <p:cNvPr id="35" name="Graphic 34" descr="Gears">
                <a:extLst>
                  <a:ext uri="{FF2B5EF4-FFF2-40B4-BE49-F238E27FC236}">
                    <a16:creationId xmlns:a16="http://schemas.microsoft.com/office/drawing/2014/main" id="{5EDC9E6E-824A-4E00-BB01-59CB35A5BF97}"/>
                  </a:ext>
                </a:extLst>
              </p:cNvPr>
              <p:cNvPicPr>
                <a:picLocks noChangeAspect="1"/>
              </p:cNvPicPr>
              <p:nvPr/>
            </p:nvPicPr>
            <p:blipFill>
              <a:blip r:embed="rId12">
                <a:alphaModFix amt="96000"/>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062241" y="3652730"/>
                <a:ext cx="1238304" cy="1238304"/>
              </a:xfrm>
              <a:prstGeom prst="rect">
                <a:avLst/>
              </a:prstGeom>
            </p:spPr>
          </p:pic>
          <p:pic>
            <p:nvPicPr>
              <p:cNvPr id="36" name="Graphic 35" descr="Handshake">
                <a:extLst>
                  <a:ext uri="{FF2B5EF4-FFF2-40B4-BE49-F238E27FC236}">
                    <a16:creationId xmlns:a16="http://schemas.microsoft.com/office/drawing/2014/main" id="{932D5BF8-B1D7-4AC0-A1B1-0E1FF789F97D}"/>
                  </a:ext>
                </a:extLst>
              </p:cNvPr>
              <p:cNvPicPr>
                <a:picLocks noChangeAspect="1"/>
              </p:cNvPicPr>
              <p:nvPr/>
            </p:nvPicPr>
            <p:blipFill>
              <a:blip r:embed="rId14">
                <a:alphaModFix/>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212748" y="3881095"/>
                <a:ext cx="914400" cy="914400"/>
              </a:xfrm>
              <a:prstGeom prst="rect">
                <a:avLst/>
              </a:prstGeom>
            </p:spPr>
          </p:pic>
        </p:grpSp>
      </p:grpSp>
      <p:pic>
        <p:nvPicPr>
          <p:cNvPr id="14" name="Picture 13" descr="A screenshot of a computer&#10;&#10;Description automatically generated with low confidence">
            <a:extLst>
              <a:ext uri="{FF2B5EF4-FFF2-40B4-BE49-F238E27FC236}">
                <a16:creationId xmlns:a16="http://schemas.microsoft.com/office/drawing/2014/main" id="{D30CB231-97CD-4AC6-A8EB-7334B206FB6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15587" y="2745117"/>
            <a:ext cx="11412048" cy="5025608"/>
          </a:xfrm>
          <a:prstGeom prst="rect">
            <a:avLst/>
          </a:prstGeom>
        </p:spPr>
      </p:pic>
      <p:grpSp>
        <p:nvGrpSpPr>
          <p:cNvPr id="57" name="Group 56">
            <a:extLst>
              <a:ext uri="{FF2B5EF4-FFF2-40B4-BE49-F238E27FC236}">
                <a16:creationId xmlns:a16="http://schemas.microsoft.com/office/drawing/2014/main" id="{2C22E005-A11C-4114-9C55-224FDF8629D3}"/>
              </a:ext>
            </a:extLst>
          </p:cNvPr>
          <p:cNvGrpSpPr>
            <a:grpSpLocks noChangeAspect="1"/>
          </p:cNvGrpSpPr>
          <p:nvPr/>
        </p:nvGrpSpPr>
        <p:grpSpPr>
          <a:xfrm>
            <a:off x="10495694" y="3701213"/>
            <a:ext cx="1489052" cy="2262954"/>
            <a:chOff x="10383400" y="4503312"/>
            <a:chExt cx="1735702" cy="2637795"/>
          </a:xfrm>
        </p:grpSpPr>
        <p:sp>
          <p:nvSpPr>
            <p:cNvPr id="24" name="Text Placeholder 29">
              <a:extLst>
                <a:ext uri="{FF2B5EF4-FFF2-40B4-BE49-F238E27FC236}">
                  <a16:creationId xmlns:a16="http://schemas.microsoft.com/office/drawing/2014/main" id="{8E5556EA-38BD-48B8-A1ED-1C713B63ADE5}"/>
                </a:ext>
              </a:extLst>
            </p:cNvPr>
            <p:cNvSpPr txBox="1">
              <a:spLocks/>
            </p:cNvSpPr>
            <p:nvPr/>
          </p:nvSpPr>
          <p:spPr>
            <a:xfrm>
              <a:off x="10383400" y="6443678"/>
              <a:ext cx="1735702" cy="697429"/>
            </a:xfrm>
            <a:prstGeom prst="rect">
              <a:avLst/>
            </a:prstGeom>
          </p:spPr>
          <p:txBody>
            <a:bodyPr vert="horz" lIns="137160" tIns="68580" rIns="137160" bIns="68580" rtlCol="0" anchor="ctr">
              <a:noAutofit/>
            </a:bodyPr>
            <a:lstStyle>
              <a:defPPr>
                <a:defRPr lang="en-US"/>
              </a:defPPr>
              <a:lvl1pPr marL="0" indent="0" algn="r" defTabSz="914400" rtl="0" eaLnBrk="1" latinLnBrk="0" hangingPunct="1">
                <a:buNone/>
                <a:defRPr sz="1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solidFill>
                </a:rPr>
                <a:t>Energy Efficient</a:t>
              </a:r>
            </a:p>
          </p:txBody>
        </p:sp>
        <p:grpSp>
          <p:nvGrpSpPr>
            <p:cNvPr id="56" name="Group 55">
              <a:extLst>
                <a:ext uri="{FF2B5EF4-FFF2-40B4-BE49-F238E27FC236}">
                  <a16:creationId xmlns:a16="http://schemas.microsoft.com/office/drawing/2014/main" id="{67471338-824A-42DE-B230-8AF02B90153D}"/>
                </a:ext>
              </a:extLst>
            </p:cNvPr>
            <p:cNvGrpSpPr/>
            <p:nvPr/>
          </p:nvGrpSpPr>
          <p:grpSpPr>
            <a:xfrm>
              <a:off x="10383400" y="4503312"/>
              <a:ext cx="1735702" cy="1696155"/>
              <a:chOff x="10383400" y="4503312"/>
              <a:chExt cx="1735702" cy="1696155"/>
            </a:xfrm>
          </p:grpSpPr>
          <p:sp>
            <p:nvSpPr>
              <p:cNvPr id="23" name="Oval 22">
                <a:extLst>
                  <a:ext uri="{FF2B5EF4-FFF2-40B4-BE49-F238E27FC236}">
                    <a16:creationId xmlns:a16="http://schemas.microsoft.com/office/drawing/2014/main" id="{29F05FEF-8421-457E-83B6-5918383D0A65}"/>
                  </a:ext>
                </a:extLst>
              </p:cNvPr>
              <p:cNvSpPr/>
              <p:nvPr/>
            </p:nvSpPr>
            <p:spPr>
              <a:xfrm>
                <a:off x="10383400" y="4504808"/>
                <a:ext cx="1735702" cy="169465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pic>
            <p:nvPicPr>
              <p:cNvPr id="8" name="Graphic 7" descr="Renewable Energy with solid fill">
                <a:extLst>
                  <a:ext uri="{FF2B5EF4-FFF2-40B4-BE49-F238E27FC236}">
                    <a16:creationId xmlns:a16="http://schemas.microsoft.com/office/drawing/2014/main" id="{13D0B798-66DD-4708-BA4A-F6973C5328E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442540" y="4503312"/>
                <a:ext cx="1617422" cy="1617422"/>
              </a:xfrm>
              <a:prstGeom prst="rect">
                <a:avLst/>
              </a:prstGeom>
            </p:spPr>
          </p:pic>
          <p:pic>
            <p:nvPicPr>
              <p:cNvPr id="10" name="Graphic 9" descr="Lightning bolt with solid fill">
                <a:extLst>
                  <a:ext uri="{FF2B5EF4-FFF2-40B4-BE49-F238E27FC236}">
                    <a16:creationId xmlns:a16="http://schemas.microsoft.com/office/drawing/2014/main" id="{74FF5AD1-17AB-4CB5-9DEE-34C2F97763D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479279" y="5548946"/>
                <a:ext cx="327372" cy="327372"/>
              </a:xfrm>
              <a:prstGeom prst="rect">
                <a:avLst/>
              </a:prstGeom>
            </p:spPr>
          </p:pic>
        </p:grpSp>
      </p:grpSp>
      <p:grpSp>
        <p:nvGrpSpPr>
          <p:cNvPr id="55" name="Group 54">
            <a:extLst>
              <a:ext uri="{FF2B5EF4-FFF2-40B4-BE49-F238E27FC236}">
                <a16:creationId xmlns:a16="http://schemas.microsoft.com/office/drawing/2014/main" id="{F6BEA833-2054-46BF-9377-B4D55775537F}"/>
              </a:ext>
            </a:extLst>
          </p:cNvPr>
          <p:cNvGrpSpPr>
            <a:grpSpLocks noChangeAspect="1"/>
          </p:cNvGrpSpPr>
          <p:nvPr/>
        </p:nvGrpSpPr>
        <p:grpSpPr>
          <a:xfrm>
            <a:off x="10354421" y="932375"/>
            <a:ext cx="1759551" cy="2319992"/>
            <a:chOff x="10138217" y="1301340"/>
            <a:chExt cx="2051007" cy="2704281"/>
          </a:xfrm>
        </p:grpSpPr>
        <p:grpSp>
          <p:nvGrpSpPr>
            <p:cNvPr id="11" name="Group 10">
              <a:extLst>
                <a:ext uri="{FF2B5EF4-FFF2-40B4-BE49-F238E27FC236}">
                  <a16:creationId xmlns:a16="http://schemas.microsoft.com/office/drawing/2014/main" id="{1C1CF391-5C93-49F8-805E-32E1301D7593}"/>
                </a:ext>
              </a:extLst>
            </p:cNvPr>
            <p:cNvGrpSpPr>
              <a:grpSpLocks noChangeAspect="1"/>
            </p:cNvGrpSpPr>
            <p:nvPr/>
          </p:nvGrpSpPr>
          <p:grpSpPr>
            <a:xfrm>
              <a:off x="10295870" y="1301340"/>
              <a:ext cx="1735700" cy="1694658"/>
              <a:chOff x="361499" y="3569203"/>
              <a:chExt cx="1408176" cy="1408176"/>
            </a:xfrm>
          </p:grpSpPr>
          <p:sp>
            <p:nvSpPr>
              <p:cNvPr id="12" name="Oval 11">
                <a:extLst>
                  <a:ext uri="{FF2B5EF4-FFF2-40B4-BE49-F238E27FC236}">
                    <a16:creationId xmlns:a16="http://schemas.microsoft.com/office/drawing/2014/main" id="{34F05AB3-7E28-43B4-8080-7531122D9928}"/>
                  </a:ext>
                </a:extLst>
              </p:cNvPr>
              <p:cNvSpPr/>
              <p:nvPr/>
            </p:nvSpPr>
            <p:spPr>
              <a:xfrm>
                <a:off x="361499" y="3569203"/>
                <a:ext cx="1408176" cy="14081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pic>
            <p:nvPicPr>
              <p:cNvPr id="15" name="Graphic 14" descr="Computer">
                <a:extLst>
                  <a:ext uri="{FF2B5EF4-FFF2-40B4-BE49-F238E27FC236}">
                    <a16:creationId xmlns:a16="http://schemas.microsoft.com/office/drawing/2014/main" id="{1855486F-6519-47C8-AFEA-08A1612F5919}"/>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08387" y="3854510"/>
                <a:ext cx="914400" cy="914400"/>
              </a:xfrm>
              <a:prstGeom prst="rect">
                <a:avLst/>
              </a:prstGeom>
            </p:spPr>
          </p:pic>
          <p:pic>
            <p:nvPicPr>
              <p:cNvPr id="16" name="Graphic 15" descr="No sign">
                <a:extLst>
                  <a:ext uri="{FF2B5EF4-FFF2-40B4-BE49-F238E27FC236}">
                    <a16:creationId xmlns:a16="http://schemas.microsoft.com/office/drawing/2014/main" id="{1AFE912B-1C78-4C12-B178-4A875BDC823C}"/>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68357" y="3569203"/>
                <a:ext cx="1394460" cy="1394460"/>
              </a:xfrm>
              <a:prstGeom prst="rect">
                <a:avLst/>
              </a:prstGeom>
            </p:spPr>
          </p:pic>
        </p:grpSp>
        <p:sp>
          <p:nvSpPr>
            <p:cNvPr id="54" name="Text Placeholder 29">
              <a:extLst>
                <a:ext uri="{FF2B5EF4-FFF2-40B4-BE49-F238E27FC236}">
                  <a16:creationId xmlns:a16="http://schemas.microsoft.com/office/drawing/2014/main" id="{9B1248B7-B17C-4CD1-8F21-72D93BB94B44}"/>
                </a:ext>
              </a:extLst>
            </p:cNvPr>
            <p:cNvSpPr txBox="1">
              <a:spLocks/>
            </p:cNvSpPr>
            <p:nvPr/>
          </p:nvSpPr>
          <p:spPr>
            <a:xfrm>
              <a:off x="10138217" y="3196401"/>
              <a:ext cx="2051007" cy="809220"/>
            </a:xfrm>
            <a:prstGeom prst="rect">
              <a:avLst/>
            </a:prstGeom>
          </p:spPr>
          <p:txBody>
            <a:bodyPr vert="horz" lIns="137160" tIns="68580" rIns="137160" bIns="68580" rtlCol="0" anchor="ctr">
              <a:noAutofit/>
            </a:bodyPr>
            <a:lstStyle>
              <a:defPPr>
                <a:defRPr lang="en-US"/>
              </a:defPPr>
              <a:lvl1pPr marL="0" indent="0" algn="r" defTabSz="914400" rtl="0" eaLnBrk="1" latinLnBrk="0" hangingPunct="1">
                <a:buNone/>
                <a:defRPr sz="1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solidFill>
                </a:rPr>
                <a:t>Purpose-built for Signage</a:t>
              </a:r>
            </a:p>
          </p:txBody>
        </p:sp>
      </p:grpSp>
      <p:grpSp>
        <p:nvGrpSpPr>
          <p:cNvPr id="7" name="Group 6">
            <a:extLst>
              <a:ext uri="{FF2B5EF4-FFF2-40B4-BE49-F238E27FC236}">
                <a16:creationId xmlns:a16="http://schemas.microsoft.com/office/drawing/2014/main" id="{DBCC55D2-8089-45A2-9DCA-0DDD4BEC185A}"/>
              </a:ext>
            </a:extLst>
          </p:cNvPr>
          <p:cNvGrpSpPr/>
          <p:nvPr/>
        </p:nvGrpSpPr>
        <p:grpSpPr>
          <a:xfrm>
            <a:off x="13154637" y="932374"/>
            <a:ext cx="1489054" cy="2319993"/>
            <a:chOff x="13154637" y="932374"/>
            <a:chExt cx="1489054" cy="2319993"/>
          </a:xfrm>
        </p:grpSpPr>
        <p:sp>
          <p:nvSpPr>
            <p:cNvPr id="27" name="Text Placeholder 29">
              <a:extLst>
                <a:ext uri="{FF2B5EF4-FFF2-40B4-BE49-F238E27FC236}">
                  <a16:creationId xmlns:a16="http://schemas.microsoft.com/office/drawing/2014/main" id="{31528E21-89DD-4FF8-9524-1E1BCE7D6795}"/>
                </a:ext>
              </a:extLst>
            </p:cNvPr>
            <p:cNvSpPr txBox="1">
              <a:spLocks/>
            </p:cNvSpPr>
            <p:nvPr/>
          </p:nvSpPr>
          <p:spPr>
            <a:xfrm>
              <a:off x="13154637" y="2558140"/>
              <a:ext cx="1489053" cy="694227"/>
            </a:xfrm>
            <a:prstGeom prst="rect">
              <a:avLst/>
            </a:prstGeom>
          </p:spPr>
          <p:txBody>
            <a:bodyPr vert="horz" lIns="137160" tIns="68580" rIns="137160" bIns="68580" rtlCol="0" anchor="ctr">
              <a:noAutofit/>
            </a:bodyPr>
            <a:lstStyle>
              <a:defPPr>
                <a:defRPr lang="en-US"/>
              </a:defPPr>
              <a:lvl1pPr marL="0" indent="0" algn="r" defTabSz="914400" rtl="0" eaLnBrk="1" latinLnBrk="0" hangingPunct="1">
                <a:buNone/>
                <a:defRPr sz="1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solidFill>
                </a:rPr>
                <a:t>Ultra Reliable</a:t>
              </a:r>
            </a:p>
          </p:txBody>
        </p:sp>
        <p:sp>
          <p:nvSpPr>
            <p:cNvPr id="29" name="Oval 28">
              <a:extLst>
                <a:ext uri="{FF2B5EF4-FFF2-40B4-BE49-F238E27FC236}">
                  <a16:creationId xmlns:a16="http://schemas.microsoft.com/office/drawing/2014/main" id="{FEA41CCF-C736-4045-AB2F-A0D571EE8448}"/>
                </a:ext>
              </a:extLst>
            </p:cNvPr>
            <p:cNvSpPr/>
            <p:nvPr/>
          </p:nvSpPr>
          <p:spPr>
            <a:xfrm>
              <a:off x="13154639" y="932374"/>
              <a:ext cx="1489052" cy="14538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pic>
          <p:nvPicPr>
            <p:cNvPr id="5" name="Graphic 4" descr="Shield Tick with solid fill">
              <a:extLst>
                <a:ext uri="{FF2B5EF4-FFF2-40B4-BE49-F238E27FC236}">
                  <a16:creationId xmlns:a16="http://schemas.microsoft.com/office/drawing/2014/main" id="{5D7F486A-EC1E-46B0-AFC1-9AFF796308B4}"/>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3267648" y="1027778"/>
              <a:ext cx="1263034" cy="1263034"/>
            </a:xfrm>
            <a:prstGeom prst="rect">
              <a:avLst/>
            </a:prstGeom>
          </p:spPr>
        </p:pic>
      </p:grpSp>
    </p:spTree>
    <p:extLst>
      <p:ext uri="{BB962C8B-B14F-4D97-AF65-F5344CB8AC3E}">
        <p14:creationId xmlns:p14="http://schemas.microsoft.com/office/powerpoint/2010/main" val="692335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ppt_w</p:attrName>
                                        </p:attrNameLst>
                                      </p:cBhvr>
                                      <p:tavLst>
                                        <p:tav tm="0">
                                          <p:val>
                                            <p:fltVal val="0"/>
                                          </p:val>
                                        </p:tav>
                                        <p:tav tm="100000">
                                          <p:val>
                                            <p:strVal val="#ppt_w"/>
                                          </p:val>
                                        </p:tav>
                                      </p:tavLst>
                                    </p:anim>
                                    <p:anim calcmode="lin" valueType="num">
                                      <p:cBhvr>
                                        <p:cTn id="8" dur="500" fill="hold"/>
                                        <p:tgtEl>
                                          <p:spTgt spid="55"/>
                                        </p:tgtEl>
                                        <p:attrNameLst>
                                          <p:attrName>ppt_h</p:attrName>
                                        </p:attrNameLst>
                                      </p:cBhvr>
                                      <p:tavLst>
                                        <p:tav tm="0">
                                          <p:val>
                                            <p:fltVal val="0"/>
                                          </p:val>
                                        </p:tav>
                                        <p:tav tm="100000">
                                          <p:val>
                                            <p:strVal val="#ppt_h"/>
                                          </p:val>
                                        </p:tav>
                                      </p:tavLst>
                                    </p:anim>
                                    <p:anim calcmode="lin" valueType="num">
                                      <p:cBhvr>
                                        <p:cTn id="9" dur="500" fill="hold"/>
                                        <p:tgtEl>
                                          <p:spTgt spid="55"/>
                                        </p:tgtEl>
                                        <p:attrNameLst>
                                          <p:attrName>style.rotation</p:attrName>
                                        </p:attrNameLst>
                                      </p:cBhvr>
                                      <p:tavLst>
                                        <p:tav tm="0">
                                          <p:val>
                                            <p:fltVal val="90"/>
                                          </p:val>
                                        </p:tav>
                                        <p:tav tm="100000">
                                          <p:val>
                                            <p:fltVal val="0"/>
                                          </p:val>
                                        </p:tav>
                                      </p:tavLst>
                                    </p:anim>
                                    <p:animEffect transition="in" filter="fade">
                                      <p:cBhvr>
                                        <p:cTn id="10" dur="500"/>
                                        <p:tgtEl>
                                          <p:spTgt spid="55"/>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 calcmode="lin" valueType="num">
                                      <p:cBhvr>
                                        <p:cTn id="16" dur="500" fill="hold"/>
                                        <p:tgtEl>
                                          <p:spTgt spid="7"/>
                                        </p:tgtEl>
                                        <p:attrNameLst>
                                          <p:attrName>style.rotation</p:attrName>
                                        </p:attrNameLst>
                                      </p:cBhvr>
                                      <p:tavLst>
                                        <p:tav tm="0">
                                          <p:val>
                                            <p:fltVal val="90"/>
                                          </p:val>
                                        </p:tav>
                                        <p:tav tm="100000">
                                          <p:val>
                                            <p:fltVal val="0"/>
                                          </p:val>
                                        </p:tav>
                                      </p:tavLst>
                                    </p:anim>
                                    <p:animEffect transition="in" filter="fade">
                                      <p:cBhvr>
                                        <p:cTn id="17" dur="500"/>
                                        <p:tgtEl>
                                          <p:spTgt spid="7"/>
                                        </p:tgtEl>
                                      </p:cBhvr>
                                    </p:animEffect>
                                  </p:childTnLst>
                                </p:cTn>
                              </p:par>
                            </p:childTnLst>
                          </p:cTn>
                        </p:par>
                        <p:par>
                          <p:cTn id="18" fill="hold">
                            <p:stCondLst>
                              <p:cond delay="1000"/>
                            </p:stCondLst>
                            <p:childTnLst>
                              <p:par>
                                <p:cTn id="19" presetID="31"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 calcmode="lin" valueType="num">
                                      <p:cBhvr>
                                        <p:cTn id="23" dur="500" fill="hold"/>
                                        <p:tgtEl>
                                          <p:spTgt spid="6"/>
                                        </p:tgtEl>
                                        <p:attrNameLst>
                                          <p:attrName>style.rotation</p:attrName>
                                        </p:attrNameLst>
                                      </p:cBhvr>
                                      <p:tavLst>
                                        <p:tav tm="0">
                                          <p:val>
                                            <p:fltVal val="90"/>
                                          </p:val>
                                        </p:tav>
                                        <p:tav tm="100000">
                                          <p:val>
                                            <p:fltVal val="0"/>
                                          </p:val>
                                        </p:tav>
                                      </p:tavLst>
                                    </p:anim>
                                    <p:animEffect transition="in" filter="fade">
                                      <p:cBhvr>
                                        <p:cTn id="24" dur="500"/>
                                        <p:tgtEl>
                                          <p:spTgt spid="6"/>
                                        </p:tgtEl>
                                      </p:cBhvr>
                                    </p:animEffect>
                                  </p:childTnLst>
                                </p:cTn>
                              </p:par>
                            </p:childTnLst>
                          </p:cTn>
                        </p:par>
                        <p:par>
                          <p:cTn id="25" fill="hold">
                            <p:stCondLst>
                              <p:cond delay="1500"/>
                            </p:stCondLst>
                            <p:childTnLst>
                              <p:par>
                                <p:cTn id="26" presetID="31" presetClass="entr" presetSubtype="0" fill="hold" nodeType="afterEffect">
                                  <p:stCondLst>
                                    <p:cond delay="0"/>
                                  </p:stCondLst>
                                  <p:childTnLst>
                                    <p:set>
                                      <p:cBhvr>
                                        <p:cTn id="27" dur="1" fill="hold">
                                          <p:stCondLst>
                                            <p:cond delay="0"/>
                                          </p:stCondLst>
                                        </p:cTn>
                                        <p:tgtEl>
                                          <p:spTgt spid="57"/>
                                        </p:tgtEl>
                                        <p:attrNameLst>
                                          <p:attrName>style.visibility</p:attrName>
                                        </p:attrNameLst>
                                      </p:cBhvr>
                                      <p:to>
                                        <p:strVal val="visible"/>
                                      </p:to>
                                    </p:set>
                                    <p:anim calcmode="lin" valueType="num">
                                      <p:cBhvr>
                                        <p:cTn id="28" dur="500" fill="hold"/>
                                        <p:tgtEl>
                                          <p:spTgt spid="57"/>
                                        </p:tgtEl>
                                        <p:attrNameLst>
                                          <p:attrName>ppt_w</p:attrName>
                                        </p:attrNameLst>
                                      </p:cBhvr>
                                      <p:tavLst>
                                        <p:tav tm="0">
                                          <p:val>
                                            <p:fltVal val="0"/>
                                          </p:val>
                                        </p:tav>
                                        <p:tav tm="100000">
                                          <p:val>
                                            <p:strVal val="#ppt_w"/>
                                          </p:val>
                                        </p:tav>
                                      </p:tavLst>
                                    </p:anim>
                                    <p:anim calcmode="lin" valueType="num">
                                      <p:cBhvr>
                                        <p:cTn id="29" dur="500" fill="hold"/>
                                        <p:tgtEl>
                                          <p:spTgt spid="57"/>
                                        </p:tgtEl>
                                        <p:attrNameLst>
                                          <p:attrName>ppt_h</p:attrName>
                                        </p:attrNameLst>
                                      </p:cBhvr>
                                      <p:tavLst>
                                        <p:tav tm="0">
                                          <p:val>
                                            <p:fltVal val="0"/>
                                          </p:val>
                                        </p:tav>
                                        <p:tav tm="100000">
                                          <p:val>
                                            <p:strVal val="#ppt_h"/>
                                          </p:val>
                                        </p:tav>
                                      </p:tavLst>
                                    </p:anim>
                                    <p:anim calcmode="lin" valueType="num">
                                      <p:cBhvr>
                                        <p:cTn id="30" dur="500" fill="hold"/>
                                        <p:tgtEl>
                                          <p:spTgt spid="57"/>
                                        </p:tgtEl>
                                        <p:attrNameLst>
                                          <p:attrName>style.rotation</p:attrName>
                                        </p:attrNameLst>
                                      </p:cBhvr>
                                      <p:tavLst>
                                        <p:tav tm="0">
                                          <p:val>
                                            <p:fltVal val="90"/>
                                          </p:val>
                                        </p:tav>
                                        <p:tav tm="100000">
                                          <p:val>
                                            <p:fltVal val="0"/>
                                          </p:val>
                                        </p:tav>
                                      </p:tavLst>
                                    </p:anim>
                                    <p:animEffect transition="in" filter="fade">
                                      <p:cBhvr>
                                        <p:cTn id="31" dur="500"/>
                                        <p:tgtEl>
                                          <p:spTgt spid="57"/>
                                        </p:tgtEl>
                                      </p:cBhvr>
                                    </p:animEffect>
                                  </p:childTnLst>
                                </p:cTn>
                              </p:par>
                            </p:childTnLst>
                          </p:cTn>
                        </p:par>
                        <p:par>
                          <p:cTn id="32" fill="hold">
                            <p:stCondLst>
                              <p:cond delay="2000"/>
                            </p:stCondLst>
                            <p:childTnLst>
                              <p:par>
                                <p:cTn id="33" presetID="31" presetClass="entr" presetSubtype="0" fill="hold" nodeType="after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p:cTn id="35" dur="500" fill="hold"/>
                                        <p:tgtEl>
                                          <p:spTgt spid="41"/>
                                        </p:tgtEl>
                                        <p:attrNameLst>
                                          <p:attrName>ppt_w</p:attrName>
                                        </p:attrNameLst>
                                      </p:cBhvr>
                                      <p:tavLst>
                                        <p:tav tm="0">
                                          <p:val>
                                            <p:fltVal val="0"/>
                                          </p:val>
                                        </p:tav>
                                        <p:tav tm="100000">
                                          <p:val>
                                            <p:strVal val="#ppt_w"/>
                                          </p:val>
                                        </p:tav>
                                      </p:tavLst>
                                    </p:anim>
                                    <p:anim calcmode="lin" valueType="num">
                                      <p:cBhvr>
                                        <p:cTn id="36" dur="500" fill="hold"/>
                                        <p:tgtEl>
                                          <p:spTgt spid="41"/>
                                        </p:tgtEl>
                                        <p:attrNameLst>
                                          <p:attrName>ppt_h</p:attrName>
                                        </p:attrNameLst>
                                      </p:cBhvr>
                                      <p:tavLst>
                                        <p:tav tm="0">
                                          <p:val>
                                            <p:fltVal val="0"/>
                                          </p:val>
                                        </p:tav>
                                        <p:tav tm="100000">
                                          <p:val>
                                            <p:strVal val="#ppt_h"/>
                                          </p:val>
                                        </p:tav>
                                      </p:tavLst>
                                    </p:anim>
                                    <p:anim calcmode="lin" valueType="num">
                                      <p:cBhvr>
                                        <p:cTn id="37" dur="500" fill="hold"/>
                                        <p:tgtEl>
                                          <p:spTgt spid="41"/>
                                        </p:tgtEl>
                                        <p:attrNameLst>
                                          <p:attrName>style.rotation</p:attrName>
                                        </p:attrNameLst>
                                      </p:cBhvr>
                                      <p:tavLst>
                                        <p:tav tm="0">
                                          <p:val>
                                            <p:fltVal val="90"/>
                                          </p:val>
                                        </p:tav>
                                        <p:tav tm="100000">
                                          <p:val>
                                            <p:fltVal val="0"/>
                                          </p:val>
                                        </p:tav>
                                      </p:tavLst>
                                    </p:anim>
                                    <p:animEffect transition="in" filter="fade">
                                      <p:cBhvr>
                                        <p:cTn id="38" dur="500"/>
                                        <p:tgtEl>
                                          <p:spTgt spid="41"/>
                                        </p:tgtEl>
                                      </p:cBhvr>
                                    </p:animEffect>
                                  </p:childTnLst>
                                </p:cTn>
                              </p:par>
                            </p:childTnLst>
                          </p:cTn>
                        </p:par>
                        <p:par>
                          <p:cTn id="39" fill="hold">
                            <p:stCondLst>
                              <p:cond delay="2500"/>
                            </p:stCondLst>
                            <p:childTnLst>
                              <p:par>
                                <p:cTn id="40" presetID="31" presetClass="entr" presetSubtype="0" fill="hold" nodeType="after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p:cTn id="42" dur="500" fill="hold"/>
                                        <p:tgtEl>
                                          <p:spTgt spid="31"/>
                                        </p:tgtEl>
                                        <p:attrNameLst>
                                          <p:attrName>ppt_w</p:attrName>
                                        </p:attrNameLst>
                                      </p:cBhvr>
                                      <p:tavLst>
                                        <p:tav tm="0">
                                          <p:val>
                                            <p:fltVal val="0"/>
                                          </p:val>
                                        </p:tav>
                                        <p:tav tm="100000">
                                          <p:val>
                                            <p:strVal val="#ppt_w"/>
                                          </p:val>
                                        </p:tav>
                                      </p:tavLst>
                                    </p:anim>
                                    <p:anim calcmode="lin" valueType="num">
                                      <p:cBhvr>
                                        <p:cTn id="43" dur="500" fill="hold"/>
                                        <p:tgtEl>
                                          <p:spTgt spid="31"/>
                                        </p:tgtEl>
                                        <p:attrNameLst>
                                          <p:attrName>ppt_h</p:attrName>
                                        </p:attrNameLst>
                                      </p:cBhvr>
                                      <p:tavLst>
                                        <p:tav tm="0">
                                          <p:val>
                                            <p:fltVal val="0"/>
                                          </p:val>
                                        </p:tav>
                                        <p:tav tm="100000">
                                          <p:val>
                                            <p:strVal val="#ppt_h"/>
                                          </p:val>
                                        </p:tav>
                                      </p:tavLst>
                                    </p:anim>
                                    <p:anim calcmode="lin" valueType="num">
                                      <p:cBhvr>
                                        <p:cTn id="44" dur="500" fill="hold"/>
                                        <p:tgtEl>
                                          <p:spTgt spid="31"/>
                                        </p:tgtEl>
                                        <p:attrNameLst>
                                          <p:attrName>style.rotation</p:attrName>
                                        </p:attrNameLst>
                                      </p:cBhvr>
                                      <p:tavLst>
                                        <p:tav tm="0">
                                          <p:val>
                                            <p:fltVal val="90"/>
                                          </p:val>
                                        </p:tav>
                                        <p:tav tm="100000">
                                          <p:val>
                                            <p:fltVal val="0"/>
                                          </p:val>
                                        </p:tav>
                                      </p:tavLst>
                                    </p:anim>
                                    <p:animEffect transition="in" filter="fade">
                                      <p:cBhvr>
                                        <p:cTn id="45" dur="500"/>
                                        <p:tgtEl>
                                          <p:spTgt spid="31"/>
                                        </p:tgtEl>
                                      </p:cBhvr>
                                    </p:animEffect>
                                  </p:childTnLst>
                                </p:cTn>
                              </p:par>
                            </p:childTnLst>
                          </p:cTn>
                        </p:par>
                        <p:par>
                          <p:cTn id="46" fill="hold">
                            <p:stCondLst>
                              <p:cond delay="3000"/>
                            </p:stCondLst>
                            <p:childTnLst>
                              <p:par>
                                <p:cTn id="47" presetID="31" presetClass="entr" presetSubtype="0" fill="hold" nodeType="afterEffect">
                                  <p:stCondLst>
                                    <p:cond delay="0"/>
                                  </p:stCondLst>
                                  <p:childTnLst>
                                    <p:set>
                                      <p:cBhvr>
                                        <p:cTn id="48" dur="1" fill="hold">
                                          <p:stCondLst>
                                            <p:cond delay="0"/>
                                          </p:stCondLst>
                                        </p:cTn>
                                        <p:tgtEl>
                                          <p:spTgt spid="37"/>
                                        </p:tgtEl>
                                        <p:attrNameLst>
                                          <p:attrName>style.visibility</p:attrName>
                                        </p:attrNameLst>
                                      </p:cBhvr>
                                      <p:to>
                                        <p:strVal val="visible"/>
                                      </p:to>
                                    </p:set>
                                    <p:anim calcmode="lin" valueType="num">
                                      <p:cBhvr>
                                        <p:cTn id="49" dur="1000" fill="hold"/>
                                        <p:tgtEl>
                                          <p:spTgt spid="37"/>
                                        </p:tgtEl>
                                        <p:attrNameLst>
                                          <p:attrName>ppt_w</p:attrName>
                                        </p:attrNameLst>
                                      </p:cBhvr>
                                      <p:tavLst>
                                        <p:tav tm="0">
                                          <p:val>
                                            <p:fltVal val="0"/>
                                          </p:val>
                                        </p:tav>
                                        <p:tav tm="100000">
                                          <p:val>
                                            <p:strVal val="#ppt_w"/>
                                          </p:val>
                                        </p:tav>
                                      </p:tavLst>
                                    </p:anim>
                                    <p:anim calcmode="lin" valueType="num">
                                      <p:cBhvr>
                                        <p:cTn id="50" dur="1000" fill="hold"/>
                                        <p:tgtEl>
                                          <p:spTgt spid="37"/>
                                        </p:tgtEl>
                                        <p:attrNameLst>
                                          <p:attrName>ppt_h</p:attrName>
                                        </p:attrNameLst>
                                      </p:cBhvr>
                                      <p:tavLst>
                                        <p:tav tm="0">
                                          <p:val>
                                            <p:fltVal val="0"/>
                                          </p:val>
                                        </p:tav>
                                        <p:tav tm="100000">
                                          <p:val>
                                            <p:strVal val="#ppt_h"/>
                                          </p:val>
                                        </p:tav>
                                      </p:tavLst>
                                    </p:anim>
                                    <p:anim calcmode="lin" valueType="num">
                                      <p:cBhvr>
                                        <p:cTn id="51" dur="1000" fill="hold"/>
                                        <p:tgtEl>
                                          <p:spTgt spid="37"/>
                                        </p:tgtEl>
                                        <p:attrNameLst>
                                          <p:attrName>style.rotation</p:attrName>
                                        </p:attrNameLst>
                                      </p:cBhvr>
                                      <p:tavLst>
                                        <p:tav tm="0">
                                          <p:val>
                                            <p:fltVal val="90"/>
                                          </p:val>
                                        </p:tav>
                                        <p:tav tm="100000">
                                          <p:val>
                                            <p:fltVal val="0"/>
                                          </p:val>
                                        </p:tav>
                                      </p:tavLst>
                                    </p:anim>
                                    <p:animEffect transition="in" filter="fade">
                                      <p:cBhvr>
                                        <p:cTn id="52" dur="1000"/>
                                        <p:tgtEl>
                                          <p:spTgt spid="37"/>
                                        </p:tgtEl>
                                      </p:cBhvr>
                                    </p:animEffect>
                                  </p:childTnLst>
                                </p:cTn>
                              </p:par>
                            </p:childTnLst>
                          </p:cTn>
                        </p:par>
                        <p:par>
                          <p:cTn id="53" fill="hold">
                            <p:stCondLst>
                              <p:cond delay="4000"/>
                            </p:stCondLst>
                            <p:childTnLst>
                              <p:par>
                                <p:cTn id="54" presetID="26" presetClass="emph" presetSubtype="0" fill="hold" nodeType="afterEffect">
                                  <p:stCondLst>
                                    <p:cond delay="500"/>
                                  </p:stCondLst>
                                  <p:childTnLst>
                                    <p:animEffect transition="out" filter="fade">
                                      <p:cBhvr>
                                        <p:cTn id="55" dur="1000" tmFilter="0, 0; .2, .5; .8, .5; 1, 0"/>
                                        <p:tgtEl>
                                          <p:spTgt spid="37"/>
                                        </p:tgtEl>
                                      </p:cBhvr>
                                    </p:animEffect>
                                    <p:animScale>
                                      <p:cBhvr>
                                        <p:cTn id="56" dur="500" autoRev="1" fill="hold"/>
                                        <p:tgtEl>
                                          <p:spTgt spid="37"/>
                                        </p:tgtEl>
                                      </p:cBhvr>
                                      <p:by x="105000" y="105000"/>
                                    </p:animScale>
                                  </p:childTnLst>
                                </p:cTn>
                              </p:par>
                            </p:childTnLst>
                          </p:cTn>
                        </p:par>
                        <p:par>
                          <p:cTn id="57" fill="hold">
                            <p:stCondLst>
                              <p:cond delay="5500"/>
                            </p:stCondLst>
                            <p:childTnLst>
                              <p:par>
                                <p:cTn id="58" presetID="26" presetClass="emph" presetSubtype="0" fill="hold" nodeType="afterEffect">
                                  <p:stCondLst>
                                    <p:cond delay="500"/>
                                  </p:stCondLst>
                                  <p:childTnLst>
                                    <p:animEffect transition="out" filter="fade">
                                      <p:cBhvr>
                                        <p:cTn id="59" dur="1000" tmFilter="0, 0; .2, .5; .8, .5; 1, 0"/>
                                        <p:tgtEl>
                                          <p:spTgt spid="37"/>
                                        </p:tgtEl>
                                      </p:cBhvr>
                                    </p:animEffect>
                                    <p:animScale>
                                      <p:cBhvr>
                                        <p:cTn id="60" dur="500" autoRev="1" fill="hold"/>
                                        <p:tgtEl>
                                          <p:spTgt spid="3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CD1BEE2-3BF3-41D2-B900-B59FED4AA93F}"/>
              </a:ext>
            </a:extLst>
          </p:cNvPr>
          <p:cNvSpPr>
            <a:spLocks noGrp="1"/>
          </p:cNvSpPr>
          <p:nvPr>
            <p:ph type="body" sz="quarter" idx="10"/>
          </p:nvPr>
        </p:nvSpPr>
        <p:spPr/>
        <p:txBody>
          <a:bodyPr>
            <a:normAutofit fontScale="92500" lnSpcReduction="20000"/>
          </a:bodyPr>
          <a:lstStyle/>
          <a:p>
            <a:r>
              <a:rPr lang="en-US" dirty="0"/>
              <a:t>What’s new with BSN.cloud</a:t>
            </a:r>
          </a:p>
        </p:txBody>
      </p:sp>
      <p:sp>
        <p:nvSpPr>
          <p:cNvPr id="6" name="Text Placeholder 5">
            <a:extLst>
              <a:ext uri="{FF2B5EF4-FFF2-40B4-BE49-F238E27FC236}">
                <a16:creationId xmlns:a16="http://schemas.microsoft.com/office/drawing/2014/main" id="{235D2F9F-D01A-49B5-9FD2-FFA367FDE267}"/>
              </a:ext>
            </a:extLst>
          </p:cNvPr>
          <p:cNvSpPr>
            <a:spLocks noGrp="1"/>
          </p:cNvSpPr>
          <p:nvPr>
            <p:ph type="body" sz="quarter" idx="11"/>
          </p:nvPr>
        </p:nvSpPr>
        <p:spPr>
          <a:xfrm>
            <a:off x="0" y="6087558"/>
            <a:ext cx="18287999" cy="657912"/>
          </a:xfrm>
        </p:spPr>
        <p:txBody>
          <a:bodyPr>
            <a:normAutofit fontScale="85000" lnSpcReduction="10000"/>
          </a:bodyPr>
          <a:lstStyle/>
          <a:p>
            <a:r>
              <a:rPr lang="en-US" sz="3600" dirty="0">
                <a:latin typeface="+mj-lt"/>
              </a:rPr>
              <a:t>FREE Enhancement features implemented across the BSN.cloud server, BrightSign OS &amp; BrightAuthor:connected</a:t>
            </a:r>
          </a:p>
        </p:txBody>
      </p:sp>
      <p:pic>
        <p:nvPicPr>
          <p:cNvPr id="28" name="Picture 27" descr="Logo&#10;&#10;Description automatically generated">
            <a:extLst>
              <a:ext uri="{FF2B5EF4-FFF2-40B4-BE49-F238E27FC236}">
                <a16:creationId xmlns:a16="http://schemas.microsoft.com/office/drawing/2014/main" id="{FAA0C0AC-49EB-4B44-8445-9D48676E4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0938" y="662796"/>
            <a:ext cx="7510923" cy="3322608"/>
          </a:xfrm>
          <a:prstGeom prst="rect">
            <a:avLst/>
          </a:prstGeom>
        </p:spPr>
      </p:pic>
    </p:spTree>
    <p:extLst>
      <p:ext uri="{BB962C8B-B14F-4D97-AF65-F5344CB8AC3E}">
        <p14:creationId xmlns:p14="http://schemas.microsoft.com/office/powerpoint/2010/main" val="1068447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8D4CD1B-A82E-42C4-9FFA-7A55E82D18DF}"/>
              </a:ext>
            </a:extLst>
          </p:cNvPr>
          <p:cNvSpPr/>
          <p:nvPr/>
        </p:nvSpPr>
        <p:spPr>
          <a:xfrm>
            <a:off x="0" y="0"/>
            <a:ext cx="18288000" cy="15973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1FD6E9-E41A-4665-8743-6BC43B5C273C}"/>
              </a:ext>
            </a:extLst>
          </p:cNvPr>
          <p:cNvSpPr>
            <a:spLocks noGrp="1"/>
          </p:cNvSpPr>
          <p:nvPr>
            <p:ph type="title"/>
          </p:nvPr>
        </p:nvSpPr>
        <p:spPr>
          <a:xfrm>
            <a:off x="1066112" y="431104"/>
            <a:ext cx="16307495" cy="702557"/>
          </a:xfrm>
        </p:spPr>
        <p:txBody>
          <a:bodyPr anchor="ctr">
            <a:noAutofit/>
          </a:bodyPr>
          <a:lstStyle/>
          <a:p>
            <a:r>
              <a:rPr lang="en-US" sz="6000" b="0" dirty="0">
                <a:latin typeface="+mj-lt"/>
              </a:rPr>
              <a:t>BSN.cloud Enhancements</a:t>
            </a:r>
          </a:p>
        </p:txBody>
      </p:sp>
      <p:sp>
        <p:nvSpPr>
          <p:cNvPr id="3" name="Text Placeholder 2">
            <a:extLst>
              <a:ext uri="{FF2B5EF4-FFF2-40B4-BE49-F238E27FC236}">
                <a16:creationId xmlns:a16="http://schemas.microsoft.com/office/drawing/2014/main" id="{03089A84-9484-4B5A-856D-D0B8976D4F5B}"/>
              </a:ext>
            </a:extLst>
          </p:cNvPr>
          <p:cNvSpPr>
            <a:spLocks noGrp="1"/>
          </p:cNvSpPr>
          <p:nvPr>
            <p:ph type="body" sz="quarter" idx="10"/>
          </p:nvPr>
        </p:nvSpPr>
        <p:spPr>
          <a:xfrm>
            <a:off x="2151633" y="2288910"/>
            <a:ext cx="15221973" cy="741927"/>
          </a:xfrm>
        </p:spPr>
        <p:txBody>
          <a:bodyPr/>
          <a:lstStyle/>
          <a:p>
            <a:r>
              <a:rPr lang="en-US" sz="4000" b="0" dirty="0">
                <a:solidFill>
                  <a:schemeClr val="accent2"/>
                </a:solidFill>
                <a:effectLst/>
                <a:latin typeface="Calibri" panose="020F0502020204030204" pitchFamily="34" charset="0"/>
                <a:ea typeface="Times New Roman" panose="02020603050405020304" pitchFamily="18" charset="0"/>
              </a:rPr>
              <a:t>Highly configurable player setup</a:t>
            </a:r>
            <a:endParaRPr lang="en-US" sz="5400" b="0" dirty="0">
              <a:solidFill>
                <a:schemeClr val="accent2"/>
              </a:solidFill>
            </a:endParaRPr>
          </a:p>
        </p:txBody>
      </p:sp>
      <p:sp>
        <p:nvSpPr>
          <p:cNvPr id="4" name="Content Placeholder 3">
            <a:extLst>
              <a:ext uri="{FF2B5EF4-FFF2-40B4-BE49-F238E27FC236}">
                <a16:creationId xmlns:a16="http://schemas.microsoft.com/office/drawing/2014/main" id="{48C49ECA-2B15-480F-AF6D-8C3DA90C3E2A}"/>
              </a:ext>
            </a:extLst>
          </p:cNvPr>
          <p:cNvSpPr>
            <a:spLocks noGrp="1"/>
          </p:cNvSpPr>
          <p:nvPr>
            <p:ph idx="14"/>
          </p:nvPr>
        </p:nvSpPr>
        <p:spPr>
          <a:xfrm>
            <a:off x="550416" y="3915153"/>
            <a:ext cx="6267827" cy="5716072"/>
          </a:xfrm>
        </p:spPr>
        <p:txBody>
          <a:bodyPr>
            <a:normAutofit/>
          </a:bodyPr>
          <a:lstStyle/>
          <a:p>
            <a:pPr marL="684213" marR="0" lvl="0" indent="-684213">
              <a:lnSpc>
                <a:spcPct val="100000"/>
              </a:lnSpc>
              <a:spcBef>
                <a:spcPts val="0"/>
              </a:spcBef>
              <a:spcAft>
                <a:spcPts val="1800"/>
              </a:spcAft>
              <a:buFont typeface="Symbol" panose="05050102010706020507" pitchFamily="18" charset="2"/>
              <a:buChar char=""/>
            </a:pPr>
            <a:r>
              <a:rPr lang="en-US" sz="3200" dirty="0">
                <a:solidFill>
                  <a:srgbClr val="000000"/>
                </a:solidFill>
                <a:effectLst/>
                <a:latin typeface="+mn-lt"/>
                <a:ea typeface="Cambria" panose="02040503050406030204" pitchFamily="18" charset="0"/>
                <a:cs typeface="Verdana" panose="020B0604030504040204" pitchFamily="34" charset="0"/>
              </a:rPr>
              <a:t>WPA Enterprise/802.1x</a:t>
            </a:r>
          </a:p>
          <a:p>
            <a:pPr marL="684213" indent="-684213">
              <a:lnSpc>
                <a:spcPct val="100000"/>
              </a:lnSpc>
              <a:spcBef>
                <a:spcPts val="0"/>
              </a:spcBef>
              <a:spcAft>
                <a:spcPts val="1800"/>
              </a:spcAft>
              <a:buFont typeface="Symbol" panose="05050102010706020507" pitchFamily="18" charset="2"/>
              <a:buChar char=""/>
            </a:pPr>
            <a:r>
              <a:rPr lang="en-US" sz="3200" dirty="0">
                <a:solidFill>
                  <a:srgbClr val="000000"/>
                </a:solidFill>
                <a:latin typeface="+mn-lt"/>
                <a:ea typeface="Cambria" panose="02040503050406030204" pitchFamily="18" charset="0"/>
                <a:cs typeface="Verdana" panose="020B0604030504040204" pitchFamily="34" charset="0"/>
              </a:rPr>
              <a:t>Tagged VLAN support</a:t>
            </a:r>
          </a:p>
          <a:p>
            <a:pPr marL="684213" indent="-684213">
              <a:lnSpc>
                <a:spcPct val="100000"/>
              </a:lnSpc>
              <a:spcBef>
                <a:spcPts val="0"/>
              </a:spcBef>
              <a:spcAft>
                <a:spcPts val="1800"/>
              </a:spcAft>
              <a:buFont typeface="Symbol" panose="05050102010706020507" pitchFamily="18" charset="2"/>
              <a:buChar char=""/>
            </a:pPr>
            <a:r>
              <a:rPr lang="en-US" sz="3200" dirty="0">
                <a:solidFill>
                  <a:srgbClr val="000000"/>
                </a:solidFill>
                <a:latin typeface="+mn-lt"/>
                <a:ea typeface="Cambria" panose="02040503050406030204" pitchFamily="18" charset="0"/>
                <a:cs typeface="Verdana" panose="020B0604030504040204" pitchFamily="34" charset="0"/>
              </a:rPr>
              <a:t>Support for BrightSign Mobile</a:t>
            </a:r>
          </a:p>
          <a:p>
            <a:pPr marL="684213" marR="0" lvl="0" indent="-684213">
              <a:lnSpc>
                <a:spcPct val="100000"/>
              </a:lnSpc>
              <a:spcBef>
                <a:spcPts val="0"/>
              </a:spcBef>
              <a:spcAft>
                <a:spcPts val="1800"/>
              </a:spcAft>
              <a:buFont typeface="Symbol" panose="05050102010706020507" pitchFamily="18" charset="2"/>
              <a:buChar char=""/>
            </a:pPr>
            <a:r>
              <a:rPr lang="en-US" sz="3200" dirty="0">
                <a:solidFill>
                  <a:srgbClr val="000000"/>
                </a:solidFill>
                <a:effectLst/>
                <a:latin typeface="+mn-lt"/>
                <a:ea typeface="Cambria" panose="02040503050406030204" pitchFamily="18" charset="0"/>
                <a:cs typeface="Verdana" panose="020B0604030504040204" pitchFamily="34" charset="0"/>
              </a:rPr>
              <a:t>Multi-network port prioritization &amp; redundancy</a:t>
            </a:r>
          </a:p>
          <a:p>
            <a:pPr marL="684213" marR="0" lvl="0" indent="-684213">
              <a:lnSpc>
                <a:spcPct val="100000"/>
              </a:lnSpc>
              <a:spcBef>
                <a:spcPts val="0"/>
              </a:spcBef>
              <a:spcAft>
                <a:spcPts val="1800"/>
              </a:spcAft>
              <a:buFont typeface="Symbol" panose="05050102010706020507" pitchFamily="18" charset="2"/>
              <a:buChar char=""/>
            </a:pPr>
            <a:r>
              <a:rPr lang="en-US" sz="3200" dirty="0">
                <a:solidFill>
                  <a:srgbClr val="000000"/>
                </a:solidFill>
                <a:effectLst/>
                <a:latin typeface="+mn-lt"/>
                <a:ea typeface="Cambria" panose="02040503050406030204" pitchFamily="18" charset="0"/>
                <a:cs typeface="Verdana" panose="020B0604030504040204" pitchFamily="34" charset="0"/>
              </a:rPr>
              <a:t>Streamlined single setup for custom configurations with partner CMS</a:t>
            </a:r>
          </a:p>
        </p:txBody>
      </p:sp>
      <p:cxnSp>
        <p:nvCxnSpPr>
          <p:cNvPr id="6" name="Straight Connector 5">
            <a:extLst>
              <a:ext uri="{FF2B5EF4-FFF2-40B4-BE49-F238E27FC236}">
                <a16:creationId xmlns:a16="http://schemas.microsoft.com/office/drawing/2014/main" id="{BC92A888-BB4E-497D-94C7-002F63BACAF6}"/>
              </a:ext>
            </a:extLst>
          </p:cNvPr>
          <p:cNvCxnSpPr>
            <a:cxnSpLocks/>
          </p:cNvCxnSpPr>
          <p:nvPr/>
        </p:nvCxnSpPr>
        <p:spPr>
          <a:xfrm>
            <a:off x="550416" y="3647569"/>
            <a:ext cx="17213801" cy="0"/>
          </a:xfrm>
          <a:prstGeom prst="line">
            <a:avLst/>
          </a:prstGeom>
        </p:spPr>
        <p:style>
          <a:lnRef idx="1">
            <a:schemeClr val="accent2"/>
          </a:lnRef>
          <a:fillRef idx="0">
            <a:schemeClr val="accent2"/>
          </a:fillRef>
          <a:effectRef idx="0">
            <a:schemeClr val="accent2"/>
          </a:effectRef>
          <a:fontRef idx="minor">
            <a:schemeClr val="tx1"/>
          </a:fontRef>
        </p:style>
      </p:cxnSp>
      <p:grpSp>
        <p:nvGrpSpPr>
          <p:cNvPr id="8" name="Group 7">
            <a:extLst>
              <a:ext uri="{FF2B5EF4-FFF2-40B4-BE49-F238E27FC236}">
                <a16:creationId xmlns:a16="http://schemas.microsoft.com/office/drawing/2014/main" id="{5C62C68B-E427-40C9-BA85-C35579DE6D71}"/>
              </a:ext>
            </a:extLst>
          </p:cNvPr>
          <p:cNvGrpSpPr/>
          <p:nvPr/>
        </p:nvGrpSpPr>
        <p:grpSpPr>
          <a:xfrm>
            <a:off x="550416" y="1952852"/>
            <a:ext cx="1431132" cy="1398479"/>
            <a:chOff x="-1723385" y="4826448"/>
            <a:chExt cx="1431132" cy="1398479"/>
          </a:xfrm>
        </p:grpSpPr>
        <p:sp>
          <p:nvSpPr>
            <p:cNvPr id="9" name="Rectangle: Rounded Corners 8">
              <a:extLst>
                <a:ext uri="{FF2B5EF4-FFF2-40B4-BE49-F238E27FC236}">
                  <a16:creationId xmlns:a16="http://schemas.microsoft.com/office/drawing/2014/main" id="{88841D08-7FAE-4F6C-8FA7-FC7B010978A0}"/>
                </a:ext>
              </a:extLst>
            </p:cNvPr>
            <p:cNvSpPr/>
            <p:nvPr/>
          </p:nvSpPr>
          <p:spPr>
            <a:xfrm>
              <a:off x="-1723385" y="4826448"/>
              <a:ext cx="1431132" cy="1398479"/>
            </a:xfrm>
            <a:prstGeom prst="roundRect">
              <a:avLst/>
            </a:prstGeom>
            <a:gradFill>
              <a:gsLst>
                <a:gs pos="0">
                  <a:srgbClr val="D7D2E4"/>
                </a:gs>
                <a:gs pos="83000">
                  <a:srgbClr val="362A6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Placeholder 9" descr="Single gear outline">
              <a:extLst>
                <a:ext uri="{FF2B5EF4-FFF2-40B4-BE49-F238E27FC236}">
                  <a16:creationId xmlns:a16="http://schemas.microsoft.com/office/drawing/2014/main" id="{563A2E64-AA10-4D9F-A82B-0950D2AA60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78028" y="4831153"/>
              <a:ext cx="740418" cy="740417"/>
            </a:xfrm>
            <a:prstGeom prst="rect">
              <a:avLst/>
            </a:prstGeom>
          </p:spPr>
        </p:pic>
        <p:pic>
          <p:nvPicPr>
            <p:cNvPr id="11" name="Picture 10" descr="Application&#10;&#10;Description automatically generated">
              <a:extLst>
                <a:ext uri="{FF2B5EF4-FFF2-40B4-BE49-F238E27FC236}">
                  <a16:creationId xmlns:a16="http://schemas.microsoft.com/office/drawing/2014/main" id="{D97CF829-200D-4C89-A1EE-FABD0E781F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8114" y="5533470"/>
              <a:ext cx="1080590" cy="460820"/>
            </a:xfrm>
            <a:prstGeom prst="rect">
              <a:avLst/>
            </a:prstGeom>
          </p:spPr>
        </p:pic>
      </p:grpSp>
      <p:pic>
        <p:nvPicPr>
          <p:cNvPr id="15" name="Picture 14" descr="Graphical user interface, text, application, email&#10;&#10;Description automatically generated">
            <a:extLst>
              <a:ext uri="{FF2B5EF4-FFF2-40B4-BE49-F238E27FC236}">
                <a16:creationId xmlns:a16="http://schemas.microsoft.com/office/drawing/2014/main" id="{E6F1C7A3-01FE-406C-8652-15A2098E1E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4149" y="3120694"/>
            <a:ext cx="5996940" cy="5425440"/>
          </a:xfrm>
          <a:prstGeom prst="rect">
            <a:avLst/>
          </a:prstGeom>
        </p:spPr>
      </p:pic>
      <p:pic>
        <p:nvPicPr>
          <p:cNvPr id="7" name="Picture 6" descr="Graphical user interface, text, application, email&#10;&#10;Description automatically generated">
            <a:extLst>
              <a:ext uri="{FF2B5EF4-FFF2-40B4-BE49-F238E27FC236}">
                <a16:creationId xmlns:a16="http://schemas.microsoft.com/office/drawing/2014/main" id="{0D1C846C-2DBC-4F6D-B95C-CECA90395F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06622" y="3818001"/>
            <a:ext cx="5996940" cy="5425440"/>
          </a:xfrm>
          <a:prstGeom prst="rect">
            <a:avLst/>
          </a:prstGeom>
        </p:spPr>
      </p:pic>
      <p:pic>
        <p:nvPicPr>
          <p:cNvPr id="17" name="Picture 16">
            <a:extLst>
              <a:ext uri="{FF2B5EF4-FFF2-40B4-BE49-F238E27FC236}">
                <a16:creationId xmlns:a16="http://schemas.microsoft.com/office/drawing/2014/main" id="{09368307-74A0-480D-B5B5-2DAEC72D1CA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553617" y="9393811"/>
            <a:ext cx="1449945" cy="641413"/>
          </a:xfrm>
          <a:prstGeom prst="rect">
            <a:avLst/>
          </a:prstGeom>
        </p:spPr>
      </p:pic>
    </p:spTree>
    <p:extLst>
      <p:ext uri="{BB962C8B-B14F-4D97-AF65-F5344CB8AC3E}">
        <p14:creationId xmlns:p14="http://schemas.microsoft.com/office/powerpoint/2010/main" val="19648957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E4BBBB9-43C9-4F4B-B541-FD7386AACFCD}"/>
              </a:ext>
            </a:extLst>
          </p:cNvPr>
          <p:cNvSpPr/>
          <p:nvPr/>
        </p:nvSpPr>
        <p:spPr>
          <a:xfrm>
            <a:off x="0" y="0"/>
            <a:ext cx="18288000" cy="15973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65">
            <a:extLst>
              <a:ext uri="{FF2B5EF4-FFF2-40B4-BE49-F238E27FC236}">
                <a16:creationId xmlns:a16="http://schemas.microsoft.com/office/drawing/2014/main" id="{030E0994-F77A-46B6-93AD-623FF365F90A}"/>
              </a:ext>
            </a:extLst>
          </p:cNvPr>
          <p:cNvPicPr>
            <a:picLocks noChangeAspect="1"/>
          </p:cNvPicPr>
          <p:nvPr/>
        </p:nvPicPr>
        <p:blipFill rotWithShape="1">
          <a:blip r:embed="rId3"/>
          <a:srcRect l="1681" r="1681"/>
          <a:stretch/>
        </p:blipFill>
        <p:spPr>
          <a:xfrm>
            <a:off x="558615" y="1910969"/>
            <a:ext cx="1422934" cy="1422933"/>
          </a:xfrm>
          <a:prstGeom prst="rect">
            <a:avLst/>
          </a:prstGeom>
        </p:spPr>
      </p:pic>
      <p:sp>
        <p:nvSpPr>
          <p:cNvPr id="11" name="Text Placeholder 2">
            <a:extLst>
              <a:ext uri="{FF2B5EF4-FFF2-40B4-BE49-F238E27FC236}">
                <a16:creationId xmlns:a16="http://schemas.microsoft.com/office/drawing/2014/main" id="{19407136-55D8-4401-9473-0E4D82508D44}"/>
              </a:ext>
            </a:extLst>
          </p:cNvPr>
          <p:cNvSpPr txBox="1">
            <a:spLocks/>
          </p:cNvSpPr>
          <p:nvPr/>
        </p:nvSpPr>
        <p:spPr>
          <a:xfrm>
            <a:off x="2151633" y="2288910"/>
            <a:ext cx="15221973" cy="741927"/>
          </a:xfrm>
          <a:prstGeom prst="rect">
            <a:avLst/>
          </a:prstGeom>
        </p:spPr>
        <p:txBody>
          <a:bodyPr vert="horz" lIns="91440" tIns="45720" rIns="91440" bIns="45720" rtlCol="0" anchor="b" anchorCtr="0">
            <a:noAutofit/>
          </a:bodyPr>
          <a:lstStyle>
            <a:lvl1pPr marL="0" indent="0" algn="l" defTabSz="1371600" rtl="0" eaLnBrk="1" latinLnBrk="0" hangingPunct="1">
              <a:lnSpc>
                <a:spcPct val="90000"/>
              </a:lnSpc>
              <a:spcBef>
                <a:spcPts val="1500"/>
              </a:spcBef>
              <a:buFont typeface="Arial" panose="020B0604020202020204" pitchFamily="34" charset="0"/>
              <a:buNone/>
              <a:defRPr sz="3150" b="1" i="0" kern="1200">
                <a:solidFill>
                  <a:srgbClr val="372059"/>
                </a:solidFill>
                <a:latin typeface="Verdana"/>
                <a:ea typeface="Open Sans" panose="020B0606030504020204" pitchFamily="34" charset="0"/>
                <a:cs typeface="Verdana"/>
              </a:defRPr>
            </a:lvl1pPr>
            <a:lvl2pPr marL="514376" indent="0" algn="l" defTabSz="1371600" rtl="0" eaLnBrk="1" latinLnBrk="0" hangingPunct="1">
              <a:lnSpc>
                <a:spcPct val="90000"/>
              </a:lnSpc>
              <a:spcBef>
                <a:spcPts val="750"/>
              </a:spcBef>
              <a:buFont typeface="Arial" panose="020B0604020202020204" pitchFamily="34" charset="0"/>
              <a:buNone/>
              <a:defRPr sz="2250" kern="1200">
                <a:solidFill>
                  <a:schemeClr val="tx1"/>
                </a:solidFill>
                <a:latin typeface="Verdana"/>
                <a:ea typeface="Open Sans" panose="020B0606030504020204" pitchFamily="34" charset="0"/>
                <a:cs typeface="Verdana"/>
              </a:defRPr>
            </a:lvl2pPr>
            <a:lvl3pPr marL="1028751" indent="0" algn="l" defTabSz="1371600" rtl="0" eaLnBrk="1" latinLnBrk="0" hangingPunct="1">
              <a:lnSpc>
                <a:spcPct val="90000"/>
              </a:lnSpc>
              <a:spcBef>
                <a:spcPts val="750"/>
              </a:spcBef>
              <a:buFont typeface="Arial" panose="020B0604020202020204" pitchFamily="34" charset="0"/>
              <a:buNone/>
              <a:defRPr sz="2250" kern="1200">
                <a:solidFill>
                  <a:schemeClr val="tx1"/>
                </a:solidFill>
                <a:latin typeface="Verdana"/>
                <a:ea typeface="Open Sans" panose="020B0606030504020204" pitchFamily="34" charset="0"/>
                <a:cs typeface="Verdana"/>
              </a:defRPr>
            </a:lvl3pPr>
            <a:lvl4pPr marL="1543127" indent="0" algn="l" defTabSz="1371600" rtl="0" eaLnBrk="1" latinLnBrk="0" hangingPunct="1">
              <a:lnSpc>
                <a:spcPct val="90000"/>
              </a:lnSpc>
              <a:spcBef>
                <a:spcPts val="750"/>
              </a:spcBef>
              <a:buFont typeface="Arial" panose="020B0604020202020204" pitchFamily="34" charset="0"/>
              <a:buNone/>
              <a:defRPr sz="2250" kern="1200">
                <a:solidFill>
                  <a:schemeClr val="tx1"/>
                </a:solidFill>
                <a:latin typeface="Verdana"/>
                <a:ea typeface="Open Sans" panose="020B0606030504020204" pitchFamily="34" charset="0"/>
                <a:cs typeface="Verdana"/>
              </a:defRPr>
            </a:lvl4pPr>
            <a:lvl5pPr marL="2057504" indent="0" algn="l" defTabSz="1371600" rtl="0" eaLnBrk="1" latinLnBrk="0" hangingPunct="1">
              <a:lnSpc>
                <a:spcPct val="90000"/>
              </a:lnSpc>
              <a:spcBef>
                <a:spcPts val="750"/>
              </a:spcBef>
              <a:buFont typeface="Arial" panose="020B0604020202020204" pitchFamily="34" charset="0"/>
              <a:buNone/>
              <a:defRPr sz="2250" kern="1200">
                <a:solidFill>
                  <a:schemeClr val="tx1"/>
                </a:solidFill>
                <a:latin typeface="Verdana"/>
                <a:ea typeface="Open Sans" panose="020B0606030504020204" pitchFamily="34" charset="0"/>
                <a:cs typeface="Verdana"/>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4000" b="0" dirty="0">
                <a:solidFill>
                  <a:schemeClr val="accent2"/>
                </a:solidFill>
                <a:latin typeface="Calibri" panose="020F0502020204030204" pitchFamily="34" charset="0"/>
                <a:ea typeface="Times New Roman" panose="02020603050405020304" pitchFamily="18" charset="0"/>
              </a:rPr>
              <a:t>Optimized player status &amp; controls</a:t>
            </a:r>
            <a:endParaRPr lang="en-US" sz="5400" b="0" dirty="0">
              <a:solidFill>
                <a:schemeClr val="accent2"/>
              </a:solidFill>
            </a:endParaRPr>
          </a:p>
        </p:txBody>
      </p:sp>
      <p:cxnSp>
        <p:nvCxnSpPr>
          <p:cNvPr id="12" name="Straight Connector 11">
            <a:extLst>
              <a:ext uri="{FF2B5EF4-FFF2-40B4-BE49-F238E27FC236}">
                <a16:creationId xmlns:a16="http://schemas.microsoft.com/office/drawing/2014/main" id="{08336318-0645-40F8-BF2A-7C833B54D64E}"/>
              </a:ext>
            </a:extLst>
          </p:cNvPr>
          <p:cNvCxnSpPr>
            <a:cxnSpLocks/>
          </p:cNvCxnSpPr>
          <p:nvPr/>
        </p:nvCxnSpPr>
        <p:spPr>
          <a:xfrm>
            <a:off x="550416" y="3647569"/>
            <a:ext cx="17213801" cy="0"/>
          </a:xfrm>
          <a:prstGeom prst="line">
            <a:avLst/>
          </a:prstGeom>
        </p:spPr>
        <p:style>
          <a:lnRef idx="1">
            <a:schemeClr val="accent2"/>
          </a:lnRef>
          <a:fillRef idx="0">
            <a:schemeClr val="accent2"/>
          </a:fillRef>
          <a:effectRef idx="0">
            <a:schemeClr val="accent2"/>
          </a:effectRef>
          <a:fontRef idx="minor">
            <a:schemeClr val="tx1"/>
          </a:fontRef>
        </p:style>
      </p:cxnSp>
      <p:sp>
        <p:nvSpPr>
          <p:cNvPr id="4" name="Content Placeholder 3">
            <a:extLst>
              <a:ext uri="{FF2B5EF4-FFF2-40B4-BE49-F238E27FC236}">
                <a16:creationId xmlns:a16="http://schemas.microsoft.com/office/drawing/2014/main" id="{48C49ECA-2B15-480F-AF6D-8C3DA90C3E2A}"/>
              </a:ext>
            </a:extLst>
          </p:cNvPr>
          <p:cNvSpPr>
            <a:spLocks noGrp="1"/>
          </p:cNvSpPr>
          <p:nvPr>
            <p:ph idx="14"/>
          </p:nvPr>
        </p:nvSpPr>
        <p:spPr>
          <a:xfrm>
            <a:off x="558615" y="3950633"/>
            <a:ext cx="7810133" cy="5905259"/>
          </a:xfrm>
        </p:spPr>
        <p:txBody>
          <a:bodyPr>
            <a:normAutofit fontScale="85000" lnSpcReduction="20000"/>
          </a:bodyPr>
          <a:lstStyle/>
          <a:p>
            <a:pPr marL="741363" marR="0" lvl="0" indent="-741363">
              <a:lnSpc>
                <a:spcPct val="120000"/>
              </a:lnSpc>
              <a:spcBef>
                <a:spcPts val="0"/>
              </a:spcBef>
              <a:spcAft>
                <a:spcPts val="1800"/>
              </a:spcAft>
              <a:buFont typeface="Symbol" panose="05050102010706020507" pitchFamily="18" charset="2"/>
              <a:buChar char=""/>
            </a:pPr>
            <a:r>
              <a:rPr lang="en-US" sz="3600" dirty="0">
                <a:solidFill>
                  <a:srgbClr val="000000"/>
                </a:solidFill>
                <a:effectLst/>
                <a:latin typeface="+mn-lt"/>
                <a:ea typeface="Cambria" panose="02040503050406030204" pitchFamily="18" charset="0"/>
                <a:cs typeface="Verdana" panose="020B0604030504040204" pitchFamily="34" charset="0"/>
              </a:rPr>
              <a:t>Real-time reporting of player network health over the past 24 hours</a:t>
            </a:r>
          </a:p>
          <a:p>
            <a:pPr marL="741363" marR="0" lvl="0" indent="-741363">
              <a:lnSpc>
                <a:spcPct val="120000"/>
              </a:lnSpc>
              <a:spcBef>
                <a:spcPts val="0"/>
              </a:spcBef>
              <a:spcAft>
                <a:spcPts val="1800"/>
              </a:spcAft>
              <a:buFont typeface="Symbol" panose="05050102010706020507" pitchFamily="18" charset="2"/>
              <a:buChar char=""/>
            </a:pPr>
            <a:r>
              <a:rPr lang="en-US" sz="3600" dirty="0">
                <a:solidFill>
                  <a:srgbClr val="000000"/>
                </a:solidFill>
                <a:effectLst/>
                <a:latin typeface="+mn-lt"/>
                <a:ea typeface="Cambria" panose="02040503050406030204" pitchFamily="18" charset="0"/>
                <a:cs typeface="Verdana" panose="020B0604030504040204" pitchFamily="34" charset="0"/>
              </a:rPr>
              <a:t>View SD card health in real time</a:t>
            </a:r>
          </a:p>
          <a:p>
            <a:pPr marL="741363" marR="0" lvl="0" indent="-741363">
              <a:lnSpc>
                <a:spcPct val="120000"/>
              </a:lnSpc>
              <a:spcBef>
                <a:spcPts val="0"/>
              </a:spcBef>
              <a:spcAft>
                <a:spcPts val="1800"/>
              </a:spcAft>
              <a:buFont typeface="Symbol" panose="05050102010706020507" pitchFamily="18" charset="2"/>
              <a:buChar char=""/>
            </a:pPr>
            <a:r>
              <a:rPr lang="en-US" sz="3600" dirty="0">
                <a:solidFill>
                  <a:srgbClr val="000000"/>
                </a:solidFill>
                <a:effectLst/>
                <a:latin typeface="+mn-lt"/>
                <a:ea typeface="Cambria" panose="02040503050406030204" pitchFamily="18" charset="0"/>
                <a:cs typeface="Verdana" panose="020B0604030504040204" pitchFamily="34" charset="0"/>
              </a:rPr>
              <a:t>Make real-time edits to player properties such as network settings, interface priority &amp; data rate limiting</a:t>
            </a:r>
          </a:p>
          <a:p>
            <a:pPr marL="741363" marR="0" lvl="0" indent="-741363">
              <a:lnSpc>
                <a:spcPct val="120000"/>
              </a:lnSpc>
              <a:spcBef>
                <a:spcPts val="0"/>
              </a:spcBef>
              <a:spcAft>
                <a:spcPts val="1800"/>
              </a:spcAft>
              <a:buFont typeface="Symbol" panose="05050102010706020507" pitchFamily="18" charset="2"/>
              <a:buChar char=""/>
            </a:pPr>
            <a:r>
              <a:rPr lang="en-US" sz="3600" dirty="0">
                <a:solidFill>
                  <a:srgbClr val="000000"/>
                </a:solidFill>
                <a:effectLst/>
                <a:latin typeface="+mn-lt"/>
                <a:ea typeface="Cambria" panose="02040503050406030204" pitchFamily="18" charset="0"/>
                <a:cs typeface="Verdana" panose="020B0604030504040204" pitchFamily="34" charset="0"/>
              </a:rPr>
              <a:t>Auto-discovery &amp; configuration of network interfaces</a:t>
            </a:r>
          </a:p>
          <a:p>
            <a:pPr marL="741363" marR="0" lvl="0" indent="-741363">
              <a:lnSpc>
                <a:spcPct val="120000"/>
              </a:lnSpc>
              <a:spcBef>
                <a:spcPts val="0"/>
              </a:spcBef>
              <a:spcAft>
                <a:spcPts val="1800"/>
              </a:spcAft>
              <a:buFont typeface="Symbol" panose="05050102010706020507" pitchFamily="18" charset="2"/>
              <a:buChar char=""/>
            </a:pPr>
            <a:r>
              <a:rPr lang="en-US" sz="3600" dirty="0">
                <a:solidFill>
                  <a:srgbClr val="000000"/>
                </a:solidFill>
                <a:effectLst/>
                <a:latin typeface="+mn-lt"/>
                <a:ea typeface="Cambria" panose="02040503050406030204" pitchFamily="18" charset="0"/>
                <a:cs typeface="Verdana" panose="020B0604030504040204" pitchFamily="34" charset="0"/>
              </a:rPr>
              <a:t>Automatic rollback </a:t>
            </a:r>
            <a:r>
              <a:rPr lang="en-US" sz="3600" dirty="0">
                <a:solidFill>
                  <a:srgbClr val="000000"/>
                </a:solidFill>
                <a:latin typeface="+mn-lt"/>
                <a:ea typeface="Cambria" panose="02040503050406030204" pitchFamily="18" charset="0"/>
                <a:cs typeface="Verdana" panose="020B0604030504040204" pitchFamily="34" charset="0"/>
              </a:rPr>
              <a:t>to valid </a:t>
            </a:r>
            <a:r>
              <a:rPr lang="en-US" sz="3600" dirty="0">
                <a:solidFill>
                  <a:srgbClr val="000000"/>
                </a:solidFill>
                <a:effectLst/>
                <a:latin typeface="+mn-lt"/>
                <a:ea typeface="Cambria" panose="02040503050406030204" pitchFamily="18" charset="0"/>
                <a:cs typeface="Verdana" panose="020B0604030504040204" pitchFamily="34" charset="0"/>
              </a:rPr>
              <a:t>network configuration</a:t>
            </a:r>
          </a:p>
        </p:txBody>
      </p:sp>
      <p:sp>
        <p:nvSpPr>
          <p:cNvPr id="8" name="Title 1">
            <a:extLst>
              <a:ext uri="{FF2B5EF4-FFF2-40B4-BE49-F238E27FC236}">
                <a16:creationId xmlns:a16="http://schemas.microsoft.com/office/drawing/2014/main" id="{D870ED6D-A5AF-4873-B87A-AC9E46D0661A}"/>
              </a:ext>
            </a:extLst>
          </p:cNvPr>
          <p:cNvSpPr txBox="1">
            <a:spLocks/>
          </p:cNvSpPr>
          <p:nvPr/>
        </p:nvSpPr>
        <p:spPr>
          <a:xfrm>
            <a:off x="1066112" y="431104"/>
            <a:ext cx="16307495" cy="702557"/>
          </a:xfrm>
          <a:prstGeom prst="rect">
            <a:avLst/>
          </a:prstGeom>
        </p:spPr>
        <p:txBody>
          <a:bodyPr vert="horz" lIns="91440" tIns="45720" rIns="91440" bIns="45720" rtlCol="0" anchor="ctr" anchorCtr="0">
            <a:noAutofit/>
          </a:bodyPr>
          <a:lstStyle>
            <a:lvl1pPr algn="l" defTabSz="1371600" rtl="0" eaLnBrk="1" latinLnBrk="0" hangingPunct="1">
              <a:lnSpc>
                <a:spcPct val="100000"/>
              </a:lnSpc>
              <a:spcBef>
                <a:spcPct val="0"/>
              </a:spcBef>
              <a:buNone/>
              <a:defRPr sz="4500" b="1" i="0" kern="1200" cap="all">
                <a:solidFill>
                  <a:schemeClr val="bg1"/>
                </a:solidFill>
                <a:latin typeface="Arial"/>
                <a:ea typeface="+mj-ea"/>
                <a:cs typeface="Arial"/>
              </a:defRPr>
            </a:lvl1pPr>
          </a:lstStyle>
          <a:p>
            <a:r>
              <a:rPr lang="en-US" sz="6000" b="0">
                <a:latin typeface="+mj-lt"/>
              </a:rPr>
              <a:t>BSN.cloud Enhancements</a:t>
            </a:r>
            <a:endParaRPr lang="en-US" sz="6000" b="0" dirty="0">
              <a:latin typeface="+mj-lt"/>
            </a:endParaRPr>
          </a:p>
        </p:txBody>
      </p:sp>
      <p:pic>
        <p:nvPicPr>
          <p:cNvPr id="3" name="Picture 2" descr="Graphical user interface, text, application&#10;&#10;Description automatically generated">
            <a:extLst>
              <a:ext uri="{FF2B5EF4-FFF2-40B4-BE49-F238E27FC236}">
                <a16:creationId xmlns:a16="http://schemas.microsoft.com/office/drawing/2014/main" id="{CE18A903-697B-4B6F-9DBA-EC295879514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t="269" b="36416"/>
          <a:stretch/>
        </p:blipFill>
        <p:spPr>
          <a:xfrm>
            <a:off x="10216245" y="1944129"/>
            <a:ext cx="3421683" cy="7790173"/>
          </a:xfrm>
          <a:prstGeom prst="rect">
            <a:avLst/>
          </a:prstGeom>
          <a:ln>
            <a:noFill/>
          </a:ln>
          <a:effectLst>
            <a:outerShdw blurRad="292100" dist="139700" dir="2700000" algn="tl" rotWithShape="0">
              <a:srgbClr val="333333">
                <a:alpha val="65000"/>
              </a:srgbClr>
            </a:outerShdw>
          </a:effectLst>
        </p:spPr>
      </p:pic>
      <p:pic>
        <p:nvPicPr>
          <p:cNvPr id="14" name="Picture 13" descr="Graphical user interface, text, application&#10;&#10;Description automatically generated">
            <a:extLst>
              <a:ext uri="{FF2B5EF4-FFF2-40B4-BE49-F238E27FC236}">
                <a16:creationId xmlns:a16="http://schemas.microsoft.com/office/drawing/2014/main" id="{AAF7C087-E657-42E3-B537-772D1317A1C3}"/>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r="3869" b="22363"/>
          <a:stretch/>
        </p:blipFill>
        <p:spPr>
          <a:xfrm>
            <a:off x="14109666" y="569022"/>
            <a:ext cx="3263940" cy="8600336"/>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0D399AC5-FE27-499C-944D-463D463715F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553617" y="9393811"/>
            <a:ext cx="1449945" cy="641413"/>
          </a:xfrm>
          <a:prstGeom prst="rect">
            <a:avLst/>
          </a:prstGeom>
        </p:spPr>
      </p:pic>
    </p:spTree>
    <p:extLst>
      <p:ext uri="{BB962C8B-B14F-4D97-AF65-F5344CB8AC3E}">
        <p14:creationId xmlns:p14="http://schemas.microsoft.com/office/powerpoint/2010/main" val="28483747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1161F2-486B-4C1B-AC34-1CDC11E42863}"/>
              </a:ext>
            </a:extLst>
          </p:cNvPr>
          <p:cNvSpPr>
            <a:spLocks noGrp="1"/>
          </p:cNvSpPr>
          <p:nvPr>
            <p:ph type="body" sz="quarter" idx="10"/>
          </p:nvPr>
        </p:nvSpPr>
        <p:spPr>
          <a:xfrm>
            <a:off x="2353221" y="903216"/>
            <a:ext cx="15447099" cy="740570"/>
          </a:xfrm>
        </p:spPr>
        <p:txBody>
          <a:bodyPr>
            <a:noAutofit/>
          </a:bodyPr>
          <a:lstStyle/>
          <a:p>
            <a:r>
              <a:rPr lang="en-US" sz="5200" dirty="0"/>
              <a:t>24-Hr Network Health Report</a:t>
            </a:r>
          </a:p>
        </p:txBody>
      </p:sp>
      <p:sp>
        <p:nvSpPr>
          <p:cNvPr id="3" name="Text Placeholder 2">
            <a:extLst>
              <a:ext uri="{FF2B5EF4-FFF2-40B4-BE49-F238E27FC236}">
                <a16:creationId xmlns:a16="http://schemas.microsoft.com/office/drawing/2014/main" id="{C5954B83-AF98-4024-A381-3C98A1852D37}"/>
              </a:ext>
            </a:extLst>
          </p:cNvPr>
          <p:cNvSpPr>
            <a:spLocks noGrp="1"/>
          </p:cNvSpPr>
          <p:nvPr>
            <p:ph type="body" sz="quarter" idx="11"/>
          </p:nvPr>
        </p:nvSpPr>
        <p:spPr>
          <a:xfrm>
            <a:off x="5098233" y="8512730"/>
            <a:ext cx="8091531" cy="1201787"/>
          </a:xfrm>
        </p:spPr>
        <p:txBody>
          <a:bodyPr>
            <a:normAutofit/>
          </a:bodyPr>
          <a:lstStyle/>
          <a:p>
            <a:pPr algn="ctr"/>
            <a:r>
              <a:rPr lang="en-US" sz="3200" dirty="0"/>
              <a:t>View a graphical representation of all your players over the last 24-hours</a:t>
            </a:r>
          </a:p>
        </p:txBody>
      </p:sp>
      <p:sp>
        <p:nvSpPr>
          <p:cNvPr id="8" name="Arrow: Pentagon 7">
            <a:hlinkClick r:id="rId3" action="ppaction://hlinksldjump"/>
            <a:extLst>
              <a:ext uri="{FF2B5EF4-FFF2-40B4-BE49-F238E27FC236}">
                <a16:creationId xmlns:a16="http://schemas.microsoft.com/office/drawing/2014/main" id="{A5ECAFCF-8D3A-42E6-9C52-B01D5E890483}"/>
              </a:ext>
            </a:extLst>
          </p:cNvPr>
          <p:cNvSpPr/>
          <p:nvPr/>
        </p:nvSpPr>
        <p:spPr>
          <a:xfrm rot="5400000">
            <a:off x="16358400" y="-14400"/>
            <a:ext cx="1195200" cy="1173600"/>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hlinkClick r:id="rId4" action="ppaction://hlinksldjump"/>
            <a:extLst>
              <a:ext uri="{FF2B5EF4-FFF2-40B4-BE49-F238E27FC236}">
                <a16:creationId xmlns:a16="http://schemas.microsoft.com/office/drawing/2014/main" id="{7D590E68-3C65-41C8-BEFF-47B625689212}"/>
              </a:ext>
            </a:extLst>
          </p:cNvPr>
          <p:cNvSpPr/>
          <p:nvPr/>
        </p:nvSpPr>
        <p:spPr>
          <a:xfrm rot="5400000">
            <a:off x="14960599" y="-14400"/>
            <a:ext cx="1195200" cy="1173600"/>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6C17886-F1B8-4DE1-87FE-A16BF37F242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553617" y="9393811"/>
            <a:ext cx="1449945" cy="641413"/>
          </a:xfrm>
          <a:prstGeom prst="rect">
            <a:avLst/>
          </a:prstGeom>
        </p:spPr>
      </p:pic>
      <p:pic>
        <p:nvPicPr>
          <p:cNvPr id="6" name="Picture 5">
            <a:extLst>
              <a:ext uri="{FF2B5EF4-FFF2-40B4-BE49-F238E27FC236}">
                <a16:creationId xmlns:a16="http://schemas.microsoft.com/office/drawing/2014/main" id="{2A4BC0B6-E69C-48D0-A631-D41E2CC0602C}"/>
              </a:ext>
            </a:extLst>
          </p:cNvPr>
          <p:cNvPicPr>
            <a:picLocks noChangeAspect="1"/>
          </p:cNvPicPr>
          <p:nvPr/>
        </p:nvPicPr>
        <p:blipFill>
          <a:blip r:embed="rId6"/>
          <a:stretch>
            <a:fillRect/>
          </a:stretch>
        </p:blipFill>
        <p:spPr>
          <a:xfrm>
            <a:off x="4314331" y="2130301"/>
            <a:ext cx="9659333" cy="6026398"/>
          </a:xfrm>
          <a:prstGeom prst="rect">
            <a:avLst/>
          </a:prstGeom>
          <a:ln w="38100">
            <a:solidFill>
              <a:schemeClr val="tx2">
                <a:lumMod val="40000"/>
                <a:lumOff val="60000"/>
              </a:schemeClr>
            </a:solidFill>
          </a:ln>
          <a:effectLst>
            <a:outerShdw blurRad="292100" dist="139700" dir="2700000" algn="tl" rotWithShape="0">
              <a:srgbClr val="333333">
                <a:alpha val="65000"/>
              </a:srgbClr>
            </a:outerShdw>
          </a:effectLst>
        </p:spPr>
      </p:pic>
      <p:grpSp>
        <p:nvGrpSpPr>
          <p:cNvPr id="20" name="Group 19">
            <a:extLst>
              <a:ext uri="{FF2B5EF4-FFF2-40B4-BE49-F238E27FC236}">
                <a16:creationId xmlns:a16="http://schemas.microsoft.com/office/drawing/2014/main" id="{7F6C89E0-0B4F-4B5A-B402-D733F33067A8}"/>
              </a:ext>
            </a:extLst>
          </p:cNvPr>
          <p:cNvGrpSpPr/>
          <p:nvPr/>
        </p:nvGrpSpPr>
        <p:grpSpPr>
          <a:xfrm>
            <a:off x="661394" y="572400"/>
            <a:ext cx="1432684" cy="1402202"/>
            <a:chOff x="378607" y="572400"/>
            <a:chExt cx="1432684" cy="1402202"/>
          </a:xfrm>
        </p:grpSpPr>
        <p:pic>
          <p:nvPicPr>
            <p:cNvPr id="10" name="Picture 9" descr="Shape&#10;&#10;Description automatically generated">
              <a:extLst>
                <a:ext uri="{FF2B5EF4-FFF2-40B4-BE49-F238E27FC236}">
                  <a16:creationId xmlns:a16="http://schemas.microsoft.com/office/drawing/2014/main" id="{64BA90B0-8B6C-4354-ABC7-ACFE68AB04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8607" y="572400"/>
              <a:ext cx="1432684" cy="1402202"/>
            </a:xfrm>
            <a:prstGeom prst="rect">
              <a:avLst/>
            </a:prstGeom>
          </p:spPr>
        </p:pic>
        <p:pic>
          <p:nvPicPr>
            <p:cNvPr id="16" name="Graphic 15" descr="Bar chart with solid fill">
              <a:extLst>
                <a:ext uri="{FF2B5EF4-FFF2-40B4-BE49-F238E27FC236}">
                  <a16:creationId xmlns:a16="http://schemas.microsoft.com/office/drawing/2014/main" id="{49110F16-A95A-40FA-ABA1-38A6C33F82A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637749" y="795651"/>
              <a:ext cx="914400" cy="914400"/>
            </a:xfrm>
            <a:prstGeom prst="rect">
              <a:avLst/>
            </a:prstGeom>
          </p:spPr>
        </p:pic>
      </p:grpSp>
      <p:pic>
        <p:nvPicPr>
          <p:cNvPr id="14" name="Picture 13">
            <a:extLst>
              <a:ext uri="{FF2B5EF4-FFF2-40B4-BE49-F238E27FC236}">
                <a16:creationId xmlns:a16="http://schemas.microsoft.com/office/drawing/2014/main" id="{AE6C3A50-D0CB-4AA5-8EA9-75164C8582B8}"/>
              </a:ext>
            </a:extLst>
          </p:cNvPr>
          <p:cNvPicPr>
            <a:picLocks noChangeAspect="1"/>
          </p:cNvPicPr>
          <p:nvPr/>
        </p:nvPicPr>
        <p:blipFill rotWithShape="1">
          <a:blip r:embed="rId10"/>
          <a:srcRect l="28754" t="-11261" r="-8252" b="11261"/>
          <a:stretch/>
        </p:blipFill>
        <p:spPr>
          <a:xfrm>
            <a:off x="14144508" y="2387176"/>
            <a:ext cx="3324225" cy="3324225"/>
          </a:xfrm>
          <a:prstGeom prst="ellipse">
            <a:avLst/>
          </a:prstGeom>
          <a:ln w="76200">
            <a:solidFill>
              <a:schemeClr val="tx1"/>
            </a:solidFill>
          </a:ln>
        </p:spPr>
      </p:pic>
      <p:pic>
        <p:nvPicPr>
          <p:cNvPr id="19" name="Graphic 18" descr="Cursor with solid fill">
            <a:extLst>
              <a:ext uri="{FF2B5EF4-FFF2-40B4-BE49-F238E27FC236}">
                <a16:creationId xmlns:a16="http://schemas.microsoft.com/office/drawing/2014/main" id="{AEE85BAD-8564-4CBF-B39C-8EE7D77A93C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630312" y="3686881"/>
            <a:ext cx="724814" cy="724814"/>
          </a:xfrm>
          <a:prstGeom prst="rect">
            <a:avLst/>
          </a:prstGeom>
        </p:spPr>
      </p:pic>
    </p:spTree>
    <p:extLst>
      <p:ext uri="{BB962C8B-B14F-4D97-AF65-F5344CB8AC3E}">
        <p14:creationId xmlns:p14="http://schemas.microsoft.com/office/powerpoint/2010/main" val="2509724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1161F2-486B-4C1B-AC34-1CDC11E42863}"/>
              </a:ext>
            </a:extLst>
          </p:cNvPr>
          <p:cNvSpPr>
            <a:spLocks noGrp="1"/>
          </p:cNvSpPr>
          <p:nvPr>
            <p:ph type="body" sz="quarter" idx="10"/>
          </p:nvPr>
        </p:nvSpPr>
        <p:spPr>
          <a:xfrm>
            <a:off x="2177285" y="640528"/>
            <a:ext cx="15714475" cy="740570"/>
          </a:xfrm>
        </p:spPr>
        <p:txBody>
          <a:bodyPr>
            <a:normAutofit fontScale="92500" lnSpcReduction="20000"/>
          </a:bodyPr>
          <a:lstStyle/>
          <a:p>
            <a:r>
              <a:rPr lang="en-US" dirty="0"/>
              <a:t>Real Time Edits of Player Settings </a:t>
            </a:r>
          </a:p>
        </p:txBody>
      </p:sp>
      <p:sp>
        <p:nvSpPr>
          <p:cNvPr id="3" name="Text Placeholder 2">
            <a:extLst>
              <a:ext uri="{FF2B5EF4-FFF2-40B4-BE49-F238E27FC236}">
                <a16:creationId xmlns:a16="http://schemas.microsoft.com/office/drawing/2014/main" id="{C5954B83-AF98-4024-A381-3C98A1852D37}"/>
              </a:ext>
            </a:extLst>
          </p:cNvPr>
          <p:cNvSpPr>
            <a:spLocks noGrp="1"/>
          </p:cNvSpPr>
          <p:nvPr>
            <p:ph type="body" sz="quarter" idx="11"/>
          </p:nvPr>
        </p:nvSpPr>
        <p:spPr>
          <a:xfrm>
            <a:off x="2198613" y="1381095"/>
            <a:ext cx="15693148" cy="657912"/>
          </a:xfrm>
        </p:spPr>
        <p:txBody>
          <a:bodyPr>
            <a:normAutofit/>
          </a:bodyPr>
          <a:lstStyle/>
          <a:p>
            <a:r>
              <a:rPr lang="en-US" sz="3400" dirty="0"/>
              <a:t>Update player settings &amp; network configurations without reprovisioning</a:t>
            </a:r>
          </a:p>
        </p:txBody>
      </p:sp>
      <p:sp>
        <p:nvSpPr>
          <p:cNvPr id="9" name="Arrow: Pentagon 8">
            <a:hlinkClick r:id="rId3" action="ppaction://hlinksldjump"/>
            <a:extLst>
              <a:ext uri="{FF2B5EF4-FFF2-40B4-BE49-F238E27FC236}">
                <a16:creationId xmlns:a16="http://schemas.microsoft.com/office/drawing/2014/main" id="{7D590E68-3C65-41C8-BEFF-47B625689212}"/>
              </a:ext>
            </a:extLst>
          </p:cNvPr>
          <p:cNvSpPr/>
          <p:nvPr/>
        </p:nvSpPr>
        <p:spPr>
          <a:xfrm rot="5400000">
            <a:off x="14960599" y="-14400"/>
            <a:ext cx="1195200" cy="1173600"/>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6C17886-F1B8-4DE1-87FE-A16BF37F24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553617" y="9393811"/>
            <a:ext cx="1449945" cy="641413"/>
          </a:xfrm>
          <a:prstGeom prst="rect">
            <a:avLst/>
          </a:prstGeom>
        </p:spPr>
      </p:pic>
      <p:pic>
        <p:nvPicPr>
          <p:cNvPr id="7" name="Picture Placeholder 6" descr="Shape&#10;&#10;Description automatically generated">
            <a:extLst>
              <a:ext uri="{FF2B5EF4-FFF2-40B4-BE49-F238E27FC236}">
                <a16:creationId xmlns:a16="http://schemas.microsoft.com/office/drawing/2014/main" id="{0A88B9BD-1989-4443-AFD2-EF1B34BF93AE}"/>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1064" r="1064"/>
          <a:stretch>
            <a:fillRect/>
          </a:stretch>
        </p:blipFill>
        <p:spPr>
          <a:xfrm>
            <a:off x="521865" y="598194"/>
            <a:ext cx="1431132" cy="1431131"/>
          </a:xfrm>
        </p:spPr>
      </p:pic>
      <p:pic>
        <p:nvPicPr>
          <p:cNvPr id="10" name="Picture 9">
            <a:extLst>
              <a:ext uri="{FF2B5EF4-FFF2-40B4-BE49-F238E27FC236}">
                <a16:creationId xmlns:a16="http://schemas.microsoft.com/office/drawing/2014/main" id="{698CDE62-1573-4E9E-8821-25F18B56BE15}"/>
              </a:ext>
            </a:extLst>
          </p:cNvPr>
          <p:cNvPicPr>
            <a:picLocks noChangeAspect="1"/>
          </p:cNvPicPr>
          <p:nvPr/>
        </p:nvPicPr>
        <p:blipFill rotWithShape="1">
          <a:blip r:embed="rId6"/>
          <a:srcRect l="17531" t="14705" r="13827" b="11659"/>
          <a:stretch/>
        </p:blipFill>
        <p:spPr>
          <a:xfrm>
            <a:off x="758819" y="3077807"/>
            <a:ext cx="9799117" cy="5912957"/>
          </a:xfrm>
          <a:prstGeom prst="rect">
            <a:avLst/>
          </a:prstGeom>
          <a:ln w="57150">
            <a:solidFill>
              <a:schemeClr val="tx2">
                <a:lumMod val="20000"/>
                <a:lumOff val="80000"/>
              </a:schemeClr>
            </a:solidFill>
          </a:ln>
          <a:effectLst>
            <a:outerShdw blurRad="50800" dist="38100" dir="2700000" algn="tl" rotWithShape="0">
              <a:prstClr val="black">
                <a:alpha val="40000"/>
              </a:prstClr>
            </a:outerShdw>
          </a:effectLst>
          <a:scene3d>
            <a:camera prst="perspectiveRight" fov="1800000">
              <a:rot lat="0" lon="20400000" rev="0"/>
            </a:camera>
            <a:lightRig rig="threePt" dir="t"/>
          </a:scene3d>
        </p:spPr>
      </p:pic>
      <p:sp>
        <p:nvSpPr>
          <p:cNvPr id="12" name="TextBox 11">
            <a:extLst>
              <a:ext uri="{FF2B5EF4-FFF2-40B4-BE49-F238E27FC236}">
                <a16:creationId xmlns:a16="http://schemas.microsoft.com/office/drawing/2014/main" id="{8B774164-F58C-40EE-B832-99B14828B8A6}"/>
              </a:ext>
            </a:extLst>
          </p:cNvPr>
          <p:cNvSpPr txBox="1"/>
          <p:nvPr/>
        </p:nvSpPr>
        <p:spPr>
          <a:xfrm>
            <a:off x="9951281" y="3237052"/>
            <a:ext cx="5014244" cy="1015663"/>
          </a:xfrm>
          <a:prstGeom prst="rect">
            <a:avLst/>
          </a:prstGeom>
          <a:noFill/>
        </p:spPr>
        <p:txBody>
          <a:bodyPr wrap="square">
            <a:spAutoFit/>
          </a:bodyPr>
          <a:lstStyle/>
          <a:p>
            <a:pPr algn="r">
              <a:spcAft>
                <a:spcPts val="1800"/>
              </a:spcAft>
            </a:pPr>
            <a:r>
              <a:rPr lang="en-US" sz="3000" dirty="0"/>
              <a:t>Update player name, description &amp; time zone</a:t>
            </a:r>
          </a:p>
        </p:txBody>
      </p:sp>
      <p:sp>
        <p:nvSpPr>
          <p:cNvPr id="14" name="TextBox 13">
            <a:extLst>
              <a:ext uri="{FF2B5EF4-FFF2-40B4-BE49-F238E27FC236}">
                <a16:creationId xmlns:a16="http://schemas.microsoft.com/office/drawing/2014/main" id="{1BDE470A-4F04-40C4-9466-691B4EA8222E}"/>
              </a:ext>
            </a:extLst>
          </p:cNvPr>
          <p:cNvSpPr txBox="1"/>
          <p:nvPr/>
        </p:nvSpPr>
        <p:spPr>
          <a:xfrm>
            <a:off x="9874962" y="7654474"/>
            <a:ext cx="5090562" cy="1015663"/>
          </a:xfrm>
          <a:prstGeom prst="rect">
            <a:avLst/>
          </a:prstGeom>
          <a:noFill/>
        </p:spPr>
        <p:txBody>
          <a:bodyPr wrap="square">
            <a:spAutoFit/>
          </a:bodyPr>
          <a:lstStyle/>
          <a:p>
            <a:pPr algn="r">
              <a:spcAft>
                <a:spcPts val="1800"/>
              </a:spcAft>
            </a:pPr>
            <a:r>
              <a:rPr lang="en-US" sz="3000" dirty="0"/>
              <a:t>Edit network settings of wireless &amp; IP connections</a:t>
            </a:r>
          </a:p>
        </p:txBody>
      </p:sp>
      <p:sp>
        <p:nvSpPr>
          <p:cNvPr id="15" name="TextBox 14">
            <a:extLst>
              <a:ext uri="{FF2B5EF4-FFF2-40B4-BE49-F238E27FC236}">
                <a16:creationId xmlns:a16="http://schemas.microsoft.com/office/drawing/2014/main" id="{EA9B900D-EA99-4D8F-A1A6-6E33E83CDA50}"/>
              </a:ext>
            </a:extLst>
          </p:cNvPr>
          <p:cNvSpPr txBox="1"/>
          <p:nvPr/>
        </p:nvSpPr>
        <p:spPr>
          <a:xfrm>
            <a:off x="10050430" y="5371912"/>
            <a:ext cx="5014245" cy="1077218"/>
          </a:xfrm>
          <a:prstGeom prst="rect">
            <a:avLst/>
          </a:prstGeom>
          <a:noFill/>
        </p:spPr>
        <p:txBody>
          <a:bodyPr wrap="square">
            <a:spAutoFit/>
          </a:bodyPr>
          <a:lstStyle/>
          <a:p>
            <a:pPr algn="r">
              <a:spcAft>
                <a:spcPts val="1800"/>
              </a:spcAft>
            </a:pPr>
            <a:r>
              <a:rPr lang="en-US" sz="3200" i="0" dirty="0">
                <a:solidFill>
                  <a:schemeClr val="bg1"/>
                </a:solidFill>
                <a:effectLst/>
              </a:rPr>
              <a:t>Enable the diagnostic web server</a:t>
            </a:r>
            <a:endParaRPr lang="en-US" sz="3000" dirty="0">
              <a:solidFill>
                <a:schemeClr val="bg1"/>
              </a:solidFill>
            </a:endParaRPr>
          </a:p>
        </p:txBody>
      </p:sp>
      <p:grpSp>
        <p:nvGrpSpPr>
          <p:cNvPr id="16" name="Group 15">
            <a:extLst>
              <a:ext uri="{FF2B5EF4-FFF2-40B4-BE49-F238E27FC236}">
                <a16:creationId xmlns:a16="http://schemas.microsoft.com/office/drawing/2014/main" id="{57F5C156-2EC9-4E45-B45B-620732742161}"/>
              </a:ext>
            </a:extLst>
          </p:cNvPr>
          <p:cNvGrpSpPr/>
          <p:nvPr/>
        </p:nvGrpSpPr>
        <p:grpSpPr>
          <a:xfrm>
            <a:off x="15139134" y="5093440"/>
            <a:ext cx="1676481" cy="1526444"/>
            <a:chOff x="4014235" y="3707322"/>
            <a:chExt cx="1117654" cy="1017629"/>
          </a:xfrm>
        </p:grpSpPr>
        <p:sp>
          <p:nvSpPr>
            <p:cNvPr id="17" name="Freeform 269">
              <a:extLst>
                <a:ext uri="{FF2B5EF4-FFF2-40B4-BE49-F238E27FC236}">
                  <a16:creationId xmlns:a16="http://schemas.microsoft.com/office/drawing/2014/main" id="{E3284DA9-C098-45B0-ACE5-57498EE4856F}"/>
                </a:ext>
              </a:extLst>
            </p:cNvPr>
            <p:cNvSpPr>
              <a:spLocks noChangeArrowheads="1"/>
            </p:cNvSpPr>
            <p:nvPr/>
          </p:nvSpPr>
          <p:spPr bwMode="auto">
            <a:xfrm>
              <a:off x="4151816" y="3825768"/>
              <a:ext cx="860390" cy="783389"/>
            </a:xfrm>
            <a:custGeom>
              <a:avLst/>
              <a:gdLst>
                <a:gd name="T0" fmla="*/ 994 w 1989"/>
                <a:gd name="T1" fmla="*/ 0 h 1812"/>
                <a:gd name="T2" fmla="*/ 994 w 1989"/>
                <a:gd name="T3" fmla="*/ 0 h 1812"/>
                <a:gd name="T4" fmla="*/ 354 w 1989"/>
                <a:gd name="T5" fmla="*/ 268 h 1812"/>
                <a:gd name="T6" fmla="*/ 354 w 1989"/>
                <a:gd name="T7" fmla="*/ 1548 h 1812"/>
                <a:gd name="T8" fmla="*/ 994 w 1989"/>
                <a:gd name="T9" fmla="*/ 1811 h 1812"/>
                <a:gd name="T10" fmla="*/ 1634 w 1989"/>
                <a:gd name="T11" fmla="*/ 1548 h 1812"/>
                <a:gd name="T12" fmla="*/ 1634 w 1989"/>
                <a:gd name="T13" fmla="*/ 268 h 1812"/>
                <a:gd name="T14" fmla="*/ 994 w 1989"/>
                <a:gd name="T15" fmla="*/ 0 h 18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9" h="1812">
                  <a:moveTo>
                    <a:pt x="994" y="0"/>
                  </a:moveTo>
                  <a:lnTo>
                    <a:pt x="994" y="0"/>
                  </a:lnTo>
                  <a:cubicBezTo>
                    <a:pt x="766" y="0"/>
                    <a:pt x="532" y="91"/>
                    <a:pt x="354" y="268"/>
                  </a:cubicBezTo>
                  <a:cubicBezTo>
                    <a:pt x="0" y="622"/>
                    <a:pt x="0" y="1194"/>
                    <a:pt x="354" y="1548"/>
                  </a:cubicBezTo>
                  <a:cubicBezTo>
                    <a:pt x="532" y="1725"/>
                    <a:pt x="766" y="1811"/>
                    <a:pt x="994" y="1811"/>
                  </a:cubicBezTo>
                  <a:cubicBezTo>
                    <a:pt x="1229" y="1811"/>
                    <a:pt x="1457" y="1725"/>
                    <a:pt x="1634" y="1548"/>
                  </a:cubicBezTo>
                  <a:cubicBezTo>
                    <a:pt x="1988" y="1194"/>
                    <a:pt x="1988" y="622"/>
                    <a:pt x="1634" y="268"/>
                  </a:cubicBezTo>
                  <a:cubicBezTo>
                    <a:pt x="1457" y="91"/>
                    <a:pt x="1229" y="0"/>
                    <a:pt x="994" y="0"/>
                  </a:cubicBezTo>
                </a:path>
              </a:pathLst>
            </a:custGeom>
            <a:solidFill>
              <a:schemeClr val="accent5"/>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4050">
                <a:latin typeface="Lato Light"/>
              </a:endParaRPr>
            </a:p>
          </p:txBody>
        </p:sp>
        <p:sp>
          <p:nvSpPr>
            <p:cNvPr id="18" name="Freeform 269">
              <a:extLst>
                <a:ext uri="{FF2B5EF4-FFF2-40B4-BE49-F238E27FC236}">
                  <a16:creationId xmlns:a16="http://schemas.microsoft.com/office/drawing/2014/main" id="{B192B3A9-EDB1-4F47-A5BC-1AAEFEB25D22}"/>
                </a:ext>
              </a:extLst>
            </p:cNvPr>
            <p:cNvSpPr>
              <a:spLocks noChangeArrowheads="1"/>
            </p:cNvSpPr>
            <p:nvPr/>
          </p:nvSpPr>
          <p:spPr bwMode="auto">
            <a:xfrm>
              <a:off x="4014235" y="3707322"/>
              <a:ext cx="1117654" cy="1017629"/>
            </a:xfrm>
            <a:custGeom>
              <a:avLst/>
              <a:gdLst>
                <a:gd name="T0" fmla="*/ 994 w 1989"/>
                <a:gd name="T1" fmla="*/ 0 h 1812"/>
                <a:gd name="T2" fmla="*/ 994 w 1989"/>
                <a:gd name="T3" fmla="*/ 0 h 1812"/>
                <a:gd name="T4" fmla="*/ 354 w 1989"/>
                <a:gd name="T5" fmla="*/ 268 h 1812"/>
                <a:gd name="T6" fmla="*/ 354 w 1989"/>
                <a:gd name="T7" fmla="*/ 1548 h 1812"/>
                <a:gd name="T8" fmla="*/ 994 w 1989"/>
                <a:gd name="T9" fmla="*/ 1811 h 1812"/>
                <a:gd name="T10" fmla="*/ 1634 w 1989"/>
                <a:gd name="T11" fmla="*/ 1548 h 1812"/>
                <a:gd name="T12" fmla="*/ 1634 w 1989"/>
                <a:gd name="T13" fmla="*/ 268 h 1812"/>
                <a:gd name="T14" fmla="*/ 994 w 1989"/>
                <a:gd name="T15" fmla="*/ 0 h 18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9" h="1812">
                  <a:moveTo>
                    <a:pt x="994" y="0"/>
                  </a:moveTo>
                  <a:lnTo>
                    <a:pt x="994" y="0"/>
                  </a:lnTo>
                  <a:cubicBezTo>
                    <a:pt x="766" y="0"/>
                    <a:pt x="532" y="91"/>
                    <a:pt x="354" y="268"/>
                  </a:cubicBezTo>
                  <a:cubicBezTo>
                    <a:pt x="0" y="622"/>
                    <a:pt x="0" y="1194"/>
                    <a:pt x="354" y="1548"/>
                  </a:cubicBezTo>
                  <a:cubicBezTo>
                    <a:pt x="532" y="1725"/>
                    <a:pt x="766" y="1811"/>
                    <a:pt x="994" y="1811"/>
                  </a:cubicBezTo>
                  <a:cubicBezTo>
                    <a:pt x="1229" y="1811"/>
                    <a:pt x="1457" y="1725"/>
                    <a:pt x="1634" y="1548"/>
                  </a:cubicBezTo>
                  <a:cubicBezTo>
                    <a:pt x="1988" y="1194"/>
                    <a:pt x="1988" y="622"/>
                    <a:pt x="1634" y="268"/>
                  </a:cubicBezTo>
                  <a:cubicBezTo>
                    <a:pt x="1457" y="91"/>
                    <a:pt x="1229" y="0"/>
                    <a:pt x="994" y="0"/>
                  </a:cubicBezTo>
                </a:path>
              </a:pathLst>
            </a:custGeom>
            <a:noFill/>
            <a:ln>
              <a:solidFill>
                <a:schemeClr val="accent5"/>
              </a:solid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4050">
                <a:latin typeface="Lato Light"/>
              </a:endParaRPr>
            </a:p>
          </p:txBody>
        </p:sp>
      </p:grpSp>
      <p:grpSp>
        <p:nvGrpSpPr>
          <p:cNvPr id="21" name="Group 20">
            <a:extLst>
              <a:ext uri="{FF2B5EF4-FFF2-40B4-BE49-F238E27FC236}">
                <a16:creationId xmlns:a16="http://schemas.microsoft.com/office/drawing/2014/main" id="{F8D63F67-9938-4ED4-9F0E-33CF82AE8CC1}"/>
              </a:ext>
            </a:extLst>
          </p:cNvPr>
          <p:cNvGrpSpPr/>
          <p:nvPr/>
        </p:nvGrpSpPr>
        <p:grpSpPr>
          <a:xfrm>
            <a:off x="15133031" y="2964509"/>
            <a:ext cx="1676481" cy="1526444"/>
            <a:chOff x="4010167" y="2452768"/>
            <a:chExt cx="1117654" cy="1017629"/>
          </a:xfrm>
        </p:grpSpPr>
        <p:sp>
          <p:nvSpPr>
            <p:cNvPr id="22" name="Freeform 269">
              <a:extLst>
                <a:ext uri="{FF2B5EF4-FFF2-40B4-BE49-F238E27FC236}">
                  <a16:creationId xmlns:a16="http://schemas.microsoft.com/office/drawing/2014/main" id="{F1A5B44E-FF73-4B9A-99E6-560900061143}"/>
                </a:ext>
              </a:extLst>
            </p:cNvPr>
            <p:cNvSpPr>
              <a:spLocks noChangeArrowheads="1"/>
            </p:cNvSpPr>
            <p:nvPr/>
          </p:nvSpPr>
          <p:spPr bwMode="auto">
            <a:xfrm>
              <a:off x="4138799" y="2574087"/>
              <a:ext cx="860390" cy="783389"/>
            </a:xfrm>
            <a:custGeom>
              <a:avLst/>
              <a:gdLst>
                <a:gd name="T0" fmla="*/ 994 w 1989"/>
                <a:gd name="T1" fmla="*/ 0 h 1812"/>
                <a:gd name="T2" fmla="*/ 994 w 1989"/>
                <a:gd name="T3" fmla="*/ 0 h 1812"/>
                <a:gd name="T4" fmla="*/ 354 w 1989"/>
                <a:gd name="T5" fmla="*/ 268 h 1812"/>
                <a:gd name="T6" fmla="*/ 354 w 1989"/>
                <a:gd name="T7" fmla="*/ 1548 h 1812"/>
                <a:gd name="T8" fmla="*/ 994 w 1989"/>
                <a:gd name="T9" fmla="*/ 1811 h 1812"/>
                <a:gd name="T10" fmla="*/ 1634 w 1989"/>
                <a:gd name="T11" fmla="*/ 1548 h 1812"/>
                <a:gd name="T12" fmla="*/ 1634 w 1989"/>
                <a:gd name="T13" fmla="*/ 268 h 1812"/>
                <a:gd name="T14" fmla="*/ 994 w 1989"/>
                <a:gd name="T15" fmla="*/ 0 h 18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9" h="1812">
                  <a:moveTo>
                    <a:pt x="994" y="0"/>
                  </a:moveTo>
                  <a:lnTo>
                    <a:pt x="994" y="0"/>
                  </a:lnTo>
                  <a:cubicBezTo>
                    <a:pt x="766" y="0"/>
                    <a:pt x="532" y="91"/>
                    <a:pt x="354" y="268"/>
                  </a:cubicBezTo>
                  <a:cubicBezTo>
                    <a:pt x="0" y="622"/>
                    <a:pt x="0" y="1194"/>
                    <a:pt x="354" y="1548"/>
                  </a:cubicBezTo>
                  <a:cubicBezTo>
                    <a:pt x="532" y="1725"/>
                    <a:pt x="766" y="1811"/>
                    <a:pt x="994" y="1811"/>
                  </a:cubicBezTo>
                  <a:cubicBezTo>
                    <a:pt x="1229" y="1811"/>
                    <a:pt x="1457" y="1725"/>
                    <a:pt x="1634" y="1548"/>
                  </a:cubicBezTo>
                  <a:cubicBezTo>
                    <a:pt x="1988" y="1194"/>
                    <a:pt x="1988" y="622"/>
                    <a:pt x="1634" y="268"/>
                  </a:cubicBezTo>
                  <a:cubicBezTo>
                    <a:pt x="1457" y="91"/>
                    <a:pt x="1229" y="0"/>
                    <a:pt x="994" y="0"/>
                  </a:cubicBezTo>
                </a:path>
              </a:pathLst>
            </a:custGeom>
            <a:solidFill>
              <a:schemeClr val="accent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4050">
                <a:latin typeface="Lato Light"/>
              </a:endParaRPr>
            </a:p>
          </p:txBody>
        </p:sp>
        <p:sp>
          <p:nvSpPr>
            <p:cNvPr id="23" name="Freeform 269">
              <a:extLst>
                <a:ext uri="{FF2B5EF4-FFF2-40B4-BE49-F238E27FC236}">
                  <a16:creationId xmlns:a16="http://schemas.microsoft.com/office/drawing/2014/main" id="{4B3C2E3C-EAF8-4A82-BEB9-6A60B2C820BE}"/>
                </a:ext>
              </a:extLst>
            </p:cNvPr>
            <p:cNvSpPr>
              <a:spLocks noChangeArrowheads="1"/>
            </p:cNvSpPr>
            <p:nvPr/>
          </p:nvSpPr>
          <p:spPr bwMode="auto">
            <a:xfrm>
              <a:off x="4010167" y="2452768"/>
              <a:ext cx="1117654" cy="1017629"/>
            </a:xfrm>
            <a:custGeom>
              <a:avLst/>
              <a:gdLst>
                <a:gd name="T0" fmla="*/ 994 w 1989"/>
                <a:gd name="T1" fmla="*/ 0 h 1812"/>
                <a:gd name="T2" fmla="*/ 994 w 1989"/>
                <a:gd name="T3" fmla="*/ 0 h 1812"/>
                <a:gd name="T4" fmla="*/ 354 w 1989"/>
                <a:gd name="T5" fmla="*/ 268 h 1812"/>
                <a:gd name="T6" fmla="*/ 354 w 1989"/>
                <a:gd name="T7" fmla="*/ 1548 h 1812"/>
                <a:gd name="T8" fmla="*/ 994 w 1989"/>
                <a:gd name="T9" fmla="*/ 1811 h 1812"/>
                <a:gd name="T10" fmla="*/ 1634 w 1989"/>
                <a:gd name="T11" fmla="*/ 1548 h 1812"/>
                <a:gd name="T12" fmla="*/ 1634 w 1989"/>
                <a:gd name="T13" fmla="*/ 268 h 1812"/>
                <a:gd name="T14" fmla="*/ 994 w 1989"/>
                <a:gd name="T15" fmla="*/ 0 h 18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9" h="1812">
                  <a:moveTo>
                    <a:pt x="994" y="0"/>
                  </a:moveTo>
                  <a:lnTo>
                    <a:pt x="994" y="0"/>
                  </a:lnTo>
                  <a:cubicBezTo>
                    <a:pt x="766" y="0"/>
                    <a:pt x="532" y="91"/>
                    <a:pt x="354" y="268"/>
                  </a:cubicBezTo>
                  <a:cubicBezTo>
                    <a:pt x="0" y="622"/>
                    <a:pt x="0" y="1194"/>
                    <a:pt x="354" y="1548"/>
                  </a:cubicBezTo>
                  <a:cubicBezTo>
                    <a:pt x="532" y="1725"/>
                    <a:pt x="766" y="1811"/>
                    <a:pt x="994" y="1811"/>
                  </a:cubicBezTo>
                  <a:cubicBezTo>
                    <a:pt x="1229" y="1811"/>
                    <a:pt x="1457" y="1725"/>
                    <a:pt x="1634" y="1548"/>
                  </a:cubicBezTo>
                  <a:cubicBezTo>
                    <a:pt x="1988" y="1194"/>
                    <a:pt x="1988" y="622"/>
                    <a:pt x="1634" y="268"/>
                  </a:cubicBezTo>
                  <a:cubicBezTo>
                    <a:pt x="1457" y="91"/>
                    <a:pt x="1229" y="0"/>
                    <a:pt x="994" y="0"/>
                  </a:cubicBezTo>
                </a:path>
              </a:pathLst>
            </a:custGeom>
            <a:noFill/>
            <a:ln>
              <a:solidFill>
                <a:schemeClr val="accent2"/>
              </a:solid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4050">
                <a:latin typeface="Lato Light"/>
              </a:endParaRPr>
            </a:p>
          </p:txBody>
        </p:sp>
      </p:grpSp>
      <p:pic>
        <p:nvPicPr>
          <p:cNvPr id="25" name="Graphic 24" descr="Bar graph with upward trend with solid fill">
            <a:extLst>
              <a:ext uri="{FF2B5EF4-FFF2-40B4-BE49-F238E27FC236}">
                <a16:creationId xmlns:a16="http://schemas.microsoft.com/office/drawing/2014/main" id="{F60D9771-076F-42CF-986F-F2C308B2D58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466489" y="7743913"/>
            <a:ext cx="914400" cy="914400"/>
          </a:xfrm>
          <a:prstGeom prst="rect">
            <a:avLst/>
          </a:prstGeom>
        </p:spPr>
      </p:pic>
      <p:pic>
        <p:nvPicPr>
          <p:cNvPr id="26" name="Graphic 25" descr="Cursor with solid fill">
            <a:extLst>
              <a:ext uri="{FF2B5EF4-FFF2-40B4-BE49-F238E27FC236}">
                <a16:creationId xmlns:a16="http://schemas.microsoft.com/office/drawing/2014/main" id="{65EC8D60-78A5-4F2E-8F12-359E6C3DA6B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90119" y="4912331"/>
            <a:ext cx="724814" cy="724814"/>
          </a:xfrm>
          <a:prstGeom prst="rect">
            <a:avLst/>
          </a:prstGeom>
        </p:spPr>
      </p:pic>
      <p:sp>
        <p:nvSpPr>
          <p:cNvPr id="28" name="Freeform 269">
            <a:extLst>
              <a:ext uri="{FF2B5EF4-FFF2-40B4-BE49-F238E27FC236}">
                <a16:creationId xmlns:a16="http://schemas.microsoft.com/office/drawing/2014/main" id="{0BCA2333-FDF1-4C0C-9A9F-4E5FD6822D87}"/>
              </a:ext>
            </a:extLst>
          </p:cNvPr>
          <p:cNvSpPr>
            <a:spLocks noChangeArrowheads="1"/>
          </p:cNvSpPr>
          <p:nvPr/>
        </p:nvSpPr>
        <p:spPr bwMode="auto">
          <a:xfrm>
            <a:off x="15345506" y="7560818"/>
            <a:ext cx="1290585" cy="1175084"/>
          </a:xfrm>
          <a:custGeom>
            <a:avLst/>
            <a:gdLst>
              <a:gd name="T0" fmla="*/ 994 w 1989"/>
              <a:gd name="T1" fmla="*/ 0 h 1812"/>
              <a:gd name="T2" fmla="*/ 994 w 1989"/>
              <a:gd name="T3" fmla="*/ 0 h 1812"/>
              <a:gd name="T4" fmla="*/ 354 w 1989"/>
              <a:gd name="T5" fmla="*/ 268 h 1812"/>
              <a:gd name="T6" fmla="*/ 354 w 1989"/>
              <a:gd name="T7" fmla="*/ 1548 h 1812"/>
              <a:gd name="T8" fmla="*/ 994 w 1989"/>
              <a:gd name="T9" fmla="*/ 1811 h 1812"/>
              <a:gd name="T10" fmla="*/ 1634 w 1989"/>
              <a:gd name="T11" fmla="*/ 1548 h 1812"/>
              <a:gd name="T12" fmla="*/ 1634 w 1989"/>
              <a:gd name="T13" fmla="*/ 268 h 1812"/>
              <a:gd name="T14" fmla="*/ 994 w 1989"/>
              <a:gd name="T15" fmla="*/ 0 h 18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9" h="1812">
                <a:moveTo>
                  <a:pt x="994" y="0"/>
                </a:moveTo>
                <a:lnTo>
                  <a:pt x="994" y="0"/>
                </a:lnTo>
                <a:cubicBezTo>
                  <a:pt x="766" y="0"/>
                  <a:pt x="532" y="91"/>
                  <a:pt x="354" y="268"/>
                </a:cubicBezTo>
                <a:cubicBezTo>
                  <a:pt x="0" y="622"/>
                  <a:pt x="0" y="1194"/>
                  <a:pt x="354" y="1548"/>
                </a:cubicBezTo>
                <a:cubicBezTo>
                  <a:pt x="532" y="1725"/>
                  <a:pt x="766" y="1811"/>
                  <a:pt x="994" y="1811"/>
                </a:cubicBezTo>
                <a:cubicBezTo>
                  <a:pt x="1229" y="1811"/>
                  <a:pt x="1457" y="1725"/>
                  <a:pt x="1634" y="1548"/>
                </a:cubicBezTo>
                <a:cubicBezTo>
                  <a:pt x="1988" y="1194"/>
                  <a:pt x="1988" y="622"/>
                  <a:pt x="1634" y="268"/>
                </a:cubicBezTo>
                <a:cubicBezTo>
                  <a:pt x="1457" y="91"/>
                  <a:pt x="1229" y="0"/>
                  <a:pt x="994" y="0"/>
                </a:cubicBezTo>
              </a:path>
            </a:pathLst>
          </a:custGeom>
          <a:solidFill>
            <a:schemeClr val="accent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4050">
              <a:latin typeface="Lato Light"/>
            </a:endParaRPr>
          </a:p>
        </p:txBody>
      </p:sp>
      <p:sp>
        <p:nvSpPr>
          <p:cNvPr id="29" name="Freeform 269">
            <a:extLst>
              <a:ext uri="{FF2B5EF4-FFF2-40B4-BE49-F238E27FC236}">
                <a16:creationId xmlns:a16="http://schemas.microsoft.com/office/drawing/2014/main" id="{C96D5EE2-3A9B-49AA-A175-F53F67B705B9}"/>
              </a:ext>
            </a:extLst>
          </p:cNvPr>
          <p:cNvSpPr>
            <a:spLocks noChangeArrowheads="1"/>
          </p:cNvSpPr>
          <p:nvPr/>
        </p:nvSpPr>
        <p:spPr bwMode="auto">
          <a:xfrm>
            <a:off x="15144816" y="7369500"/>
            <a:ext cx="1676481" cy="1526444"/>
          </a:xfrm>
          <a:custGeom>
            <a:avLst/>
            <a:gdLst>
              <a:gd name="T0" fmla="*/ 994 w 1989"/>
              <a:gd name="T1" fmla="*/ 0 h 1812"/>
              <a:gd name="T2" fmla="*/ 994 w 1989"/>
              <a:gd name="T3" fmla="*/ 0 h 1812"/>
              <a:gd name="T4" fmla="*/ 354 w 1989"/>
              <a:gd name="T5" fmla="*/ 268 h 1812"/>
              <a:gd name="T6" fmla="*/ 354 w 1989"/>
              <a:gd name="T7" fmla="*/ 1548 h 1812"/>
              <a:gd name="T8" fmla="*/ 994 w 1989"/>
              <a:gd name="T9" fmla="*/ 1811 h 1812"/>
              <a:gd name="T10" fmla="*/ 1634 w 1989"/>
              <a:gd name="T11" fmla="*/ 1548 h 1812"/>
              <a:gd name="T12" fmla="*/ 1634 w 1989"/>
              <a:gd name="T13" fmla="*/ 268 h 1812"/>
              <a:gd name="T14" fmla="*/ 994 w 1989"/>
              <a:gd name="T15" fmla="*/ 0 h 18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9" h="1812">
                <a:moveTo>
                  <a:pt x="994" y="0"/>
                </a:moveTo>
                <a:lnTo>
                  <a:pt x="994" y="0"/>
                </a:lnTo>
                <a:cubicBezTo>
                  <a:pt x="766" y="0"/>
                  <a:pt x="532" y="91"/>
                  <a:pt x="354" y="268"/>
                </a:cubicBezTo>
                <a:cubicBezTo>
                  <a:pt x="0" y="622"/>
                  <a:pt x="0" y="1194"/>
                  <a:pt x="354" y="1548"/>
                </a:cubicBezTo>
                <a:cubicBezTo>
                  <a:pt x="532" y="1725"/>
                  <a:pt x="766" y="1811"/>
                  <a:pt x="994" y="1811"/>
                </a:cubicBezTo>
                <a:cubicBezTo>
                  <a:pt x="1229" y="1811"/>
                  <a:pt x="1457" y="1725"/>
                  <a:pt x="1634" y="1548"/>
                </a:cubicBezTo>
                <a:cubicBezTo>
                  <a:pt x="1988" y="1194"/>
                  <a:pt x="1988" y="622"/>
                  <a:pt x="1634" y="268"/>
                </a:cubicBezTo>
                <a:cubicBezTo>
                  <a:pt x="1457" y="91"/>
                  <a:pt x="1229" y="0"/>
                  <a:pt x="994" y="0"/>
                </a:cubicBezTo>
              </a:path>
            </a:pathLst>
          </a:custGeom>
          <a:noFill/>
          <a:ln>
            <a:solidFill>
              <a:schemeClr val="accent1"/>
            </a:solid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4050">
              <a:latin typeface="Lato Light"/>
            </a:endParaRPr>
          </a:p>
        </p:txBody>
      </p:sp>
      <p:pic>
        <p:nvPicPr>
          <p:cNvPr id="5" name="Graphic 4" descr="Employee badge with solid fill">
            <a:extLst>
              <a:ext uri="{FF2B5EF4-FFF2-40B4-BE49-F238E27FC236}">
                <a16:creationId xmlns:a16="http://schemas.microsoft.com/office/drawing/2014/main" id="{09411C10-6220-4B59-B332-2FF21190F22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5534386" y="3292776"/>
            <a:ext cx="914400" cy="914400"/>
          </a:xfrm>
          <a:prstGeom prst="rect">
            <a:avLst/>
          </a:prstGeom>
        </p:spPr>
      </p:pic>
      <p:pic>
        <p:nvPicPr>
          <p:cNvPr id="11" name="Graphic 10" descr="Syncing cloud with solid fill">
            <a:extLst>
              <a:ext uri="{FF2B5EF4-FFF2-40B4-BE49-F238E27FC236}">
                <a16:creationId xmlns:a16="http://schemas.microsoft.com/office/drawing/2014/main" id="{72CD64F9-C486-4B67-934C-5A337C312CE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5534386" y="5369479"/>
            <a:ext cx="914400" cy="914400"/>
          </a:xfrm>
          <a:prstGeom prst="rect">
            <a:avLst/>
          </a:prstGeom>
        </p:spPr>
      </p:pic>
      <p:pic>
        <p:nvPicPr>
          <p:cNvPr id="34" name="Graphic 33" descr="Ethernet with solid fill">
            <a:extLst>
              <a:ext uri="{FF2B5EF4-FFF2-40B4-BE49-F238E27FC236}">
                <a16:creationId xmlns:a16="http://schemas.microsoft.com/office/drawing/2014/main" id="{C464938A-AE4B-40F3-A71F-73F05D491AE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5542300" y="7691160"/>
            <a:ext cx="914400" cy="914400"/>
          </a:xfrm>
          <a:prstGeom prst="rect">
            <a:avLst/>
          </a:prstGeom>
        </p:spPr>
      </p:pic>
      <p:pic>
        <p:nvPicPr>
          <p:cNvPr id="36" name="Graphic 35" descr="Settings with solid fill">
            <a:extLst>
              <a:ext uri="{FF2B5EF4-FFF2-40B4-BE49-F238E27FC236}">
                <a16:creationId xmlns:a16="http://schemas.microsoft.com/office/drawing/2014/main" id="{998EEA1B-45FB-421F-AE14-31660F1BF53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46152" y="856559"/>
            <a:ext cx="914400" cy="914400"/>
          </a:xfrm>
          <a:prstGeom prst="rect">
            <a:avLst/>
          </a:prstGeom>
        </p:spPr>
      </p:pic>
    </p:spTree>
    <p:extLst>
      <p:ext uri="{BB962C8B-B14F-4D97-AF65-F5344CB8AC3E}">
        <p14:creationId xmlns:p14="http://schemas.microsoft.com/office/powerpoint/2010/main" val="113585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630D6F-B2B1-4C22-A993-66571BDEF4DC}"/>
              </a:ext>
            </a:extLst>
          </p:cNvPr>
          <p:cNvSpPr/>
          <p:nvPr/>
        </p:nvSpPr>
        <p:spPr>
          <a:xfrm>
            <a:off x="0" y="4736112"/>
            <a:ext cx="18288000" cy="229972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050"/>
          </a:p>
        </p:txBody>
      </p:sp>
      <p:sp>
        <p:nvSpPr>
          <p:cNvPr id="14" name="Text Placeholder 2"/>
          <p:cNvSpPr>
            <a:spLocks noGrp="1"/>
          </p:cNvSpPr>
          <p:nvPr>
            <p:ph type="body" sz="quarter" idx="10"/>
          </p:nvPr>
        </p:nvSpPr>
        <p:spPr>
          <a:xfrm>
            <a:off x="1907529" y="640528"/>
            <a:ext cx="15966135" cy="740570"/>
          </a:xfrm>
        </p:spPr>
        <p:txBody>
          <a:bodyPr>
            <a:normAutofit fontScale="92500" lnSpcReduction="20000"/>
          </a:bodyPr>
          <a:lstStyle/>
          <a:p>
            <a:r>
              <a:rPr lang="en-US" dirty="0"/>
              <a:t>BrightSign Micro SD Card Smart Health</a:t>
            </a:r>
          </a:p>
        </p:txBody>
      </p:sp>
      <p:sp>
        <p:nvSpPr>
          <p:cNvPr id="5" name="Text Placeholder 4">
            <a:extLst>
              <a:ext uri="{FF2B5EF4-FFF2-40B4-BE49-F238E27FC236}">
                <a16:creationId xmlns:a16="http://schemas.microsoft.com/office/drawing/2014/main" id="{222257F0-5BA5-47AD-99B3-1F6740221A6C}"/>
              </a:ext>
            </a:extLst>
          </p:cNvPr>
          <p:cNvSpPr>
            <a:spLocks noGrp="1"/>
          </p:cNvSpPr>
          <p:nvPr>
            <p:ph type="body" sz="quarter" idx="11"/>
          </p:nvPr>
        </p:nvSpPr>
        <p:spPr>
          <a:xfrm>
            <a:off x="1907528" y="1381095"/>
            <a:ext cx="15966135" cy="657912"/>
          </a:xfrm>
        </p:spPr>
        <p:txBody>
          <a:bodyPr>
            <a:normAutofit/>
          </a:bodyPr>
          <a:lstStyle/>
          <a:p>
            <a:r>
              <a:rPr lang="en-US" sz="3300" spc="100" dirty="0"/>
              <a:t>Reports the Health of a BrightSign purchased SD card</a:t>
            </a:r>
            <a:endParaRPr lang="en-US" sz="3300" dirty="0"/>
          </a:p>
        </p:txBody>
      </p:sp>
      <p:sp>
        <p:nvSpPr>
          <p:cNvPr id="32" name="Arrow: Pentagon 31">
            <a:hlinkClick r:id="rId3" action="ppaction://hlinksldjump"/>
            <a:extLst>
              <a:ext uri="{FF2B5EF4-FFF2-40B4-BE49-F238E27FC236}">
                <a16:creationId xmlns:a16="http://schemas.microsoft.com/office/drawing/2014/main" id="{06E6B82F-D892-4BEA-97C0-47AF2664E0B3}"/>
              </a:ext>
            </a:extLst>
          </p:cNvPr>
          <p:cNvSpPr/>
          <p:nvPr/>
        </p:nvSpPr>
        <p:spPr>
          <a:xfrm rot="5400000">
            <a:off x="16358400" y="-14400"/>
            <a:ext cx="1195200" cy="1173600"/>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Pentagon 34">
            <a:hlinkClick r:id="rId4" action="ppaction://hlinksldjump"/>
            <a:extLst>
              <a:ext uri="{FF2B5EF4-FFF2-40B4-BE49-F238E27FC236}">
                <a16:creationId xmlns:a16="http://schemas.microsoft.com/office/drawing/2014/main" id="{55F45C35-9D5C-40DD-92C9-37550F5000AE}"/>
              </a:ext>
            </a:extLst>
          </p:cNvPr>
          <p:cNvSpPr/>
          <p:nvPr/>
        </p:nvSpPr>
        <p:spPr>
          <a:xfrm rot="5400000">
            <a:off x="14960599" y="-14400"/>
            <a:ext cx="1195200" cy="1173600"/>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itle 4">
            <a:extLst>
              <a:ext uri="{FF2B5EF4-FFF2-40B4-BE49-F238E27FC236}">
                <a16:creationId xmlns:a16="http://schemas.microsoft.com/office/drawing/2014/main" id="{4AB13BA0-5CDC-47F7-8490-4D57E7BC6F48}"/>
              </a:ext>
            </a:extLst>
          </p:cNvPr>
          <p:cNvSpPr txBox="1">
            <a:spLocks/>
          </p:cNvSpPr>
          <p:nvPr/>
        </p:nvSpPr>
        <p:spPr>
          <a:xfrm>
            <a:off x="9459988" y="2260346"/>
            <a:ext cx="6053176" cy="726256"/>
          </a:xfrm>
          <a:prstGeom prst="rect">
            <a:avLst/>
          </a:prstGeom>
        </p:spPr>
        <p:txBody>
          <a:bodyPr/>
          <a:lstStyle>
            <a:lvl1pPr algn="l" defTabSz="1371600" rtl="0" eaLnBrk="1" latinLnBrk="0" hangingPunct="1">
              <a:lnSpc>
                <a:spcPct val="90000"/>
              </a:lnSpc>
              <a:spcBef>
                <a:spcPct val="0"/>
              </a:spcBef>
              <a:buNone/>
              <a:defRPr sz="6600" kern="1200">
                <a:solidFill>
                  <a:schemeClr val="tx1"/>
                </a:solidFill>
                <a:latin typeface="Nunito Sans" panose="00000500000000000000" pitchFamily="2" charset="0"/>
                <a:ea typeface="+mj-ea"/>
                <a:cs typeface="+mj-cs"/>
              </a:defRPr>
            </a:lvl1pPr>
          </a:lstStyle>
          <a:p>
            <a:r>
              <a:rPr lang="en-US" sz="4400" dirty="0">
                <a:solidFill>
                  <a:schemeClr val="accent2"/>
                </a:solidFill>
              </a:rPr>
              <a:t>How It Works</a:t>
            </a:r>
          </a:p>
        </p:txBody>
      </p:sp>
      <p:sp>
        <p:nvSpPr>
          <p:cNvPr id="47" name="Text Placeholder 11">
            <a:extLst>
              <a:ext uri="{FF2B5EF4-FFF2-40B4-BE49-F238E27FC236}">
                <a16:creationId xmlns:a16="http://schemas.microsoft.com/office/drawing/2014/main" id="{670CBDDB-DE0F-43A1-970C-2BA2631A39B1}"/>
              </a:ext>
            </a:extLst>
          </p:cNvPr>
          <p:cNvSpPr txBox="1">
            <a:spLocks/>
          </p:cNvSpPr>
          <p:nvPr/>
        </p:nvSpPr>
        <p:spPr>
          <a:xfrm>
            <a:off x="9547860" y="9554147"/>
            <a:ext cx="3038754" cy="359473"/>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buFont typeface="+mj-lt"/>
              <a:buAutoNum type="arabicPeriod" startAt="3"/>
            </a:pPr>
            <a:r>
              <a:rPr lang="en-US" sz="2000" dirty="0"/>
              <a:t>Select SD tab &amp; View</a:t>
            </a:r>
          </a:p>
        </p:txBody>
      </p:sp>
      <p:sp>
        <p:nvSpPr>
          <p:cNvPr id="49" name="Text Placeholder 14">
            <a:extLst>
              <a:ext uri="{FF2B5EF4-FFF2-40B4-BE49-F238E27FC236}">
                <a16:creationId xmlns:a16="http://schemas.microsoft.com/office/drawing/2014/main" id="{AFDA725A-A892-4FB5-9037-374848461B55}"/>
              </a:ext>
            </a:extLst>
          </p:cNvPr>
          <p:cNvSpPr txBox="1">
            <a:spLocks/>
          </p:cNvSpPr>
          <p:nvPr/>
        </p:nvSpPr>
        <p:spPr>
          <a:xfrm>
            <a:off x="13701145" y="9554147"/>
            <a:ext cx="3038754" cy="359473"/>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buFont typeface="+mj-lt"/>
              <a:buAutoNum type="arabicPeriod" startAt="4"/>
            </a:pPr>
            <a:r>
              <a:rPr lang="en-US" sz="2000" dirty="0"/>
              <a:t>View % health used</a:t>
            </a:r>
          </a:p>
        </p:txBody>
      </p:sp>
      <p:pic>
        <p:nvPicPr>
          <p:cNvPr id="53" name="Picture Placeholder 39">
            <a:extLst>
              <a:ext uri="{FF2B5EF4-FFF2-40B4-BE49-F238E27FC236}">
                <a16:creationId xmlns:a16="http://schemas.microsoft.com/office/drawing/2014/main" id="{D00C3625-6D66-4A3C-BE29-5784CD208702}"/>
              </a:ext>
            </a:extLst>
          </p:cNvPr>
          <p:cNvPicPr>
            <a:picLocks noChangeAspect="1"/>
          </p:cNvPicPr>
          <p:nvPr/>
        </p:nvPicPr>
        <p:blipFill rotWithShape="1">
          <a:blip r:embed="rId5"/>
          <a:srcRect l="306" r="42450"/>
          <a:stretch/>
        </p:blipFill>
        <p:spPr>
          <a:xfrm>
            <a:off x="9652843" y="6744692"/>
            <a:ext cx="2674938" cy="2679700"/>
          </a:xfrm>
          <a:prstGeom prst="rect">
            <a:avLst/>
          </a:prstGeom>
          <a:ln w="28575">
            <a:solidFill>
              <a:schemeClr val="accent2"/>
            </a:solidFill>
          </a:ln>
        </p:spPr>
      </p:pic>
      <p:sp>
        <p:nvSpPr>
          <p:cNvPr id="54" name="Rectangle: Rounded Corners 53">
            <a:extLst>
              <a:ext uri="{FF2B5EF4-FFF2-40B4-BE49-F238E27FC236}">
                <a16:creationId xmlns:a16="http://schemas.microsoft.com/office/drawing/2014/main" id="{274EA1DF-467F-4BFA-9E96-E4F8B73CBB1F}"/>
              </a:ext>
            </a:extLst>
          </p:cNvPr>
          <p:cNvSpPr/>
          <p:nvPr/>
        </p:nvSpPr>
        <p:spPr>
          <a:xfrm>
            <a:off x="13967025" y="9066896"/>
            <a:ext cx="1432027" cy="224275"/>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pic>
        <p:nvPicPr>
          <p:cNvPr id="55" name="Picture Placeholder 10">
            <a:extLst>
              <a:ext uri="{FF2B5EF4-FFF2-40B4-BE49-F238E27FC236}">
                <a16:creationId xmlns:a16="http://schemas.microsoft.com/office/drawing/2014/main" id="{9C1527FF-B786-4A20-932B-E615E88985AC}"/>
              </a:ext>
            </a:extLst>
          </p:cNvPr>
          <p:cNvPicPr>
            <a:picLocks noChangeAspect="1"/>
          </p:cNvPicPr>
          <p:nvPr/>
        </p:nvPicPr>
        <p:blipFill rotWithShape="1">
          <a:blip r:embed="rId6"/>
          <a:srcRect l="-810" t="-3363" r="25000" b="3363"/>
          <a:stretch/>
        </p:blipFill>
        <p:spPr>
          <a:xfrm>
            <a:off x="13806200" y="6744692"/>
            <a:ext cx="2674619" cy="2679699"/>
          </a:xfrm>
          <a:prstGeom prst="rect">
            <a:avLst/>
          </a:prstGeom>
          <a:ln w="28575">
            <a:solidFill>
              <a:schemeClr val="accent2"/>
            </a:solidFill>
          </a:ln>
        </p:spPr>
      </p:pic>
      <p:sp>
        <p:nvSpPr>
          <p:cNvPr id="56" name="Rectangle: Rounded Corners 55">
            <a:extLst>
              <a:ext uri="{FF2B5EF4-FFF2-40B4-BE49-F238E27FC236}">
                <a16:creationId xmlns:a16="http://schemas.microsoft.com/office/drawing/2014/main" id="{6550F1A6-832B-477E-BD34-473926CB6BB7}"/>
              </a:ext>
            </a:extLst>
          </p:cNvPr>
          <p:cNvSpPr/>
          <p:nvPr/>
        </p:nvSpPr>
        <p:spPr>
          <a:xfrm>
            <a:off x="13878893" y="8801059"/>
            <a:ext cx="2454584" cy="493536"/>
          </a:xfrm>
          <a:prstGeom prst="roundRect">
            <a:avLst/>
          </a:prstGeom>
          <a:noFill/>
          <a:ln w="444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9" name="Arrow: Up 8">
            <a:extLst>
              <a:ext uri="{FF2B5EF4-FFF2-40B4-BE49-F238E27FC236}">
                <a16:creationId xmlns:a16="http://schemas.microsoft.com/office/drawing/2014/main" id="{4CE50403-868A-477A-9EA3-75677ED39C8F}"/>
              </a:ext>
            </a:extLst>
          </p:cNvPr>
          <p:cNvSpPr/>
          <p:nvPr/>
        </p:nvSpPr>
        <p:spPr>
          <a:xfrm rot="18202068">
            <a:off x="11085201" y="8954364"/>
            <a:ext cx="376988" cy="673615"/>
          </a:xfrm>
          <a:prstGeom prst="upArrow">
            <a:avLst>
              <a:gd name="adj1" fmla="val 30334"/>
              <a:gd name="adj2" fmla="val 79499"/>
            </a:avLst>
          </a:prstGeom>
          <a:solidFill>
            <a:srgbClr val="28A8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11D2590E-94D8-4DE4-93E2-E1B0AA2F38AA}"/>
              </a:ext>
            </a:extLst>
          </p:cNvPr>
          <p:cNvGrpSpPr/>
          <p:nvPr/>
        </p:nvGrpSpPr>
        <p:grpSpPr>
          <a:xfrm>
            <a:off x="9652843" y="3356987"/>
            <a:ext cx="7068598" cy="3196213"/>
            <a:chOff x="6231525" y="4998850"/>
            <a:chExt cx="7068598" cy="3196213"/>
          </a:xfrm>
        </p:grpSpPr>
        <p:sp>
          <p:nvSpPr>
            <p:cNvPr id="36" name="Text Placeholder 5">
              <a:extLst>
                <a:ext uri="{FF2B5EF4-FFF2-40B4-BE49-F238E27FC236}">
                  <a16:creationId xmlns:a16="http://schemas.microsoft.com/office/drawing/2014/main" id="{5FD4E4AB-801C-4414-BE4B-A7CB5EEBD20A}"/>
                </a:ext>
              </a:extLst>
            </p:cNvPr>
            <p:cNvSpPr txBox="1">
              <a:spLocks/>
            </p:cNvSpPr>
            <p:nvPr/>
          </p:nvSpPr>
          <p:spPr>
            <a:xfrm>
              <a:off x="6231525" y="7780909"/>
              <a:ext cx="2674619" cy="414154"/>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346075" indent="-346075">
                <a:buFont typeface="+mj-lt"/>
                <a:buAutoNum type="arabicPeriod"/>
              </a:pPr>
              <a:r>
                <a:rPr lang="en-US" sz="2000" dirty="0">
                  <a:solidFill>
                    <a:schemeClr val="bg1"/>
                  </a:solidFill>
                </a:rPr>
                <a:t>Locate a player</a:t>
              </a:r>
            </a:p>
          </p:txBody>
        </p:sp>
        <p:pic>
          <p:nvPicPr>
            <p:cNvPr id="40" name="Picture Placeholder 22">
              <a:extLst>
                <a:ext uri="{FF2B5EF4-FFF2-40B4-BE49-F238E27FC236}">
                  <a16:creationId xmlns:a16="http://schemas.microsoft.com/office/drawing/2014/main" id="{05B5193C-DC9A-4DA1-9F4C-02BC0601D743}"/>
                </a:ext>
              </a:extLst>
            </p:cNvPr>
            <p:cNvPicPr>
              <a:picLocks noChangeAspect="1"/>
            </p:cNvPicPr>
            <p:nvPr/>
          </p:nvPicPr>
          <p:blipFill rotWithShape="1">
            <a:blip r:embed="rId7"/>
            <a:srcRect l="3403" r="3403"/>
            <a:stretch/>
          </p:blipFill>
          <p:spPr>
            <a:xfrm>
              <a:off x="6231924" y="4998850"/>
              <a:ext cx="2674938" cy="2679700"/>
            </a:xfrm>
            <a:prstGeom prst="rect">
              <a:avLst/>
            </a:prstGeom>
            <a:ln w="28575">
              <a:solidFill>
                <a:schemeClr val="accent2"/>
              </a:solidFill>
            </a:ln>
          </p:spPr>
        </p:pic>
        <p:sp>
          <p:nvSpPr>
            <p:cNvPr id="44" name="Text Placeholder 8">
              <a:extLst>
                <a:ext uri="{FF2B5EF4-FFF2-40B4-BE49-F238E27FC236}">
                  <a16:creationId xmlns:a16="http://schemas.microsoft.com/office/drawing/2014/main" id="{8B3D2AE5-2682-4D48-A434-5080E6F8C545}"/>
                </a:ext>
              </a:extLst>
            </p:cNvPr>
            <p:cNvSpPr txBox="1">
              <a:spLocks/>
            </p:cNvSpPr>
            <p:nvPr/>
          </p:nvSpPr>
          <p:spPr>
            <a:xfrm>
              <a:off x="10413610" y="7780909"/>
              <a:ext cx="2674619" cy="414154"/>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buFont typeface="+mj-lt"/>
                <a:buAutoNum type="arabicPeriod" startAt="2"/>
              </a:pPr>
              <a:r>
                <a:rPr lang="en-US" sz="2000" dirty="0">
                  <a:solidFill>
                    <a:schemeClr val="bg1"/>
                  </a:solidFill>
                </a:rPr>
                <a:t>Open DWS</a:t>
              </a:r>
            </a:p>
          </p:txBody>
        </p:sp>
        <p:pic>
          <p:nvPicPr>
            <p:cNvPr id="46" name="Picture Placeholder 24">
              <a:extLst>
                <a:ext uri="{FF2B5EF4-FFF2-40B4-BE49-F238E27FC236}">
                  <a16:creationId xmlns:a16="http://schemas.microsoft.com/office/drawing/2014/main" id="{3759A0A8-D24A-4733-AE5D-F2EE7F637BD0}"/>
                </a:ext>
              </a:extLst>
            </p:cNvPr>
            <p:cNvPicPr>
              <a:picLocks noChangeAspect="1"/>
            </p:cNvPicPr>
            <p:nvPr/>
          </p:nvPicPr>
          <p:blipFill rotWithShape="1">
            <a:blip r:embed="rId8"/>
            <a:srcRect l="2813" t="-1644" r="7993" b="1644"/>
            <a:stretch/>
          </p:blipFill>
          <p:spPr>
            <a:xfrm>
              <a:off x="10413774" y="4998850"/>
              <a:ext cx="2674938" cy="2679700"/>
            </a:xfrm>
            <a:prstGeom prst="rect">
              <a:avLst/>
            </a:prstGeom>
            <a:ln w="28575">
              <a:solidFill>
                <a:schemeClr val="accent2"/>
              </a:solidFill>
            </a:ln>
          </p:spPr>
        </p:pic>
        <p:pic>
          <p:nvPicPr>
            <p:cNvPr id="52" name="Picture Placeholder 26" descr="Cursor with solid fill">
              <a:extLst>
                <a:ext uri="{FF2B5EF4-FFF2-40B4-BE49-F238E27FC236}">
                  <a16:creationId xmlns:a16="http://schemas.microsoft.com/office/drawing/2014/main" id="{A2252B4C-F94F-4FE9-B6A5-FF6BA476AF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89" r="89"/>
            <a:stretch>
              <a:fillRect/>
            </a:stretch>
          </p:blipFill>
          <p:spPr>
            <a:xfrm>
              <a:off x="12524195" y="6544897"/>
              <a:ext cx="775928" cy="777309"/>
            </a:xfrm>
            <a:prstGeom prst="rect">
              <a:avLst/>
            </a:prstGeom>
            <a:effectLst/>
          </p:spPr>
        </p:pic>
        <p:sp>
          <p:nvSpPr>
            <p:cNvPr id="37" name="Arrow: Up 36">
              <a:extLst>
                <a:ext uri="{FF2B5EF4-FFF2-40B4-BE49-F238E27FC236}">
                  <a16:creationId xmlns:a16="http://schemas.microsoft.com/office/drawing/2014/main" id="{7FC8E43F-FBD4-4599-8106-BEB55C7C29BA}"/>
                </a:ext>
              </a:extLst>
            </p:cNvPr>
            <p:cNvSpPr/>
            <p:nvPr/>
          </p:nvSpPr>
          <p:spPr>
            <a:xfrm rot="18202068">
              <a:off x="8267046" y="6753714"/>
              <a:ext cx="376988" cy="673615"/>
            </a:xfrm>
            <a:prstGeom prst="upArrow">
              <a:avLst>
                <a:gd name="adj1" fmla="val 30334"/>
                <a:gd name="adj2" fmla="val 79499"/>
              </a:avLst>
            </a:prstGeom>
            <a:solidFill>
              <a:srgbClr val="28A8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68359E49-877C-4195-B068-4ABA7E7BE87A}"/>
              </a:ext>
            </a:extLst>
          </p:cNvPr>
          <p:cNvGrpSpPr/>
          <p:nvPr/>
        </p:nvGrpSpPr>
        <p:grpSpPr>
          <a:xfrm>
            <a:off x="3413158" y="3397961"/>
            <a:ext cx="4892641" cy="1064911"/>
            <a:chOff x="3413158" y="3596081"/>
            <a:chExt cx="4892641" cy="1064911"/>
          </a:xfrm>
        </p:grpSpPr>
        <p:sp>
          <p:nvSpPr>
            <p:cNvPr id="81" name="Text Placeholder 2">
              <a:extLst>
                <a:ext uri="{FF2B5EF4-FFF2-40B4-BE49-F238E27FC236}">
                  <a16:creationId xmlns:a16="http://schemas.microsoft.com/office/drawing/2014/main" id="{7AED0928-516B-4138-A2FD-026BA2044DF3}"/>
                </a:ext>
              </a:extLst>
            </p:cNvPr>
            <p:cNvSpPr txBox="1">
              <a:spLocks/>
            </p:cNvSpPr>
            <p:nvPr/>
          </p:nvSpPr>
          <p:spPr>
            <a:xfrm>
              <a:off x="3413159" y="3596081"/>
              <a:ext cx="3530964" cy="441325"/>
            </a:xfrm>
            <a:prstGeom prst="rect">
              <a:avLst/>
            </a:prstGeom>
          </p:spPr>
          <p:txBody>
            <a:bodyPr>
              <a:no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2800" dirty="0">
                  <a:solidFill>
                    <a:srgbClr val="66B9DE"/>
                  </a:solidFill>
                </a:rPr>
                <a:t>Remote access</a:t>
              </a:r>
            </a:p>
          </p:txBody>
        </p:sp>
        <p:sp>
          <p:nvSpPr>
            <p:cNvPr id="84" name="Text Placeholder 12">
              <a:extLst>
                <a:ext uri="{FF2B5EF4-FFF2-40B4-BE49-F238E27FC236}">
                  <a16:creationId xmlns:a16="http://schemas.microsoft.com/office/drawing/2014/main" id="{BABF5119-8932-49C7-BCB9-774A2620BCD7}"/>
                </a:ext>
              </a:extLst>
            </p:cNvPr>
            <p:cNvSpPr txBox="1">
              <a:spLocks/>
            </p:cNvSpPr>
            <p:nvPr/>
          </p:nvSpPr>
          <p:spPr>
            <a:xfrm>
              <a:off x="3413158" y="4037406"/>
              <a:ext cx="4892641" cy="623586"/>
            </a:xfrm>
            <a:prstGeom prst="rect">
              <a:avLst/>
            </a:prstGeom>
          </p:spPr>
          <p:txBody>
            <a:bodyPr>
              <a:no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233363" indent="-233363"/>
              <a:r>
                <a:rPr lang="en-US" sz="2000" dirty="0"/>
                <a:t>DWS gives access to BrightSign</a:t>
              </a:r>
              <a:br>
                <a:rPr lang="en-US" sz="2000" dirty="0"/>
              </a:br>
              <a:r>
                <a:rPr lang="en-US" sz="2000" dirty="0"/>
                <a:t>Micro SD card health with OS 8.2.75+</a:t>
              </a:r>
            </a:p>
          </p:txBody>
        </p:sp>
      </p:grpSp>
      <p:grpSp>
        <p:nvGrpSpPr>
          <p:cNvPr id="16" name="Group 15">
            <a:extLst>
              <a:ext uri="{FF2B5EF4-FFF2-40B4-BE49-F238E27FC236}">
                <a16:creationId xmlns:a16="http://schemas.microsoft.com/office/drawing/2014/main" id="{1DF64F00-DA29-4C59-A83A-9A278E4ED5F6}"/>
              </a:ext>
            </a:extLst>
          </p:cNvPr>
          <p:cNvGrpSpPr/>
          <p:nvPr/>
        </p:nvGrpSpPr>
        <p:grpSpPr>
          <a:xfrm>
            <a:off x="3384236" y="5160967"/>
            <a:ext cx="3971539" cy="1486088"/>
            <a:chOff x="3384236" y="5183827"/>
            <a:chExt cx="3971539" cy="1486088"/>
          </a:xfrm>
        </p:grpSpPr>
        <p:sp>
          <p:nvSpPr>
            <p:cNvPr id="83" name="Text Placeholder 11">
              <a:extLst>
                <a:ext uri="{FF2B5EF4-FFF2-40B4-BE49-F238E27FC236}">
                  <a16:creationId xmlns:a16="http://schemas.microsoft.com/office/drawing/2014/main" id="{754DA494-9365-44AC-B494-D5D4B1E96A0C}"/>
                </a:ext>
              </a:extLst>
            </p:cNvPr>
            <p:cNvSpPr txBox="1">
              <a:spLocks/>
            </p:cNvSpPr>
            <p:nvPr/>
          </p:nvSpPr>
          <p:spPr>
            <a:xfrm>
              <a:off x="3384236" y="5183827"/>
              <a:ext cx="3938359" cy="441325"/>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2800" dirty="0">
                  <a:solidFill>
                    <a:srgbClr val="66B9DE"/>
                  </a:solidFill>
                </a:rPr>
                <a:t>Health monitoring</a:t>
              </a:r>
            </a:p>
          </p:txBody>
        </p:sp>
        <p:sp>
          <p:nvSpPr>
            <p:cNvPr id="85" name="Text Placeholder 13">
              <a:extLst>
                <a:ext uri="{FF2B5EF4-FFF2-40B4-BE49-F238E27FC236}">
                  <a16:creationId xmlns:a16="http://schemas.microsoft.com/office/drawing/2014/main" id="{9105317C-DB18-4CC4-99B7-DCBF436DB67D}"/>
                </a:ext>
              </a:extLst>
            </p:cNvPr>
            <p:cNvSpPr txBox="1">
              <a:spLocks/>
            </p:cNvSpPr>
            <p:nvPr/>
          </p:nvSpPr>
          <p:spPr>
            <a:xfrm>
              <a:off x="3417415" y="5648733"/>
              <a:ext cx="3938360" cy="1021182"/>
            </a:xfrm>
            <a:prstGeom prst="rect">
              <a:avLst/>
            </a:prstGeom>
          </p:spPr>
          <p:txBody>
            <a:bodyP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2000" dirty="0">
                  <a:solidFill>
                    <a:schemeClr val="bg1"/>
                  </a:solidFill>
                </a:rPr>
                <a:t>View % of BrightSign Micro SD card health at anytime</a:t>
              </a:r>
            </a:p>
            <a:p>
              <a:pPr>
                <a:spcBef>
                  <a:spcPts val="600"/>
                </a:spcBef>
              </a:pPr>
              <a:r>
                <a:rPr lang="en-US" sz="2000" dirty="0">
                  <a:solidFill>
                    <a:schemeClr val="bg1"/>
                  </a:solidFill>
                </a:rPr>
                <a:t>Replace when reaches 90%</a:t>
              </a:r>
            </a:p>
          </p:txBody>
        </p:sp>
      </p:grpSp>
      <p:grpSp>
        <p:nvGrpSpPr>
          <p:cNvPr id="18" name="Group 17">
            <a:extLst>
              <a:ext uri="{FF2B5EF4-FFF2-40B4-BE49-F238E27FC236}">
                <a16:creationId xmlns:a16="http://schemas.microsoft.com/office/drawing/2014/main" id="{2C95E532-9F18-4F68-B858-42116881805E}"/>
              </a:ext>
            </a:extLst>
          </p:cNvPr>
          <p:cNvGrpSpPr/>
          <p:nvPr/>
        </p:nvGrpSpPr>
        <p:grpSpPr>
          <a:xfrm>
            <a:off x="3380829" y="7362304"/>
            <a:ext cx="4540564" cy="1110321"/>
            <a:chOff x="3380829" y="7453744"/>
            <a:chExt cx="4540564" cy="1110321"/>
          </a:xfrm>
        </p:grpSpPr>
        <p:sp>
          <p:nvSpPr>
            <p:cNvPr id="82" name="Text Placeholder 10">
              <a:extLst>
                <a:ext uri="{FF2B5EF4-FFF2-40B4-BE49-F238E27FC236}">
                  <a16:creationId xmlns:a16="http://schemas.microsoft.com/office/drawing/2014/main" id="{1D3DEEEF-64F6-406C-B3EE-FF7A62EA7002}"/>
                </a:ext>
              </a:extLst>
            </p:cNvPr>
            <p:cNvSpPr txBox="1">
              <a:spLocks/>
            </p:cNvSpPr>
            <p:nvPr/>
          </p:nvSpPr>
          <p:spPr>
            <a:xfrm>
              <a:off x="3380829" y="7453744"/>
              <a:ext cx="3961444" cy="441325"/>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2800" dirty="0">
                  <a:solidFill>
                    <a:srgbClr val="66B9DE"/>
                  </a:solidFill>
                </a:rPr>
                <a:t>Exclusive feature</a:t>
              </a:r>
            </a:p>
          </p:txBody>
        </p:sp>
        <p:sp>
          <p:nvSpPr>
            <p:cNvPr id="86" name="Text Placeholder 14">
              <a:extLst>
                <a:ext uri="{FF2B5EF4-FFF2-40B4-BE49-F238E27FC236}">
                  <a16:creationId xmlns:a16="http://schemas.microsoft.com/office/drawing/2014/main" id="{D8D0219A-D53E-44F9-96B6-86ECAE53FA33}"/>
                </a:ext>
              </a:extLst>
            </p:cNvPr>
            <p:cNvSpPr txBox="1">
              <a:spLocks/>
            </p:cNvSpPr>
            <p:nvPr/>
          </p:nvSpPr>
          <p:spPr>
            <a:xfrm>
              <a:off x="3380829" y="7910683"/>
              <a:ext cx="4540564" cy="653382"/>
            </a:xfrm>
            <a:prstGeom prst="rect">
              <a:avLst/>
            </a:prstGeom>
          </p:spPr>
          <p:txBody>
            <a:bodyP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2000" dirty="0"/>
                <a:t>Available on commercial-grade Micro SD cards sold by BrightSign</a:t>
              </a:r>
            </a:p>
          </p:txBody>
        </p:sp>
      </p:grpSp>
      <p:pic>
        <p:nvPicPr>
          <p:cNvPr id="87" name="Picture 86">
            <a:extLst>
              <a:ext uri="{FF2B5EF4-FFF2-40B4-BE49-F238E27FC236}">
                <a16:creationId xmlns:a16="http://schemas.microsoft.com/office/drawing/2014/main" id="{F86E16C4-5EB4-44DF-9021-817C9A8A5036}"/>
              </a:ext>
            </a:extLst>
          </p:cNvPr>
          <p:cNvPicPr>
            <a:picLocks noChangeAspect="1"/>
          </p:cNvPicPr>
          <p:nvPr/>
        </p:nvPicPr>
        <p:blipFill>
          <a:blip r:embed="rId11"/>
          <a:stretch>
            <a:fillRect/>
          </a:stretch>
        </p:blipFill>
        <p:spPr>
          <a:xfrm>
            <a:off x="1651224" y="5402079"/>
            <a:ext cx="813685" cy="1003865"/>
          </a:xfrm>
          <a:prstGeom prst="rect">
            <a:avLst/>
          </a:prstGeom>
        </p:spPr>
      </p:pic>
      <p:sp>
        <p:nvSpPr>
          <p:cNvPr id="90" name="Title 4">
            <a:extLst>
              <a:ext uri="{FF2B5EF4-FFF2-40B4-BE49-F238E27FC236}">
                <a16:creationId xmlns:a16="http://schemas.microsoft.com/office/drawing/2014/main" id="{E2DE560A-8DC3-462F-AB42-356C44861602}"/>
              </a:ext>
            </a:extLst>
          </p:cNvPr>
          <p:cNvSpPr txBox="1">
            <a:spLocks/>
          </p:cNvSpPr>
          <p:nvPr/>
        </p:nvSpPr>
        <p:spPr>
          <a:xfrm>
            <a:off x="817320" y="2260346"/>
            <a:ext cx="6588940" cy="726256"/>
          </a:xfrm>
          <a:prstGeom prst="rect">
            <a:avLst/>
          </a:prstGeom>
        </p:spPr>
        <p:txBody>
          <a:bodyPr/>
          <a:lstStyle>
            <a:lvl1pPr algn="l" defTabSz="1371600" rtl="0" eaLnBrk="1" latinLnBrk="0" hangingPunct="1">
              <a:lnSpc>
                <a:spcPct val="90000"/>
              </a:lnSpc>
              <a:spcBef>
                <a:spcPct val="0"/>
              </a:spcBef>
              <a:buNone/>
              <a:defRPr sz="6600" kern="1200">
                <a:solidFill>
                  <a:schemeClr val="tx1"/>
                </a:solidFill>
                <a:latin typeface="Nunito Sans" panose="00000500000000000000" pitchFamily="2" charset="0"/>
                <a:ea typeface="+mj-ea"/>
                <a:cs typeface="+mj-cs"/>
              </a:defRPr>
            </a:lvl1pPr>
          </a:lstStyle>
          <a:p>
            <a:r>
              <a:rPr lang="en-US" sz="4400" dirty="0">
                <a:solidFill>
                  <a:schemeClr val="accent2"/>
                </a:solidFill>
              </a:rPr>
              <a:t>Features</a:t>
            </a:r>
          </a:p>
        </p:txBody>
      </p:sp>
      <p:pic>
        <p:nvPicPr>
          <p:cNvPr id="91" name="Picture 90" descr="Logo&#10;&#10;Description automatically generated">
            <a:extLst>
              <a:ext uri="{FF2B5EF4-FFF2-40B4-BE49-F238E27FC236}">
                <a16:creationId xmlns:a16="http://schemas.microsoft.com/office/drawing/2014/main" id="{66F259D2-7984-4E80-85D7-22472305E6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81755" y="3424533"/>
            <a:ext cx="1891070" cy="837145"/>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DF864378-F05D-4D34-8CCE-6FE5C7CCC59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69553" y="7507025"/>
            <a:ext cx="977026" cy="977026"/>
          </a:xfrm>
          <a:prstGeom prst="rect">
            <a:avLst/>
          </a:prstGeom>
        </p:spPr>
      </p:pic>
      <p:grpSp>
        <p:nvGrpSpPr>
          <p:cNvPr id="38" name="Group 37">
            <a:extLst>
              <a:ext uri="{FF2B5EF4-FFF2-40B4-BE49-F238E27FC236}">
                <a16:creationId xmlns:a16="http://schemas.microsoft.com/office/drawing/2014/main" id="{339CF04A-2147-4061-940A-ECC249F5CFCA}"/>
              </a:ext>
            </a:extLst>
          </p:cNvPr>
          <p:cNvGrpSpPr>
            <a:grpSpLocks noChangeAspect="1"/>
          </p:cNvGrpSpPr>
          <p:nvPr/>
        </p:nvGrpSpPr>
        <p:grpSpPr>
          <a:xfrm>
            <a:off x="817159" y="7890679"/>
            <a:ext cx="1937589" cy="1318540"/>
            <a:chOff x="521744" y="2302978"/>
            <a:chExt cx="4175136" cy="2841203"/>
          </a:xfrm>
        </p:grpSpPr>
        <p:grpSp>
          <p:nvGrpSpPr>
            <p:cNvPr id="39" name="Group 38">
              <a:extLst>
                <a:ext uri="{FF2B5EF4-FFF2-40B4-BE49-F238E27FC236}">
                  <a16:creationId xmlns:a16="http://schemas.microsoft.com/office/drawing/2014/main" id="{41930609-4067-49FA-B466-2F526095F389}"/>
                </a:ext>
              </a:extLst>
            </p:cNvPr>
            <p:cNvGrpSpPr/>
            <p:nvPr/>
          </p:nvGrpSpPr>
          <p:grpSpPr>
            <a:xfrm>
              <a:off x="521744" y="2302978"/>
              <a:ext cx="1552125" cy="1552125"/>
              <a:chOff x="2449517" y="4572356"/>
              <a:chExt cx="1552125" cy="1552125"/>
            </a:xfrm>
          </p:grpSpPr>
          <p:sp>
            <p:nvSpPr>
              <p:cNvPr id="61" name="Rectangle: Rounded Corners 60">
                <a:extLst>
                  <a:ext uri="{FF2B5EF4-FFF2-40B4-BE49-F238E27FC236}">
                    <a16:creationId xmlns:a16="http://schemas.microsoft.com/office/drawing/2014/main" id="{9EF5FA21-8B81-4771-92FE-4FE178E0043F}"/>
                  </a:ext>
                </a:extLst>
              </p:cNvPr>
              <p:cNvSpPr/>
              <p:nvPr/>
            </p:nvSpPr>
            <p:spPr>
              <a:xfrm rot="20717705">
                <a:off x="2650150" y="4890794"/>
                <a:ext cx="1198718" cy="75284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descr="A picture containing text, electronics&#10;&#10;Description automatically generated">
                <a:extLst>
                  <a:ext uri="{FF2B5EF4-FFF2-40B4-BE49-F238E27FC236}">
                    <a16:creationId xmlns:a16="http://schemas.microsoft.com/office/drawing/2014/main" id="{471F7B9C-0D36-438A-BF6F-BB1647AAA689}"/>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900000">
                <a:off x="2449517" y="4572356"/>
                <a:ext cx="1552125" cy="1552125"/>
              </a:xfrm>
              <a:prstGeom prst="rect">
                <a:avLst/>
              </a:prstGeom>
            </p:spPr>
          </p:pic>
        </p:grpSp>
        <p:grpSp>
          <p:nvGrpSpPr>
            <p:cNvPr id="41" name="Group 40">
              <a:extLst>
                <a:ext uri="{FF2B5EF4-FFF2-40B4-BE49-F238E27FC236}">
                  <a16:creationId xmlns:a16="http://schemas.microsoft.com/office/drawing/2014/main" id="{D18DC5AE-40FC-40BC-BD1D-5F00497719F1}"/>
                </a:ext>
              </a:extLst>
            </p:cNvPr>
            <p:cNvGrpSpPr/>
            <p:nvPr/>
          </p:nvGrpSpPr>
          <p:grpSpPr>
            <a:xfrm>
              <a:off x="1460363" y="3007253"/>
              <a:ext cx="1491399" cy="1307157"/>
              <a:chOff x="3910684" y="3318993"/>
              <a:chExt cx="1491399" cy="1307157"/>
            </a:xfrm>
          </p:grpSpPr>
          <p:sp>
            <p:nvSpPr>
              <p:cNvPr id="59" name="Rectangle: Rounded Corners 58">
                <a:extLst>
                  <a:ext uri="{FF2B5EF4-FFF2-40B4-BE49-F238E27FC236}">
                    <a16:creationId xmlns:a16="http://schemas.microsoft.com/office/drawing/2014/main" id="{FDD5899C-E13B-4B58-9E92-AADFA1924196}"/>
                  </a:ext>
                </a:extLst>
              </p:cNvPr>
              <p:cNvSpPr/>
              <p:nvPr/>
            </p:nvSpPr>
            <p:spPr>
              <a:xfrm rot="20717705">
                <a:off x="4046970" y="3405587"/>
                <a:ext cx="1198718" cy="75284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0" name="Picture 59" descr="A picture containing text, electronics&#10;&#10;Description automatically generated">
                <a:extLst>
                  <a:ext uri="{FF2B5EF4-FFF2-40B4-BE49-F238E27FC236}">
                    <a16:creationId xmlns:a16="http://schemas.microsoft.com/office/drawing/2014/main" id="{F5B65398-F794-46FB-A75B-27094F0A9B47}"/>
                  </a:ext>
                </a:extLst>
              </p:cNvPr>
              <p:cNvPicPr>
                <a:picLocks noChangeAspect="1"/>
              </p:cNvPicPr>
              <p:nvPr/>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l="3634" t="15539"/>
              <a:stretch/>
            </p:blipFill>
            <p:spPr>
              <a:xfrm rot="20700000">
                <a:off x="3910684" y="3318993"/>
                <a:ext cx="1491399" cy="1307157"/>
              </a:xfrm>
              <a:prstGeom prst="rect">
                <a:avLst/>
              </a:prstGeom>
            </p:spPr>
          </p:pic>
        </p:grpSp>
        <p:grpSp>
          <p:nvGrpSpPr>
            <p:cNvPr id="42" name="Group 41">
              <a:extLst>
                <a:ext uri="{FF2B5EF4-FFF2-40B4-BE49-F238E27FC236}">
                  <a16:creationId xmlns:a16="http://schemas.microsoft.com/office/drawing/2014/main" id="{94A18CD4-62F4-440A-980C-E30622D0B8E6}"/>
                </a:ext>
              </a:extLst>
            </p:cNvPr>
            <p:cNvGrpSpPr/>
            <p:nvPr/>
          </p:nvGrpSpPr>
          <p:grpSpPr>
            <a:xfrm>
              <a:off x="2161884" y="3153291"/>
              <a:ext cx="1551991" cy="1551991"/>
              <a:chOff x="1981325" y="2697069"/>
              <a:chExt cx="1551991" cy="1551991"/>
            </a:xfrm>
          </p:grpSpPr>
          <p:sp>
            <p:nvSpPr>
              <p:cNvPr id="51" name="Rectangle: Rounded Corners 50">
                <a:extLst>
                  <a:ext uri="{FF2B5EF4-FFF2-40B4-BE49-F238E27FC236}">
                    <a16:creationId xmlns:a16="http://schemas.microsoft.com/office/drawing/2014/main" id="{EDD11E03-A29B-4CEA-84ED-AD7E04FEA16C}"/>
                  </a:ext>
                </a:extLst>
              </p:cNvPr>
              <p:cNvSpPr/>
              <p:nvPr/>
            </p:nvSpPr>
            <p:spPr>
              <a:xfrm rot="20717705">
                <a:off x="2210876" y="3001810"/>
                <a:ext cx="1198718" cy="75284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 name="Picture 57" descr="A picture containing text, electronics&#10;&#10;Description automatically generated">
                <a:extLst>
                  <a:ext uri="{FF2B5EF4-FFF2-40B4-BE49-F238E27FC236}">
                    <a16:creationId xmlns:a16="http://schemas.microsoft.com/office/drawing/2014/main" id="{56CAD712-DC4C-48C6-A30B-6DB0B84B8DFA}"/>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900000">
                <a:off x="1981325" y="2697069"/>
                <a:ext cx="1551991" cy="1551991"/>
              </a:xfrm>
              <a:prstGeom prst="rect">
                <a:avLst/>
              </a:prstGeom>
            </p:spPr>
          </p:pic>
        </p:grpSp>
        <p:grpSp>
          <p:nvGrpSpPr>
            <p:cNvPr id="43" name="Group 42">
              <a:extLst>
                <a:ext uri="{FF2B5EF4-FFF2-40B4-BE49-F238E27FC236}">
                  <a16:creationId xmlns:a16="http://schemas.microsoft.com/office/drawing/2014/main" id="{DF320CFA-5C1D-4E1B-A8CF-6AB077426C34}"/>
                </a:ext>
              </a:extLst>
            </p:cNvPr>
            <p:cNvGrpSpPr/>
            <p:nvPr/>
          </p:nvGrpSpPr>
          <p:grpSpPr>
            <a:xfrm>
              <a:off x="3131847" y="3579148"/>
              <a:ext cx="1565033" cy="1565033"/>
              <a:chOff x="647291" y="2657041"/>
              <a:chExt cx="1565033" cy="1565033"/>
            </a:xfrm>
          </p:grpSpPr>
          <p:sp>
            <p:nvSpPr>
              <p:cNvPr id="48" name="Rectangle: Rounded Corners 47">
                <a:extLst>
                  <a:ext uri="{FF2B5EF4-FFF2-40B4-BE49-F238E27FC236}">
                    <a16:creationId xmlns:a16="http://schemas.microsoft.com/office/drawing/2014/main" id="{1475F2F7-EBC5-4DD5-AF69-1CBD4197A9D9}"/>
                  </a:ext>
                </a:extLst>
              </p:cNvPr>
              <p:cNvSpPr/>
              <p:nvPr/>
            </p:nvSpPr>
            <p:spPr>
              <a:xfrm rot="20717705">
                <a:off x="878188" y="2965060"/>
                <a:ext cx="1198718" cy="75284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0" name="Picture 49" descr="A picture containing text, electronics&#10;&#10;Description automatically generated">
                <a:extLst>
                  <a:ext uri="{FF2B5EF4-FFF2-40B4-BE49-F238E27FC236}">
                    <a16:creationId xmlns:a16="http://schemas.microsoft.com/office/drawing/2014/main" id="{3BC79F59-274D-4D18-8939-7AC66C441D42}"/>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900000">
                <a:off x="647291" y="2657041"/>
                <a:ext cx="1565033" cy="1565033"/>
              </a:xfrm>
              <a:prstGeom prst="rect">
                <a:avLst/>
              </a:prstGeom>
            </p:spPr>
          </p:pic>
        </p:grpSp>
        <p:sp>
          <p:nvSpPr>
            <p:cNvPr id="45" name="Rectangle 44">
              <a:extLst>
                <a:ext uri="{FF2B5EF4-FFF2-40B4-BE49-F238E27FC236}">
                  <a16:creationId xmlns:a16="http://schemas.microsoft.com/office/drawing/2014/main" id="{28E2A20D-90DB-4289-B0C5-79146A372173}"/>
                </a:ext>
              </a:extLst>
            </p:cNvPr>
            <p:cNvSpPr/>
            <p:nvPr/>
          </p:nvSpPr>
          <p:spPr>
            <a:xfrm rot="-900000">
              <a:off x="1316613" y="3218096"/>
              <a:ext cx="45719" cy="45719"/>
            </a:xfrm>
            <a:prstGeom prst="rect">
              <a:avLst/>
            </a:prstGeom>
            <a:solidFill>
              <a:srgbClr val="292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0" name="Straight Connector 19">
            <a:extLst>
              <a:ext uri="{FF2B5EF4-FFF2-40B4-BE49-F238E27FC236}">
                <a16:creationId xmlns:a16="http://schemas.microsoft.com/office/drawing/2014/main" id="{CD744242-43BD-4164-9718-5848FF2D31D7}"/>
              </a:ext>
            </a:extLst>
          </p:cNvPr>
          <p:cNvCxnSpPr>
            <a:cxnSpLocks/>
          </p:cNvCxnSpPr>
          <p:nvPr/>
        </p:nvCxnSpPr>
        <p:spPr>
          <a:xfrm>
            <a:off x="449580" y="3070724"/>
            <a:ext cx="7856219"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92" name="Straight Connector 91">
            <a:extLst>
              <a:ext uri="{FF2B5EF4-FFF2-40B4-BE49-F238E27FC236}">
                <a16:creationId xmlns:a16="http://schemas.microsoft.com/office/drawing/2014/main" id="{78F1F58A-7480-4066-AB2C-B30CBCEAD3AB}"/>
              </a:ext>
            </a:extLst>
          </p:cNvPr>
          <p:cNvCxnSpPr>
            <a:cxnSpLocks/>
          </p:cNvCxnSpPr>
          <p:nvPr/>
        </p:nvCxnSpPr>
        <p:spPr>
          <a:xfrm>
            <a:off x="9127134" y="3070724"/>
            <a:ext cx="7856219" cy="0"/>
          </a:xfrm>
          <a:prstGeom prst="line">
            <a:avLst/>
          </a:prstGeom>
        </p:spPr>
        <p:style>
          <a:lnRef idx="1">
            <a:schemeClr val="accent2"/>
          </a:lnRef>
          <a:fillRef idx="0">
            <a:schemeClr val="accent2"/>
          </a:fillRef>
          <a:effectRef idx="0">
            <a:schemeClr val="accent2"/>
          </a:effectRef>
          <a:fontRef idx="minor">
            <a:schemeClr val="tx1"/>
          </a:fontRef>
        </p:style>
      </p:cxnSp>
      <p:pic>
        <p:nvPicPr>
          <p:cNvPr id="57" name="Picture 56" descr="Icon&#10;&#10;Description automatically generated">
            <a:extLst>
              <a:ext uri="{FF2B5EF4-FFF2-40B4-BE49-F238E27FC236}">
                <a16:creationId xmlns:a16="http://schemas.microsoft.com/office/drawing/2014/main" id="{A38E1348-F0C9-477F-A231-2FCBF12A3AC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5705" y="347682"/>
            <a:ext cx="1488120" cy="1486597"/>
          </a:xfrm>
          <a:prstGeom prst="rect">
            <a:avLst/>
          </a:prstGeom>
        </p:spPr>
      </p:pic>
      <p:pic>
        <p:nvPicPr>
          <p:cNvPr id="64" name="Picture 63">
            <a:extLst>
              <a:ext uri="{FF2B5EF4-FFF2-40B4-BE49-F238E27FC236}">
                <a16:creationId xmlns:a16="http://schemas.microsoft.com/office/drawing/2014/main" id="{E6C83057-FF6B-4B07-AE29-FCD7C834697C}"/>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6553617" y="9393811"/>
            <a:ext cx="1449945" cy="641413"/>
          </a:xfrm>
          <a:prstGeom prst="rect">
            <a:avLst/>
          </a:prstGeom>
        </p:spPr>
      </p:pic>
    </p:spTree>
    <p:extLst>
      <p:ext uri="{BB962C8B-B14F-4D97-AF65-F5344CB8AC3E}">
        <p14:creationId xmlns:p14="http://schemas.microsoft.com/office/powerpoint/2010/main" val="276142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D198BA6C-F198-4C48-97C0-9DA1C0EA976F}"/>
              </a:ext>
            </a:extLst>
          </p:cNvPr>
          <p:cNvGrpSpPr/>
          <p:nvPr/>
        </p:nvGrpSpPr>
        <p:grpSpPr>
          <a:xfrm>
            <a:off x="536032" y="3995040"/>
            <a:ext cx="6314603" cy="1710848"/>
            <a:chOff x="6290861" y="2316185"/>
            <a:chExt cx="3980087" cy="1023931"/>
          </a:xfrm>
        </p:grpSpPr>
        <p:sp>
          <p:nvSpPr>
            <p:cNvPr id="39" name="TextBox 154">
              <a:extLst>
                <a:ext uri="{FF2B5EF4-FFF2-40B4-BE49-F238E27FC236}">
                  <a16:creationId xmlns:a16="http://schemas.microsoft.com/office/drawing/2014/main" id="{20780F61-F874-43C4-9002-D24960A0A175}"/>
                </a:ext>
              </a:extLst>
            </p:cNvPr>
            <p:cNvSpPr txBox="1"/>
            <p:nvPr/>
          </p:nvSpPr>
          <p:spPr>
            <a:xfrm>
              <a:off x="7513255" y="2316185"/>
              <a:ext cx="2757693" cy="552607"/>
            </a:xfrm>
            <a:prstGeom prst="rect">
              <a:avLst/>
            </a:prstGeom>
            <a:noFill/>
          </p:spPr>
          <p:txBody>
            <a:bodyPr wrap="square"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algn="r"/>
              <a:r>
                <a:rPr lang="en-US" sz="5400" b="1" dirty="0">
                  <a:latin typeface="+mj-lt"/>
                </a:rPr>
                <a:t>Connect</a:t>
              </a:r>
              <a:endParaRPr lang="id-ID" sz="5400" b="1" dirty="0">
                <a:latin typeface="+mj-lt"/>
              </a:endParaRPr>
            </a:p>
          </p:txBody>
        </p:sp>
        <p:sp>
          <p:nvSpPr>
            <p:cNvPr id="40" name="TextBox 155">
              <a:extLst>
                <a:ext uri="{FF2B5EF4-FFF2-40B4-BE49-F238E27FC236}">
                  <a16:creationId xmlns:a16="http://schemas.microsoft.com/office/drawing/2014/main" id="{714BFC8D-5A0C-4D6C-B806-3B261291C51E}"/>
                </a:ext>
              </a:extLst>
            </p:cNvPr>
            <p:cNvSpPr txBox="1"/>
            <p:nvPr/>
          </p:nvSpPr>
          <p:spPr>
            <a:xfrm>
              <a:off x="6290861" y="2787509"/>
              <a:ext cx="3980087" cy="552607"/>
            </a:xfrm>
            <a:prstGeom prst="rect">
              <a:avLst/>
            </a:prstGeom>
            <a:noFill/>
          </p:spPr>
          <p:txBody>
            <a:bodyPr wrap="square"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algn="r"/>
              <a:r>
                <a:rPr lang="en-US" sz="2700" dirty="0">
                  <a:ea typeface="Verdana" panose="020B0604030504040204" pitchFamily="34" charset="0"/>
                </a:rPr>
                <a:t>Connecting BrightSign players to the cloud for network management and control</a:t>
              </a:r>
              <a:r>
                <a:rPr lang="en-US" sz="2700" dirty="0">
                  <a:cs typeface="Lato Light"/>
                </a:rPr>
                <a:t> </a:t>
              </a:r>
            </a:p>
          </p:txBody>
        </p:sp>
      </p:grpSp>
      <p:sp>
        <p:nvSpPr>
          <p:cNvPr id="30" name="TextBox 44">
            <a:extLst>
              <a:ext uri="{FF2B5EF4-FFF2-40B4-BE49-F238E27FC236}">
                <a16:creationId xmlns:a16="http://schemas.microsoft.com/office/drawing/2014/main" id="{1CD6B38F-758F-42D5-B5D7-C74D5A37DF0E}"/>
              </a:ext>
            </a:extLst>
          </p:cNvPr>
          <p:cNvSpPr txBox="1"/>
          <p:nvPr/>
        </p:nvSpPr>
        <p:spPr>
          <a:xfrm>
            <a:off x="0" y="115773"/>
            <a:ext cx="18288000" cy="1061803"/>
          </a:xfrm>
          <a:prstGeom prst="rect">
            <a:avLst/>
          </a:prstGeom>
          <a:noFill/>
        </p:spPr>
        <p:txBody>
          <a:bodyPr wrap="square" lIns="137133" tIns="68567" rIns="137133" bIns="68567"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algn="ctr"/>
            <a:r>
              <a:rPr lang="en-US" sz="6000" b="1" dirty="0">
                <a:solidFill>
                  <a:schemeClr val="tx2"/>
                </a:solidFill>
                <a:cs typeface="Lato Regular"/>
              </a:rPr>
              <a:t>BSN.cloud puts you in control</a:t>
            </a:r>
            <a:endParaRPr lang="id-ID" sz="6000" b="1" dirty="0">
              <a:solidFill>
                <a:schemeClr val="tx2"/>
              </a:solidFill>
              <a:cs typeface="Lato Regular"/>
            </a:endParaRPr>
          </a:p>
        </p:txBody>
      </p:sp>
      <p:sp>
        <p:nvSpPr>
          <p:cNvPr id="31" name="Rectangle 30">
            <a:extLst>
              <a:ext uri="{FF2B5EF4-FFF2-40B4-BE49-F238E27FC236}">
                <a16:creationId xmlns:a16="http://schemas.microsoft.com/office/drawing/2014/main" id="{570153A4-5359-4FD5-8508-E58B137E83DA}"/>
              </a:ext>
            </a:extLst>
          </p:cNvPr>
          <p:cNvSpPr/>
          <p:nvPr/>
        </p:nvSpPr>
        <p:spPr>
          <a:xfrm>
            <a:off x="8172492" y="1804393"/>
            <a:ext cx="1943017" cy="7638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37009" tIns="68508" rIns="137009" bIns="68508" rtlCol="0"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a:endParaRPr lang="en-US" sz="5400" dirty="0">
              <a:solidFill>
                <a:schemeClr val="accent2"/>
              </a:solidFill>
              <a:latin typeface="Open Sans Light"/>
            </a:endParaRPr>
          </a:p>
        </p:txBody>
      </p:sp>
      <p:sp>
        <p:nvSpPr>
          <p:cNvPr id="32" name="Subtitle 2">
            <a:extLst>
              <a:ext uri="{FF2B5EF4-FFF2-40B4-BE49-F238E27FC236}">
                <a16:creationId xmlns:a16="http://schemas.microsoft.com/office/drawing/2014/main" id="{9FDC403C-8A35-449A-A9D2-65EB8768C7D3}"/>
              </a:ext>
            </a:extLst>
          </p:cNvPr>
          <p:cNvSpPr txBox="1">
            <a:spLocks/>
          </p:cNvSpPr>
          <p:nvPr/>
        </p:nvSpPr>
        <p:spPr>
          <a:xfrm>
            <a:off x="0" y="967545"/>
            <a:ext cx="18288000" cy="701024"/>
          </a:xfrm>
          <a:prstGeom prst="rect">
            <a:avLst/>
          </a:prstGeom>
        </p:spPr>
        <p:txBody>
          <a:bodyPr vert="horz" lIns="326235" tIns="163118" rIns="326235" bIns="163118" rtlCol="0">
            <a:no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algn="ctr"/>
            <a:r>
              <a:rPr lang="en-US" dirty="0">
                <a:latin typeface="Lato Light"/>
                <a:cs typeface="Lato Light"/>
              </a:rPr>
              <a:t>for a total signage solution</a:t>
            </a:r>
            <a:endParaRPr lang="en-US" dirty="0">
              <a:solidFill>
                <a:schemeClr val="accent1"/>
              </a:solidFill>
              <a:latin typeface="Lato Light"/>
              <a:cs typeface="Lato Light"/>
            </a:endParaRPr>
          </a:p>
        </p:txBody>
      </p:sp>
      <p:grpSp>
        <p:nvGrpSpPr>
          <p:cNvPr id="52" name="Group 51">
            <a:extLst>
              <a:ext uri="{FF2B5EF4-FFF2-40B4-BE49-F238E27FC236}">
                <a16:creationId xmlns:a16="http://schemas.microsoft.com/office/drawing/2014/main" id="{4BDBB139-A533-4B3C-859F-88CF845FC533}"/>
              </a:ext>
            </a:extLst>
          </p:cNvPr>
          <p:cNvGrpSpPr/>
          <p:nvPr/>
        </p:nvGrpSpPr>
        <p:grpSpPr>
          <a:xfrm>
            <a:off x="536032" y="5799359"/>
            <a:ext cx="6314603" cy="1710846"/>
            <a:chOff x="6290861" y="2316185"/>
            <a:chExt cx="3980087" cy="1023931"/>
          </a:xfrm>
        </p:grpSpPr>
        <p:sp>
          <p:nvSpPr>
            <p:cNvPr id="53" name="TextBox 154">
              <a:extLst>
                <a:ext uri="{FF2B5EF4-FFF2-40B4-BE49-F238E27FC236}">
                  <a16:creationId xmlns:a16="http://schemas.microsoft.com/office/drawing/2014/main" id="{1CE46105-A0C7-47F4-8117-8D90C832A856}"/>
                </a:ext>
              </a:extLst>
            </p:cNvPr>
            <p:cNvSpPr txBox="1"/>
            <p:nvPr/>
          </p:nvSpPr>
          <p:spPr>
            <a:xfrm>
              <a:off x="7513255" y="2316185"/>
              <a:ext cx="2757693" cy="552607"/>
            </a:xfrm>
            <a:prstGeom prst="rect">
              <a:avLst/>
            </a:prstGeom>
            <a:noFill/>
          </p:spPr>
          <p:txBody>
            <a:bodyPr wrap="square"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algn="r"/>
              <a:r>
                <a:rPr lang="en-US" sz="5400" b="1" dirty="0">
                  <a:latin typeface="+mj-lt"/>
                </a:rPr>
                <a:t>Secure</a:t>
              </a:r>
              <a:endParaRPr lang="id-ID" sz="5400" b="1" dirty="0">
                <a:latin typeface="+mj-lt"/>
              </a:endParaRPr>
            </a:p>
          </p:txBody>
        </p:sp>
        <p:sp>
          <p:nvSpPr>
            <p:cNvPr id="54" name="TextBox 155">
              <a:extLst>
                <a:ext uri="{FF2B5EF4-FFF2-40B4-BE49-F238E27FC236}">
                  <a16:creationId xmlns:a16="http://schemas.microsoft.com/office/drawing/2014/main" id="{DEE26C27-3C3E-4B70-8954-0CDF4C241B22}"/>
                </a:ext>
              </a:extLst>
            </p:cNvPr>
            <p:cNvSpPr txBox="1"/>
            <p:nvPr/>
          </p:nvSpPr>
          <p:spPr>
            <a:xfrm>
              <a:off x="6290861" y="2787509"/>
              <a:ext cx="3980087" cy="552607"/>
            </a:xfrm>
            <a:prstGeom prst="rect">
              <a:avLst/>
            </a:prstGeom>
            <a:noFill/>
          </p:spPr>
          <p:txBody>
            <a:bodyPr wrap="square"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algn="r">
                <a:buClr>
                  <a:schemeClr val="tx1"/>
                </a:buClr>
              </a:pPr>
              <a:r>
                <a:rPr lang="en-US" sz="2700" dirty="0">
                  <a:ea typeface="Verdana" panose="020B0604030504040204" pitchFamily="34" charset="0"/>
                </a:rPr>
                <a:t>Secure, robust and scalable network and content management service</a:t>
              </a:r>
            </a:p>
          </p:txBody>
        </p:sp>
      </p:grpSp>
      <p:grpSp>
        <p:nvGrpSpPr>
          <p:cNvPr id="55" name="Group 54">
            <a:extLst>
              <a:ext uri="{FF2B5EF4-FFF2-40B4-BE49-F238E27FC236}">
                <a16:creationId xmlns:a16="http://schemas.microsoft.com/office/drawing/2014/main" id="{0DC0980B-678B-4382-BB4E-AD32EFDE37AA}"/>
              </a:ext>
            </a:extLst>
          </p:cNvPr>
          <p:cNvGrpSpPr/>
          <p:nvPr/>
        </p:nvGrpSpPr>
        <p:grpSpPr>
          <a:xfrm>
            <a:off x="536032" y="7859726"/>
            <a:ext cx="6314603" cy="1710847"/>
            <a:chOff x="6290861" y="2316185"/>
            <a:chExt cx="3980087" cy="1023931"/>
          </a:xfrm>
        </p:grpSpPr>
        <p:sp>
          <p:nvSpPr>
            <p:cNvPr id="56" name="TextBox 154">
              <a:extLst>
                <a:ext uri="{FF2B5EF4-FFF2-40B4-BE49-F238E27FC236}">
                  <a16:creationId xmlns:a16="http://schemas.microsoft.com/office/drawing/2014/main" id="{3A836E9B-4235-45BC-B231-F1E23FBEDFA3}"/>
                </a:ext>
              </a:extLst>
            </p:cNvPr>
            <p:cNvSpPr txBox="1"/>
            <p:nvPr/>
          </p:nvSpPr>
          <p:spPr>
            <a:xfrm>
              <a:off x="7513255" y="2316185"/>
              <a:ext cx="2757693" cy="552607"/>
            </a:xfrm>
            <a:prstGeom prst="rect">
              <a:avLst/>
            </a:prstGeom>
            <a:noFill/>
          </p:spPr>
          <p:txBody>
            <a:bodyPr wrap="square"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algn="r"/>
              <a:r>
                <a:rPr lang="en-US" sz="5400" b="1" dirty="0">
                  <a:latin typeface="+mj-lt"/>
                </a:rPr>
                <a:t>Deploy</a:t>
              </a:r>
              <a:endParaRPr lang="id-ID" sz="5400" b="1" dirty="0">
                <a:latin typeface="+mj-lt"/>
              </a:endParaRPr>
            </a:p>
          </p:txBody>
        </p:sp>
        <p:sp>
          <p:nvSpPr>
            <p:cNvPr id="57" name="TextBox 155">
              <a:extLst>
                <a:ext uri="{FF2B5EF4-FFF2-40B4-BE49-F238E27FC236}">
                  <a16:creationId xmlns:a16="http://schemas.microsoft.com/office/drawing/2014/main" id="{C420CD16-3C3A-4DD9-8C33-4902D9D72C04}"/>
                </a:ext>
              </a:extLst>
            </p:cNvPr>
            <p:cNvSpPr txBox="1"/>
            <p:nvPr/>
          </p:nvSpPr>
          <p:spPr>
            <a:xfrm>
              <a:off x="6290861" y="2787509"/>
              <a:ext cx="3980087" cy="552607"/>
            </a:xfrm>
            <a:prstGeom prst="rect">
              <a:avLst/>
            </a:prstGeom>
            <a:noFill/>
          </p:spPr>
          <p:txBody>
            <a:bodyPr wrap="square"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algn="r">
                <a:buClr>
                  <a:schemeClr val="tx1"/>
                </a:buClr>
              </a:pPr>
              <a:r>
                <a:rPr lang="en-US" sz="2700" dirty="0">
                  <a:ea typeface="Verdana" panose="020B0604030504040204" pitchFamily="34" charset="0"/>
                </a:rPr>
                <a:t>Deploy, author and manage one player to thousands</a:t>
              </a:r>
            </a:p>
          </p:txBody>
        </p:sp>
      </p:grpSp>
      <p:grpSp>
        <p:nvGrpSpPr>
          <p:cNvPr id="58" name="Group 57">
            <a:extLst>
              <a:ext uri="{FF2B5EF4-FFF2-40B4-BE49-F238E27FC236}">
                <a16:creationId xmlns:a16="http://schemas.microsoft.com/office/drawing/2014/main" id="{849F62E8-8E90-451D-9FB5-989F25444346}"/>
              </a:ext>
            </a:extLst>
          </p:cNvPr>
          <p:cNvGrpSpPr/>
          <p:nvPr/>
        </p:nvGrpSpPr>
        <p:grpSpPr>
          <a:xfrm>
            <a:off x="11331390" y="3943316"/>
            <a:ext cx="6439541" cy="1710849"/>
            <a:chOff x="6212113" y="2316184"/>
            <a:chExt cx="4058835" cy="1023933"/>
          </a:xfrm>
        </p:grpSpPr>
        <p:sp>
          <p:nvSpPr>
            <p:cNvPr id="59" name="TextBox 154">
              <a:extLst>
                <a:ext uri="{FF2B5EF4-FFF2-40B4-BE49-F238E27FC236}">
                  <a16:creationId xmlns:a16="http://schemas.microsoft.com/office/drawing/2014/main" id="{7652A4E5-B01B-4C6A-8A87-227FD1BAB5B9}"/>
                </a:ext>
              </a:extLst>
            </p:cNvPr>
            <p:cNvSpPr txBox="1"/>
            <p:nvPr/>
          </p:nvSpPr>
          <p:spPr>
            <a:xfrm>
              <a:off x="6212113" y="2316184"/>
              <a:ext cx="2757693" cy="552608"/>
            </a:xfrm>
            <a:prstGeom prst="rect">
              <a:avLst/>
            </a:prstGeom>
            <a:noFill/>
          </p:spPr>
          <p:txBody>
            <a:bodyPr wrap="square"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r>
                <a:rPr lang="en-US" sz="5400" b="1" dirty="0">
                  <a:latin typeface="+mj-lt"/>
                </a:rPr>
                <a:t>Diagnose</a:t>
              </a:r>
              <a:endParaRPr lang="id-ID" sz="5400" b="1" dirty="0">
                <a:latin typeface="+mj-lt"/>
              </a:endParaRPr>
            </a:p>
          </p:txBody>
        </p:sp>
        <p:sp>
          <p:nvSpPr>
            <p:cNvPr id="60" name="TextBox 155">
              <a:extLst>
                <a:ext uri="{FF2B5EF4-FFF2-40B4-BE49-F238E27FC236}">
                  <a16:creationId xmlns:a16="http://schemas.microsoft.com/office/drawing/2014/main" id="{41372E1C-D6A5-40CB-B244-E353CEE0D249}"/>
                </a:ext>
              </a:extLst>
            </p:cNvPr>
            <p:cNvSpPr txBox="1"/>
            <p:nvPr/>
          </p:nvSpPr>
          <p:spPr>
            <a:xfrm>
              <a:off x="6212113" y="2787509"/>
              <a:ext cx="4058835" cy="552608"/>
            </a:xfrm>
            <a:prstGeom prst="rect">
              <a:avLst/>
            </a:prstGeom>
            <a:noFill/>
          </p:spPr>
          <p:txBody>
            <a:bodyPr wrap="square"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a:buClr>
                  <a:schemeClr val="tx1"/>
                </a:buClr>
              </a:pPr>
              <a:r>
                <a:rPr lang="en-US" sz="2700" dirty="0">
                  <a:ea typeface="Verdana" panose="020B0604030504040204" pitchFamily="34" charset="0"/>
                </a:rPr>
                <a:t>Real time player, health, diagnostics &amp; controls from any location</a:t>
              </a:r>
            </a:p>
          </p:txBody>
        </p:sp>
      </p:grpSp>
      <p:grpSp>
        <p:nvGrpSpPr>
          <p:cNvPr id="61" name="Group 60">
            <a:extLst>
              <a:ext uri="{FF2B5EF4-FFF2-40B4-BE49-F238E27FC236}">
                <a16:creationId xmlns:a16="http://schemas.microsoft.com/office/drawing/2014/main" id="{7F035ACF-041F-49EE-AAE1-3F6D3E15E081}"/>
              </a:ext>
            </a:extLst>
          </p:cNvPr>
          <p:cNvGrpSpPr/>
          <p:nvPr/>
        </p:nvGrpSpPr>
        <p:grpSpPr>
          <a:xfrm>
            <a:off x="11331390" y="5965084"/>
            <a:ext cx="6439541" cy="1710847"/>
            <a:chOff x="6212113" y="2316185"/>
            <a:chExt cx="4058835" cy="1023932"/>
          </a:xfrm>
        </p:grpSpPr>
        <p:sp>
          <p:nvSpPr>
            <p:cNvPr id="62" name="TextBox 154">
              <a:extLst>
                <a:ext uri="{FF2B5EF4-FFF2-40B4-BE49-F238E27FC236}">
                  <a16:creationId xmlns:a16="http://schemas.microsoft.com/office/drawing/2014/main" id="{6FBB814B-4992-4535-A12E-E02935AD6E21}"/>
                </a:ext>
              </a:extLst>
            </p:cNvPr>
            <p:cNvSpPr txBox="1"/>
            <p:nvPr/>
          </p:nvSpPr>
          <p:spPr>
            <a:xfrm>
              <a:off x="6212113" y="2316185"/>
              <a:ext cx="2757693" cy="552608"/>
            </a:xfrm>
            <a:prstGeom prst="rect">
              <a:avLst/>
            </a:prstGeom>
            <a:noFill/>
          </p:spPr>
          <p:txBody>
            <a:bodyPr wrap="square"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r>
                <a:rPr lang="en-US" sz="5400" b="1" dirty="0">
                  <a:latin typeface="+mj-lt"/>
                </a:rPr>
                <a:t>Network</a:t>
              </a:r>
              <a:endParaRPr lang="id-ID" sz="5400" b="1" dirty="0">
                <a:latin typeface="+mj-lt"/>
              </a:endParaRPr>
            </a:p>
          </p:txBody>
        </p:sp>
        <p:sp>
          <p:nvSpPr>
            <p:cNvPr id="63" name="TextBox 155">
              <a:extLst>
                <a:ext uri="{FF2B5EF4-FFF2-40B4-BE49-F238E27FC236}">
                  <a16:creationId xmlns:a16="http://schemas.microsoft.com/office/drawing/2014/main" id="{DBC2AE7A-BC63-4AB1-B76E-2B2F956A43FD}"/>
                </a:ext>
              </a:extLst>
            </p:cNvPr>
            <p:cNvSpPr txBox="1"/>
            <p:nvPr/>
          </p:nvSpPr>
          <p:spPr>
            <a:xfrm>
              <a:off x="6212113" y="2787509"/>
              <a:ext cx="4058835" cy="552608"/>
            </a:xfrm>
            <a:prstGeom prst="rect">
              <a:avLst/>
            </a:prstGeom>
            <a:noFill/>
          </p:spPr>
          <p:txBody>
            <a:bodyPr wrap="square"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a:buClr>
                  <a:schemeClr val="tx1"/>
                </a:buClr>
              </a:pPr>
              <a:r>
                <a:rPr lang="en-US" sz="2700" dirty="0">
                  <a:ea typeface="Verdana" panose="020B0604030504040204" pitchFamily="34" charset="0"/>
                </a:rPr>
                <a:t>Networking options to match your connected environment</a:t>
              </a:r>
            </a:p>
          </p:txBody>
        </p:sp>
      </p:grpSp>
      <p:grpSp>
        <p:nvGrpSpPr>
          <p:cNvPr id="64" name="Group 63">
            <a:extLst>
              <a:ext uri="{FF2B5EF4-FFF2-40B4-BE49-F238E27FC236}">
                <a16:creationId xmlns:a16="http://schemas.microsoft.com/office/drawing/2014/main" id="{3E979388-4BA7-49F9-A23C-4F96CB1F2A8A}"/>
              </a:ext>
            </a:extLst>
          </p:cNvPr>
          <p:cNvGrpSpPr/>
          <p:nvPr/>
        </p:nvGrpSpPr>
        <p:grpSpPr>
          <a:xfrm>
            <a:off x="11331390" y="7691842"/>
            <a:ext cx="6439541" cy="2126344"/>
            <a:chOff x="6212113" y="2316185"/>
            <a:chExt cx="4058835" cy="1272604"/>
          </a:xfrm>
        </p:grpSpPr>
        <p:sp>
          <p:nvSpPr>
            <p:cNvPr id="65" name="TextBox 154">
              <a:extLst>
                <a:ext uri="{FF2B5EF4-FFF2-40B4-BE49-F238E27FC236}">
                  <a16:creationId xmlns:a16="http://schemas.microsoft.com/office/drawing/2014/main" id="{E7EC6A56-DA0D-41DA-8DD1-BC8ABCB60605}"/>
                </a:ext>
              </a:extLst>
            </p:cNvPr>
            <p:cNvSpPr txBox="1"/>
            <p:nvPr/>
          </p:nvSpPr>
          <p:spPr>
            <a:xfrm>
              <a:off x="6212113" y="2316185"/>
              <a:ext cx="2757693" cy="552607"/>
            </a:xfrm>
            <a:prstGeom prst="rect">
              <a:avLst/>
            </a:prstGeom>
            <a:noFill/>
          </p:spPr>
          <p:txBody>
            <a:bodyPr wrap="square"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r>
                <a:rPr lang="en-US" sz="5400" b="1" dirty="0">
                  <a:latin typeface="+mj-lt"/>
                </a:rPr>
                <a:t>Manage</a:t>
              </a:r>
              <a:endParaRPr lang="id-ID" sz="5400" b="1" dirty="0">
                <a:latin typeface="+mj-lt"/>
              </a:endParaRPr>
            </a:p>
          </p:txBody>
        </p:sp>
        <p:sp>
          <p:nvSpPr>
            <p:cNvPr id="66" name="TextBox 155">
              <a:extLst>
                <a:ext uri="{FF2B5EF4-FFF2-40B4-BE49-F238E27FC236}">
                  <a16:creationId xmlns:a16="http://schemas.microsoft.com/office/drawing/2014/main" id="{9934826D-AB73-44D0-8F9E-275EFE837754}"/>
                </a:ext>
              </a:extLst>
            </p:cNvPr>
            <p:cNvSpPr txBox="1"/>
            <p:nvPr/>
          </p:nvSpPr>
          <p:spPr>
            <a:xfrm>
              <a:off x="6212113" y="2787509"/>
              <a:ext cx="4058835" cy="801280"/>
            </a:xfrm>
            <a:prstGeom prst="rect">
              <a:avLst/>
            </a:prstGeom>
            <a:noFill/>
          </p:spPr>
          <p:txBody>
            <a:bodyPr wrap="square"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a:buClr>
                  <a:schemeClr val="tx1"/>
                </a:buClr>
              </a:pPr>
              <a:r>
                <a:rPr lang="en-US" sz="2700" dirty="0"/>
                <a:t>Manage your presentations anywhere, anytime using BrightAuthor:connected </a:t>
              </a:r>
              <a:br>
                <a:rPr lang="en-US" sz="2700" dirty="0"/>
              </a:br>
              <a:r>
                <a:rPr lang="en-US" sz="2700" dirty="0"/>
                <a:t>or an integrated CMS</a:t>
              </a:r>
            </a:p>
          </p:txBody>
        </p:sp>
      </p:grpSp>
      <p:grpSp>
        <p:nvGrpSpPr>
          <p:cNvPr id="3" name="Group 2">
            <a:extLst>
              <a:ext uri="{FF2B5EF4-FFF2-40B4-BE49-F238E27FC236}">
                <a16:creationId xmlns:a16="http://schemas.microsoft.com/office/drawing/2014/main" id="{A1886C54-D752-45E9-BEE0-AC4358542C5C}"/>
              </a:ext>
            </a:extLst>
          </p:cNvPr>
          <p:cNvGrpSpPr/>
          <p:nvPr/>
        </p:nvGrpSpPr>
        <p:grpSpPr>
          <a:xfrm>
            <a:off x="6211533" y="2088965"/>
            <a:ext cx="5864934" cy="7334029"/>
            <a:chOff x="6211533" y="2088965"/>
            <a:chExt cx="5864934" cy="7334029"/>
          </a:xfrm>
        </p:grpSpPr>
        <p:pic>
          <p:nvPicPr>
            <p:cNvPr id="36" name="Picture 2">
              <a:extLst>
                <a:ext uri="{FF2B5EF4-FFF2-40B4-BE49-F238E27FC236}">
                  <a16:creationId xmlns:a16="http://schemas.microsoft.com/office/drawing/2014/main" id="{D4D4C963-095D-434A-BE9F-C03A58325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533" y="2088965"/>
              <a:ext cx="5864934" cy="207029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B700DD9C-8652-4A3B-80B8-DBB7D693BDDB}"/>
                </a:ext>
              </a:extLst>
            </p:cNvPr>
            <p:cNvGrpSpPr/>
            <p:nvPr/>
          </p:nvGrpSpPr>
          <p:grpSpPr>
            <a:xfrm>
              <a:off x="7457149" y="4264185"/>
              <a:ext cx="3373703" cy="5158809"/>
              <a:chOff x="7212505" y="4264185"/>
              <a:chExt cx="3373703" cy="5158809"/>
            </a:xfrm>
          </p:grpSpPr>
          <p:grpSp>
            <p:nvGrpSpPr>
              <p:cNvPr id="2" name="Group 1">
                <a:extLst>
                  <a:ext uri="{FF2B5EF4-FFF2-40B4-BE49-F238E27FC236}">
                    <a16:creationId xmlns:a16="http://schemas.microsoft.com/office/drawing/2014/main" id="{8DC15E1B-D3A9-46CD-AFCE-9DB704CCB0F0}"/>
                  </a:ext>
                </a:extLst>
              </p:cNvPr>
              <p:cNvGrpSpPr/>
              <p:nvPr/>
            </p:nvGrpSpPr>
            <p:grpSpPr>
              <a:xfrm>
                <a:off x="7212505" y="4264185"/>
                <a:ext cx="3373703" cy="5158809"/>
                <a:chOff x="4663057" y="1919007"/>
                <a:chExt cx="2808121" cy="4293964"/>
              </a:xfrm>
            </p:grpSpPr>
            <p:sp>
              <p:nvSpPr>
                <p:cNvPr id="5" name="Rectangle 4">
                  <a:extLst>
                    <a:ext uri="{FF2B5EF4-FFF2-40B4-BE49-F238E27FC236}">
                      <a16:creationId xmlns:a16="http://schemas.microsoft.com/office/drawing/2014/main" id="{11AB025D-CDA6-4D7E-B94C-CC84BCFC591E}"/>
                    </a:ext>
                  </a:extLst>
                </p:cNvPr>
                <p:cNvSpPr/>
                <p:nvPr/>
              </p:nvSpPr>
              <p:spPr>
                <a:xfrm>
                  <a:off x="6237470" y="1919007"/>
                  <a:ext cx="1195073" cy="11953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274265" tIns="137133" rIns="274265" bIns="137133" rtlCol="0"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a:endParaRPr lang="id-ID" sz="5400"/>
                </a:p>
              </p:txBody>
            </p:sp>
            <p:sp>
              <p:nvSpPr>
                <p:cNvPr id="6" name="Rectangle 5">
                  <a:extLst>
                    <a:ext uri="{FF2B5EF4-FFF2-40B4-BE49-F238E27FC236}">
                      <a16:creationId xmlns:a16="http://schemas.microsoft.com/office/drawing/2014/main" id="{B2246BC3-1EED-4BD2-A927-99498B331A9E}"/>
                    </a:ext>
                  </a:extLst>
                </p:cNvPr>
                <p:cNvSpPr/>
                <p:nvPr/>
              </p:nvSpPr>
              <p:spPr>
                <a:xfrm>
                  <a:off x="6237470" y="3468297"/>
                  <a:ext cx="1195073" cy="11953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74265" tIns="137133" rIns="274265" bIns="137133" rtlCol="0"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a:endParaRPr lang="id-ID" sz="5400"/>
                </a:p>
              </p:txBody>
            </p:sp>
            <p:sp>
              <p:nvSpPr>
                <p:cNvPr id="7" name="Rectangle 6">
                  <a:extLst>
                    <a:ext uri="{FF2B5EF4-FFF2-40B4-BE49-F238E27FC236}">
                      <a16:creationId xmlns:a16="http://schemas.microsoft.com/office/drawing/2014/main" id="{539B8208-35FF-4208-903B-1106A18262AE}"/>
                    </a:ext>
                  </a:extLst>
                </p:cNvPr>
                <p:cNvSpPr/>
                <p:nvPr/>
              </p:nvSpPr>
              <p:spPr>
                <a:xfrm>
                  <a:off x="6276105" y="5017587"/>
                  <a:ext cx="1195073" cy="119538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274265" tIns="137133" rIns="274265" bIns="137133" rtlCol="0"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a:endParaRPr lang="id-ID" sz="5400"/>
                </a:p>
              </p:txBody>
            </p:sp>
            <p:sp>
              <p:nvSpPr>
                <p:cNvPr id="13" name="Rectangle 12">
                  <a:extLst>
                    <a:ext uri="{FF2B5EF4-FFF2-40B4-BE49-F238E27FC236}">
                      <a16:creationId xmlns:a16="http://schemas.microsoft.com/office/drawing/2014/main" id="{95EA6FD3-0D31-45B7-A31F-699CA2DCFD36}"/>
                    </a:ext>
                  </a:extLst>
                </p:cNvPr>
                <p:cNvSpPr/>
                <p:nvPr/>
              </p:nvSpPr>
              <p:spPr>
                <a:xfrm>
                  <a:off x="4663057" y="1923241"/>
                  <a:ext cx="1195073" cy="11953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274265" tIns="137133" rIns="274265" bIns="137133" rtlCol="0"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a:endParaRPr lang="id-ID" sz="5400"/>
                </a:p>
              </p:txBody>
            </p:sp>
            <p:sp>
              <p:nvSpPr>
                <p:cNvPr id="14" name="Rectangle 13">
                  <a:extLst>
                    <a:ext uri="{FF2B5EF4-FFF2-40B4-BE49-F238E27FC236}">
                      <a16:creationId xmlns:a16="http://schemas.microsoft.com/office/drawing/2014/main" id="{3CF504BE-6776-459D-85E0-3441BCE6FF27}"/>
                    </a:ext>
                  </a:extLst>
                </p:cNvPr>
                <p:cNvSpPr/>
                <p:nvPr/>
              </p:nvSpPr>
              <p:spPr>
                <a:xfrm>
                  <a:off x="4673046" y="3470414"/>
                  <a:ext cx="1195073" cy="11953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74265" tIns="137133" rIns="274265" bIns="137133" rtlCol="0"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a:endParaRPr lang="id-ID" sz="5400"/>
                </a:p>
              </p:txBody>
            </p:sp>
            <p:sp>
              <p:nvSpPr>
                <p:cNvPr id="15" name="Rectangle 14">
                  <a:extLst>
                    <a:ext uri="{FF2B5EF4-FFF2-40B4-BE49-F238E27FC236}">
                      <a16:creationId xmlns:a16="http://schemas.microsoft.com/office/drawing/2014/main" id="{121BF0D5-5FCF-4BBB-B3E4-5EB0C6BF5950}"/>
                    </a:ext>
                  </a:extLst>
                </p:cNvPr>
                <p:cNvSpPr/>
                <p:nvPr/>
              </p:nvSpPr>
              <p:spPr>
                <a:xfrm>
                  <a:off x="4683919" y="5017588"/>
                  <a:ext cx="1195073" cy="119538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274265" tIns="137133" rIns="274265" bIns="137133" rtlCol="0"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a:endParaRPr lang="id-ID" sz="5400"/>
                </a:p>
              </p:txBody>
            </p:sp>
            <p:pic>
              <p:nvPicPr>
                <p:cNvPr id="68" name="Graphic 67" descr="Handshake with solid fill">
                  <a:extLst>
                    <a:ext uri="{FF2B5EF4-FFF2-40B4-BE49-F238E27FC236}">
                      <a16:creationId xmlns:a16="http://schemas.microsoft.com/office/drawing/2014/main" id="{FD992608-95F4-48DC-AAD1-73B6C68D48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16441" y="5159063"/>
                  <a:ext cx="914400" cy="914400"/>
                </a:xfrm>
                <a:prstGeom prst="rect">
                  <a:avLst/>
                </a:prstGeom>
              </p:spPr>
            </p:pic>
            <p:pic>
              <p:nvPicPr>
                <p:cNvPr id="70" name="Graphic 69" descr="User network with solid fill">
                  <a:extLst>
                    <a:ext uri="{FF2B5EF4-FFF2-40B4-BE49-F238E27FC236}">
                      <a16:creationId xmlns:a16="http://schemas.microsoft.com/office/drawing/2014/main" id="{5DB7BCF5-4C0C-4DAA-8EE0-9E75651360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76673" y="3569492"/>
                  <a:ext cx="914400" cy="914400"/>
                </a:xfrm>
                <a:prstGeom prst="rect">
                  <a:avLst/>
                </a:prstGeom>
              </p:spPr>
            </p:pic>
            <p:pic>
              <p:nvPicPr>
                <p:cNvPr id="72" name="Graphic 71" descr="Heartbeat with solid fill">
                  <a:extLst>
                    <a:ext uri="{FF2B5EF4-FFF2-40B4-BE49-F238E27FC236}">
                      <a16:creationId xmlns:a16="http://schemas.microsoft.com/office/drawing/2014/main" id="{9EBAEDB6-6BD7-48C3-B0A9-BBE7176327C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76673" y="2045795"/>
                  <a:ext cx="914400" cy="914400"/>
                </a:xfrm>
                <a:prstGeom prst="rect">
                  <a:avLst/>
                </a:prstGeom>
              </p:spPr>
            </p:pic>
            <p:pic>
              <p:nvPicPr>
                <p:cNvPr id="74" name="Graphic 73" descr="Share with solid fill">
                  <a:extLst>
                    <a:ext uri="{FF2B5EF4-FFF2-40B4-BE49-F238E27FC236}">
                      <a16:creationId xmlns:a16="http://schemas.microsoft.com/office/drawing/2014/main" id="{2B4A8694-B4E7-4936-927C-F67B9EAE10D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96469" y="5146946"/>
                  <a:ext cx="914400" cy="914400"/>
                </a:xfrm>
                <a:prstGeom prst="rect">
                  <a:avLst/>
                </a:prstGeom>
              </p:spPr>
            </p:pic>
            <p:pic>
              <p:nvPicPr>
                <p:cNvPr id="76" name="Graphic 75" descr="Lock with solid fill">
                  <a:extLst>
                    <a:ext uri="{FF2B5EF4-FFF2-40B4-BE49-F238E27FC236}">
                      <a16:creationId xmlns:a16="http://schemas.microsoft.com/office/drawing/2014/main" id="{E6AE4536-221C-4BF9-BD71-D07999FE9CA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803719" y="3579000"/>
                  <a:ext cx="914400" cy="914400"/>
                </a:xfrm>
                <a:prstGeom prst="rect">
                  <a:avLst/>
                </a:prstGeom>
              </p:spPr>
            </p:pic>
          </p:grpSp>
          <p:pic>
            <p:nvPicPr>
              <p:cNvPr id="4" name="Graphic 3" descr="Syncing cloud with solid fill">
                <a:extLst>
                  <a:ext uri="{FF2B5EF4-FFF2-40B4-BE49-F238E27FC236}">
                    <a16:creationId xmlns:a16="http://schemas.microsoft.com/office/drawing/2014/main" id="{FBA25B49-E8AD-4448-BA9F-16F03E7C703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375101" y="4429067"/>
                <a:ext cx="1074257" cy="1074257"/>
              </a:xfrm>
              <a:prstGeom prst="rect">
                <a:avLst/>
              </a:prstGeom>
            </p:spPr>
          </p:pic>
        </p:grpSp>
      </p:grpSp>
      <p:sp>
        <p:nvSpPr>
          <p:cNvPr id="42" name="Arrow: Pentagon 41">
            <a:hlinkClick r:id="rId16" action="ppaction://hlinksldjump"/>
            <a:extLst>
              <a:ext uri="{FF2B5EF4-FFF2-40B4-BE49-F238E27FC236}">
                <a16:creationId xmlns:a16="http://schemas.microsoft.com/office/drawing/2014/main" id="{FA7C6594-B550-42AC-A4A6-3B3E296FFCD6}"/>
              </a:ext>
            </a:extLst>
          </p:cNvPr>
          <p:cNvSpPr/>
          <p:nvPr/>
        </p:nvSpPr>
        <p:spPr>
          <a:xfrm rot="5400000">
            <a:off x="16358400" y="-14400"/>
            <a:ext cx="1195200" cy="1173600"/>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diagram&#10;&#10;Description automatically generated">
            <a:extLst>
              <a:ext uri="{FF2B5EF4-FFF2-40B4-BE49-F238E27FC236}">
                <a16:creationId xmlns:a16="http://schemas.microsoft.com/office/drawing/2014/main" id="{1C851309-5E8E-4285-93AB-4982B49916E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877426" y="1847147"/>
            <a:ext cx="2199041" cy="1378416"/>
          </a:xfrm>
          <a:prstGeom prst="rect">
            <a:avLst/>
          </a:prstGeom>
        </p:spPr>
      </p:pic>
    </p:spTree>
    <p:extLst>
      <p:ext uri="{BB962C8B-B14F-4D97-AF65-F5344CB8AC3E}">
        <p14:creationId xmlns:p14="http://schemas.microsoft.com/office/powerpoint/2010/main" val="370861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22" presetClass="entr" presetSubtype="2" fill="hold" nodeType="afterEffect">
                                  <p:stCondLst>
                                    <p:cond delay="750"/>
                                  </p:stCondLst>
                                  <p:childTnLst>
                                    <p:set>
                                      <p:cBhvr>
                                        <p:cTn id="10" dur="1" fill="hold">
                                          <p:stCondLst>
                                            <p:cond delay="0"/>
                                          </p:stCondLst>
                                        </p:cTn>
                                        <p:tgtEl>
                                          <p:spTgt spid="17"/>
                                        </p:tgtEl>
                                        <p:attrNameLst>
                                          <p:attrName>style.visibility</p:attrName>
                                        </p:attrNameLst>
                                      </p:cBhvr>
                                      <p:to>
                                        <p:strVal val="visible"/>
                                      </p:to>
                                    </p:set>
                                    <p:animEffect transition="in" filter="wipe(right)">
                                      <p:cBhvr>
                                        <p:cTn id="11" dur="500"/>
                                        <p:tgtEl>
                                          <p:spTgt spid="17"/>
                                        </p:tgtEl>
                                      </p:cBhvr>
                                    </p:animEffect>
                                  </p:childTnLst>
                                </p:cTn>
                              </p:par>
                            </p:childTnLst>
                          </p:cTn>
                        </p:par>
                        <p:par>
                          <p:cTn id="12" fill="hold">
                            <p:stCondLst>
                              <p:cond delay="1750"/>
                            </p:stCondLst>
                            <p:childTnLst>
                              <p:par>
                                <p:cTn id="13" presetID="22" presetClass="entr" presetSubtype="2" fill="hold"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right)">
                                      <p:cBhvr>
                                        <p:cTn id="15" dur="500"/>
                                        <p:tgtEl>
                                          <p:spTgt spid="52"/>
                                        </p:tgtEl>
                                      </p:cBhvr>
                                    </p:animEffect>
                                  </p:childTnLst>
                                </p:cTn>
                              </p:par>
                            </p:childTnLst>
                          </p:cTn>
                        </p:par>
                        <p:par>
                          <p:cTn id="16" fill="hold">
                            <p:stCondLst>
                              <p:cond delay="2250"/>
                            </p:stCondLst>
                            <p:childTnLst>
                              <p:par>
                                <p:cTn id="17" presetID="22" presetClass="entr" presetSubtype="2" fill="hold"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wipe(right)">
                                      <p:cBhvr>
                                        <p:cTn id="19" dur="500"/>
                                        <p:tgtEl>
                                          <p:spTgt spid="55"/>
                                        </p:tgtEl>
                                      </p:cBhvr>
                                    </p:animEffect>
                                  </p:childTnLst>
                                </p:cTn>
                              </p:par>
                            </p:childTnLst>
                          </p:cTn>
                        </p:par>
                        <p:par>
                          <p:cTn id="20" fill="hold">
                            <p:stCondLst>
                              <p:cond delay="2750"/>
                            </p:stCondLst>
                            <p:childTnLst>
                              <p:par>
                                <p:cTn id="21" presetID="22" presetClass="entr" presetSubtype="8" fill="hold" nodeType="after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wipe(left)">
                                      <p:cBhvr>
                                        <p:cTn id="23" dur="500"/>
                                        <p:tgtEl>
                                          <p:spTgt spid="58"/>
                                        </p:tgtEl>
                                      </p:cBhvr>
                                    </p:animEffect>
                                  </p:childTnLst>
                                </p:cTn>
                              </p:par>
                            </p:childTnLst>
                          </p:cTn>
                        </p:par>
                        <p:par>
                          <p:cTn id="24" fill="hold">
                            <p:stCondLst>
                              <p:cond delay="3250"/>
                            </p:stCondLst>
                            <p:childTnLst>
                              <p:par>
                                <p:cTn id="25" presetID="22" presetClass="entr" presetSubtype="8"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wipe(left)">
                                      <p:cBhvr>
                                        <p:cTn id="27" dur="500"/>
                                        <p:tgtEl>
                                          <p:spTgt spid="61"/>
                                        </p:tgtEl>
                                      </p:cBhvr>
                                    </p:animEffect>
                                  </p:childTnLst>
                                </p:cTn>
                              </p:par>
                            </p:childTnLst>
                          </p:cTn>
                        </p:par>
                        <p:par>
                          <p:cTn id="28" fill="hold">
                            <p:stCondLst>
                              <p:cond delay="3750"/>
                            </p:stCondLst>
                            <p:childTnLst>
                              <p:par>
                                <p:cTn id="29" presetID="22" presetClass="entr" presetSubtype="8" fill="hold" nodeType="after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wipe(left)">
                                      <p:cBhvr>
                                        <p:cTn id="31" dur="500"/>
                                        <p:tgtEl>
                                          <p:spTgt spid="64"/>
                                        </p:tgtEl>
                                      </p:cBhvr>
                                    </p:animEffect>
                                  </p:childTnLst>
                                </p:cTn>
                              </p:par>
                            </p:childTnLst>
                          </p:cTn>
                        </p:par>
                        <p:par>
                          <p:cTn id="32" fill="hold">
                            <p:stCondLst>
                              <p:cond delay="4250"/>
                            </p:stCondLst>
                            <p:childTnLst>
                              <p:par>
                                <p:cTn id="33" presetID="6" presetClass="entr" presetSubtype="32"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ircle(out)">
                                      <p:cBhvr>
                                        <p:cTn id="3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04E3629-509E-41EF-ABCE-065D83012751}"/>
              </a:ext>
            </a:extLst>
          </p:cNvPr>
          <p:cNvGrpSpPr/>
          <p:nvPr/>
        </p:nvGrpSpPr>
        <p:grpSpPr>
          <a:xfrm>
            <a:off x="1698609" y="2473007"/>
            <a:ext cx="14890780" cy="7285043"/>
            <a:chOff x="1738334" y="2473007"/>
            <a:chExt cx="14890780" cy="7285043"/>
          </a:xfrm>
        </p:grpSpPr>
        <p:grpSp>
          <p:nvGrpSpPr>
            <p:cNvPr id="4" name="Group 3">
              <a:extLst>
                <a:ext uri="{FF2B5EF4-FFF2-40B4-BE49-F238E27FC236}">
                  <a16:creationId xmlns:a16="http://schemas.microsoft.com/office/drawing/2014/main" id="{F56CC87C-4186-421E-A4A8-ADF243E11645}"/>
                </a:ext>
              </a:extLst>
            </p:cNvPr>
            <p:cNvGrpSpPr/>
            <p:nvPr/>
          </p:nvGrpSpPr>
          <p:grpSpPr>
            <a:xfrm>
              <a:off x="1738334" y="2473007"/>
              <a:ext cx="6647736" cy="7285043"/>
              <a:chOff x="1158889" y="1418054"/>
              <a:chExt cx="4053680" cy="4884967"/>
            </a:xfrm>
          </p:grpSpPr>
          <p:sp>
            <p:nvSpPr>
              <p:cNvPr id="2" name="Rectangle: Rounded Corners 1">
                <a:extLst>
                  <a:ext uri="{FF2B5EF4-FFF2-40B4-BE49-F238E27FC236}">
                    <a16:creationId xmlns:a16="http://schemas.microsoft.com/office/drawing/2014/main" id="{EB98518B-694E-42CD-B800-2433F6F69181}"/>
                  </a:ext>
                </a:extLst>
              </p:cNvPr>
              <p:cNvSpPr/>
              <p:nvPr/>
            </p:nvSpPr>
            <p:spPr>
              <a:xfrm>
                <a:off x="1158892" y="1418054"/>
                <a:ext cx="4053677" cy="4856696"/>
              </a:xfrm>
              <a:prstGeom prst="roundRect">
                <a:avLst>
                  <a:gd name="adj" fmla="val 8585"/>
                </a:avLst>
              </a:prstGeom>
              <a:solidFill>
                <a:schemeClr val="bg1"/>
              </a:solidFill>
              <a:ln>
                <a:noFill/>
              </a:ln>
              <a:effectLst>
                <a:outerShdw blurRad="63500" sx="102000" sy="1020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3" name="Rectangle: Top Corners Rounded 2">
                <a:extLst>
                  <a:ext uri="{FF2B5EF4-FFF2-40B4-BE49-F238E27FC236}">
                    <a16:creationId xmlns:a16="http://schemas.microsoft.com/office/drawing/2014/main" id="{B9222069-4E68-41ED-BC73-F18E389B1E6D}"/>
                  </a:ext>
                </a:extLst>
              </p:cNvPr>
              <p:cNvSpPr/>
              <p:nvPr/>
            </p:nvSpPr>
            <p:spPr>
              <a:xfrm rot="10800000">
                <a:off x="1158889" y="4020180"/>
                <a:ext cx="4053675" cy="2282841"/>
              </a:xfrm>
              <a:prstGeom prst="round2SameRect">
                <a:avLst/>
              </a:prstGeom>
              <a:gradFill>
                <a:gsLst>
                  <a:gs pos="30000">
                    <a:srgbClr val="311C6B"/>
                  </a:gs>
                  <a:gs pos="98000">
                    <a:schemeClr val="accent5"/>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grpSp>
        <p:grpSp>
          <p:nvGrpSpPr>
            <p:cNvPr id="5" name="Group 4">
              <a:extLst>
                <a:ext uri="{FF2B5EF4-FFF2-40B4-BE49-F238E27FC236}">
                  <a16:creationId xmlns:a16="http://schemas.microsoft.com/office/drawing/2014/main" id="{FE045E96-5AFD-4F0C-9633-26C6E89A263B}"/>
                </a:ext>
              </a:extLst>
            </p:cNvPr>
            <p:cNvGrpSpPr/>
            <p:nvPr/>
          </p:nvGrpSpPr>
          <p:grpSpPr>
            <a:xfrm>
              <a:off x="9901926" y="2473007"/>
              <a:ext cx="6727188" cy="7285043"/>
              <a:chOff x="7032400" y="1696288"/>
              <a:chExt cx="4053675" cy="4578461"/>
            </a:xfrm>
          </p:grpSpPr>
          <p:sp>
            <p:nvSpPr>
              <p:cNvPr id="15" name="Rectangle: Rounded Corners 14">
                <a:extLst>
                  <a:ext uri="{FF2B5EF4-FFF2-40B4-BE49-F238E27FC236}">
                    <a16:creationId xmlns:a16="http://schemas.microsoft.com/office/drawing/2014/main" id="{C97D8EB0-A611-4DEB-8085-21446EE1AA68}"/>
                  </a:ext>
                </a:extLst>
              </p:cNvPr>
              <p:cNvSpPr/>
              <p:nvPr/>
            </p:nvSpPr>
            <p:spPr>
              <a:xfrm>
                <a:off x="7032404" y="1696288"/>
                <a:ext cx="4053671" cy="4578461"/>
              </a:xfrm>
              <a:prstGeom prst="roundRect">
                <a:avLst>
                  <a:gd name="adj" fmla="val 7117"/>
                </a:avLst>
              </a:prstGeom>
              <a:solidFill>
                <a:schemeClr val="bg1"/>
              </a:solidFill>
              <a:ln>
                <a:noFill/>
              </a:ln>
              <a:effectLst>
                <a:outerShdw blurRad="63500" sx="102000" sy="1020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21" name="Rectangle: Top Corners Rounded 20">
                <a:extLst>
                  <a:ext uri="{FF2B5EF4-FFF2-40B4-BE49-F238E27FC236}">
                    <a16:creationId xmlns:a16="http://schemas.microsoft.com/office/drawing/2014/main" id="{7AE0F84C-E136-43F3-BC21-AD026B76F1E7}"/>
                  </a:ext>
                </a:extLst>
              </p:cNvPr>
              <p:cNvSpPr/>
              <p:nvPr/>
            </p:nvSpPr>
            <p:spPr>
              <a:xfrm rot="10800000">
                <a:off x="7032400" y="4135141"/>
                <a:ext cx="4053675" cy="2139606"/>
              </a:xfrm>
              <a:prstGeom prst="round2SameRect">
                <a:avLst/>
              </a:prstGeom>
              <a:gradFill>
                <a:gsLst>
                  <a:gs pos="30000">
                    <a:srgbClr val="311C6B"/>
                  </a:gs>
                  <a:gs pos="98000">
                    <a:schemeClr val="accent5"/>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grpSp>
      </p:grpSp>
      <p:sp>
        <p:nvSpPr>
          <p:cNvPr id="16" name="Content Placeholder 9">
            <a:extLst>
              <a:ext uri="{FF2B5EF4-FFF2-40B4-BE49-F238E27FC236}">
                <a16:creationId xmlns:a16="http://schemas.microsoft.com/office/drawing/2014/main" id="{DA481CC2-CCDB-4B4F-BAF9-56179D188956}"/>
              </a:ext>
            </a:extLst>
          </p:cNvPr>
          <p:cNvSpPr>
            <a:spLocks noGrp="1"/>
          </p:cNvSpPr>
          <p:nvPr>
            <p:ph sz="quarter" idx="4294967295"/>
          </p:nvPr>
        </p:nvSpPr>
        <p:spPr>
          <a:xfrm>
            <a:off x="1837873" y="6534198"/>
            <a:ext cx="6248400" cy="3116215"/>
          </a:xfrm>
        </p:spPr>
        <p:txBody>
          <a:bodyPr>
            <a:noAutofit/>
          </a:bodyPr>
          <a:lstStyle/>
          <a:p>
            <a:r>
              <a:rPr lang="en-US" sz="2700" dirty="0">
                <a:solidFill>
                  <a:schemeClr val="bg1"/>
                </a:solidFill>
              </a:rPr>
              <a:t>Free subscription included with every BrightSign player </a:t>
            </a:r>
          </a:p>
          <a:p>
            <a:r>
              <a:rPr lang="en-US" sz="2700" dirty="0">
                <a:solidFill>
                  <a:schemeClr val="bg1"/>
                </a:solidFill>
              </a:rPr>
              <a:t>Streamlined player setup</a:t>
            </a:r>
          </a:p>
          <a:p>
            <a:r>
              <a:rPr lang="en-US" sz="2700" dirty="0">
                <a:solidFill>
                  <a:schemeClr val="bg1"/>
                </a:solidFill>
              </a:rPr>
              <a:t>Real time player health &amp; controls</a:t>
            </a:r>
          </a:p>
          <a:p>
            <a:r>
              <a:rPr lang="en-US" sz="2700" dirty="0">
                <a:solidFill>
                  <a:schemeClr val="bg1"/>
                </a:solidFill>
              </a:rPr>
              <a:t>Your choice of CMS</a:t>
            </a:r>
          </a:p>
          <a:p>
            <a:pPr marL="0" indent="0">
              <a:buNone/>
            </a:pPr>
            <a:endParaRPr lang="en-US" sz="3000" dirty="0">
              <a:solidFill>
                <a:schemeClr val="bg1"/>
              </a:solidFill>
            </a:endParaRPr>
          </a:p>
        </p:txBody>
      </p:sp>
      <p:pic>
        <p:nvPicPr>
          <p:cNvPr id="17" name="Picture 16">
            <a:extLst>
              <a:ext uri="{FF2B5EF4-FFF2-40B4-BE49-F238E27FC236}">
                <a16:creationId xmlns:a16="http://schemas.microsoft.com/office/drawing/2014/main" id="{9F3A0ED7-3634-4223-A271-C38116CA67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628669" y="2933172"/>
            <a:ext cx="3615354" cy="1617552"/>
          </a:xfrm>
          <a:prstGeom prst="rect">
            <a:avLst/>
          </a:prstGeom>
        </p:spPr>
      </p:pic>
      <p:pic>
        <p:nvPicPr>
          <p:cNvPr id="18" name="Picture 17">
            <a:extLst>
              <a:ext uri="{FF2B5EF4-FFF2-40B4-BE49-F238E27FC236}">
                <a16:creationId xmlns:a16="http://schemas.microsoft.com/office/drawing/2014/main" id="{BA17AB12-B031-4FF6-8D00-0A39998730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9360" y="3007689"/>
            <a:ext cx="3653975" cy="1617552"/>
          </a:xfrm>
          <a:prstGeom prst="rect">
            <a:avLst/>
          </a:prstGeom>
        </p:spPr>
      </p:pic>
      <p:sp>
        <p:nvSpPr>
          <p:cNvPr id="8" name="Content Placeholder 9">
            <a:extLst>
              <a:ext uri="{FF2B5EF4-FFF2-40B4-BE49-F238E27FC236}">
                <a16:creationId xmlns:a16="http://schemas.microsoft.com/office/drawing/2014/main" id="{954073B3-6099-4815-A01F-4F0CC4B97102}"/>
              </a:ext>
            </a:extLst>
          </p:cNvPr>
          <p:cNvSpPr txBox="1">
            <a:spLocks/>
          </p:cNvSpPr>
          <p:nvPr/>
        </p:nvSpPr>
        <p:spPr>
          <a:xfrm>
            <a:off x="10162657" y="6534198"/>
            <a:ext cx="5971694" cy="3181689"/>
          </a:xfrm>
          <a:prstGeom prst="rect">
            <a:avLst/>
          </a:prstGeom>
        </p:spPr>
        <p:txBody>
          <a:bodyPr/>
          <a:lstStyle>
            <a:lvl1pPr marL="342900" indent="-342900" algn="l" defTabSz="457200" rtl="0" eaLnBrk="1" latinLnBrk="0" hangingPunct="1">
              <a:spcBef>
                <a:spcPts val="1200"/>
              </a:spcBef>
              <a:buClr>
                <a:srgbClr val="FF5F00"/>
              </a:buClr>
              <a:buFont typeface="Wingdings" charset="2"/>
              <a:buChar char="§"/>
              <a:defRPr sz="2800" i="0" kern="1200" spc="-50">
                <a:solidFill>
                  <a:schemeClr val="tx1">
                    <a:lumMod val="65000"/>
                    <a:lumOff val="35000"/>
                  </a:schemeClr>
                </a:solidFill>
                <a:latin typeface="Verdana"/>
                <a:ea typeface="+mn-ea"/>
                <a:cs typeface="+mn-cs"/>
              </a:defRPr>
            </a:lvl1pPr>
            <a:lvl2pPr marL="804863" indent="-347663" algn="l" defTabSz="457200" rtl="0" eaLnBrk="1" latinLnBrk="0" hangingPunct="1">
              <a:spcBef>
                <a:spcPts val="1200"/>
              </a:spcBef>
              <a:buClr>
                <a:srgbClr val="FF5F00"/>
              </a:buClr>
              <a:buFont typeface="Wingdings" charset="2"/>
              <a:buChar char=""/>
              <a:defRPr sz="2400" kern="1200" spc="-50">
                <a:solidFill>
                  <a:schemeClr val="tx1">
                    <a:lumMod val="65000"/>
                    <a:lumOff val="35000"/>
                  </a:schemeClr>
                </a:solidFill>
                <a:latin typeface="Verdana"/>
                <a:ea typeface="+mn-ea"/>
                <a:cs typeface="+mn-cs"/>
              </a:defRPr>
            </a:lvl2pPr>
            <a:lvl3pPr marL="11430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3pPr>
            <a:lvl4pPr marL="16002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4pPr>
            <a:lvl5pPr marL="20574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900"/>
              </a:spcBef>
              <a:buClr>
                <a:schemeClr val="bg1"/>
              </a:buClr>
              <a:buFont typeface="Arial" panose="020B0604020202020204" pitchFamily="34" charset="0"/>
              <a:buChar char="•"/>
            </a:pPr>
            <a:r>
              <a:rPr lang="en-US" sz="2700" dirty="0">
                <a:solidFill>
                  <a:schemeClr val="bg1"/>
                </a:solidFill>
                <a:latin typeface="Open Sans" panose="020B0606030504020204" pitchFamily="34" charset="0"/>
                <a:ea typeface="Open Sans" panose="020B0606030504020204" pitchFamily="34" charset="0"/>
                <a:cs typeface="Open Sans" panose="020B0606030504020204" pitchFamily="34" charset="0"/>
              </a:rPr>
              <a:t>Annual subscription</a:t>
            </a:r>
          </a:p>
          <a:p>
            <a:pPr>
              <a:spcBef>
                <a:spcPts val="900"/>
              </a:spcBef>
              <a:buClr>
                <a:schemeClr val="bg1"/>
              </a:buClr>
              <a:buFont typeface="Arial" panose="020B0604020202020204" pitchFamily="34" charset="0"/>
              <a:buChar char="•"/>
            </a:pPr>
            <a:r>
              <a:rPr lang="en-US" sz="2700" dirty="0">
                <a:solidFill>
                  <a:schemeClr val="bg1"/>
                </a:solidFill>
                <a:latin typeface="Open Sans" panose="020B0606030504020204" pitchFamily="34" charset="0"/>
                <a:ea typeface="Open Sans" panose="020B0606030504020204" pitchFamily="34" charset="0"/>
                <a:cs typeface="Open Sans" panose="020B0606030504020204" pitchFamily="34" charset="0"/>
              </a:rPr>
              <a:t>Includes Control Cloud services</a:t>
            </a:r>
          </a:p>
          <a:p>
            <a:pPr>
              <a:spcBef>
                <a:spcPts val="900"/>
              </a:spcBef>
              <a:buClr>
                <a:schemeClr val="bg1"/>
              </a:buClr>
              <a:buFont typeface="Arial" panose="020B0604020202020204" pitchFamily="34" charset="0"/>
              <a:buChar char="•"/>
            </a:pPr>
            <a:r>
              <a:rPr lang="en-US" sz="2700" dirty="0">
                <a:solidFill>
                  <a:schemeClr val="bg1"/>
                </a:solidFill>
                <a:latin typeface="Open Sans" panose="020B0606030504020204" pitchFamily="34" charset="0"/>
                <a:ea typeface="Open Sans" panose="020B0606030504020204" pitchFamily="34" charset="0"/>
                <a:cs typeface="Open Sans" panose="020B0606030504020204" pitchFamily="34" charset="0"/>
              </a:rPr>
              <a:t>Adds a complete set of content &amp; network management tools</a:t>
            </a:r>
          </a:p>
          <a:p>
            <a:pPr>
              <a:spcBef>
                <a:spcPts val="900"/>
              </a:spcBef>
              <a:buClr>
                <a:schemeClr val="bg1"/>
              </a:buClr>
              <a:buFont typeface="Arial" panose="020B0604020202020204" pitchFamily="34" charset="0"/>
              <a:buChar char="•"/>
            </a:pPr>
            <a:r>
              <a:rPr lang="en-US" sz="2700" dirty="0">
                <a:solidFill>
                  <a:schemeClr val="bg1"/>
                </a:solidFill>
                <a:latin typeface="Open Sans" panose="020B0606030504020204" pitchFamily="34" charset="0"/>
                <a:ea typeface="Open Sans" panose="020B0606030504020204" pitchFamily="34" charset="0"/>
                <a:cs typeface="Open Sans" panose="020B0606030504020204" pitchFamily="34" charset="0"/>
              </a:rPr>
              <a:t>Free 30-day trial &amp; then $99/player/year </a:t>
            </a:r>
          </a:p>
          <a:p>
            <a:pPr marL="0" indent="0">
              <a:spcBef>
                <a:spcPts val="900"/>
              </a:spcBef>
              <a:buNone/>
            </a:pPr>
            <a:endParaRPr lang="en-US" sz="27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6A03CEA9-427E-45DA-815E-16648ABAD84E}"/>
              </a:ext>
            </a:extLst>
          </p:cNvPr>
          <p:cNvPicPr>
            <a:picLocks noChangeAspect="1"/>
          </p:cNvPicPr>
          <p:nvPr/>
        </p:nvPicPr>
        <p:blipFill>
          <a:blip r:embed="rId5"/>
          <a:stretch>
            <a:fillRect/>
          </a:stretch>
        </p:blipFill>
        <p:spPr>
          <a:xfrm>
            <a:off x="2212334" y="4790312"/>
            <a:ext cx="5528027" cy="1728366"/>
          </a:xfrm>
          <a:prstGeom prst="rect">
            <a:avLst/>
          </a:prstGeom>
        </p:spPr>
      </p:pic>
      <p:pic>
        <p:nvPicPr>
          <p:cNvPr id="11" name="Picture 10">
            <a:extLst>
              <a:ext uri="{FF2B5EF4-FFF2-40B4-BE49-F238E27FC236}">
                <a16:creationId xmlns:a16="http://schemas.microsoft.com/office/drawing/2014/main" id="{6106FA0C-94BE-4D5F-9040-546071DE53E4}"/>
              </a:ext>
            </a:extLst>
          </p:cNvPr>
          <p:cNvPicPr>
            <a:picLocks noChangeAspect="1"/>
          </p:cNvPicPr>
          <p:nvPr/>
        </p:nvPicPr>
        <p:blipFill>
          <a:blip r:embed="rId5"/>
          <a:stretch>
            <a:fillRect/>
          </a:stretch>
        </p:blipFill>
        <p:spPr>
          <a:xfrm>
            <a:off x="10672336" y="4625241"/>
            <a:ext cx="5528027" cy="1728366"/>
          </a:xfrm>
          <a:prstGeom prst="rect">
            <a:avLst/>
          </a:prstGeom>
        </p:spPr>
      </p:pic>
      <p:pic>
        <p:nvPicPr>
          <p:cNvPr id="12" name="Picture 11">
            <a:extLst>
              <a:ext uri="{FF2B5EF4-FFF2-40B4-BE49-F238E27FC236}">
                <a16:creationId xmlns:a16="http://schemas.microsoft.com/office/drawing/2014/main" id="{20654738-5A0B-4549-857D-B465F5113D4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59333" y="261317"/>
            <a:ext cx="2169333" cy="959648"/>
          </a:xfrm>
          <a:prstGeom prst="rect">
            <a:avLst/>
          </a:prstGeom>
        </p:spPr>
      </p:pic>
      <p:sp>
        <p:nvSpPr>
          <p:cNvPr id="13" name="Title 13">
            <a:extLst>
              <a:ext uri="{FF2B5EF4-FFF2-40B4-BE49-F238E27FC236}">
                <a16:creationId xmlns:a16="http://schemas.microsoft.com/office/drawing/2014/main" id="{B4D199C1-C5E8-4CF3-BDBD-550C37CB45EE}"/>
              </a:ext>
            </a:extLst>
          </p:cNvPr>
          <p:cNvSpPr txBox="1">
            <a:spLocks/>
          </p:cNvSpPr>
          <p:nvPr/>
        </p:nvSpPr>
        <p:spPr>
          <a:xfrm>
            <a:off x="0" y="1255337"/>
            <a:ext cx="18287999" cy="702557"/>
          </a:xfrm>
          <a:prstGeom prst="rect">
            <a:avLst/>
          </a:prstGeom>
        </p:spPr>
        <p:txBody>
          <a:bodyPr anchor="t" anchorCtr="0">
            <a:noAutofit/>
          </a:bodyPr>
          <a:lstStyle>
            <a:lvl1pPr algn="l" defTabSz="457200" rtl="0" eaLnBrk="1" latinLnBrk="0" hangingPunct="1">
              <a:lnSpc>
                <a:spcPts val="3400"/>
              </a:lnSpc>
              <a:spcBef>
                <a:spcPct val="0"/>
              </a:spcBef>
              <a:buNone/>
              <a:defRPr sz="4000" b="1" i="0" kern="1200" cap="all">
                <a:solidFill>
                  <a:srgbClr val="3D3D3D"/>
                </a:solidFill>
                <a:latin typeface="Arial"/>
                <a:ea typeface="+mj-ea"/>
                <a:cs typeface="Arial"/>
              </a:defRPr>
            </a:lvl1pPr>
          </a:lstStyle>
          <a:p>
            <a:pPr algn="ctr">
              <a:lnSpc>
                <a:spcPct val="100000"/>
              </a:lnSpc>
            </a:pPr>
            <a:r>
              <a:rPr lang="en-US" sz="3600" dirty="0">
                <a:solidFill>
                  <a:srgbClr val="35236A"/>
                </a:solidFill>
              </a:rPr>
              <a:t>Choose your Subscription</a:t>
            </a:r>
            <a:br>
              <a:rPr lang="en-US" sz="3600" dirty="0">
                <a:solidFill>
                  <a:srgbClr val="35236A"/>
                </a:solidFill>
              </a:rPr>
            </a:br>
            <a:endParaRPr lang="en-US" sz="3600" dirty="0">
              <a:solidFill>
                <a:srgbClr val="35236A"/>
              </a:solidFill>
            </a:endParaRPr>
          </a:p>
        </p:txBody>
      </p:sp>
      <p:sp>
        <p:nvSpPr>
          <p:cNvPr id="19" name="Arrow: Pentagon 18">
            <a:hlinkClick r:id="rId7" action="ppaction://hlinksldjump"/>
            <a:extLst>
              <a:ext uri="{FF2B5EF4-FFF2-40B4-BE49-F238E27FC236}">
                <a16:creationId xmlns:a16="http://schemas.microsoft.com/office/drawing/2014/main" id="{BB07BB8B-4BE8-4002-BEBC-91AEB7623A15}"/>
              </a:ext>
            </a:extLst>
          </p:cNvPr>
          <p:cNvSpPr/>
          <p:nvPr/>
        </p:nvSpPr>
        <p:spPr>
          <a:xfrm rot="5400000">
            <a:off x="16358400" y="-14400"/>
            <a:ext cx="1195200" cy="1173600"/>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7811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0D2C3C87-E116-4138-B002-D6DB8604D60C}"/>
              </a:ext>
            </a:extLst>
          </p:cNvPr>
          <p:cNvSpPr/>
          <p:nvPr/>
        </p:nvSpPr>
        <p:spPr>
          <a:xfrm>
            <a:off x="8448218" y="7466945"/>
            <a:ext cx="9839783" cy="28289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endParaRPr>
          </a:p>
        </p:txBody>
      </p:sp>
      <p:pic>
        <p:nvPicPr>
          <p:cNvPr id="16" name="Picture 15" descr="A person using a computer sitting on top of a table&#10;&#10;Description automatically generated">
            <a:extLst>
              <a:ext uri="{FF2B5EF4-FFF2-40B4-BE49-F238E27FC236}">
                <a16:creationId xmlns:a16="http://schemas.microsoft.com/office/drawing/2014/main" id="{2F00E383-4E4B-4943-A0C2-D6390D46BB9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4708" y="1632057"/>
            <a:ext cx="8462925" cy="8654943"/>
          </a:xfrm>
          <a:prstGeom prst="rect">
            <a:avLst/>
          </a:prstGeom>
          <a:ln>
            <a:noFill/>
          </a:ln>
        </p:spPr>
      </p:pic>
      <p:pic>
        <p:nvPicPr>
          <p:cNvPr id="27" name="Picture 26" descr="A picture containing holding, person, sign, people&#10;&#10;Description automatically generated">
            <a:extLst>
              <a:ext uri="{FF2B5EF4-FFF2-40B4-BE49-F238E27FC236}">
                <a16:creationId xmlns:a16="http://schemas.microsoft.com/office/drawing/2014/main" id="{70505C3F-3504-4DC4-A94B-687F8021BADD}"/>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9127920" y="2180451"/>
            <a:ext cx="8584392" cy="5184480"/>
          </a:xfrm>
          <a:prstGeom prst="rect">
            <a:avLst/>
          </a:prstGeom>
        </p:spPr>
      </p:pic>
      <p:sp>
        <p:nvSpPr>
          <p:cNvPr id="28" name="Rectangle 27">
            <a:extLst>
              <a:ext uri="{FF2B5EF4-FFF2-40B4-BE49-F238E27FC236}">
                <a16:creationId xmlns:a16="http://schemas.microsoft.com/office/drawing/2014/main" id="{28DD96C7-B793-482A-A7C8-E8B8D424ECF8}"/>
              </a:ext>
            </a:extLst>
          </p:cNvPr>
          <p:cNvSpPr/>
          <p:nvPr/>
        </p:nvSpPr>
        <p:spPr>
          <a:xfrm>
            <a:off x="10370119" y="4449647"/>
            <a:ext cx="82898" cy="100407"/>
          </a:xfrm>
          <a:prstGeom prst="rect">
            <a:avLst/>
          </a:prstGeom>
          <a:solidFill>
            <a:srgbClr val="00B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700"/>
          </a:p>
        </p:txBody>
      </p:sp>
      <p:sp>
        <p:nvSpPr>
          <p:cNvPr id="30" name="Rectangle 29">
            <a:extLst>
              <a:ext uri="{FF2B5EF4-FFF2-40B4-BE49-F238E27FC236}">
                <a16:creationId xmlns:a16="http://schemas.microsoft.com/office/drawing/2014/main" id="{8A894E8D-5A4F-4516-A887-DF872713ED4D}"/>
              </a:ext>
            </a:extLst>
          </p:cNvPr>
          <p:cNvSpPr/>
          <p:nvPr/>
        </p:nvSpPr>
        <p:spPr>
          <a:xfrm>
            <a:off x="9899569" y="4214681"/>
            <a:ext cx="82898" cy="100407"/>
          </a:xfrm>
          <a:prstGeom prst="rect">
            <a:avLst/>
          </a:prstGeom>
          <a:solidFill>
            <a:srgbClr val="00B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700"/>
          </a:p>
        </p:txBody>
      </p:sp>
      <p:sp>
        <p:nvSpPr>
          <p:cNvPr id="32" name="Rectangle 31">
            <a:extLst>
              <a:ext uri="{FF2B5EF4-FFF2-40B4-BE49-F238E27FC236}">
                <a16:creationId xmlns:a16="http://schemas.microsoft.com/office/drawing/2014/main" id="{BF9A0124-52BC-4532-AB3E-684EEBB1C2C4}"/>
              </a:ext>
            </a:extLst>
          </p:cNvPr>
          <p:cNvSpPr/>
          <p:nvPr/>
        </p:nvSpPr>
        <p:spPr>
          <a:xfrm>
            <a:off x="10775765" y="4471605"/>
            <a:ext cx="82898" cy="100407"/>
          </a:xfrm>
          <a:prstGeom prst="rect">
            <a:avLst/>
          </a:prstGeom>
          <a:solidFill>
            <a:srgbClr val="00B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700"/>
          </a:p>
        </p:txBody>
      </p:sp>
      <p:sp>
        <p:nvSpPr>
          <p:cNvPr id="34" name="Rectangle 33">
            <a:extLst>
              <a:ext uri="{FF2B5EF4-FFF2-40B4-BE49-F238E27FC236}">
                <a16:creationId xmlns:a16="http://schemas.microsoft.com/office/drawing/2014/main" id="{D5769948-BEB8-417F-A68B-9BAE63D9DC1C}"/>
              </a:ext>
            </a:extLst>
          </p:cNvPr>
          <p:cNvSpPr/>
          <p:nvPr/>
        </p:nvSpPr>
        <p:spPr>
          <a:xfrm>
            <a:off x="10406270" y="5108073"/>
            <a:ext cx="82898" cy="100407"/>
          </a:xfrm>
          <a:prstGeom prst="rect">
            <a:avLst/>
          </a:prstGeom>
          <a:solidFill>
            <a:srgbClr val="00B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700"/>
          </a:p>
        </p:txBody>
      </p:sp>
      <p:sp>
        <p:nvSpPr>
          <p:cNvPr id="36" name="Rectangle 35">
            <a:extLst>
              <a:ext uri="{FF2B5EF4-FFF2-40B4-BE49-F238E27FC236}">
                <a16:creationId xmlns:a16="http://schemas.microsoft.com/office/drawing/2014/main" id="{D4C32B11-CF22-45BB-808B-965ECB96CC38}"/>
              </a:ext>
            </a:extLst>
          </p:cNvPr>
          <p:cNvSpPr/>
          <p:nvPr/>
        </p:nvSpPr>
        <p:spPr>
          <a:xfrm>
            <a:off x="10914799" y="4198314"/>
            <a:ext cx="82898" cy="100407"/>
          </a:xfrm>
          <a:prstGeom prst="rect">
            <a:avLst/>
          </a:prstGeom>
          <a:solidFill>
            <a:srgbClr val="00B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700"/>
          </a:p>
        </p:txBody>
      </p:sp>
      <p:sp>
        <p:nvSpPr>
          <p:cNvPr id="38" name="Rectangle 37">
            <a:extLst>
              <a:ext uri="{FF2B5EF4-FFF2-40B4-BE49-F238E27FC236}">
                <a16:creationId xmlns:a16="http://schemas.microsoft.com/office/drawing/2014/main" id="{7095AB0B-9867-4647-9A08-2EB3AAA11BCF}"/>
              </a:ext>
            </a:extLst>
          </p:cNvPr>
          <p:cNvSpPr/>
          <p:nvPr/>
        </p:nvSpPr>
        <p:spPr>
          <a:xfrm>
            <a:off x="12940159" y="3965651"/>
            <a:ext cx="82898" cy="100407"/>
          </a:xfrm>
          <a:prstGeom prst="rect">
            <a:avLst/>
          </a:prstGeom>
          <a:solidFill>
            <a:srgbClr val="00B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700"/>
          </a:p>
        </p:txBody>
      </p:sp>
      <p:sp>
        <p:nvSpPr>
          <p:cNvPr id="40" name="Rectangle 39">
            <a:extLst>
              <a:ext uri="{FF2B5EF4-FFF2-40B4-BE49-F238E27FC236}">
                <a16:creationId xmlns:a16="http://schemas.microsoft.com/office/drawing/2014/main" id="{F0C0D319-0903-4082-A15A-FCD8076B4D8C}"/>
              </a:ext>
            </a:extLst>
          </p:cNvPr>
          <p:cNvSpPr/>
          <p:nvPr/>
        </p:nvSpPr>
        <p:spPr>
          <a:xfrm>
            <a:off x="13420117" y="4449647"/>
            <a:ext cx="82898" cy="100407"/>
          </a:xfrm>
          <a:prstGeom prst="rect">
            <a:avLst/>
          </a:prstGeom>
          <a:solidFill>
            <a:srgbClr val="00B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700"/>
          </a:p>
        </p:txBody>
      </p:sp>
      <p:sp>
        <p:nvSpPr>
          <p:cNvPr id="42" name="Rectangle 41">
            <a:extLst>
              <a:ext uri="{FF2B5EF4-FFF2-40B4-BE49-F238E27FC236}">
                <a16:creationId xmlns:a16="http://schemas.microsoft.com/office/drawing/2014/main" id="{43FFF133-3065-4F17-A9ED-F5A06224A236}"/>
              </a:ext>
            </a:extLst>
          </p:cNvPr>
          <p:cNvSpPr/>
          <p:nvPr/>
        </p:nvSpPr>
        <p:spPr>
          <a:xfrm>
            <a:off x="13694737" y="3823589"/>
            <a:ext cx="82898" cy="100407"/>
          </a:xfrm>
          <a:prstGeom prst="rect">
            <a:avLst/>
          </a:prstGeom>
          <a:solidFill>
            <a:srgbClr val="00B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700"/>
          </a:p>
        </p:txBody>
      </p:sp>
      <p:sp>
        <p:nvSpPr>
          <p:cNvPr id="44" name="Rectangle 43">
            <a:extLst>
              <a:ext uri="{FF2B5EF4-FFF2-40B4-BE49-F238E27FC236}">
                <a16:creationId xmlns:a16="http://schemas.microsoft.com/office/drawing/2014/main" id="{C25C2134-E770-4C30-BAD8-59543A981F08}"/>
              </a:ext>
            </a:extLst>
          </p:cNvPr>
          <p:cNvSpPr/>
          <p:nvPr/>
        </p:nvSpPr>
        <p:spPr>
          <a:xfrm>
            <a:off x="13790278" y="4198314"/>
            <a:ext cx="82898" cy="100407"/>
          </a:xfrm>
          <a:prstGeom prst="rect">
            <a:avLst/>
          </a:prstGeom>
          <a:solidFill>
            <a:srgbClr val="00B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700"/>
          </a:p>
        </p:txBody>
      </p:sp>
      <p:sp>
        <p:nvSpPr>
          <p:cNvPr id="46" name="Rectangle 45">
            <a:extLst>
              <a:ext uri="{FF2B5EF4-FFF2-40B4-BE49-F238E27FC236}">
                <a16:creationId xmlns:a16="http://schemas.microsoft.com/office/drawing/2014/main" id="{005346A2-609B-46A0-BD45-63B70E153070}"/>
              </a:ext>
            </a:extLst>
          </p:cNvPr>
          <p:cNvSpPr/>
          <p:nvPr/>
        </p:nvSpPr>
        <p:spPr>
          <a:xfrm>
            <a:off x="14205883" y="3965651"/>
            <a:ext cx="82898" cy="100407"/>
          </a:xfrm>
          <a:prstGeom prst="rect">
            <a:avLst/>
          </a:prstGeom>
          <a:solidFill>
            <a:srgbClr val="00B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700"/>
          </a:p>
        </p:txBody>
      </p:sp>
      <p:cxnSp>
        <p:nvCxnSpPr>
          <p:cNvPr id="65" name="Straight Arrow Connector 64">
            <a:extLst>
              <a:ext uri="{FF2B5EF4-FFF2-40B4-BE49-F238E27FC236}">
                <a16:creationId xmlns:a16="http://schemas.microsoft.com/office/drawing/2014/main" id="{83FAF554-0469-47BC-9253-50B1AA6C0629}"/>
              </a:ext>
            </a:extLst>
          </p:cNvPr>
          <p:cNvCxnSpPr>
            <a:cxnSpLocks/>
          </p:cNvCxnSpPr>
          <p:nvPr/>
        </p:nvCxnSpPr>
        <p:spPr>
          <a:xfrm flipV="1">
            <a:off x="7569677" y="5183694"/>
            <a:ext cx="2836593" cy="1031058"/>
          </a:xfrm>
          <a:prstGeom prst="straightConnector1">
            <a:avLst/>
          </a:prstGeom>
          <a:ln w="38100">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52B902E2-8A1E-4964-81A9-B2ABDE5BBD95}"/>
              </a:ext>
            </a:extLst>
          </p:cNvPr>
          <p:cNvCxnSpPr>
            <a:cxnSpLocks/>
          </p:cNvCxnSpPr>
          <p:nvPr/>
        </p:nvCxnSpPr>
        <p:spPr>
          <a:xfrm>
            <a:off x="8068226" y="3792244"/>
            <a:ext cx="5693145" cy="447224"/>
          </a:xfrm>
          <a:prstGeom prst="straightConnector1">
            <a:avLst/>
          </a:prstGeom>
          <a:ln w="38100">
            <a:solidFill>
              <a:srgbClr val="332A85"/>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02951AD8-442C-4633-8F96-47B7B2513B20}"/>
              </a:ext>
            </a:extLst>
          </p:cNvPr>
          <p:cNvPicPr>
            <a:picLocks noChangeAspect="1"/>
          </p:cNvPicPr>
          <p:nvPr/>
        </p:nvPicPr>
        <p:blipFill>
          <a:blip r:embed="rId5">
            <a:extLst>
              <a:ext uri="{28A0092B-C50C-407E-A947-70E740481C1C}">
                <a14:useLocalDpi xmlns:a14="http://schemas.microsoft.com/office/drawing/2010/main" val="0"/>
              </a:ext>
            </a:extLst>
          </a:blip>
          <a:srcRect t="6170" b="6170"/>
          <a:stretch/>
        </p:blipFill>
        <p:spPr>
          <a:xfrm>
            <a:off x="2098821" y="2266805"/>
            <a:ext cx="5922627" cy="4281258"/>
          </a:xfrm>
          <a:prstGeom prst="rect">
            <a:avLst/>
          </a:prstGeom>
        </p:spPr>
      </p:pic>
      <p:cxnSp>
        <p:nvCxnSpPr>
          <p:cNvPr id="69" name="Straight Arrow Connector 68">
            <a:extLst>
              <a:ext uri="{FF2B5EF4-FFF2-40B4-BE49-F238E27FC236}">
                <a16:creationId xmlns:a16="http://schemas.microsoft.com/office/drawing/2014/main" id="{310A6403-D595-4260-9990-9B69E8A91A3E}"/>
              </a:ext>
            </a:extLst>
          </p:cNvPr>
          <p:cNvCxnSpPr>
            <a:cxnSpLocks/>
          </p:cNvCxnSpPr>
          <p:nvPr/>
        </p:nvCxnSpPr>
        <p:spPr>
          <a:xfrm flipV="1">
            <a:off x="7770427" y="4521809"/>
            <a:ext cx="2506136" cy="307581"/>
          </a:xfrm>
          <a:prstGeom prst="straightConnector1">
            <a:avLst/>
          </a:prstGeom>
          <a:ln w="38100">
            <a:solidFill>
              <a:schemeClr val="accent6"/>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3" name="Text Placeholder 4">
            <a:extLst>
              <a:ext uri="{FF2B5EF4-FFF2-40B4-BE49-F238E27FC236}">
                <a16:creationId xmlns:a16="http://schemas.microsoft.com/office/drawing/2014/main" id="{87625FBC-8BA0-4CF4-956D-E0149ABF3544}"/>
              </a:ext>
            </a:extLst>
          </p:cNvPr>
          <p:cNvSpPr txBox="1">
            <a:spLocks/>
          </p:cNvSpPr>
          <p:nvPr/>
        </p:nvSpPr>
        <p:spPr>
          <a:xfrm>
            <a:off x="8742341" y="8232959"/>
            <a:ext cx="9129822" cy="641495"/>
          </a:xfrm>
          <a:prstGeom prst="rect">
            <a:avLst/>
          </a:prstGeom>
        </p:spPr>
        <p:txBody>
          <a:bodyPr vert="horz" lIns="137160" tIns="68580" rIns="137160" bIns="68580" rtlCol="0" anchor="b" anchorCtr="0">
            <a:noAutofit/>
          </a:bodyPr>
          <a:lstStyle>
            <a:lvl1pPr marL="0" indent="0" algn="l" defTabSz="914400" rtl="0" eaLnBrk="1" latinLnBrk="0" hangingPunct="1">
              <a:lnSpc>
                <a:spcPct val="90000"/>
              </a:lnSpc>
              <a:spcBef>
                <a:spcPts val="1000"/>
              </a:spcBef>
              <a:buFont typeface="Arial" panose="020B0604020202020204" pitchFamily="34" charset="0"/>
              <a:buNone/>
              <a:defRPr sz="2100" b="1" i="0" kern="1200">
                <a:solidFill>
                  <a:srgbClr val="372059"/>
                </a:solidFill>
                <a:latin typeface="Verdana"/>
                <a:ea typeface="+mn-ea"/>
                <a:cs typeface="Verdana"/>
              </a:defRPr>
            </a:lvl1pPr>
            <a:lvl2pPr marL="3429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Verdana"/>
                <a:ea typeface="+mn-ea"/>
                <a:cs typeface="Verdana"/>
              </a:defRPr>
            </a:lvl2pPr>
            <a:lvl3pPr marL="6858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Verdana"/>
                <a:ea typeface="+mn-ea"/>
                <a:cs typeface="Verdana"/>
              </a:defRPr>
            </a:lvl3pPr>
            <a:lvl4pPr marL="10287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Verdana"/>
                <a:ea typeface="+mn-ea"/>
                <a:cs typeface="Verdana"/>
              </a:defRPr>
            </a:lvl4pPr>
            <a:lvl5pPr marL="13716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Verdana"/>
                <a:ea typeface="+mn-ea"/>
                <a:cs typeface="Verdan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Bef>
                <a:spcPts val="2025"/>
              </a:spcBef>
              <a:spcAft>
                <a:spcPts val="2025"/>
              </a:spcAft>
              <a:buClr>
                <a:srgbClr val="FD8476"/>
              </a:buClr>
              <a:buFont typeface="Arial" panose="020B0604020202020204" pitchFamily="34" charset="0"/>
              <a:buChar char="•"/>
            </a:pPr>
            <a:r>
              <a:rPr lang="en-US" sz="3400">
                <a:solidFill>
                  <a:schemeClr val="bg1"/>
                </a:solidFill>
                <a:latin typeface="+mj-lt"/>
                <a:ea typeface="Verdana" panose="020B0604030504040204" pitchFamily="34" charset="0"/>
              </a:rPr>
              <a:t>Monitor &amp; manage signage in real time</a:t>
            </a:r>
          </a:p>
        </p:txBody>
      </p:sp>
      <p:sp>
        <p:nvSpPr>
          <p:cNvPr id="75" name="Text Placeholder 4">
            <a:extLst>
              <a:ext uri="{FF2B5EF4-FFF2-40B4-BE49-F238E27FC236}">
                <a16:creationId xmlns:a16="http://schemas.microsoft.com/office/drawing/2014/main" id="{75AF73B1-3CBF-4441-A05A-EE8C97C108AB}"/>
              </a:ext>
            </a:extLst>
          </p:cNvPr>
          <p:cNvSpPr txBox="1">
            <a:spLocks/>
          </p:cNvSpPr>
          <p:nvPr/>
        </p:nvSpPr>
        <p:spPr>
          <a:xfrm>
            <a:off x="8755653" y="8808242"/>
            <a:ext cx="9129822" cy="641495"/>
          </a:xfrm>
          <a:prstGeom prst="rect">
            <a:avLst/>
          </a:prstGeom>
        </p:spPr>
        <p:txBody>
          <a:bodyPr vert="horz" lIns="137160" tIns="68580" rIns="137160" bIns="68580" rtlCol="0" anchor="b" anchorCtr="0">
            <a:noAutofit/>
          </a:bodyPr>
          <a:lstStyle>
            <a:lvl1pPr marL="0" indent="0" algn="l" defTabSz="914400" rtl="0" eaLnBrk="1" latinLnBrk="0" hangingPunct="1">
              <a:lnSpc>
                <a:spcPct val="90000"/>
              </a:lnSpc>
              <a:spcBef>
                <a:spcPts val="1000"/>
              </a:spcBef>
              <a:buFont typeface="Arial" panose="020B0604020202020204" pitchFamily="34" charset="0"/>
              <a:buNone/>
              <a:defRPr sz="2100" b="1" i="0" kern="1200">
                <a:solidFill>
                  <a:srgbClr val="372059"/>
                </a:solidFill>
                <a:latin typeface="Verdana"/>
                <a:ea typeface="+mn-ea"/>
                <a:cs typeface="Verdana"/>
              </a:defRPr>
            </a:lvl1pPr>
            <a:lvl2pPr marL="3429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Verdana"/>
                <a:ea typeface="+mn-ea"/>
                <a:cs typeface="Verdana"/>
              </a:defRPr>
            </a:lvl2pPr>
            <a:lvl3pPr marL="6858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Verdana"/>
                <a:ea typeface="+mn-ea"/>
                <a:cs typeface="Verdana"/>
              </a:defRPr>
            </a:lvl3pPr>
            <a:lvl4pPr marL="10287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Verdana"/>
                <a:ea typeface="+mn-ea"/>
                <a:cs typeface="Verdana"/>
              </a:defRPr>
            </a:lvl4pPr>
            <a:lvl5pPr marL="13716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Verdana"/>
                <a:ea typeface="+mn-ea"/>
                <a:cs typeface="Verdan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Bef>
                <a:spcPts val="2025"/>
              </a:spcBef>
              <a:spcAft>
                <a:spcPts val="2025"/>
              </a:spcAft>
              <a:buClr>
                <a:srgbClr val="FD8476"/>
              </a:buClr>
              <a:buFont typeface="Arial" panose="020B0604020202020204" pitchFamily="34" charset="0"/>
              <a:buChar char="•"/>
            </a:pPr>
            <a:r>
              <a:rPr lang="en-US" sz="3400">
                <a:solidFill>
                  <a:schemeClr val="bg1"/>
                </a:solidFill>
                <a:latin typeface="+mj-lt"/>
                <a:ea typeface="Verdana" panose="020B0604030504040204" pitchFamily="34" charset="0"/>
              </a:rPr>
              <a:t>Instantly view what’s playing from afar</a:t>
            </a:r>
          </a:p>
        </p:txBody>
      </p:sp>
      <p:pic>
        <p:nvPicPr>
          <p:cNvPr id="23" name="Picture 22">
            <a:extLst>
              <a:ext uri="{FF2B5EF4-FFF2-40B4-BE49-F238E27FC236}">
                <a16:creationId xmlns:a16="http://schemas.microsoft.com/office/drawing/2014/main" id="{83A8523A-8AC6-4717-B27C-004C1BA661C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060626" y="1930248"/>
            <a:ext cx="5951465" cy="4954371"/>
          </a:xfrm>
          <a:prstGeom prst="rect">
            <a:avLst/>
          </a:prstGeom>
        </p:spPr>
      </p:pic>
      <p:pic>
        <p:nvPicPr>
          <p:cNvPr id="21" name="Picture 20">
            <a:extLst>
              <a:ext uri="{FF2B5EF4-FFF2-40B4-BE49-F238E27FC236}">
                <a16:creationId xmlns:a16="http://schemas.microsoft.com/office/drawing/2014/main" id="{998C85F8-10B9-42F3-91B3-90889BDAF8C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000797" y="1982464"/>
            <a:ext cx="6051167" cy="4849940"/>
          </a:xfrm>
          <a:prstGeom prst="rect">
            <a:avLst/>
          </a:prstGeom>
        </p:spPr>
      </p:pic>
      <p:sp>
        <p:nvSpPr>
          <p:cNvPr id="77" name="Text Placeholder 4">
            <a:extLst>
              <a:ext uri="{FF2B5EF4-FFF2-40B4-BE49-F238E27FC236}">
                <a16:creationId xmlns:a16="http://schemas.microsoft.com/office/drawing/2014/main" id="{5ADC8D94-3845-4F4C-9C46-7ED647E54F15}"/>
              </a:ext>
            </a:extLst>
          </p:cNvPr>
          <p:cNvSpPr txBox="1">
            <a:spLocks/>
          </p:cNvSpPr>
          <p:nvPr/>
        </p:nvSpPr>
        <p:spPr>
          <a:xfrm>
            <a:off x="8725426" y="9578472"/>
            <a:ext cx="9785327" cy="505137"/>
          </a:xfrm>
          <a:prstGeom prst="rect">
            <a:avLst/>
          </a:prstGeom>
        </p:spPr>
        <p:txBody>
          <a:bodyPr vert="horz" lIns="137160" tIns="68580" rIns="137160" bIns="68580" rtlCol="0" anchor="b" anchorCtr="0">
            <a:noAutofit/>
          </a:bodyPr>
          <a:lstStyle>
            <a:lvl1pPr marL="0" indent="0" algn="l" defTabSz="914400" rtl="0" eaLnBrk="1" latinLnBrk="0" hangingPunct="1">
              <a:lnSpc>
                <a:spcPct val="90000"/>
              </a:lnSpc>
              <a:spcBef>
                <a:spcPts val="1000"/>
              </a:spcBef>
              <a:buFont typeface="Arial" panose="020B0604020202020204" pitchFamily="34" charset="0"/>
              <a:buNone/>
              <a:defRPr sz="2100" b="1" i="0" kern="1200">
                <a:solidFill>
                  <a:srgbClr val="372059"/>
                </a:solidFill>
                <a:latin typeface="Verdana"/>
                <a:ea typeface="+mn-ea"/>
                <a:cs typeface="Verdana"/>
              </a:defRPr>
            </a:lvl1pPr>
            <a:lvl2pPr marL="3429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Verdana"/>
                <a:ea typeface="+mn-ea"/>
                <a:cs typeface="Verdana"/>
              </a:defRPr>
            </a:lvl2pPr>
            <a:lvl3pPr marL="6858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Verdana"/>
                <a:ea typeface="+mn-ea"/>
                <a:cs typeface="Verdana"/>
              </a:defRPr>
            </a:lvl3pPr>
            <a:lvl4pPr marL="10287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Verdana"/>
                <a:ea typeface="+mn-ea"/>
                <a:cs typeface="Verdana"/>
              </a:defRPr>
            </a:lvl4pPr>
            <a:lvl5pPr marL="13716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Verdana"/>
                <a:ea typeface="+mn-ea"/>
                <a:cs typeface="Verdan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Bef>
                <a:spcPts val="2025"/>
              </a:spcBef>
              <a:spcAft>
                <a:spcPts val="2025"/>
              </a:spcAft>
              <a:buClr>
                <a:srgbClr val="FD8476"/>
              </a:buClr>
              <a:buFont typeface="Arial" panose="020B0604020202020204" pitchFamily="34" charset="0"/>
              <a:buChar char="•"/>
            </a:pPr>
            <a:r>
              <a:rPr lang="en-US" sz="3400" dirty="0">
                <a:solidFill>
                  <a:schemeClr val="bg1"/>
                </a:solidFill>
                <a:latin typeface="+mj-lt"/>
                <a:ea typeface="Verdana" panose="020B0604030504040204" pitchFamily="34" charset="0"/>
              </a:rPr>
              <a:t>Control players remotely – anywhere, anytime</a:t>
            </a:r>
          </a:p>
        </p:txBody>
      </p:sp>
      <p:sp>
        <p:nvSpPr>
          <p:cNvPr id="7" name="Title 6">
            <a:extLst>
              <a:ext uri="{FF2B5EF4-FFF2-40B4-BE49-F238E27FC236}">
                <a16:creationId xmlns:a16="http://schemas.microsoft.com/office/drawing/2014/main" id="{2DDBA9CA-CC35-4073-AE7F-421493B9C0A9}"/>
              </a:ext>
            </a:extLst>
          </p:cNvPr>
          <p:cNvSpPr>
            <a:spLocks noGrp="1"/>
          </p:cNvSpPr>
          <p:nvPr>
            <p:ph type="title"/>
          </p:nvPr>
        </p:nvSpPr>
        <p:spPr>
          <a:xfrm>
            <a:off x="3278168" y="638860"/>
            <a:ext cx="10917342" cy="893993"/>
          </a:xfrm>
        </p:spPr>
        <p:txBody>
          <a:bodyPr>
            <a:noAutofit/>
          </a:bodyPr>
          <a:lstStyle/>
          <a:p>
            <a:r>
              <a:rPr lang="en-US" sz="3300">
                <a:latin typeface="Arial" panose="020B0604020202020204" pitchFamily="34" charset="0"/>
                <a:ea typeface="Roboto" panose="020B0604020202020204" charset="0"/>
                <a:cs typeface="Arial" panose="020B0604020202020204" pitchFamily="34" charset="0"/>
              </a:rPr>
              <a:t>Cloud-Based Digital Signage Management</a:t>
            </a:r>
            <a:br>
              <a:rPr lang="en-US" sz="3300"/>
            </a:br>
            <a:endParaRPr lang="en-US" sz="3300"/>
          </a:p>
        </p:txBody>
      </p:sp>
      <p:sp>
        <p:nvSpPr>
          <p:cNvPr id="29" name="Text Placeholder 4">
            <a:extLst>
              <a:ext uri="{FF2B5EF4-FFF2-40B4-BE49-F238E27FC236}">
                <a16:creationId xmlns:a16="http://schemas.microsoft.com/office/drawing/2014/main" id="{2CAA9C79-F97D-4375-93BB-4A3CF6904372}"/>
              </a:ext>
            </a:extLst>
          </p:cNvPr>
          <p:cNvSpPr txBox="1">
            <a:spLocks/>
          </p:cNvSpPr>
          <p:nvPr/>
        </p:nvSpPr>
        <p:spPr>
          <a:xfrm>
            <a:off x="8755653" y="7658817"/>
            <a:ext cx="5658027" cy="603114"/>
          </a:xfrm>
          <a:prstGeom prst="rect">
            <a:avLst/>
          </a:prstGeom>
        </p:spPr>
        <p:txBody>
          <a:bodyPr vert="horz" lIns="137160" tIns="68580" rIns="137160" bIns="68580" rtlCol="0" anchor="b" anchorCtr="0">
            <a:noAutofit/>
          </a:bodyPr>
          <a:lstStyle>
            <a:lvl1pPr marL="0" indent="0" algn="l" defTabSz="914400" rtl="0" eaLnBrk="1" latinLnBrk="0" hangingPunct="1">
              <a:lnSpc>
                <a:spcPct val="90000"/>
              </a:lnSpc>
              <a:spcBef>
                <a:spcPts val="1000"/>
              </a:spcBef>
              <a:buFont typeface="Arial" panose="020B0604020202020204" pitchFamily="34" charset="0"/>
              <a:buNone/>
              <a:defRPr sz="2100" b="1" i="0" kern="1200">
                <a:solidFill>
                  <a:srgbClr val="372059"/>
                </a:solidFill>
                <a:latin typeface="Verdana"/>
                <a:ea typeface="+mn-ea"/>
                <a:cs typeface="Verdana"/>
              </a:defRPr>
            </a:lvl1pPr>
            <a:lvl2pPr marL="3429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Verdana"/>
                <a:ea typeface="+mn-ea"/>
                <a:cs typeface="Verdana"/>
              </a:defRPr>
            </a:lvl2pPr>
            <a:lvl3pPr marL="6858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Verdana"/>
                <a:ea typeface="+mn-ea"/>
                <a:cs typeface="Verdana"/>
              </a:defRPr>
            </a:lvl3pPr>
            <a:lvl4pPr marL="10287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Verdana"/>
                <a:ea typeface="+mn-ea"/>
                <a:cs typeface="Verdana"/>
              </a:defRPr>
            </a:lvl4pPr>
            <a:lvl5pPr marL="13716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Verdana"/>
                <a:ea typeface="+mn-ea"/>
                <a:cs typeface="Verdan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Bef>
                <a:spcPts val="2025"/>
              </a:spcBef>
              <a:spcAft>
                <a:spcPts val="2025"/>
              </a:spcAft>
              <a:buClr>
                <a:srgbClr val="FD8476"/>
              </a:buClr>
              <a:buFont typeface="Arial" panose="020B0604020202020204" pitchFamily="34" charset="0"/>
              <a:buChar char="•"/>
            </a:pPr>
            <a:r>
              <a:rPr lang="en-US" sz="3400" dirty="0">
                <a:solidFill>
                  <a:schemeClr val="bg1"/>
                </a:solidFill>
                <a:latin typeface="+mj-lt"/>
                <a:ea typeface="Verdana" panose="020B0604030504040204" pitchFamily="34" charset="0"/>
              </a:rPr>
              <a:t>Streamlined player setup</a:t>
            </a:r>
          </a:p>
        </p:txBody>
      </p:sp>
      <p:cxnSp>
        <p:nvCxnSpPr>
          <p:cNvPr id="31" name="Straight Arrow Connector 30">
            <a:extLst>
              <a:ext uri="{FF2B5EF4-FFF2-40B4-BE49-F238E27FC236}">
                <a16:creationId xmlns:a16="http://schemas.microsoft.com/office/drawing/2014/main" id="{7C8B48F8-6130-46DC-9AFD-AE26BE1BBB53}"/>
              </a:ext>
            </a:extLst>
          </p:cNvPr>
          <p:cNvCxnSpPr>
            <a:cxnSpLocks/>
          </p:cNvCxnSpPr>
          <p:nvPr/>
        </p:nvCxnSpPr>
        <p:spPr>
          <a:xfrm flipV="1">
            <a:off x="7731575" y="4530731"/>
            <a:ext cx="5402867" cy="787095"/>
          </a:xfrm>
          <a:prstGeom prst="straightConnector1">
            <a:avLst/>
          </a:prstGeom>
          <a:ln w="3810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5" name="Picture 4" descr="A picture containing text, electronics, screenshot&#10;&#10;Description automatically generated">
            <a:extLst>
              <a:ext uri="{FF2B5EF4-FFF2-40B4-BE49-F238E27FC236}">
                <a16:creationId xmlns:a16="http://schemas.microsoft.com/office/drawing/2014/main" id="{796CD447-14E3-4849-A4AA-7CF48C9D1B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9901" y="1997782"/>
            <a:ext cx="6117467" cy="4903730"/>
          </a:xfrm>
          <a:prstGeom prst="rect">
            <a:avLst/>
          </a:prstGeom>
        </p:spPr>
      </p:pic>
      <p:pic>
        <p:nvPicPr>
          <p:cNvPr id="11" name="Picture 10" descr="Logo&#10;&#10;Description automatically generated">
            <a:extLst>
              <a:ext uri="{FF2B5EF4-FFF2-40B4-BE49-F238E27FC236}">
                <a16:creationId xmlns:a16="http://schemas.microsoft.com/office/drawing/2014/main" id="{E94DB60C-B430-4FB9-BFC2-9DF9A1FB7A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63404" y="3194508"/>
            <a:ext cx="4364057" cy="1931892"/>
          </a:xfrm>
          <a:prstGeom prst="rect">
            <a:avLst/>
          </a:prstGeom>
        </p:spPr>
      </p:pic>
      <p:sp>
        <p:nvSpPr>
          <p:cNvPr id="37" name="Arrow: Pentagon 36">
            <a:hlinkClick r:id="rId10" action="ppaction://hlinksldjump"/>
            <a:extLst>
              <a:ext uri="{FF2B5EF4-FFF2-40B4-BE49-F238E27FC236}">
                <a16:creationId xmlns:a16="http://schemas.microsoft.com/office/drawing/2014/main" id="{EB168DF2-2CBE-4F0E-AD59-7A6E075BADB0}"/>
              </a:ext>
            </a:extLst>
          </p:cNvPr>
          <p:cNvSpPr/>
          <p:nvPr/>
        </p:nvSpPr>
        <p:spPr>
          <a:xfrm rot="5400000">
            <a:off x="16358400" y="-14400"/>
            <a:ext cx="1195200" cy="1173600"/>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895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par>
                          <p:cTn id="11" fill="hold">
                            <p:stCondLst>
                              <p:cond delay="1000"/>
                            </p:stCondLst>
                            <p:childTnLst>
                              <p:par>
                                <p:cTn id="12" presetID="6" presetClass="emph" presetSubtype="0" fill="hold" nodeType="afterEffect">
                                  <p:stCondLst>
                                    <p:cond delay="1000"/>
                                  </p:stCondLst>
                                  <p:childTnLst>
                                    <p:animScale>
                                      <p:cBhvr>
                                        <p:cTn id="13" dur="1000" fill="hold"/>
                                        <p:tgtEl>
                                          <p:spTgt spid="11"/>
                                        </p:tgtEl>
                                      </p:cBhvr>
                                      <p:by x="50000" y="50000"/>
                                    </p:animScale>
                                  </p:childTnLst>
                                </p:cTn>
                              </p:par>
                              <p:par>
                                <p:cTn id="14" presetID="42" presetClass="path" presetSubtype="0" accel="50000" decel="50000" fill="hold" nodeType="withEffect">
                                  <p:stCondLst>
                                    <p:cond delay="1000"/>
                                  </p:stCondLst>
                                  <p:childTnLst>
                                    <p:animMotion origin="layout" path="M -3.75E-6 1.85185E-6 L -0.16523 -0.31898 " pathEditMode="relative" rAng="0" ptsTypes="AA">
                                      <p:cBhvr>
                                        <p:cTn id="15" dur="1000" fill="hold"/>
                                        <p:tgtEl>
                                          <p:spTgt spid="11"/>
                                        </p:tgtEl>
                                        <p:attrNameLst>
                                          <p:attrName>ppt_x</p:attrName>
                                          <p:attrName>ppt_y</p:attrName>
                                        </p:attrNameLst>
                                      </p:cBhvr>
                                      <p:rCtr x="-8268" y="-15949"/>
                                    </p:animMotion>
                                  </p:childTnLst>
                                </p:cTn>
                              </p:par>
                              <p:par>
                                <p:cTn id="16" presetID="1"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42"/>
                                        </p:tgtEl>
                                        <p:attrNameLst>
                                          <p:attrName>style.visibility</p:attrName>
                                        </p:attrNameLst>
                                      </p:cBhvr>
                                      <p:to>
                                        <p:strVal val="visible"/>
                                      </p:to>
                                    </p:set>
                                  </p:childTnLst>
                                </p:cTn>
                              </p:par>
                              <p:par>
                                <p:cTn id="36" presetID="6" presetClass="emph" presetSubtype="0" fill="hold" grpId="1" nodeType="withEffect">
                                  <p:stCondLst>
                                    <p:cond delay="0"/>
                                  </p:stCondLst>
                                  <p:childTnLst>
                                    <p:animScale>
                                      <p:cBhvr>
                                        <p:cTn id="37" dur="500" fill="hold"/>
                                        <p:tgtEl>
                                          <p:spTgt spid="28"/>
                                        </p:tgtEl>
                                      </p:cBhvr>
                                      <p:by x="400000" y="400000"/>
                                    </p:animScale>
                                  </p:childTnLst>
                                </p:cTn>
                              </p:par>
                              <p:par>
                                <p:cTn id="38" presetID="6" presetClass="emph" presetSubtype="0" fill="hold" grpId="1" nodeType="withEffect">
                                  <p:stCondLst>
                                    <p:cond delay="0"/>
                                  </p:stCondLst>
                                  <p:childTnLst>
                                    <p:animScale>
                                      <p:cBhvr>
                                        <p:cTn id="39" dur="500" fill="hold"/>
                                        <p:tgtEl>
                                          <p:spTgt spid="30"/>
                                        </p:tgtEl>
                                      </p:cBhvr>
                                      <p:by x="400000" y="400000"/>
                                    </p:animScale>
                                  </p:childTnLst>
                                </p:cTn>
                              </p:par>
                              <p:par>
                                <p:cTn id="40" presetID="6" presetClass="emph" presetSubtype="0" fill="hold" grpId="1" nodeType="withEffect">
                                  <p:stCondLst>
                                    <p:cond delay="0"/>
                                  </p:stCondLst>
                                  <p:childTnLst>
                                    <p:animScale>
                                      <p:cBhvr>
                                        <p:cTn id="41" dur="500" fill="hold"/>
                                        <p:tgtEl>
                                          <p:spTgt spid="34"/>
                                        </p:tgtEl>
                                      </p:cBhvr>
                                      <p:by x="400000" y="400000"/>
                                    </p:animScale>
                                  </p:childTnLst>
                                </p:cTn>
                              </p:par>
                              <p:par>
                                <p:cTn id="42" presetID="6" presetClass="emph" presetSubtype="0" fill="hold" grpId="1" nodeType="withEffect">
                                  <p:stCondLst>
                                    <p:cond delay="0"/>
                                  </p:stCondLst>
                                  <p:childTnLst>
                                    <p:animScale>
                                      <p:cBhvr>
                                        <p:cTn id="43" dur="500" fill="hold"/>
                                        <p:tgtEl>
                                          <p:spTgt spid="36"/>
                                        </p:tgtEl>
                                      </p:cBhvr>
                                      <p:by x="400000" y="400000"/>
                                    </p:animScale>
                                  </p:childTnLst>
                                </p:cTn>
                              </p:par>
                              <p:par>
                                <p:cTn id="44" presetID="6" presetClass="emph" presetSubtype="0" fill="hold" grpId="1" nodeType="withEffect">
                                  <p:stCondLst>
                                    <p:cond delay="0"/>
                                  </p:stCondLst>
                                  <p:childTnLst>
                                    <p:animScale>
                                      <p:cBhvr>
                                        <p:cTn id="45" dur="500" fill="hold"/>
                                        <p:tgtEl>
                                          <p:spTgt spid="40"/>
                                        </p:tgtEl>
                                      </p:cBhvr>
                                      <p:by x="400000" y="400000"/>
                                    </p:animScale>
                                  </p:childTnLst>
                                </p:cTn>
                              </p:par>
                              <p:par>
                                <p:cTn id="46" presetID="6" presetClass="emph" presetSubtype="0" fill="hold" grpId="1" nodeType="withEffect">
                                  <p:stCondLst>
                                    <p:cond delay="0"/>
                                  </p:stCondLst>
                                  <p:childTnLst>
                                    <p:animScale>
                                      <p:cBhvr>
                                        <p:cTn id="47" dur="500" fill="hold"/>
                                        <p:tgtEl>
                                          <p:spTgt spid="38"/>
                                        </p:tgtEl>
                                      </p:cBhvr>
                                      <p:by x="400000" y="400000"/>
                                    </p:animScale>
                                  </p:childTnLst>
                                </p:cTn>
                              </p:par>
                              <p:par>
                                <p:cTn id="48" presetID="6" presetClass="emph" presetSubtype="0" fill="hold" grpId="1" nodeType="withEffect">
                                  <p:stCondLst>
                                    <p:cond delay="0"/>
                                  </p:stCondLst>
                                  <p:childTnLst>
                                    <p:animScale>
                                      <p:cBhvr>
                                        <p:cTn id="49" dur="750" fill="hold"/>
                                        <p:tgtEl>
                                          <p:spTgt spid="32"/>
                                        </p:tgtEl>
                                      </p:cBhvr>
                                      <p:by x="400000" y="400000"/>
                                    </p:animScale>
                                  </p:childTnLst>
                                </p:cTn>
                              </p:par>
                              <p:par>
                                <p:cTn id="50" presetID="6" presetClass="emph" presetSubtype="0" fill="hold" grpId="1" nodeType="withEffect">
                                  <p:stCondLst>
                                    <p:cond delay="0"/>
                                  </p:stCondLst>
                                  <p:childTnLst>
                                    <p:animScale>
                                      <p:cBhvr>
                                        <p:cTn id="51" dur="500" fill="hold"/>
                                        <p:tgtEl>
                                          <p:spTgt spid="44"/>
                                        </p:tgtEl>
                                      </p:cBhvr>
                                      <p:by x="400000" y="400000"/>
                                    </p:animScale>
                                  </p:childTnLst>
                                </p:cTn>
                              </p:par>
                              <p:par>
                                <p:cTn id="52" presetID="6" presetClass="emph" presetSubtype="0" fill="hold" grpId="1" nodeType="withEffect">
                                  <p:stCondLst>
                                    <p:cond delay="0"/>
                                  </p:stCondLst>
                                  <p:childTnLst>
                                    <p:animScale>
                                      <p:cBhvr>
                                        <p:cTn id="53" dur="500" fill="hold"/>
                                        <p:tgtEl>
                                          <p:spTgt spid="46"/>
                                        </p:tgtEl>
                                      </p:cBhvr>
                                      <p:by x="400000" y="400000"/>
                                    </p:animScale>
                                  </p:childTnLst>
                                </p:cTn>
                              </p:par>
                              <p:par>
                                <p:cTn id="54" presetID="6" presetClass="emph" presetSubtype="0" fill="hold" grpId="1" nodeType="withEffect">
                                  <p:stCondLst>
                                    <p:cond delay="0"/>
                                  </p:stCondLst>
                                  <p:childTnLst>
                                    <p:animScale>
                                      <p:cBhvr>
                                        <p:cTn id="55" dur="500" fill="hold"/>
                                        <p:tgtEl>
                                          <p:spTgt spid="42"/>
                                        </p:tgtEl>
                                      </p:cBhvr>
                                      <p:by x="400000" y="400000"/>
                                    </p:animScale>
                                  </p:childTnLst>
                                </p:cTn>
                              </p:par>
                              <p:par>
                                <p:cTn id="56" presetID="6" presetClass="emph" presetSubtype="0" fill="hold" grpId="2" nodeType="withEffect">
                                  <p:stCondLst>
                                    <p:cond delay="500"/>
                                  </p:stCondLst>
                                  <p:childTnLst>
                                    <p:animScale>
                                      <p:cBhvr>
                                        <p:cTn id="57" dur="500" fill="hold"/>
                                        <p:tgtEl>
                                          <p:spTgt spid="28"/>
                                        </p:tgtEl>
                                      </p:cBhvr>
                                      <p:by x="25000" y="25000"/>
                                    </p:animScale>
                                  </p:childTnLst>
                                </p:cTn>
                              </p:par>
                              <p:par>
                                <p:cTn id="58" presetID="6" presetClass="emph" presetSubtype="0" fill="hold" grpId="2" nodeType="withEffect">
                                  <p:stCondLst>
                                    <p:cond delay="500"/>
                                  </p:stCondLst>
                                  <p:childTnLst>
                                    <p:animScale>
                                      <p:cBhvr>
                                        <p:cTn id="59" dur="500" fill="hold"/>
                                        <p:tgtEl>
                                          <p:spTgt spid="30"/>
                                        </p:tgtEl>
                                      </p:cBhvr>
                                      <p:by x="25000" y="25000"/>
                                    </p:animScale>
                                  </p:childTnLst>
                                </p:cTn>
                              </p:par>
                              <p:par>
                                <p:cTn id="60" presetID="6" presetClass="emph" presetSubtype="0" fill="hold" grpId="2" nodeType="withEffect">
                                  <p:stCondLst>
                                    <p:cond delay="500"/>
                                  </p:stCondLst>
                                  <p:childTnLst>
                                    <p:animScale>
                                      <p:cBhvr>
                                        <p:cTn id="61" dur="500" fill="hold"/>
                                        <p:tgtEl>
                                          <p:spTgt spid="34"/>
                                        </p:tgtEl>
                                      </p:cBhvr>
                                      <p:by x="25000" y="25000"/>
                                    </p:animScale>
                                  </p:childTnLst>
                                </p:cTn>
                              </p:par>
                              <p:par>
                                <p:cTn id="62" presetID="6" presetClass="emph" presetSubtype="0" fill="hold" grpId="2" nodeType="withEffect">
                                  <p:stCondLst>
                                    <p:cond delay="500"/>
                                  </p:stCondLst>
                                  <p:childTnLst>
                                    <p:animScale>
                                      <p:cBhvr>
                                        <p:cTn id="63" dur="500" fill="hold"/>
                                        <p:tgtEl>
                                          <p:spTgt spid="38"/>
                                        </p:tgtEl>
                                      </p:cBhvr>
                                      <p:by x="25000" y="25000"/>
                                    </p:animScale>
                                  </p:childTnLst>
                                </p:cTn>
                              </p:par>
                              <p:par>
                                <p:cTn id="64" presetID="6" presetClass="emph" presetSubtype="0" fill="hold" grpId="2" nodeType="withEffect">
                                  <p:stCondLst>
                                    <p:cond delay="500"/>
                                  </p:stCondLst>
                                  <p:childTnLst>
                                    <p:animScale>
                                      <p:cBhvr>
                                        <p:cTn id="65" dur="750" fill="hold"/>
                                        <p:tgtEl>
                                          <p:spTgt spid="32"/>
                                        </p:tgtEl>
                                      </p:cBhvr>
                                      <p:by x="25000" y="25000"/>
                                    </p:animScale>
                                  </p:childTnLst>
                                </p:cTn>
                              </p:par>
                              <p:par>
                                <p:cTn id="66" presetID="6" presetClass="emph" presetSubtype="0" fill="hold" grpId="2" nodeType="withEffect">
                                  <p:stCondLst>
                                    <p:cond delay="500"/>
                                  </p:stCondLst>
                                  <p:childTnLst>
                                    <p:animScale>
                                      <p:cBhvr>
                                        <p:cTn id="67" dur="500" fill="hold"/>
                                        <p:tgtEl>
                                          <p:spTgt spid="36"/>
                                        </p:tgtEl>
                                      </p:cBhvr>
                                      <p:by x="25000" y="25000"/>
                                    </p:animScale>
                                  </p:childTnLst>
                                </p:cTn>
                              </p:par>
                              <p:par>
                                <p:cTn id="68" presetID="6" presetClass="emph" presetSubtype="0" fill="hold" grpId="2" nodeType="withEffect">
                                  <p:stCondLst>
                                    <p:cond delay="500"/>
                                  </p:stCondLst>
                                  <p:childTnLst>
                                    <p:animScale>
                                      <p:cBhvr>
                                        <p:cTn id="69" dur="500" fill="hold"/>
                                        <p:tgtEl>
                                          <p:spTgt spid="40"/>
                                        </p:tgtEl>
                                      </p:cBhvr>
                                      <p:by x="25000" y="25000"/>
                                    </p:animScale>
                                  </p:childTnLst>
                                </p:cTn>
                              </p:par>
                              <p:par>
                                <p:cTn id="70" presetID="6" presetClass="emph" presetSubtype="0" fill="hold" grpId="2" nodeType="withEffect">
                                  <p:stCondLst>
                                    <p:cond delay="500"/>
                                  </p:stCondLst>
                                  <p:childTnLst>
                                    <p:animScale>
                                      <p:cBhvr>
                                        <p:cTn id="71" dur="500" fill="hold"/>
                                        <p:tgtEl>
                                          <p:spTgt spid="44"/>
                                        </p:tgtEl>
                                      </p:cBhvr>
                                      <p:by x="25000" y="25000"/>
                                    </p:animScale>
                                  </p:childTnLst>
                                </p:cTn>
                              </p:par>
                              <p:par>
                                <p:cTn id="72" presetID="6" presetClass="emph" presetSubtype="0" fill="hold" grpId="2" nodeType="withEffect">
                                  <p:stCondLst>
                                    <p:cond delay="500"/>
                                  </p:stCondLst>
                                  <p:childTnLst>
                                    <p:animScale>
                                      <p:cBhvr>
                                        <p:cTn id="73" dur="500" fill="hold"/>
                                        <p:tgtEl>
                                          <p:spTgt spid="46"/>
                                        </p:tgtEl>
                                      </p:cBhvr>
                                      <p:by x="25000" y="25000"/>
                                    </p:animScale>
                                  </p:childTnLst>
                                </p:cTn>
                              </p:par>
                              <p:par>
                                <p:cTn id="74" presetID="6" presetClass="emph" presetSubtype="0" fill="hold" grpId="2" nodeType="withEffect">
                                  <p:stCondLst>
                                    <p:cond delay="500"/>
                                  </p:stCondLst>
                                  <p:childTnLst>
                                    <p:animScale>
                                      <p:cBhvr>
                                        <p:cTn id="75" dur="500" fill="hold"/>
                                        <p:tgtEl>
                                          <p:spTgt spid="42"/>
                                        </p:tgtEl>
                                      </p:cBhvr>
                                      <p:by x="25000" y="25000"/>
                                    </p:animScale>
                                  </p:childTnLst>
                                </p:cTn>
                              </p:par>
                            </p:childTnLst>
                          </p:cTn>
                        </p:par>
                        <p:par>
                          <p:cTn id="76" fill="hold">
                            <p:stCondLst>
                              <p:cond delay="3000"/>
                            </p:stCondLst>
                            <p:childTnLst>
                              <p:par>
                                <p:cTn id="77" presetID="16" presetClass="entr" presetSubtype="21" fill="hold" nodeType="after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barn(inVertical)">
                                      <p:cBhvr>
                                        <p:cTn id="79" dur="500"/>
                                        <p:tgtEl>
                                          <p:spTgt spid="5"/>
                                        </p:tgtEl>
                                      </p:cBhvr>
                                    </p:animEffect>
                                  </p:childTnLst>
                                </p:cTn>
                              </p:par>
                              <p:par>
                                <p:cTn id="80" presetID="42" presetClass="entr" presetSubtype="0" fill="hold" grpId="0" nodeType="withEffect">
                                  <p:stCondLst>
                                    <p:cond delay="0"/>
                                  </p:stCondLst>
                                  <p:iterate type="wd">
                                    <p:tmPct val="10000"/>
                                  </p:iterate>
                                  <p:childTnLst>
                                    <p:set>
                                      <p:cBhvr>
                                        <p:cTn id="81" dur="1" fill="hold">
                                          <p:stCondLst>
                                            <p:cond delay="0"/>
                                          </p:stCondLst>
                                        </p:cTn>
                                        <p:tgtEl>
                                          <p:spTgt spid="29"/>
                                        </p:tgtEl>
                                        <p:attrNameLst>
                                          <p:attrName>style.visibility</p:attrName>
                                        </p:attrNameLst>
                                      </p:cBhvr>
                                      <p:to>
                                        <p:strVal val="visible"/>
                                      </p:to>
                                    </p:set>
                                    <p:animEffect transition="in" filter="fade">
                                      <p:cBhvr>
                                        <p:cTn id="82" dur="500"/>
                                        <p:tgtEl>
                                          <p:spTgt spid="29"/>
                                        </p:tgtEl>
                                      </p:cBhvr>
                                    </p:animEffect>
                                    <p:anim calcmode="lin" valueType="num">
                                      <p:cBhvr>
                                        <p:cTn id="83" dur="500" fill="hold"/>
                                        <p:tgtEl>
                                          <p:spTgt spid="29"/>
                                        </p:tgtEl>
                                        <p:attrNameLst>
                                          <p:attrName>ppt_x</p:attrName>
                                        </p:attrNameLst>
                                      </p:cBhvr>
                                      <p:tavLst>
                                        <p:tav tm="0">
                                          <p:val>
                                            <p:strVal val="#ppt_x"/>
                                          </p:val>
                                        </p:tav>
                                        <p:tav tm="100000">
                                          <p:val>
                                            <p:strVal val="#ppt_x"/>
                                          </p:val>
                                        </p:tav>
                                      </p:tavLst>
                                    </p:anim>
                                    <p:anim calcmode="lin" valueType="num">
                                      <p:cBhvr>
                                        <p:cTn id="84" dur="500" fill="hold"/>
                                        <p:tgtEl>
                                          <p:spTgt spid="29"/>
                                        </p:tgtEl>
                                        <p:attrNameLst>
                                          <p:attrName>ppt_y</p:attrName>
                                        </p:attrNameLst>
                                      </p:cBhvr>
                                      <p:tavLst>
                                        <p:tav tm="0">
                                          <p:val>
                                            <p:strVal val="#ppt_y+.1"/>
                                          </p:val>
                                        </p:tav>
                                        <p:tav tm="100000">
                                          <p:val>
                                            <p:strVal val="#ppt_y"/>
                                          </p:val>
                                        </p:tav>
                                      </p:tavLst>
                                    </p:anim>
                                  </p:childTnLst>
                                </p:cTn>
                              </p:par>
                            </p:childTnLst>
                          </p:cTn>
                        </p:par>
                        <p:par>
                          <p:cTn id="85" fill="hold">
                            <p:stCondLst>
                              <p:cond delay="3600"/>
                            </p:stCondLst>
                            <p:childTnLst>
                              <p:par>
                                <p:cTn id="86" presetID="22" presetClass="entr" presetSubtype="8" fill="hold" nodeType="afterEffect">
                                  <p:stCondLst>
                                    <p:cond delay="0"/>
                                  </p:stCondLst>
                                  <p:childTnLst>
                                    <p:set>
                                      <p:cBhvr>
                                        <p:cTn id="87" dur="1" fill="hold">
                                          <p:stCondLst>
                                            <p:cond delay="0"/>
                                          </p:stCondLst>
                                        </p:cTn>
                                        <p:tgtEl>
                                          <p:spTgt spid="65"/>
                                        </p:tgtEl>
                                        <p:attrNameLst>
                                          <p:attrName>style.visibility</p:attrName>
                                        </p:attrNameLst>
                                      </p:cBhvr>
                                      <p:to>
                                        <p:strVal val="visible"/>
                                      </p:to>
                                    </p:set>
                                    <p:animEffect transition="in" filter="wipe(left)">
                                      <p:cBhvr>
                                        <p:cTn id="88" dur="500"/>
                                        <p:tgtEl>
                                          <p:spTgt spid="65"/>
                                        </p:tgtEl>
                                      </p:cBhvr>
                                    </p:animEffect>
                                  </p:childTnLst>
                                </p:cTn>
                              </p:par>
                            </p:childTnLst>
                          </p:cTn>
                        </p:par>
                        <p:par>
                          <p:cTn id="89" fill="hold">
                            <p:stCondLst>
                              <p:cond delay="4100"/>
                            </p:stCondLst>
                            <p:childTnLst>
                              <p:par>
                                <p:cTn id="90" presetID="10" presetClass="entr" presetSubtype="0" fill="hold" nodeType="afterEffect">
                                  <p:stCondLst>
                                    <p:cond delay="3500"/>
                                  </p:stCondLst>
                                  <p:childTnLst>
                                    <p:set>
                                      <p:cBhvr>
                                        <p:cTn id="91" dur="1" fill="hold">
                                          <p:stCondLst>
                                            <p:cond delay="0"/>
                                          </p:stCondLst>
                                        </p:cTn>
                                        <p:tgtEl>
                                          <p:spTgt spid="19"/>
                                        </p:tgtEl>
                                        <p:attrNameLst>
                                          <p:attrName>style.visibility</p:attrName>
                                        </p:attrNameLst>
                                      </p:cBhvr>
                                      <p:to>
                                        <p:strVal val="visible"/>
                                      </p:to>
                                    </p:set>
                                    <p:animEffect transition="in" filter="fade">
                                      <p:cBhvr>
                                        <p:cTn id="92" dur="500"/>
                                        <p:tgtEl>
                                          <p:spTgt spid="19"/>
                                        </p:tgtEl>
                                      </p:cBhvr>
                                    </p:animEffect>
                                  </p:childTnLst>
                                </p:cTn>
                              </p:par>
                              <p:par>
                                <p:cTn id="93" presetID="10" presetClass="exit" presetSubtype="0" fill="hold" nodeType="withEffect">
                                  <p:stCondLst>
                                    <p:cond delay="3500"/>
                                  </p:stCondLst>
                                  <p:childTnLst>
                                    <p:animEffect transition="out" filter="fade">
                                      <p:cBhvr>
                                        <p:cTn id="94" dur="500"/>
                                        <p:tgtEl>
                                          <p:spTgt spid="5"/>
                                        </p:tgtEl>
                                      </p:cBhvr>
                                    </p:animEffect>
                                    <p:set>
                                      <p:cBhvr>
                                        <p:cTn id="95" dur="1" fill="hold">
                                          <p:stCondLst>
                                            <p:cond delay="499"/>
                                          </p:stCondLst>
                                        </p:cTn>
                                        <p:tgtEl>
                                          <p:spTgt spid="5"/>
                                        </p:tgtEl>
                                        <p:attrNameLst>
                                          <p:attrName>style.visibility</p:attrName>
                                        </p:attrNameLst>
                                      </p:cBhvr>
                                      <p:to>
                                        <p:strVal val="hidden"/>
                                      </p:to>
                                    </p:set>
                                  </p:childTnLst>
                                </p:cTn>
                              </p:par>
                              <p:par>
                                <p:cTn id="96" presetID="10" presetClass="entr" presetSubtype="0" fill="hold" grpId="0" nodeType="withEffect">
                                  <p:stCondLst>
                                    <p:cond delay="3500"/>
                                  </p:stCondLst>
                                  <p:childTnLst>
                                    <p:set>
                                      <p:cBhvr>
                                        <p:cTn id="97" dur="1" fill="hold">
                                          <p:stCondLst>
                                            <p:cond delay="0"/>
                                          </p:stCondLst>
                                        </p:cTn>
                                        <p:tgtEl>
                                          <p:spTgt spid="73"/>
                                        </p:tgtEl>
                                        <p:attrNameLst>
                                          <p:attrName>style.visibility</p:attrName>
                                        </p:attrNameLst>
                                      </p:cBhvr>
                                      <p:to>
                                        <p:strVal val="visible"/>
                                      </p:to>
                                    </p:set>
                                    <p:animEffect transition="in" filter="fade">
                                      <p:cBhvr>
                                        <p:cTn id="98" dur="500"/>
                                        <p:tgtEl>
                                          <p:spTgt spid="73"/>
                                        </p:tgtEl>
                                      </p:cBhvr>
                                    </p:animEffect>
                                  </p:childTnLst>
                                </p:cTn>
                              </p:par>
                              <p:par>
                                <p:cTn id="99" presetID="22" presetClass="entr" presetSubtype="8" fill="hold" nodeType="withEffect">
                                  <p:stCondLst>
                                    <p:cond delay="3750"/>
                                  </p:stCondLst>
                                  <p:childTnLst>
                                    <p:set>
                                      <p:cBhvr>
                                        <p:cTn id="100" dur="1" fill="hold">
                                          <p:stCondLst>
                                            <p:cond delay="0"/>
                                          </p:stCondLst>
                                        </p:cTn>
                                        <p:tgtEl>
                                          <p:spTgt spid="31"/>
                                        </p:tgtEl>
                                        <p:attrNameLst>
                                          <p:attrName>style.visibility</p:attrName>
                                        </p:attrNameLst>
                                      </p:cBhvr>
                                      <p:to>
                                        <p:strVal val="visible"/>
                                      </p:to>
                                    </p:set>
                                    <p:animEffect transition="in" filter="wipe(left)">
                                      <p:cBhvr>
                                        <p:cTn id="101" dur="500"/>
                                        <p:tgtEl>
                                          <p:spTgt spid="31"/>
                                        </p:tgtEl>
                                      </p:cBhvr>
                                    </p:animEffect>
                                  </p:childTnLst>
                                </p:cTn>
                              </p:par>
                            </p:childTnLst>
                          </p:cTn>
                        </p:par>
                        <p:par>
                          <p:cTn id="102" fill="hold">
                            <p:stCondLst>
                              <p:cond delay="8350"/>
                            </p:stCondLst>
                            <p:childTnLst>
                              <p:par>
                                <p:cTn id="103" presetID="16" presetClass="entr" presetSubtype="21" fill="hold" nodeType="afterEffect">
                                  <p:stCondLst>
                                    <p:cond delay="3500"/>
                                  </p:stCondLst>
                                  <p:childTnLst>
                                    <p:set>
                                      <p:cBhvr>
                                        <p:cTn id="104" dur="1" fill="hold">
                                          <p:stCondLst>
                                            <p:cond delay="0"/>
                                          </p:stCondLst>
                                        </p:cTn>
                                        <p:tgtEl>
                                          <p:spTgt spid="23"/>
                                        </p:tgtEl>
                                        <p:attrNameLst>
                                          <p:attrName>style.visibility</p:attrName>
                                        </p:attrNameLst>
                                      </p:cBhvr>
                                      <p:to>
                                        <p:strVal val="visible"/>
                                      </p:to>
                                    </p:set>
                                    <p:animEffect transition="in" filter="barn(inVertical)">
                                      <p:cBhvr>
                                        <p:cTn id="105" dur="500"/>
                                        <p:tgtEl>
                                          <p:spTgt spid="23"/>
                                        </p:tgtEl>
                                      </p:cBhvr>
                                    </p:animEffect>
                                  </p:childTnLst>
                                </p:cTn>
                              </p:par>
                              <p:par>
                                <p:cTn id="106" presetID="1" presetClass="exit" presetSubtype="0" fill="hold" nodeType="withEffect">
                                  <p:stCondLst>
                                    <p:cond delay="3500"/>
                                  </p:stCondLst>
                                  <p:childTnLst>
                                    <p:set>
                                      <p:cBhvr>
                                        <p:cTn id="107" dur="1" fill="hold">
                                          <p:stCondLst>
                                            <p:cond delay="0"/>
                                          </p:stCondLst>
                                        </p:cTn>
                                        <p:tgtEl>
                                          <p:spTgt spid="19"/>
                                        </p:tgtEl>
                                        <p:attrNameLst>
                                          <p:attrName>style.visibility</p:attrName>
                                        </p:attrNameLst>
                                      </p:cBhvr>
                                      <p:to>
                                        <p:strVal val="hidden"/>
                                      </p:to>
                                    </p:set>
                                  </p:childTnLst>
                                </p:cTn>
                              </p:par>
                              <p:par>
                                <p:cTn id="108" presetID="42" presetClass="entr" presetSubtype="0" fill="hold" grpId="0" nodeType="withEffect">
                                  <p:stCondLst>
                                    <p:cond delay="3500"/>
                                  </p:stCondLst>
                                  <p:iterate type="wd">
                                    <p:tmPct val="10000"/>
                                  </p:iterate>
                                  <p:childTnLst>
                                    <p:set>
                                      <p:cBhvr>
                                        <p:cTn id="109" dur="1" fill="hold">
                                          <p:stCondLst>
                                            <p:cond delay="0"/>
                                          </p:stCondLst>
                                        </p:cTn>
                                        <p:tgtEl>
                                          <p:spTgt spid="75"/>
                                        </p:tgtEl>
                                        <p:attrNameLst>
                                          <p:attrName>style.visibility</p:attrName>
                                        </p:attrNameLst>
                                      </p:cBhvr>
                                      <p:to>
                                        <p:strVal val="visible"/>
                                      </p:to>
                                    </p:set>
                                    <p:animEffect transition="in" filter="fade">
                                      <p:cBhvr>
                                        <p:cTn id="110" dur="500"/>
                                        <p:tgtEl>
                                          <p:spTgt spid="75"/>
                                        </p:tgtEl>
                                      </p:cBhvr>
                                    </p:animEffect>
                                    <p:anim calcmode="lin" valueType="num">
                                      <p:cBhvr>
                                        <p:cTn id="111" dur="500" fill="hold"/>
                                        <p:tgtEl>
                                          <p:spTgt spid="75"/>
                                        </p:tgtEl>
                                        <p:attrNameLst>
                                          <p:attrName>ppt_x</p:attrName>
                                        </p:attrNameLst>
                                      </p:cBhvr>
                                      <p:tavLst>
                                        <p:tav tm="0">
                                          <p:val>
                                            <p:strVal val="#ppt_x"/>
                                          </p:val>
                                        </p:tav>
                                        <p:tav tm="100000">
                                          <p:val>
                                            <p:strVal val="#ppt_x"/>
                                          </p:val>
                                        </p:tav>
                                      </p:tavLst>
                                    </p:anim>
                                    <p:anim calcmode="lin" valueType="num">
                                      <p:cBhvr>
                                        <p:cTn id="112" dur="500" fill="hold"/>
                                        <p:tgtEl>
                                          <p:spTgt spid="75"/>
                                        </p:tgtEl>
                                        <p:attrNameLst>
                                          <p:attrName>ppt_y</p:attrName>
                                        </p:attrNameLst>
                                      </p:cBhvr>
                                      <p:tavLst>
                                        <p:tav tm="0">
                                          <p:val>
                                            <p:strVal val="#ppt_y+.1"/>
                                          </p:val>
                                        </p:tav>
                                        <p:tav tm="100000">
                                          <p:val>
                                            <p:strVal val="#ppt_y"/>
                                          </p:val>
                                        </p:tav>
                                      </p:tavLst>
                                    </p:anim>
                                  </p:childTnLst>
                                </p:cTn>
                              </p:par>
                              <p:par>
                                <p:cTn id="113" presetID="22" presetClass="entr" presetSubtype="8" fill="hold" nodeType="withEffect">
                                  <p:stCondLst>
                                    <p:cond delay="3750"/>
                                  </p:stCondLst>
                                  <p:childTnLst>
                                    <p:set>
                                      <p:cBhvr>
                                        <p:cTn id="114" dur="1" fill="hold">
                                          <p:stCondLst>
                                            <p:cond delay="0"/>
                                          </p:stCondLst>
                                        </p:cTn>
                                        <p:tgtEl>
                                          <p:spTgt spid="67"/>
                                        </p:tgtEl>
                                        <p:attrNameLst>
                                          <p:attrName>style.visibility</p:attrName>
                                        </p:attrNameLst>
                                      </p:cBhvr>
                                      <p:to>
                                        <p:strVal val="visible"/>
                                      </p:to>
                                    </p:set>
                                    <p:animEffect transition="in" filter="wipe(left)">
                                      <p:cBhvr>
                                        <p:cTn id="115" dur="500"/>
                                        <p:tgtEl>
                                          <p:spTgt spid="67"/>
                                        </p:tgtEl>
                                      </p:cBhvr>
                                    </p:animEffect>
                                  </p:childTnLst>
                                </p:cTn>
                              </p:par>
                            </p:childTnLst>
                          </p:cTn>
                        </p:par>
                        <p:par>
                          <p:cTn id="116" fill="hold">
                            <p:stCondLst>
                              <p:cond delay="12600"/>
                            </p:stCondLst>
                            <p:childTnLst>
                              <p:par>
                                <p:cTn id="117" presetID="16" presetClass="entr" presetSubtype="21" fill="hold" nodeType="afterEffect">
                                  <p:stCondLst>
                                    <p:cond delay="3500"/>
                                  </p:stCondLst>
                                  <p:childTnLst>
                                    <p:set>
                                      <p:cBhvr>
                                        <p:cTn id="118" dur="1" fill="hold">
                                          <p:stCondLst>
                                            <p:cond delay="0"/>
                                          </p:stCondLst>
                                        </p:cTn>
                                        <p:tgtEl>
                                          <p:spTgt spid="21"/>
                                        </p:tgtEl>
                                        <p:attrNameLst>
                                          <p:attrName>style.visibility</p:attrName>
                                        </p:attrNameLst>
                                      </p:cBhvr>
                                      <p:to>
                                        <p:strVal val="visible"/>
                                      </p:to>
                                    </p:set>
                                    <p:animEffect transition="in" filter="barn(inVertical)">
                                      <p:cBhvr>
                                        <p:cTn id="119" dur="500"/>
                                        <p:tgtEl>
                                          <p:spTgt spid="21"/>
                                        </p:tgtEl>
                                      </p:cBhvr>
                                    </p:animEffect>
                                  </p:childTnLst>
                                </p:cTn>
                              </p:par>
                              <p:par>
                                <p:cTn id="120" presetID="1" presetClass="exit" presetSubtype="0" fill="hold" nodeType="withEffect">
                                  <p:stCondLst>
                                    <p:cond delay="3500"/>
                                  </p:stCondLst>
                                  <p:childTnLst>
                                    <p:set>
                                      <p:cBhvr>
                                        <p:cTn id="121" dur="1" fill="hold">
                                          <p:stCondLst>
                                            <p:cond delay="499"/>
                                          </p:stCondLst>
                                        </p:cTn>
                                        <p:tgtEl>
                                          <p:spTgt spid="23"/>
                                        </p:tgtEl>
                                        <p:attrNameLst>
                                          <p:attrName>style.visibility</p:attrName>
                                        </p:attrNameLst>
                                      </p:cBhvr>
                                      <p:to>
                                        <p:strVal val="hidden"/>
                                      </p:to>
                                    </p:set>
                                  </p:childTnLst>
                                </p:cTn>
                              </p:par>
                              <p:par>
                                <p:cTn id="122" presetID="10" presetClass="entr" presetSubtype="0" fill="hold" grpId="0" nodeType="withEffect">
                                  <p:stCondLst>
                                    <p:cond delay="3500"/>
                                  </p:stCondLst>
                                  <p:iterate type="wd">
                                    <p:tmPct val="0"/>
                                  </p:iterate>
                                  <p:childTnLst>
                                    <p:set>
                                      <p:cBhvr>
                                        <p:cTn id="123" dur="1" fill="hold">
                                          <p:stCondLst>
                                            <p:cond delay="0"/>
                                          </p:stCondLst>
                                        </p:cTn>
                                        <p:tgtEl>
                                          <p:spTgt spid="77"/>
                                        </p:tgtEl>
                                        <p:attrNameLst>
                                          <p:attrName>style.visibility</p:attrName>
                                        </p:attrNameLst>
                                      </p:cBhvr>
                                      <p:to>
                                        <p:strVal val="visible"/>
                                      </p:to>
                                    </p:set>
                                    <p:animEffect transition="in" filter="fade">
                                      <p:cBhvr>
                                        <p:cTn id="124" dur="500"/>
                                        <p:tgtEl>
                                          <p:spTgt spid="77"/>
                                        </p:tgtEl>
                                      </p:cBhvr>
                                    </p:animEffect>
                                  </p:childTnLst>
                                </p:cTn>
                              </p:par>
                              <p:par>
                                <p:cTn id="125" presetID="22" presetClass="entr" presetSubtype="8" fill="hold" nodeType="withEffect">
                                  <p:stCondLst>
                                    <p:cond delay="3750"/>
                                  </p:stCondLst>
                                  <p:childTnLst>
                                    <p:set>
                                      <p:cBhvr>
                                        <p:cTn id="126" dur="1" fill="hold">
                                          <p:stCondLst>
                                            <p:cond delay="0"/>
                                          </p:stCondLst>
                                        </p:cTn>
                                        <p:tgtEl>
                                          <p:spTgt spid="69"/>
                                        </p:tgtEl>
                                        <p:attrNameLst>
                                          <p:attrName>style.visibility</p:attrName>
                                        </p:attrNameLst>
                                      </p:cBhvr>
                                      <p:to>
                                        <p:strVal val="visible"/>
                                      </p:to>
                                    </p:set>
                                    <p:animEffect transition="in" filter="wipe(left)">
                                      <p:cBhvr>
                                        <p:cTn id="12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8" grpId="2" animBg="1"/>
      <p:bldP spid="30" grpId="0" animBg="1"/>
      <p:bldP spid="30" grpId="1" animBg="1"/>
      <p:bldP spid="30" grpId="2" animBg="1"/>
      <p:bldP spid="32" grpId="0" animBg="1"/>
      <p:bldP spid="32" grpId="1" animBg="1"/>
      <p:bldP spid="32" grpId="2" animBg="1"/>
      <p:bldP spid="34" grpId="0" animBg="1"/>
      <p:bldP spid="34" grpId="1" animBg="1"/>
      <p:bldP spid="34" grpId="2" animBg="1"/>
      <p:bldP spid="36" grpId="0" animBg="1"/>
      <p:bldP spid="36" grpId="1" animBg="1"/>
      <p:bldP spid="36" grpId="2" animBg="1"/>
      <p:bldP spid="38" grpId="0" animBg="1"/>
      <p:bldP spid="38" grpId="1" animBg="1"/>
      <p:bldP spid="38" grpId="2" animBg="1"/>
      <p:bldP spid="40" grpId="0" animBg="1"/>
      <p:bldP spid="40" grpId="1" animBg="1"/>
      <p:bldP spid="40" grpId="2" animBg="1"/>
      <p:bldP spid="42" grpId="0" animBg="1"/>
      <p:bldP spid="42" grpId="1" animBg="1"/>
      <p:bldP spid="42" grpId="2" animBg="1"/>
      <p:bldP spid="44" grpId="0" animBg="1"/>
      <p:bldP spid="44" grpId="1" animBg="1"/>
      <p:bldP spid="44" grpId="2" animBg="1"/>
      <p:bldP spid="46" grpId="0" animBg="1"/>
      <p:bldP spid="46" grpId="1" animBg="1"/>
      <p:bldP spid="46" grpId="2" animBg="1"/>
      <p:bldP spid="73" grpId="0"/>
      <p:bldP spid="75" grpId="0"/>
      <p:bldP spid="77"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98304252-FFF7-4C75-88CD-AEC6B05D40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677" y="4541384"/>
            <a:ext cx="2721429" cy="1204233"/>
          </a:xfrm>
          <a:prstGeom prst="rect">
            <a:avLst/>
          </a:prstGeom>
        </p:spPr>
      </p:pic>
      <p:cxnSp>
        <p:nvCxnSpPr>
          <p:cNvPr id="20" name="Straight Connector 19">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19937" y="1714500"/>
            <a:ext cx="0" cy="6858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Online Media 2" title="Control Cloud - Player Network Widgeta Example">
            <a:hlinkClick r:id="" action="ppaction://media"/>
            <a:extLst>
              <a:ext uri="{FF2B5EF4-FFF2-40B4-BE49-F238E27FC236}">
                <a16:creationId xmlns:a16="http://schemas.microsoft.com/office/drawing/2014/main" id="{BBD03C2F-2D41-4D0A-AC4B-4DBB67D10AA1}"/>
              </a:ext>
            </a:extLst>
          </p:cNvPr>
          <p:cNvPicPr>
            <a:picLocks noRot="1" noChangeAspect="1"/>
          </p:cNvPicPr>
          <p:nvPr>
            <a:videoFile r:link="rId1"/>
          </p:nvPr>
        </p:nvPicPr>
        <p:blipFill>
          <a:blip r:embed="rId5"/>
          <a:stretch>
            <a:fillRect/>
          </a:stretch>
        </p:blipFill>
        <p:spPr>
          <a:xfrm>
            <a:off x="4272743" y="1650206"/>
            <a:ext cx="12420601" cy="6986588"/>
          </a:xfrm>
          <a:prstGeom prst="rect">
            <a:avLst/>
          </a:prstGeom>
        </p:spPr>
      </p:pic>
    </p:spTree>
    <p:extLst>
      <p:ext uri="{BB962C8B-B14F-4D97-AF65-F5344CB8AC3E}">
        <p14:creationId xmlns:p14="http://schemas.microsoft.com/office/powerpoint/2010/main" val="282684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9">
            <a:extLst>
              <a:ext uri="{FF2B5EF4-FFF2-40B4-BE49-F238E27FC236}">
                <a16:creationId xmlns:a16="http://schemas.microsoft.com/office/drawing/2014/main" id="{85FCDF79-E99F-4D55-AF1E-1EC2D452632E}"/>
              </a:ext>
            </a:extLst>
          </p:cNvPr>
          <p:cNvSpPr>
            <a:spLocks noGrp="1"/>
          </p:cNvSpPr>
          <p:nvPr>
            <p:ph type="body" sz="quarter" idx="10"/>
          </p:nvPr>
        </p:nvSpPr>
        <p:spPr>
          <a:xfrm>
            <a:off x="2703443" y="283517"/>
            <a:ext cx="15584557" cy="741927"/>
          </a:xfrm>
        </p:spPr>
        <p:txBody>
          <a:bodyPr/>
          <a:lstStyle/>
          <a:p>
            <a:pPr>
              <a:lnSpc>
                <a:spcPct val="100000"/>
              </a:lnSpc>
            </a:pPr>
            <a:r>
              <a:rPr lang="en-US" sz="4800" cap="all" dirty="0">
                <a:solidFill>
                  <a:schemeClr val="bg1"/>
                </a:solidFill>
                <a:latin typeface="+mj-lt"/>
              </a:rPr>
              <a:t>Workflow &amp; Advantages</a:t>
            </a:r>
          </a:p>
        </p:txBody>
      </p:sp>
      <p:sp>
        <p:nvSpPr>
          <p:cNvPr id="10" name="Text Placeholder 9">
            <a:extLst>
              <a:ext uri="{FF2B5EF4-FFF2-40B4-BE49-F238E27FC236}">
                <a16:creationId xmlns:a16="http://schemas.microsoft.com/office/drawing/2014/main" id="{CE0C53A5-F917-48B4-9B18-91E8363A7AD1}"/>
              </a:ext>
            </a:extLst>
          </p:cNvPr>
          <p:cNvSpPr>
            <a:spLocks noGrp="1"/>
          </p:cNvSpPr>
          <p:nvPr>
            <p:ph idx="14"/>
          </p:nvPr>
        </p:nvSpPr>
        <p:spPr>
          <a:xfrm>
            <a:off x="2703443" y="719180"/>
            <a:ext cx="15584557" cy="834297"/>
          </a:xfrm>
        </p:spPr>
        <p:txBody>
          <a:bodyPr>
            <a:normAutofit/>
          </a:bodyPr>
          <a:lstStyle/>
          <a:p>
            <a:pPr marL="0" indent="0">
              <a:lnSpc>
                <a:spcPct val="150000"/>
              </a:lnSpc>
              <a:buNone/>
            </a:pPr>
            <a:r>
              <a:rPr lang="en-US" sz="3600" dirty="0">
                <a:solidFill>
                  <a:schemeClr val="bg1"/>
                </a:solidFill>
                <a:latin typeface="+mj-lt"/>
              </a:rPr>
              <a:t>Real time player access is independent of content management</a:t>
            </a:r>
          </a:p>
        </p:txBody>
      </p:sp>
      <p:pic>
        <p:nvPicPr>
          <p:cNvPr id="27" name="Picture 26">
            <a:extLst>
              <a:ext uri="{FF2B5EF4-FFF2-40B4-BE49-F238E27FC236}">
                <a16:creationId xmlns:a16="http://schemas.microsoft.com/office/drawing/2014/main" id="{08C34790-B2A1-4732-9938-AEFE9B5E9C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3325" y="336182"/>
            <a:ext cx="1982937" cy="877193"/>
          </a:xfrm>
          <a:prstGeom prst="rect">
            <a:avLst/>
          </a:prstGeom>
        </p:spPr>
      </p:pic>
      <p:grpSp>
        <p:nvGrpSpPr>
          <p:cNvPr id="15" name="Group 14">
            <a:extLst>
              <a:ext uri="{FF2B5EF4-FFF2-40B4-BE49-F238E27FC236}">
                <a16:creationId xmlns:a16="http://schemas.microsoft.com/office/drawing/2014/main" id="{344EF544-47AE-4004-B5C8-8ABCB210AC19}"/>
              </a:ext>
            </a:extLst>
          </p:cNvPr>
          <p:cNvGrpSpPr/>
          <p:nvPr/>
        </p:nvGrpSpPr>
        <p:grpSpPr>
          <a:xfrm>
            <a:off x="6437777" y="6759695"/>
            <a:ext cx="5266821" cy="3383976"/>
            <a:chOff x="6437777" y="6759695"/>
            <a:chExt cx="5266821" cy="3383976"/>
          </a:xfrm>
        </p:grpSpPr>
        <p:sp>
          <p:nvSpPr>
            <p:cNvPr id="49" name="TextBox 48">
              <a:extLst>
                <a:ext uri="{FF2B5EF4-FFF2-40B4-BE49-F238E27FC236}">
                  <a16:creationId xmlns:a16="http://schemas.microsoft.com/office/drawing/2014/main" id="{DBAD088D-32CA-44D7-9972-ABDE1FDFAF81}"/>
                </a:ext>
              </a:extLst>
            </p:cNvPr>
            <p:cNvSpPr txBox="1"/>
            <p:nvPr/>
          </p:nvSpPr>
          <p:spPr>
            <a:xfrm>
              <a:off x="6437777" y="6759695"/>
              <a:ext cx="5266821" cy="523220"/>
            </a:xfrm>
            <a:prstGeom prst="rect">
              <a:avLst/>
            </a:prstGeom>
            <a:solidFill>
              <a:srgbClr val="C6DAE7">
                <a:alpha val="60000"/>
              </a:srgbClr>
            </a:solidFill>
          </p:spPr>
          <p:txBody>
            <a:bodyPr wrap="square">
              <a:spAutoFit/>
            </a:bodyPr>
            <a:lstStyle/>
            <a:p>
              <a:pPr algn="ctr"/>
              <a:r>
                <a:rPr lang="en-US" sz="2800" cap="small" dirty="0">
                  <a:solidFill>
                    <a:srgbClr val="372059"/>
                  </a:solidFill>
                  <a:ea typeface="Open Sans" panose="020B0606030504020204" pitchFamily="34" charset="0"/>
                  <a:cs typeface="Open Sans" panose="020B0606030504020204" pitchFamily="34" charset="0"/>
                </a:rPr>
                <a:t>Streamlined dual provisioning</a:t>
              </a:r>
            </a:p>
          </p:txBody>
        </p:sp>
        <p:pic>
          <p:nvPicPr>
            <p:cNvPr id="24" name="Picture 23">
              <a:extLst>
                <a:ext uri="{FF2B5EF4-FFF2-40B4-BE49-F238E27FC236}">
                  <a16:creationId xmlns:a16="http://schemas.microsoft.com/office/drawing/2014/main" id="{13C72CC7-ADD0-4D35-B7D4-A8BCD0AE9579}"/>
                </a:ext>
              </a:extLst>
            </p:cNvPr>
            <p:cNvPicPr>
              <a:picLocks noChangeAspect="1"/>
            </p:cNvPicPr>
            <p:nvPr/>
          </p:nvPicPr>
          <p:blipFill rotWithShape="1">
            <a:blip r:embed="rId4">
              <a:alphaModFix amt="70000"/>
            </a:blip>
            <a:srcRect r="22672" b="4961"/>
            <a:stretch/>
          </p:blipFill>
          <p:spPr>
            <a:xfrm>
              <a:off x="7048980" y="7444787"/>
              <a:ext cx="4044414" cy="2698884"/>
            </a:xfrm>
            <a:prstGeom prst="rect">
              <a:avLst/>
            </a:prstGeom>
            <a:ln w="57150">
              <a:solidFill>
                <a:schemeClr val="tx1"/>
              </a:solidFill>
            </a:ln>
          </p:spPr>
        </p:pic>
        <p:grpSp>
          <p:nvGrpSpPr>
            <p:cNvPr id="66" name="Group 65">
              <a:extLst>
                <a:ext uri="{FF2B5EF4-FFF2-40B4-BE49-F238E27FC236}">
                  <a16:creationId xmlns:a16="http://schemas.microsoft.com/office/drawing/2014/main" id="{F760FB69-9B86-427E-B527-2FA1B3183850}"/>
                </a:ext>
              </a:extLst>
            </p:cNvPr>
            <p:cNvGrpSpPr/>
            <p:nvPr/>
          </p:nvGrpSpPr>
          <p:grpSpPr>
            <a:xfrm>
              <a:off x="8326345" y="7166468"/>
              <a:ext cx="1489685" cy="1409298"/>
              <a:chOff x="5918805" y="5195209"/>
              <a:chExt cx="993123" cy="939532"/>
            </a:xfrm>
          </p:grpSpPr>
          <p:sp>
            <p:nvSpPr>
              <p:cNvPr id="67" name="Freeform 269">
                <a:extLst>
                  <a:ext uri="{FF2B5EF4-FFF2-40B4-BE49-F238E27FC236}">
                    <a16:creationId xmlns:a16="http://schemas.microsoft.com/office/drawing/2014/main" id="{6AD784B6-C7F8-4760-9BA1-B44C55F40529}"/>
                  </a:ext>
                </a:extLst>
              </p:cNvPr>
              <p:cNvSpPr>
                <a:spLocks noChangeArrowheads="1"/>
              </p:cNvSpPr>
              <p:nvPr/>
            </p:nvSpPr>
            <p:spPr bwMode="auto">
              <a:xfrm>
                <a:off x="5918805" y="5235707"/>
                <a:ext cx="993123" cy="899034"/>
              </a:xfrm>
              <a:custGeom>
                <a:avLst/>
                <a:gdLst>
                  <a:gd name="T0" fmla="*/ 994 w 1989"/>
                  <a:gd name="T1" fmla="*/ 0 h 1812"/>
                  <a:gd name="T2" fmla="*/ 994 w 1989"/>
                  <a:gd name="T3" fmla="*/ 0 h 1812"/>
                  <a:gd name="T4" fmla="*/ 354 w 1989"/>
                  <a:gd name="T5" fmla="*/ 268 h 1812"/>
                  <a:gd name="T6" fmla="*/ 354 w 1989"/>
                  <a:gd name="T7" fmla="*/ 1548 h 1812"/>
                  <a:gd name="T8" fmla="*/ 994 w 1989"/>
                  <a:gd name="T9" fmla="*/ 1811 h 1812"/>
                  <a:gd name="T10" fmla="*/ 1634 w 1989"/>
                  <a:gd name="T11" fmla="*/ 1548 h 1812"/>
                  <a:gd name="T12" fmla="*/ 1634 w 1989"/>
                  <a:gd name="T13" fmla="*/ 268 h 1812"/>
                  <a:gd name="T14" fmla="*/ 994 w 1989"/>
                  <a:gd name="T15" fmla="*/ 0 h 18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9" h="1812">
                    <a:moveTo>
                      <a:pt x="994" y="0"/>
                    </a:moveTo>
                    <a:lnTo>
                      <a:pt x="994" y="0"/>
                    </a:lnTo>
                    <a:cubicBezTo>
                      <a:pt x="766" y="0"/>
                      <a:pt x="532" y="91"/>
                      <a:pt x="354" y="268"/>
                    </a:cubicBezTo>
                    <a:cubicBezTo>
                      <a:pt x="0" y="622"/>
                      <a:pt x="0" y="1194"/>
                      <a:pt x="354" y="1548"/>
                    </a:cubicBezTo>
                    <a:cubicBezTo>
                      <a:pt x="532" y="1725"/>
                      <a:pt x="766" y="1811"/>
                      <a:pt x="994" y="1811"/>
                    </a:cubicBezTo>
                    <a:cubicBezTo>
                      <a:pt x="1229" y="1811"/>
                      <a:pt x="1457" y="1725"/>
                      <a:pt x="1634" y="1548"/>
                    </a:cubicBezTo>
                    <a:cubicBezTo>
                      <a:pt x="1988" y="1194"/>
                      <a:pt x="1988" y="622"/>
                      <a:pt x="1634" y="268"/>
                    </a:cubicBezTo>
                    <a:cubicBezTo>
                      <a:pt x="1457" y="91"/>
                      <a:pt x="1229" y="0"/>
                      <a:pt x="994" y="0"/>
                    </a:cubicBezTo>
                  </a:path>
                </a:pathLst>
              </a:custGeom>
              <a:solidFill>
                <a:srgbClr val="6BBEE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2400" dirty="0">
                  <a:latin typeface="Lato Light"/>
                </a:endParaRPr>
              </a:p>
            </p:txBody>
          </p:sp>
          <p:grpSp>
            <p:nvGrpSpPr>
              <p:cNvPr id="68" name="Group 67">
                <a:extLst>
                  <a:ext uri="{FF2B5EF4-FFF2-40B4-BE49-F238E27FC236}">
                    <a16:creationId xmlns:a16="http://schemas.microsoft.com/office/drawing/2014/main" id="{F3C9E830-1EC8-40E5-8283-51244EB79357}"/>
                  </a:ext>
                </a:extLst>
              </p:cNvPr>
              <p:cNvGrpSpPr/>
              <p:nvPr/>
            </p:nvGrpSpPr>
            <p:grpSpPr>
              <a:xfrm>
                <a:off x="6069314" y="5195209"/>
                <a:ext cx="692103" cy="648927"/>
                <a:chOff x="6300300" y="5335572"/>
                <a:chExt cx="701264" cy="657516"/>
              </a:xfrm>
            </p:grpSpPr>
            <p:pic>
              <p:nvPicPr>
                <p:cNvPr id="70" name="Graphic 69" descr="Download with solid fill">
                  <a:extLst>
                    <a:ext uri="{FF2B5EF4-FFF2-40B4-BE49-F238E27FC236}">
                      <a16:creationId xmlns:a16="http://schemas.microsoft.com/office/drawing/2014/main" id="{AF97A73E-9F79-41D0-862F-01851EF61F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00300" y="5335572"/>
                  <a:ext cx="529972" cy="529972"/>
                </a:xfrm>
                <a:prstGeom prst="rect">
                  <a:avLst/>
                </a:prstGeom>
              </p:spPr>
            </p:pic>
            <p:pic>
              <p:nvPicPr>
                <p:cNvPr id="71" name="Graphic 70" descr="Download with solid fill">
                  <a:extLst>
                    <a:ext uri="{FF2B5EF4-FFF2-40B4-BE49-F238E27FC236}">
                      <a16:creationId xmlns:a16="http://schemas.microsoft.com/office/drawing/2014/main" id="{39AD85AC-7D8D-432E-A380-976A96F297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71592" y="5463116"/>
                  <a:ext cx="529972" cy="529972"/>
                </a:xfrm>
                <a:prstGeom prst="rect">
                  <a:avLst/>
                </a:prstGeom>
              </p:spPr>
            </p:pic>
          </p:grpSp>
          <p:sp>
            <p:nvSpPr>
              <p:cNvPr id="69" name="TextBox 68">
                <a:extLst>
                  <a:ext uri="{FF2B5EF4-FFF2-40B4-BE49-F238E27FC236}">
                    <a16:creationId xmlns:a16="http://schemas.microsoft.com/office/drawing/2014/main" id="{2A31147C-6A67-40EC-ABF1-7FEBF5B8691B}"/>
                  </a:ext>
                </a:extLst>
              </p:cNvPr>
              <p:cNvSpPr txBox="1"/>
              <p:nvPr/>
            </p:nvSpPr>
            <p:spPr>
              <a:xfrm>
                <a:off x="5929312" y="5708451"/>
                <a:ext cx="976193" cy="223138"/>
              </a:xfrm>
              <a:prstGeom prst="rect">
                <a:avLst/>
              </a:prstGeom>
              <a:noFill/>
            </p:spPr>
            <p:txBody>
              <a:bodyPr wrap="square">
                <a:spAutoFit/>
              </a:bodyPr>
              <a:lstStyle/>
              <a:p>
                <a:pPr algn="ctr"/>
                <a:r>
                  <a:rPr lang="en-US" sz="1575" cap="all"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Dual Setup</a:t>
                </a:r>
              </a:p>
            </p:txBody>
          </p:sp>
        </p:grpSp>
      </p:grpSp>
      <p:grpSp>
        <p:nvGrpSpPr>
          <p:cNvPr id="13" name="Group 12">
            <a:extLst>
              <a:ext uri="{FF2B5EF4-FFF2-40B4-BE49-F238E27FC236}">
                <a16:creationId xmlns:a16="http://schemas.microsoft.com/office/drawing/2014/main" id="{EB213F1F-2DEA-4B66-A17A-E6E7B0D15A52}"/>
              </a:ext>
            </a:extLst>
          </p:cNvPr>
          <p:cNvGrpSpPr/>
          <p:nvPr/>
        </p:nvGrpSpPr>
        <p:grpSpPr>
          <a:xfrm>
            <a:off x="5243282" y="2829061"/>
            <a:ext cx="7655810" cy="3870668"/>
            <a:chOff x="5243282" y="2829061"/>
            <a:chExt cx="7655810" cy="3870668"/>
          </a:xfrm>
        </p:grpSpPr>
        <p:sp>
          <p:nvSpPr>
            <p:cNvPr id="8" name="Isosceles Triangle 7">
              <a:extLst>
                <a:ext uri="{FF2B5EF4-FFF2-40B4-BE49-F238E27FC236}">
                  <a16:creationId xmlns:a16="http://schemas.microsoft.com/office/drawing/2014/main" id="{27E91F65-B986-4566-8B41-2AC6BCB068CF}"/>
                </a:ext>
              </a:extLst>
            </p:cNvPr>
            <p:cNvSpPr/>
            <p:nvPr/>
          </p:nvSpPr>
          <p:spPr>
            <a:xfrm rot="10800000">
              <a:off x="5243282" y="2829061"/>
              <a:ext cx="7655810" cy="3870668"/>
            </a:xfrm>
            <a:prstGeom prst="triangle">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4050" dirty="0"/>
            </a:p>
          </p:txBody>
        </p:sp>
        <p:pic>
          <p:nvPicPr>
            <p:cNvPr id="74" name="Picture 73" descr="Graphical user interface&#10;&#10;Description automatically generated with medium confidence">
              <a:extLst>
                <a:ext uri="{FF2B5EF4-FFF2-40B4-BE49-F238E27FC236}">
                  <a16:creationId xmlns:a16="http://schemas.microsoft.com/office/drawing/2014/main" id="{9A6791B7-9CE8-421B-AEB4-D7E4FFC38591}"/>
                </a:ext>
              </a:extLst>
            </p:cNvPr>
            <p:cNvPicPr>
              <a:picLocks noChangeAspect="1"/>
            </p:cNvPicPr>
            <p:nvPr/>
          </p:nvPicPr>
          <p:blipFill rotWithShape="1">
            <a:blip r:embed="rId7">
              <a:extLst>
                <a:ext uri="{28A0092B-C50C-407E-A947-70E740481C1C}">
                  <a14:useLocalDpi xmlns:a14="http://schemas.microsoft.com/office/drawing/2010/main" val="0"/>
                </a:ext>
              </a:extLst>
            </a:blip>
            <a:srcRect t="50030"/>
            <a:stretch/>
          </p:blipFill>
          <p:spPr>
            <a:xfrm>
              <a:off x="6064867" y="4670375"/>
              <a:ext cx="6012641" cy="1772273"/>
            </a:xfrm>
            <a:prstGeom prst="rect">
              <a:avLst/>
            </a:prstGeom>
          </p:spPr>
        </p:pic>
        <p:grpSp>
          <p:nvGrpSpPr>
            <p:cNvPr id="9" name="Group 8">
              <a:extLst>
                <a:ext uri="{FF2B5EF4-FFF2-40B4-BE49-F238E27FC236}">
                  <a16:creationId xmlns:a16="http://schemas.microsoft.com/office/drawing/2014/main" id="{F6304C8E-00C8-4973-B045-9C7C8BB812A3}"/>
                </a:ext>
              </a:extLst>
            </p:cNvPr>
            <p:cNvGrpSpPr/>
            <p:nvPr/>
          </p:nvGrpSpPr>
          <p:grpSpPr>
            <a:xfrm>
              <a:off x="9760510" y="2952566"/>
              <a:ext cx="2025164" cy="920013"/>
              <a:chOff x="5974556" y="2083934"/>
              <a:chExt cx="1775707" cy="806685"/>
            </a:xfrm>
          </p:grpSpPr>
          <p:sp>
            <p:nvSpPr>
              <p:cNvPr id="76" name="Freeform: Shape 75">
                <a:extLst>
                  <a:ext uri="{FF2B5EF4-FFF2-40B4-BE49-F238E27FC236}">
                    <a16:creationId xmlns:a16="http://schemas.microsoft.com/office/drawing/2014/main" id="{A05CF2F3-BE58-4824-AA96-D980D5DD3584}"/>
                  </a:ext>
                </a:extLst>
              </p:cNvPr>
              <p:cNvSpPr/>
              <p:nvPr/>
            </p:nvSpPr>
            <p:spPr>
              <a:xfrm>
                <a:off x="6320728" y="2083934"/>
                <a:ext cx="963372" cy="481098"/>
              </a:xfrm>
              <a:custGeom>
                <a:avLst/>
                <a:gdLst>
                  <a:gd name="connsiteX0" fmla="*/ 424393 w 963372"/>
                  <a:gd name="connsiteY0" fmla="*/ 0 h 481098"/>
                  <a:gd name="connsiteX1" fmla="*/ 537564 w 963372"/>
                  <a:gd name="connsiteY1" fmla="*/ 0 h 481098"/>
                  <a:gd name="connsiteX2" fmla="*/ 585662 w 963372"/>
                  <a:gd name="connsiteY2" fmla="*/ 99266 h 481098"/>
                  <a:gd name="connsiteX3" fmla="*/ 674785 w 963372"/>
                  <a:gd name="connsiteY3" fmla="*/ 136046 h 481098"/>
                  <a:gd name="connsiteX4" fmla="*/ 780883 w 963372"/>
                  <a:gd name="connsiteY4" fmla="*/ 100680 h 481098"/>
                  <a:gd name="connsiteX5" fmla="*/ 861518 w 963372"/>
                  <a:gd name="connsiteY5" fmla="*/ 181315 h 481098"/>
                  <a:gd name="connsiteX6" fmla="*/ 826151 w 963372"/>
                  <a:gd name="connsiteY6" fmla="*/ 287412 h 481098"/>
                  <a:gd name="connsiteX7" fmla="*/ 862932 w 963372"/>
                  <a:gd name="connsiteY7" fmla="*/ 375120 h 481098"/>
                  <a:gd name="connsiteX8" fmla="*/ 963372 w 963372"/>
                  <a:gd name="connsiteY8" fmla="*/ 423218 h 481098"/>
                  <a:gd name="connsiteX9" fmla="*/ 963372 w 963372"/>
                  <a:gd name="connsiteY9" fmla="*/ 481098 h 481098"/>
                  <a:gd name="connsiteX10" fmla="*/ 935079 w 963372"/>
                  <a:gd name="connsiteY10" fmla="*/ 481098 h 481098"/>
                  <a:gd name="connsiteX11" fmla="*/ 935079 w 963372"/>
                  <a:gd name="connsiteY11" fmla="*/ 440972 h 481098"/>
                  <a:gd name="connsiteX12" fmla="*/ 850752 w 963372"/>
                  <a:gd name="connsiteY12" fmla="*/ 400555 h 481098"/>
                  <a:gd name="connsiteX13" fmla="*/ 839081 w 963372"/>
                  <a:gd name="connsiteY13" fmla="*/ 394968 h 481098"/>
                  <a:gd name="connsiteX14" fmla="*/ 835671 w 963372"/>
                  <a:gd name="connsiteY14" fmla="*/ 382476 h 481098"/>
                  <a:gd name="connsiteX15" fmla="*/ 801720 w 963372"/>
                  <a:gd name="connsiteY15" fmla="*/ 301474 h 481098"/>
                  <a:gd name="connsiteX16" fmla="*/ 795326 w 963372"/>
                  <a:gd name="connsiteY16" fmla="*/ 290454 h 481098"/>
                  <a:gd name="connsiteX17" fmla="*/ 799358 w 963372"/>
                  <a:gd name="connsiteY17" fmla="*/ 278359 h 481098"/>
                  <a:gd name="connsiteX18" fmla="*/ 829206 w 963372"/>
                  <a:gd name="connsiteY18" fmla="*/ 188827 h 481098"/>
                  <a:gd name="connsiteX19" fmla="*/ 773286 w 963372"/>
                  <a:gd name="connsiteY19" fmla="*/ 132892 h 481098"/>
                  <a:gd name="connsiteX20" fmla="*/ 683781 w 963372"/>
                  <a:gd name="connsiteY20" fmla="*/ 162741 h 481098"/>
                  <a:gd name="connsiteX21" fmla="*/ 672041 w 963372"/>
                  <a:gd name="connsiteY21" fmla="*/ 166659 h 481098"/>
                  <a:gd name="connsiteX22" fmla="*/ 661190 w 963372"/>
                  <a:gd name="connsiteY22" fmla="*/ 160689 h 481098"/>
                  <a:gd name="connsiteX23" fmla="*/ 578249 w 963372"/>
                  <a:gd name="connsiteY23" fmla="*/ 126399 h 481098"/>
                  <a:gd name="connsiteX24" fmla="*/ 565857 w 963372"/>
                  <a:gd name="connsiteY24" fmla="*/ 123017 h 481098"/>
                  <a:gd name="connsiteX25" fmla="*/ 560198 w 963372"/>
                  <a:gd name="connsiteY25" fmla="*/ 111474 h 481098"/>
                  <a:gd name="connsiteX26" fmla="*/ 519882 w 963372"/>
                  <a:gd name="connsiteY26" fmla="*/ 28293 h 481098"/>
                  <a:gd name="connsiteX27" fmla="*/ 441906 w 963372"/>
                  <a:gd name="connsiteY27" fmla="*/ 28293 h 481098"/>
                  <a:gd name="connsiteX28" fmla="*/ 400202 w 963372"/>
                  <a:gd name="connsiteY28" fmla="*/ 111728 h 481098"/>
                  <a:gd name="connsiteX29" fmla="*/ 394544 w 963372"/>
                  <a:gd name="connsiteY29" fmla="*/ 123045 h 481098"/>
                  <a:gd name="connsiteX30" fmla="*/ 382335 w 963372"/>
                  <a:gd name="connsiteY30" fmla="*/ 126370 h 481098"/>
                  <a:gd name="connsiteX31" fmla="*/ 301361 w 963372"/>
                  <a:gd name="connsiteY31" fmla="*/ 160322 h 481098"/>
                  <a:gd name="connsiteX32" fmla="*/ 290328 w 963372"/>
                  <a:gd name="connsiteY32" fmla="*/ 166715 h 481098"/>
                  <a:gd name="connsiteX33" fmla="*/ 278232 w 963372"/>
                  <a:gd name="connsiteY33" fmla="*/ 162685 h 481098"/>
                  <a:gd name="connsiteX34" fmla="*/ 188728 w 963372"/>
                  <a:gd name="connsiteY34" fmla="*/ 132835 h 481098"/>
                  <a:gd name="connsiteX35" fmla="*/ 132807 w 963372"/>
                  <a:gd name="connsiteY35" fmla="*/ 188771 h 481098"/>
                  <a:gd name="connsiteX36" fmla="*/ 162655 w 963372"/>
                  <a:gd name="connsiteY36" fmla="*/ 278302 h 481098"/>
                  <a:gd name="connsiteX37" fmla="*/ 166560 w 963372"/>
                  <a:gd name="connsiteY37" fmla="*/ 290044 h 481098"/>
                  <a:gd name="connsiteX38" fmla="*/ 160604 w 963372"/>
                  <a:gd name="connsiteY38" fmla="*/ 300880 h 481098"/>
                  <a:gd name="connsiteX39" fmla="*/ 126327 w 963372"/>
                  <a:gd name="connsiteY39" fmla="*/ 383849 h 481098"/>
                  <a:gd name="connsiteX40" fmla="*/ 122947 w 963372"/>
                  <a:gd name="connsiteY40" fmla="*/ 396241 h 481098"/>
                  <a:gd name="connsiteX41" fmla="*/ 111389 w 963372"/>
                  <a:gd name="connsiteY41" fmla="*/ 401899 h 481098"/>
                  <a:gd name="connsiteX42" fmla="*/ 28293 w 963372"/>
                  <a:gd name="connsiteY42" fmla="*/ 442274 h 481098"/>
                  <a:gd name="connsiteX43" fmla="*/ 28293 w 963372"/>
                  <a:gd name="connsiteY43" fmla="*/ 481098 h 481098"/>
                  <a:gd name="connsiteX44" fmla="*/ 0 w 963372"/>
                  <a:gd name="connsiteY44" fmla="*/ 481098 h 481098"/>
                  <a:gd name="connsiteX45" fmla="*/ 0 w 963372"/>
                  <a:gd name="connsiteY45" fmla="*/ 424393 h 481098"/>
                  <a:gd name="connsiteX46" fmla="*/ 99025 w 963372"/>
                  <a:gd name="connsiteY46" fmla="*/ 376295 h 481098"/>
                  <a:gd name="connsiteX47" fmla="*/ 135806 w 963372"/>
                  <a:gd name="connsiteY47" fmla="*/ 287173 h 481098"/>
                  <a:gd name="connsiteX48" fmla="*/ 100441 w 963372"/>
                  <a:gd name="connsiteY48" fmla="*/ 181074 h 481098"/>
                  <a:gd name="connsiteX49" fmla="*/ 181074 w 963372"/>
                  <a:gd name="connsiteY49" fmla="*/ 100440 h 481098"/>
                  <a:gd name="connsiteX50" fmla="*/ 287173 w 963372"/>
                  <a:gd name="connsiteY50" fmla="*/ 135806 h 481098"/>
                  <a:gd name="connsiteX51" fmla="*/ 374881 w 963372"/>
                  <a:gd name="connsiteY51" fmla="*/ 99025 h 481098"/>
                  <a:gd name="connsiteX52" fmla="*/ 424393 w 963372"/>
                  <a:gd name="connsiteY52" fmla="*/ 0 h 48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63372" h="481098">
                    <a:moveTo>
                      <a:pt x="424393" y="0"/>
                    </a:moveTo>
                    <a:lnTo>
                      <a:pt x="537564" y="0"/>
                    </a:lnTo>
                    <a:lnTo>
                      <a:pt x="585662" y="99266"/>
                    </a:lnTo>
                    <a:cubicBezTo>
                      <a:pt x="616720" y="107955"/>
                      <a:pt x="646638" y="120303"/>
                      <a:pt x="674785" y="136046"/>
                    </a:cubicBezTo>
                    <a:lnTo>
                      <a:pt x="780883" y="100680"/>
                    </a:lnTo>
                    <a:lnTo>
                      <a:pt x="861518" y="181315"/>
                    </a:lnTo>
                    <a:lnTo>
                      <a:pt x="826151" y="287412"/>
                    </a:lnTo>
                    <a:cubicBezTo>
                      <a:pt x="842124" y="314949"/>
                      <a:pt x="854487" y="344427"/>
                      <a:pt x="862932" y="375120"/>
                    </a:cubicBezTo>
                    <a:lnTo>
                      <a:pt x="963372" y="423218"/>
                    </a:lnTo>
                    <a:lnTo>
                      <a:pt x="963372" y="481098"/>
                    </a:lnTo>
                    <a:lnTo>
                      <a:pt x="935079" y="481098"/>
                    </a:lnTo>
                    <a:lnTo>
                      <a:pt x="935079" y="440972"/>
                    </a:lnTo>
                    <a:lnTo>
                      <a:pt x="850752" y="400555"/>
                    </a:lnTo>
                    <a:lnTo>
                      <a:pt x="839081" y="394968"/>
                    </a:lnTo>
                    <a:lnTo>
                      <a:pt x="835671" y="382476"/>
                    </a:lnTo>
                    <a:cubicBezTo>
                      <a:pt x="827895" y="354125"/>
                      <a:pt x="816483" y="326899"/>
                      <a:pt x="801720" y="301474"/>
                    </a:cubicBezTo>
                    <a:lnTo>
                      <a:pt x="795326" y="290454"/>
                    </a:lnTo>
                    <a:lnTo>
                      <a:pt x="799358" y="278359"/>
                    </a:lnTo>
                    <a:lnTo>
                      <a:pt x="829206" y="188827"/>
                    </a:lnTo>
                    <a:lnTo>
                      <a:pt x="773286" y="132892"/>
                    </a:lnTo>
                    <a:lnTo>
                      <a:pt x="683781" y="162741"/>
                    </a:lnTo>
                    <a:lnTo>
                      <a:pt x="672041" y="166659"/>
                    </a:lnTo>
                    <a:lnTo>
                      <a:pt x="661190" y="160689"/>
                    </a:lnTo>
                    <a:cubicBezTo>
                      <a:pt x="634985" y="146042"/>
                      <a:pt x="607147" y="134533"/>
                      <a:pt x="578249" y="126399"/>
                    </a:cubicBezTo>
                    <a:lnTo>
                      <a:pt x="565857" y="123017"/>
                    </a:lnTo>
                    <a:lnTo>
                      <a:pt x="560198" y="111474"/>
                    </a:lnTo>
                    <a:lnTo>
                      <a:pt x="519882" y="28293"/>
                    </a:lnTo>
                    <a:lnTo>
                      <a:pt x="441906" y="28293"/>
                    </a:lnTo>
                    <a:lnTo>
                      <a:pt x="400202" y="111728"/>
                    </a:lnTo>
                    <a:lnTo>
                      <a:pt x="394544" y="123045"/>
                    </a:lnTo>
                    <a:lnTo>
                      <a:pt x="382335" y="126370"/>
                    </a:lnTo>
                    <a:cubicBezTo>
                      <a:pt x="353996" y="134154"/>
                      <a:pt x="326780" y="145566"/>
                      <a:pt x="301361" y="160322"/>
                    </a:cubicBezTo>
                    <a:lnTo>
                      <a:pt x="290328" y="166715"/>
                    </a:lnTo>
                    <a:lnTo>
                      <a:pt x="278232" y="162685"/>
                    </a:lnTo>
                    <a:lnTo>
                      <a:pt x="188728" y="132835"/>
                    </a:lnTo>
                    <a:lnTo>
                      <a:pt x="132807" y="188771"/>
                    </a:lnTo>
                    <a:lnTo>
                      <a:pt x="162655" y="278302"/>
                    </a:lnTo>
                    <a:lnTo>
                      <a:pt x="166560" y="290044"/>
                    </a:lnTo>
                    <a:lnTo>
                      <a:pt x="160604" y="300880"/>
                    </a:lnTo>
                    <a:cubicBezTo>
                      <a:pt x="145954" y="327092"/>
                      <a:pt x="134450" y="354941"/>
                      <a:pt x="126327" y="383849"/>
                    </a:cubicBezTo>
                    <a:lnTo>
                      <a:pt x="122947" y="396241"/>
                    </a:lnTo>
                    <a:lnTo>
                      <a:pt x="111389" y="401899"/>
                    </a:lnTo>
                    <a:lnTo>
                      <a:pt x="28293" y="442274"/>
                    </a:lnTo>
                    <a:lnTo>
                      <a:pt x="28293" y="481098"/>
                    </a:lnTo>
                    <a:lnTo>
                      <a:pt x="0" y="481098"/>
                    </a:lnTo>
                    <a:lnTo>
                      <a:pt x="0" y="424393"/>
                    </a:lnTo>
                    <a:lnTo>
                      <a:pt x="99025" y="376295"/>
                    </a:lnTo>
                    <a:cubicBezTo>
                      <a:pt x="107722" y="345240"/>
                      <a:pt x="120069" y="315322"/>
                      <a:pt x="135806" y="287173"/>
                    </a:cubicBezTo>
                    <a:lnTo>
                      <a:pt x="100441" y="181074"/>
                    </a:lnTo>
                    <a:lnTo>
                      <a:pt x="181074" y="100440"/>
                    </a:lnTo>
                    <a:lnTo>
                      <a:pt x="287173" y="135806"/>
                    </a:lnTo>
                    <a:cubicBezTo>
                      <a:pt x="314706" y="119827"/>
                      <a:pt x="344185" y="107464"/>
                      <a:pt x="374881" y="99025"/>
                    </a:cubicBezTo>
                    <a:lnTo>
                      <a:pt x="42439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050" dirty="0"/>
              </a:p>
            </p:txBody>
          </p:sp>
          <p:sp>
            <p:nvSpPr>
              <p:cNvPr id="77" name="Freeform: Shape 76">
                <a:extLst>
                  <a:ext uri="{FF2B5EF4-FFF2-40B4-BE49-F238E27FC236}">
                    <a16:creationId xmlns:a16="http://schemas.microsoft.com/office/drawing/2014/main" id="{3EC2BB00-517D-4466-9129-1229FA5B3FAC}"/>
                  </a:ext>
                </a:extLst>
              </p:cNvPr>
              <p:cNvSpPr/>
              <p:nvPr/>
            </p:nvSpPr>
            <p:spPr>
              <a:xfrm rot="10800000">
                <a:off x="6618510" y="2390842"/>
                <a:ext cx="339514" cy="169876"/>
              </a:xfrm>
              <a:custGeom>
                <a:avLst/>
                <a:gdLst>
                  <a:gd name="connsiteX0" fmla="*/ 24 w 339514"/>
                  <a:gd name="connsiteY0" fmla="*/ 0 h 169876"/>
                  <a:gd name="connsiteX1" fmla="*/ 28297 w 339514"/>
                  <a:gd name="connsiteY1" fmla="*/ 0 h 169876"/>
                  <a:gd name="connsiteX2" fmla="*/ 28293 w 339514"/>
                  <a:gd name="connsiteY2" fmla="*/ 20 h 169876"/>
                  <a:gd name="connsiteX3" fmla="*/ 169757 w 339514"/>
                  <a:gd name="connsiteY3" fmla="*/ 141484 h 169876"/>
                  <a:gd name="connsiteX4" fmla="*/ 311221 w 339514"/>
                  <a:gd name="connsiteY4" fmla="*/ 20 h 169876"/>
                  <a:gd name="connsiteX5" fmla="*/ 311217 w 339514"/>
                  <a:gd name="connsiteY5" fmla="*/ 0 h 169876"/>
                  <a:gd name="connsiteX6" fmla="*/ 339490 w 339514"/>
                  <a:gd name="connsiteY6" fmla="*/ 0 h 169876"/>
                  <a:gd name="connsiteX7" fmla="*/ 339514 w 339514"/>
                  <a:gd name="connsiteY7" fmla="*/ 119 h 169876"/>
                  <a:gd name="connsiteX8" fmla="*/ 169757 w 339514"/>
                  <a:gd name="connsiteY8" fmla="*/ 169876 h 169876"/>
                  <a:gd name="connsiteX9" fmla="*/ 0 w 339514"/>
                  <a:gd name="connsiteY9" fmla="*/ 119 h 169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514" h="169876">
                    <a:moveTo>
                      <a:pt x="24" y="0"/>
                    </a:moveTo>
                    <a:lnTo>
                      <a:pt x="28297" y="0"/>
                    </a:lnTo>
                    <a:lnTo>
                      <a:pt x="28293" y="20"/>
                    </a:lnTo>
                    <a:cubicBezTo>
                      <a:pt x="28293" y="78148"/>
                      <a:pt x="91629" y="141484"/>
                      <a:pt x="169757" y="141484"/>
                    </a:cubicBezTo>
                    <a:cubicBezTo>
                      <a:pt x="247886" y="141484"/>
                      <a:pt x="311221" y="78148"/>
                      <a:pt x="311221" y="20"/>
                    </a:cubicBezTo>
                    <a:lnTo>
                      <a:pt x="311217" y="0"/>
                    </a:lnTo>
                    <a:lnTo>
                      <a:pt x="339490" y="0"/>
                    </a:lnTo>
                    <a:lnTo>
                      <a:pt x="339514" y="119"/>
                    </a:lnTo>
                    <a:cubicBezTo>
                      <a:pt x="339514" y="93873"/>
                      <a:pt x="263511" y="169876"/>
                      <a:pt x="169757" y="169876"/>
                    </a:cubicBezTo>
                    <a:cubicBezTo>
                      <a:pt x="76125" y="169581"/>
                      <a:pt x="296" y="93751"/>
                      <a:pt x="0" y="1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050"/>
              </a:p>
            </p:txBody>
          </p:sp>
          <p:sp>
            <p:nvSpPr>
              <p:cNvPr id="80" name="TextBox 79">
                <a:extLst>
                  <a:ext uri="{FF2B5EF4-FFF2-40B4-BE49-F238E27FC236}">
                    <a16:creationId xmlns:a16="http://schemas.microsoft.com/office/drawing/2014/main" id="{88BAD9A7-8BFE-48DA-9071-C4BC05142F18}"/>
                  </a:ext>
                </a:extLst>
              </p:cNvPr>
              <p:cNvSpPr txBox="1"/>
              <p:nvPr/>
            </p:nvSpPr>
            <p:spPr>
              <a:xfrm>
                <a:off x="5974556" y="2526302"/>
                <a:ext cx="1775707" cy="364317"/>
              </a:xfrm>
              <a:prstGeom prst="rect">
                <a:avLst/>
              </a:prstGeom>
              <a:noFill/>
            </p:spPr>
            <p:txBody>
              <a:bodyPr wrap="square" rtlCol="0">
                <a:spAutoFit/>
              </a:bodyPr>
              <a:lstStyle/>
              <a:p>
                <a:r>
                  <a:rPr lang="en-US" sz="2100" dirty="0">
                    <a:solidFill>
                      <a:schemeClr val="bg1"/>
                    </a:solidFill>
                  </a:rPr>
                  <a:t>Integrated CMS</a:t>
                </a:r>
              </a:p>
            </p:txBody>
          </p:sp>
        </p:grpSp>
        <p:pic>
          <p:nvPicPr>
            <p:cNvPr id="17" name="Picture 16" descr="Logo&#10;&#10;Description automatically generated">
              <a:extLst>
                <a:ext uri="{FF2B5EF4-FFF2-40B4-BE49-F238E27FC236}">
                  <a16:creationId xmlns:a16="http://schemas.microsoft.com/office/drawing/2014/main" id="{E3A5AD1D-CA0B-4F8D-B281-95154823A0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02228" y="2967116"/>
              <a:ext cx="1941690" cy="859554"/>
            </a:xfrm>
            <a:prstGeom prst="rect">
              <a:avLst/>
            </a:prstGeom>
          </p:spPr>
        </p:pic>
        <p:cxnSp>
          <p:nvCxnSpPr>
            <p:cNvPr id="78" name="Straight Connector 77">
              <a:extLst>
                <a:ext uri="{FF2B5EF4-FFF2-40B4-BE49-F238E27FC236}">
                  <a16:creationId xmlns:a16="http://schemas.microsoft.com/office/drawing/2014/main" id="{1CB6ED3F-A9E9-47B5-BE61-908AB9979408}"/>
                </a:ext>
              </a:extLst>
            </p:cNvPr>
            <p:cNvCxnSpPr/>
            <p:nvPr/>
          </p:nvCxnSpPr>
          <p:spPr>
            <a:xfrm>
              <a:off x="9668883" y="3506528"/>
              <a:ext cx="2132523" cy="0"/>
            </a:xfrm>
            <a:prstGeom prst="line">
              <a:avLst/>
            </a:prstGeom>
            <a:ln/>
          </p:spPr>
          <p:style>
            <a:lnRef idx="1">
              <a:schemeClr val="accent3"/>
            </a:lnRef>
            <a:fillRef idx="0">
              <a:schemeClr val="accent3"/>
            </a:fillRef>
            <a:effectRef idx="0">
              <a:schemeClr val="accent3"/>
            </a:effectRef>
            <a:fontRef idx="minor">
              <a:schemeClr val="tx1"/>
            </a:fontRef>
          </p:style>
        </p:cxnSp>
      </p:grpSp>
      <p:grpSp>
        <p:nvGrpSpPr>
          <p:cNvPr id="18" name="Group 17">
            <a:extLst>
              <a:ext uri="{FF2B5EF4-FFF2-40B4-BE49-F238E27FC236}">
                <a16:creationId xmlns:a16="http://schemas.microsoft.com/office/drawing/2014/main" id="{509456AD-50C5-4F9D-91A7-816CFAE8CE2B}"/>
              </a:ext>
            </a:extLst>
          </p:cNvPr>
          <p:cNvGrpSpPr/>
          <p:nvPr/>
        </p:nvGrpSpPr>
        <p:grpSpPr>
          <a:xfrm>
            <a:off x="11824595" y="1835075"/>
            <a:ext cx="6335394" cy="6008052"/>
            <a:chOff x="11824595" y="1835075"/>
            <a:chExt cx="6335394" cy="6008052"/>
          </a:xfrm>
        </p:grpSpPr>
        <p:grpSp>
          <p:nvGrpSpPr>
            <p:cNvPr id="16" name="Group 15">
              <a:extLst>
                <a:ext uri="{FF2B5EF4-FFF2-40B4-BE49-F238E27FC236}">
                  <a16:creationId xmlns:a16="http://schemas.microsoft.com/office/drawing/2014/main" id="{6F8AA111-42F9-4DE1-A49A-6A1B0FCC3127}"/>
                </a:ext>
              </a:extLst>
            </p:cNvPr>
            <p:cNvGrpSpPr/>
            <p:nvPr/>
          </p:nvGrpSpPr>
          <p:grpSpPr>
            <a:xfrm>
              <a:off x="11824595" y="1835075"/>
              <a:ext cx="6335394" cy="6008052"/>
              <a:chOff x="11824595" y="1835075"/>
              <a:chExt cx="6335394" cy="6008052"/>
            </a:xfrm>
          </p:grpSpPr>
          <p:sp>
            <p:nvSpPr>
              <p:cNvPr id="47" name="Rectangle 46">
                <a:extLst>
                  <a:ext uri="{FF2B5EF4-FFF2-40B4-BE49-F238E27FC236}">
                    <a16:creationId xmlns:a16="http://schemas.microsoft.com/office/drawing/2014/main" id="{62CBD15A-F86B-4757-A28B-0C98484DB9BE}"/>
                  </a:ext>
                </a:extLst>
              </p:cNvPr>
              <p:cNvSpPr/>
              <p:nvPr/>
            </p:nvSpPr>
            <p:spPr>
              <a:xfrm>
                <a:off x="13521192" y="6076217"/>
                <a:ext cx="4379739" cy="523220"/>
              </a:xfrm>
              <a:prstGeom prst="rect">
                <a:avLst/>
              </a:prstGeom>
            </p:spPr>
            <p:txBody>
              <a:bodyPr wrap="square">
                <a:spAutoFit/>
              </a:bodyPr>
              <a:lstStyle/>
              <a:p>
                <a:pPr algn="ctr"/>
                <a:r>
                  <a:rPr lang="en-US" sz="2800" cap="small" dirty="0">
                    <a:solidFill>
                      <a:srgbClr val="35236A"/>
                    </a:solidFill>
                    <a:ea typeface="Open Sans" panose="020B0606030504020204" pitchFamily="34" charset="0"/>
                    <a:cs typeface="Open Sans" panose="020B0606030504020204" pitchFamily="34" charset="0"/>
                  </a:rPr>
                  <a:t>Your Choice of CMS </a:t>
                </a:r>
              </a:p>
            </p:txBody>
          </p:sp>
          <p:pic>
            <p:nvPicPr>
              <p:cNvPr id="55" name="Picture 54" descr="Logo&#10;&#10;Description automatically generated">
                <a:extLst>
                  <a:ext uri="{FF2B5EF4-FFF2-40B4-BE49-F238E27FC236}">
                    <a16:creationId xmlns:a16="http://schemas.microsoft.com/office/drawing/2014/main" id="{6EE46F67-1D44-4DD1-B4C4-A8602F5534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298036" y="6689851"/>
                <a:ext cx="969645" cy="991670"/>
              </a:xfrm>
              <a:prstGeom prst="rect">
                <a:avLst/>
              </a:prstGeom>
            </p:spPr>
          </p:pic>
          <p:grpSp>
            <p:nvGrpSpPr>
              <p:cNvPr id="61" name="Group 60">
                <a:extLst>
                  <a:ext uri="{FF2B5EF4-FFF2-40B4-BE49-F238E27FC236}">
                    <a16:creationId xmlns:a16="http://schemas.microsoft.com/office/drawing/2014/main" id="{34341D80-09DC-4D8A-8498-206D144B4436}"/>
                  </a:ext>
                </a:extLst>
              </p:cNvPr>
              <p:cNvGrpSpPr>
                <a:grpSpLocks noChangeAspect="1"/>
              </p:cNvGrpSpPr>
              <p:nvPr/>
            </p:nvGrpSpPr>
            <p:grpSpPr>
              <a:xfrm>
                <a:off x="15573561" y="6768815"/>
                <a:ext cx="2494983" cy="1074312"/>
                <a:chOff x="9627684" y="3765176"/>
                <a:chExt cx="1775707" cy="764601"/>
              </a:xfrm>
              <a:solidFill>
                <a:schemeClr val="accent2"/>
              </a:solidFill>
            </p:grpSpPr>
            <p:sp>
              <p:nvSpPr>
                <p:cNvPr id="62" name="Freeform: Shape 61">
                  <a:extLst>
                    <a:ext uri="{FF2B5EF4-FFF2-40B4-BE49-F238E27FC236}">
                      <a16:creationId xmlns:a16="http://schemas.microsoft.com/office/drawing/2014/main" id="{8119C173-E86D-43D6-8F89-F63C4EAE7DBD}"/>
                    </a:ext>
                  </a:extLst>
                </p:cNvPr>
                <p:cNvSpPr/>
                <p:nvPr/>
              </p:nvSpPr>
              <p:spPr>
                <a:xfrm>
                  <a:off x="10033852" y="3765176"/>
                  <a:ext cx="963372" cy="481098"/>
                </a:xfrm>
                <a:custGeom>
                  <a:avLst/>
                  <a:gdLst>
                    <a:gd name="connsiteX0" fmla="*/ 424393 w 963372"/>
                    <a:gd name="connsiteY0" fmla="*/ 0 h 481098"/>
                    <a:gd name="connsiteX1" fmla="*/ 537564 w 963372"/>
                    <a:gd name="connsiteY1" fmla="*/ 0 h 481098"/>
                    <a:gd name="connsiteX2" fmla="*/ 585662 w 963372"/>
                    <a:gd name="connsiteY2" fmla="*/ 99266 h 481098"/>
                    <a:gd name="connsiteX3" fmla="*/ 674785 w 963372"/>
                    <a:gd name="connsiteY3" fmla="*/ 136046 h 481098"/>
                    <a:gd name="connsiteX4" fmla="*/ 780883 w 963372"/>
                    <a:gd name="connsiteY4" fmla="*/ 100680 h 481098"/>
                    <a:gd name="connsiteX5" fmla="*/ 861518 w 963372"/>
                    <a:gd name="connsiteY5" fmla="*/ 181315 h 481098"/>
                    <a:gd name="connsiteX6" fmla="*/ 826151 w 963372"/>
                    <a:gd name="connsiteY6" fmla="*/ 287412 h 481098"/>
                    <a:gd name="connsiteX7" fmla="*/ 862932 w 963372"/>
                    <a:gd name="connsiteY7" fmla="*/ 375120 h 481098"/>
                    <a:gd name="connsiteX8" fmla="*/ 963372 w 963372"/>
                    <a:gd name="connsiteY8" fmla="*/ 423218 h 481098"/>
                    <a:gd name="connsiteX9" fmla="*/ 963372 w 963372"/>
                    <a:gd name="connsiteY9" fmla="*/ 481098 h 481098"/>
                    <a:gd name="connsiteX10" fmla="*/ 935079 w 963372"/>
                    <a:gd name="connsiteY10" fmla="*/ 481098 h 481098"/>
                    <a:gd name="connsiteX11" fmla="*/ 935079 w 963372"/>
                    <a:gd name="connsiteY11" fmla="*/ 440972 h 481098"/>
                    <a:gd name="connsiteX12" fmla="*/ 850752 w 963372"/>
                    <a:gd name="connsiteY12" fmla="*/ 400555 h 481098"/>
                    <a:gd name="connsiteX13" fmla="*/ 839081 w 963372"/>
                    <a:gd name="connsiteY13" fmla="*/ 394968 h 481098"/>
                    <a:gd name="connsiteX14" fmla="*/ 835671 w 963372"/>
                    <a:gd name="connsiteY14" fmla="*/ 382476 h 481098"/>
                    <a:gd name="connsiteX15" fmla="*/ 801720 w 963372"/>
                    <a:gd name="connsiteY15" fmla="*/ 301474 h 481098"/>
                    <a:gd name="connsiteX16" fmla="*/ 795326 w 963372"/>
                    <a:gd name="connsiteY16" fmla="*/ 290454 h 481098"/>
                    <a:gd name="connsiteX17" fmla="*/ 799358 w 963372"/>
                    <a:gd name="connsiteY17" fmla="*/ 278359 h 481098"/>
                    <a:gd name="connsiteX18" fmla="*/ 829206 w 963372"/>
                    <a:gd name="connsiteY18" fmla="*/ 188827 h 481098"/>
                    <a:gd name="connsiteX19" fmla="*/ 773286 w 963372"/>
                    <a:gd name="connsiteY19" fmla="*/ 132892 h 481098"/>
                    <a:gd name="connsiteX20" fmla="*/ 683781 w 963372"/>
                    <a:gd name="connsiteY20" fmla="*/ 162741 h 481098"/>
                    <a:gd name="connsiteX21" fmla="*/ 672041 w 963372"/>
                    <a:gd name="connsiteY21" fmla="*/ 166659 h 481098"/>
                    <a:gd name="connsiteX22" fmla="*/ 661190 w 963372"/>
                    <a:gd name="connsiteY22" fmla="*/ 160689 h 481098"/>
                    <a:gd name="connsiteX23" fmla="*/ 578249 w 963372"/>
                    <a:gd name="connsiteY23" fmla="*/ 126399 h 481098"/>
                    <a:gd name="connsiteX24" fmla="*/ 565857 w 963372"/>
                    <a:gd name="connsiteY24" fmla="*/ 123017 h 481098"/>
                    <a:gd name="connsiteX25" fmla="*/ 560198 w 963372"/>
                    <a:gd name="connsiteY25" fmla="*/ 111474 h 481098"/>
                    <a:gd name="connsiteX26" fmla="*/ 519882 w 963372"/>
                    <a:gd name="connsiteY26" fmla="*/ 28293 h 481098"/>
                    <a:gd name="connsiteX27" fmla="*/ 441906 w 963372"/>
                    <a:gd name="connsiteY27" fmla="*/ 28293 h 481098"/>
                    <a:gd name="connsiteX28" fmla="*/ 400202 w 963372"/>
                    <a:gd name="connsiteY28" fmla="*/ 111728 h 481098"/>
                    <a:gd name="connsiteX29" fmla="*/ 394544 w 963372"/>
                    <a:gd name="connsiteY29" fmla="*/ 123045 h 481098"/>
                    <a:gd name="connsiteX30" fmla="*/ 382335 w 963372"/>
                    <a:gd name="connsiteY30" fmla="*/ 126370 h 481098"/>
                    <a:gd name="connsiteX31" fmla="*/ 301361 w 963372"/>
                    <a:gd name="connsiteY31" fmla="*/ 160322 h 481098"/>
                    <a:gd name="connsiteX32" fmla="*/ 290328 w 963372"/>
                    <a:gd name="connsiteY32" fmla="*/ 166715 h 481098"/>
                    <a:gd name="connsiteX33" fmla="*/ 278232 w 963372"/>
                    <a:gd name="connsiteY33" fmla="*/ 162685 h 481098"/>
                    <a:gd name="connsiteX34" fmla="*/ 188728 w 963372"/>
                    <a:gd name="connsiteY34" fmla="*/ 132835 h 481098"/>
                    <a:gd name="connsiteX35" fmla="*/ 132807 w 963372"/>
                    <a:gd name="connsiteY35" fmla="*/ 188771 h 481098"/>
                    <a:gd name="connsiteX36" fmla="*/ 162655 w 963372"/>
                    <a:gd name="connsiteY36" fmla="*/ 278302 h 481098"/>
                    <a:gd name="connsiteX37" fmla="*/ 166560 w 963372"/>
                    <a:gd name="connsiteY37" fmla="*/ 290044 h 481098"/>
                    <a:gd name="connsiteX38" fmla="*/ 160604 w 963372"/>
                    <a:gd name="connsiteY38" fmla="*/ 300880 h 481098"/>
                    <a:gd name="connsiteX39" fmla="*/ 126327 w 963372"/>
                    <a:gd name="connsiteY39" fmla="*/ 383849 h 481098"/>
                    <a:gd name="connsiteX40" fmla="*/ 122947 w 963372"/>
                    <a:gd name="connsiteY40" fmla="*/ 396241 h 481098"/>
                    <a:gd name="connsiteX41" fmla="*/ 111389 w 963372"/>
                    <a:gd name="connsiteY41" fmla="*/ 401899 h 481098"/>
                    <a:gd name="connsiteX42" fmla="*/ 28293 w 963372"/>
                    <a:gd name="connsiteY42" fmla="*/ 442274 h 481098"/>
                    <a:gd name="connsiteX43" fmla="*/ 28293 w 963372"/>
                    <a:gd name="connsiteY43" fmla="*/ 481098 h 481098"/>
                    <a:gd name="connsiteX44" fmla="*/ 0 w 963372"/>
                    <a:gd name="connsiteY44" fmla="*/ 481098 h 481098"/>
                    <a:gd name="connsiteX45" fmla="*/ 0 w 963372"/>
                    <a:gd name="connsiteY45" fmla="*/ 424393 h 481098"/>
                    <a:gd name="connsiteX46" fmla="*/ 99025 w 963372"/>
                    <a:gd name="connsiteY46" fmla="*/ 376295 h 481098"/>
                    <a:gd name="connsiteX47" fmla="*/ 135806 w 963372"/>
                    <a:gd name="connsiteY47" fmla="*/ 287173 h 481098"/>
                    <a:gd name="connsiteX48" fmla="*/ 100441 w 963372"/>
                    <a:gd name="connsiteY48" fmla="*/ 181074 h 481098"/>
                    <a:gd name="connsiteX49" fmla="*/ 181074 w 963372"/>
                    <a:gd name="connsiteY49" fmla="*/ 100440 h 481098"/>
                    <a:gd name="connsiteX50" fmla="*/ 287173 w 963372"/>
                    <a:gd name="connsiteY50" fmla="*/ 135806 h 481098"/>
                    <a:gd name="connsiteX51" fmla="*/ 374881 w 963372"/>
                    <a:gd name="connsiteY51" fmla="*/ 99025 h 481098"/>
                    <a:gd name="connsiteX52" fmla="*/ 424393 w 963372"/>
                    <a:gd name="connsiteY52" fmla="*/ 0 h 48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63372" h="481098">
                      <a:moveTo>
                        <a:pt x="424393" y="0"/>
                      </a:moveTo>
                      <a:lnTo>
                        <a:pt x="537564" y="0"/>
                      </a:lnTo>
                      <a:lnTo>
                        <a:pt x="585662" y="99266"/>
                      </a:lnTo>
                      <a:cubicBezTo>
                        <a:pt x="616720" y="107955"/>
                        <a:pt x="646638" y="120303"/>
                        <a:pt x="674785" y="136046"/>
                      </a:cubicBezTo>
                      <a:lnTo>
                        <a:pt x="780883" y="100680"/>
                      </a:lnTo>
                      <a:lnTo>
                        <a:pt x="861518" y="181315"/>
                      </a:lnTo>
                      <a:lnTo>
                        <a:pt x="826151" y="287412"/>
                      </a:lnTo>
                      <a:cubicBezTo>
                        <a:pt x="842124" y="314949"/>
                        <a:pt x="854487" y="344427"/>
                        <a:pt x="862932" y="375120"/>
                      </a:cubicBezTo>
                      <a:lnTo>
                        <a:pt x="963372" y="423218"/>
                      </a:lnTo>
                      <a:lnTo>
                        <a:pt x="963372" y="481098"/>
                      </a:lnTo>
                      <a:lnTo>
                        <a:pt x="935079" y="481098"/>
                      </a:lnTo>
                      <a:lnTo>
                        <a:pt x="935079" y="440972"/>
                      </a:lnTo>
                      <a:lnTo>
                        <a:pt x="850752" y="400555"/>
                      </a:lnTo>
                      <a:lnTo>
                        <a:pt x="839081" y="394968"/>
                      </a:lnTo>
                      <a:lnTo>
                        <a:pt x="835671" y="382476"/>
                      </a:lnTo>
                      <a:cubicBezTo>
                        <a:pt x="827895" y="354125"/>
                        <a:pt x="816483" y="326899"/>
                        <a:pt x="801720" y="301474"/>
                      </a:cubicBezTo>
                      <a:lnTo>
                        <a:pt x="795326" y="290454"/>
                      </a:lnTo>
                      <a:lnTo>
                        <a:pt x="799358" y="278359"/>
                      </a:lnTo>
                      <a:lnTo>
                        <a:pt x="829206" y="188827"/>
                      </a:lnTo>
                      <a:lnTo>
                        <a:pt x="773286" y="132892"/>
                      </a:lnTo>
                      <a:lnTo>
                        <a:pt x="683781" y="162741"/>
                      </a:lnTo>
                      <a:lnTo>
                        <a:pt x="672041" y="166659"/>
                      </a:lnTo>
                      <a:lnTo>
                        <a:pt x="661190" y="160689"/>
                      </a:lnTo>
                      <a:cubicBezTo>
                        <a:pt x="634985" y="146042"/>
                        <a:pt x="607147" y="134533"/>
                        <a:pt x="578249" y="126399"/>
                      </a:cubicBezTo>
                      <a:lnTo>
                        <a:pt x="565857" y="123017"/>
                      </a:lnTo>
                      <a:lnTo>
                        <a:pt x="560198" y="111474"/>
                      </a:lnTo>
                      <a:lnTo>
                        <a:pt x="519882" y="28293"/>
                      </a:lnTo>
                      <a:lnTo>
                        <a:pt x="441906" y="28293"/>
                      </a:lnTo>
                      <a:lnTo>
                        <a:pt x="400202" y="111728"/>
                      </a:lnTo>
                      <a:lnTo>
                        <a:pt x="394544" y="123045"/>
                      </a:lnTo>
                      <a:lnTo>
                        <a:pt x="382335" y="126370"/>
                      </a:lnTo>
                      <a:cubicBezTo>
                        <a:pt x="353996" y="134154"/>
                        <a:pt x="326780" y="145566"/>
                        <a:pt x="301361" y="160322"/>
                      </a:cubicBezTo>
                      <a:lnTo>
                        <a:pt x="290328" y="166715"/>
                      </a:lnTo>
                      <a:lnTo>
                        <a:pt x="278232" y="162685"/>
                      </a:lnTo>
                      <a:lnTo>
                        <a:pt x="188728" y="132835"/>
                      </a:lnTo>
                      <a:lnTo>
                        <a:pt x="132807" y="188771"/>
                      </a:lnTo>
                      <a:lnTo>
                        <a:pt x="162655" y="278302"/>
                      </a:lnTo>
                      <a:lnTo>
                        <a:pt x="166560" y="290044"/>
                      </a:lnTo>
                      <a:lnTo>
                        <a:pt x="160604" y="300880"/>
                      </a:lnTo>
                      <a:cubicBezTo>
                        <a:pt x="145954" y="327092"/>
                        <a:pt x="134450" y="354941"/>
                        <a:pt x="126327" y="383849"/>
                      </a:cubicBezTo>
                      <a:lnTo>
                        <a:pt x="122947" y="396241"/>
                      </a:lnTo>
                      <a:lnTo>
                        <a:pt x="111389" y="401899"/>
                      </a:lnTo>
                      <a:lnTo>
                        <a:pt x="28293" y="442274"/>
                      </a:lnTo>
                      <a:lnTo>
                        <a:pt x="28293" y="481098"/>
                      </a:lnTo>
                      <a:lnTo>
                        <a:pt x="0" y="481098"/>
                      </a:lnTo>
                      <a:lnTo>
                        <a:pt x="0" y="424393"/>
                      </a:lnTo>
                      <a:lnTo>
                        <a:pt x="99025" y="376295"/>
                      </a:lnTo>
                      <a:cubicBezTo>
                        <a:pt x="107722" y="345240"/>
                        <a:pt x="120069" y="315322"/>
                        <a:pt x="135806" y="287173"/>
                      </a:cubicBezTo>
                      <a:lnTo>
                        <a:pt x="100441" y="181074"/>
                      </a:lnTo>
                      <a:lnTo>
                        <a:pt x="181074" y="100440"/>
                      </a:lnTo>
                      <a:lnTo>
                        <a:pt x="287173" y="135806"/>
                      </a:lnTo>
                      <a:cubicBezTo>
                        <a:pt x="314706" y="119827"/>
                        <a:pt x="344185" y="107464"/>
                        <a:pt x="374881" y="99025"/>
                      </a:cubicBezTo>
                      <a:lnTo>
                        <a:pt x="42439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p>
                  <a:pPr algn="ctr"/>
                  <a:endParaRPr lang="en-US" sz="4050">
                    <a:solidFill>
                      <a:schemeClr val="accent4"/>
                    </a:solidFill>
                  </a:endParaRPr>
                </a:p>
              </p:txBody>
            </p:sp>
            <p:sp>
              <p:nvSpPr>
                <p:cNvPr id="63" name="TextBox 62">
                  <a:extLst>
                    <a:ext uri="{FF2B5EF4-FFF2-40B4-BE49-F238E27FC236}">
                      <a16:creationId xmlns:a16="http://schemas.microsoft.com/office/drawing/2014/main" id="{97801B4D-01CA-4069-B291-B00388C67547}"/>
                    </a:ext>
                  </a:extLst>
                </p:cNvPr>
                <p:cNvSpPr txBox="1"/>
                <p:nvPr/>
              </p:nvSpPr>
              <p:spPr>
                <a:xfrm>
                  <a:off x="9627684" y="4218847"/>
                  <a:ext cx="1775707" cy="310930"/>
                </a:xfrm>
                <a:prstGeom prst="rect">
                  <a:avLst/>
                </a:prstGeom>
                <a:noFill/>
              </p:spPr>
              <p:txBody>
                <a:bodyPr wrap="square" rtlCol="0">
                  <a:normAutofit fontScale="70000" lnSpcReduction="20000"/>
                </a:bodyPr>
                <a:lstStyle/>
                <a:p>
                  <a:pPr algn="ctr"/>
                  <a:r>
                    <a:rPr lang="en-US" sz="3600" dirty="0">
                      <a:solidFill>
                        <a:schemeClr val="accent2"/>
                      </a:solidFill>
                    </a:rPr>
                    <a:t>Integrated CMS</a:t>
                  </a:r>
                </a:p>
              </p:txBody>
            </p:sp>
            <p:sp>
              <p:nvSpPr>
                <p:cNvPr id="64" name="Freeform: Shape 63">
                  <a:extLst>
                    <a:ext uri="{FF2B5EF4-FFF2-40B4-BE49-F238E27FC236}">
                      <a16:creationId xmlns:a16="http://schemas.microsoft.com/office/drawing/2014/main" id="{F3C0AB3A-7B71-4CC5-BCAF-ABEB22D91D30}"/>
                    </a:ext>
                  </a:extLst>
                </p:cNvPr>
                <p:cNvSpPr/>
                <p:nvPr/>
              </p:nvSpPr>
              <p:spPr>
                <a:xfrm rot="10800000">
                  <a:off x="10345781" y="4076398"/>
                  <a:ext cx="339514" cy="169876"/>
                </a:xfrm>
                <a:custGeom>
                  <a:avLst/>
                  <a:gdLst>
                    <a:gd name="connsiteX0" fmla="*/ 24 w 339514"/>
                    <a:gd name="connsiteY0" fmla="*/ 0 h 169876"/>
                    <a:gd name="connsiteX1" fmla="*/ 28297 w 339514"/>
                    <a:gd name="connsiteY1" fmla="*/ 0 h 169876"/>
                    <a:gd name="connsiteX2" fmla="*/ 28293 w 339514"/>
                    <a:gd name="connsiteY2" fmla="*/ 20 h 169876"/>
                    <a:gd name="connsiteX3" fmla="*/ 169757 w 339514"/>
                    <a:gd name="connsiteY3" fmla="*/ 141484 h 169876"/>
                    <a:gd name="connsiteX4" fmla="*/ 311221 w 339514"/>
                    <a:gd name="connsiteY4" fmla="*/ 20 h 169876"/>
                    <a:gd name="connsiteX5" fmla="*/ 311217 w 339514"/>
                    <a:gd name="connsiteY5" fmla="*/ 0 h 169876"/>
                    <a:gd name="connsiteX6" fmla="*/ 339490 w 339514"/>
                    <a:gd name="connsiteY6" fmla="*/ 0 h 169876"/>
                    <a:gd name="connsiteX7" fmla="*/ 339514 w 339514"/>
                    <a:gd name="connsiteY7" fmla="*/ 119 h 169876"/>
                    <a:gd name="connsiteX8" fmla="*/ 169757 w 339514"/>
                    <a:gd name="connsiteY8" fmla="*/ 169876 h 169876"/>
                    <a:gd name="connsiteX9" fmla="*/ 0 w 339514"/>
                    <a:gd name="connsiteY9" fmla="*/ 119 h 169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514" h="169876">
                      <a:moveTo>
                        <a:pt x="24" y="0"/>
                      </a:moveTo>
                      <a:lnTo>
                        <a:pt x="28297" y="0"/>
                      </a:lnTo>
                      <a:lnTo>
                        <a:pt x="28293" y="20"/>
                      </a:lnTo>
                      <a:cubicBezTo>
                        <a:pt x="28293" y="78148"/>
                        <a:pt x="91629" y="141484"/>
                        <a:pt x="169757" y="141484"/>
                      </a:cubicBezTo>
                      <a:cubicBezTo>
                        <a:pt x="247886" y="141484"/>
                        <a:pt x="311221" y="78148"/>
                        <a:pt x="311221" y="20"/>
                      </a:cubicBezTo>
                      <a:lnTo>
                        <a:pt x="311217" y="0"/>
                      </a:lnTo>
                      <a:lnTo>
                        <a:pt x="339490" y="0"/>
                      </a:lnTo>
                      <a:lnTo>
                        <a:pt x="339514" y="119"/>
                      </a:lnTo>
                      <a:cubicBezTo>
                        <a:pt x="339514" y="93873"/>
                        <a:pt x="263511" y="169876"/>
                        <a:pt x="169757" y="169876"/>
                      </a:cubicBezTo>
                      <a:cubicBezTo>
                        <a:pt x="76125" y="169581"/>
                        <a:pt x="296" y="93751"/>
                        <a:pt x="0" y="1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lang="en-US" sz="4050">
                    <a:solidFill>
                      <a:schemeClr val="accent4"/>
                    </a:solidFill>
                  </a:endParaRPr>
                </a:p>
              </p:txBody>
            </p:sp>
            <p:cxnSp>
              <p:nvCxnSpPr>
                <p:cNvPr id="65" name="Straight Connector 64">
                  <a:extLst>
                    <a:ext uri="{FF2B5EF4-FFF2-40B4-BE49-F238E27FC236}">
                      <a16:creationId xmlns:a16="http://schemas.microsoft.com/office/drawing/2014/main" id="{8524B49C-C235-448F-A43B-6FBA0116CE8A}"/>
                    </a:ext>
                  </a:extLst>
                </p:cNvPr>
                <p:cNvCxnSpPr/>
                <p:nvPr/>
              </p:nvCxnSpPr>
              <p:spPr>
                <a:xfrm>
                  <a:off x="9830417" y="4246274"/>
                  <a:ext cx="1421682" cy="0"/>
                </a:xfrm>
                <a:prstGeom prst="line">
                  <a:avLst/>
                </a:prstGeom>
                <a:ln w="19050"/>
              </p:spPr>
              <p:style>
                <a:lnRef idx="1">
                  <a:schemeClr val="accent2"/>
                </a:lnRef>
                <a:fillRef idx="0">
                  <a:schemeClr val="accent2"/>
                </a:fillRef>
                <a:effectRef idx="0">
                  <a:schemeClr val="accent2"/>
                </a:effectRef>
                <a:fontRef idx="minor">
                  <a:schemeClr val="tx1"/>
                </a:fontRef>
              </p:style>
            </p:cxnSp>
          </p:grpSp>
          <p:sp>
            <p:nvSpPr>
              <p:cNvPr id="73" name="TextBox 72">
                <a:extLst>
                  <a:ext uri="{FF2B5EF4-FFF2-40B4-BE49-F238E27FC236}">
                    <a16:creationId xmlns:a16="http://schemas.microsoft.com/office/drawing/2014/main" id="{17B41482-3533-4FB2-914D-7CD993353D82}"/>
                  </a:ext>
                </a:extLst>
              </p:cNvPr>
              <p:cNvSpPr txBox="1"/>
              <p:nvPr/>
            </p:nvSpPr>
            <p:spPr>
              <a:xfrm>
                <a:off x="15277717" y="6768815"/>
                <a:ext cx="866688" cy="715581"/>
              </a:xfrm>
              <a:prstGeom prst="rect">
                <a:avLst/>
              </a:prstGeom>
              <a:noFill/>
            </p:spPr>
            <p:txBody>
              <a:bodyPr wrap="square">
                <a:spAutoFit/>
              </a:bodyPr>
              <a:lstStyle/>
              <a:p>
                <a:r>
                  <a:rPr lang="en-US" sz="4050" b="1" cap="small" dirty="0">
                    <a:solidFill>
                      <a:srgbClr val="35236A"/>
                    </a:solidFill>
                    <a:latin typeface="Verdana" panose="020B0604030504040204" pitchFamily="34" charset="0"/>
                    <a:ea typeface="Verdana" panose="020B0604030504040204" pitchFamily="34" charset="0"/>
                  </a:rPr>
                  <a:t>or</a:t>
                </a:r>
                <a:endParaRPr lang="en-US" sz="4050" dirty="0"/>
              </a:p>
            </p:txBody>
          </p:sp>
          <p:grpSp>
            <p:nvGrpSpPr>
              <p:cNvPr id="7" name="Group 6">
                <a:extLst>
                  <a:ext uri="{FF2B5EF4-FFF2-40B4-BE49-F238E27FC236}">
                    <a16:creationId xmlns:a16="http://schemas.microsoft.com/office/drawing/2014/main" id="{5C8F9BD8-022E-4C8F-826D-6A1B9DC54801}"/>
                  </a:ext>
                </a:extLst>
              </p:cNvPr>
              <p:cNvGrpSpPr/>
              <p:nvPr/>
            </p:nvGrpSpPr>
            <p:grpSpPr>
              <a:xfrm>
                <a:off x="13273787" y="1835075"/>
                <a:ext cx="4886202" cy="4315517"/>
                <a:chOff x="13273787" y="1835075"/>
                <a:chExt cx="4886202" cy="4315517"/>
              </a:xfrm>
            </p:grpSpPr>
            <p:pic>
              <p:nvPicPr>
                <p:cNvPr id="21" name="Picture 20">
                  <a:extLst>
                    <a:ext uri="{FF2B5EF4-FFF2-40B4-BE49-F238E27FC236}">
                      <a16:creationId xmlns:a16="http://schemas.microsoft.com/office/drawing/2014/main" id="{5B97371C-7DBC-477B-B693-4D23A68377A8}"/>
                    </a:ext>
                  </a:extLst>
                </p:cNvPr>
                <p:cNvPicPr>
                  <a:picLocks noChangeAspect="1"/>
                </p:cNvPicPr>
                <p:nvPr/>
              </p:nvPicPr>
              <p:blipFill rotWithShape="1">
                <a:blip r:embed="rId10"/>
                <a:srcRect l="5807" r="8983"/>
                <a:stretch/>
              </p:blipFill>
              <p:spPr>
                <a:xfrm>
                  <a:off x="13273787" y="1835075"/>
                  <a:ext cx="4886202" cy="4315517"/>
                </a:xfrm>
                <a:prstGeom prst="rect">
                  <a:avLst/>
                </a:prstGeom>
                <a:scene3d>
                  <a:camera prst="perspectiveLeft"/>
                  <a:lightRig rig="threePt" dir="t"/>
                </a:scene3d>
              </p:spPr>
            </p:pic>
            <p:pic>
              <p:nvPicPr>
                <p:cNvPr id="79" name="Picture 4" descr="Media library screen | WordPress.org">
                  <a:extLst>
                    <a:ext uri="{FF2B5EF4-FFF2-40B4-BE49-F238E27FC236}">
                      <a16:creationId xmlns:a16="http://schemas.microsoft.com/office/drawing/2014/main" id="{8CBB1CDD-E59B-4320-B48D-2113B20421B2}"/>
                    </a:ext>
                  </a:extLst>
                </p:cNvPr>
                <p:cNvPicPr>
                  <a:picLocks noChangeAspect="1" noChangeArrowheads="1"/>
                </p:cNvPicPr>
                <p:nvPr/>
              </p:nvPicPr>
              <p:blipFill rotWithShape="1">
                <a:blip r:embed="rId11">
                  <a:alphaModFix amt="70000"/>
                  <a:extLst>
                    <a:ext uri="{28A0092B-C50C-407E-A947-70E740481C1C}">
                      <a14:useLocalDpi xmlns:a14="http://schemas.microsoft.com/office/drawing/2010/main" val="0"/>
                    </a:ext>
                  </a:extLst>
                </a:blip>
                <a:srcRect r="17537"/>
                <a:stretch/>
              </p:blipFill>
              <p:spPr bwMode="auto">
                <a:xfrm>
                  <a:off x="13600026" y="2472711"/>
                  <a:ext cx="4132907" cy="2495297"/>
                </a:xfrm>
                <a:prstGeom prst="rect">
                  <a:avLst/>
                </a:prstGeom>
                <a:noFill/>
                <a:ln w="3175">
                  <a:solidFill>
                    <a:schemeClr val="bg1"/>
                  </a:solidFill>
                </a:ln>
                <a:scene3d>
                  <a:camera prst="perspectiveLeft">
                    <a:rot lat="0" lon="1320000" rev="0"/>
                  </a:camera>
                  <a:lightRig rig="threePt" dir="t"/>
                </a:scene3d>
                <a:extLst>
                  <a:ext uri="{909E8E84-426E-40DD-AFC4-6F175D3DCCD1}">
                    <a14:hiddenFill xmlns:a14="http://schemas.microsoft.com/office/drawing/2010/main">
                      <a:solidFill>
                        <a:srgbClr val="FFFFFF"/>
                      </a:solidFill>
                    </a14:hiddenFill>
                  </a:ext>
                </a:extLst>
              </p:spPr>
            </p:pic>
          </p:grpSp>
          <p:cxnSp>
            <p:nvCxnSpPr>
              <p:cNvPr id="96" name="Straight Arrow Connector 95">
                <a:extLst>
                  <a:ext uri="{FF2B5EF4-FFF2-40B4-BE49-F238E27FC236}">
                    <a16:creationId xmlns:a16="http://schemas.microsoft.com/office/drawing/2014/main" id="{BA974812-9794-4479-BD60-8D0C930081AC}"/>
                  </a:ext>
                </a:extLst>
              </p:cNvPr>
              <p:cNvCxnSpPr>
                <a:cxnSpLocks/>
              </p:cNvCxnSpPr>
              <p:nvPr/>
            </p:nvCxnSpPr>
            <p:spPr>
              <a:xfrm>
                <a:off x="11824595" y="3482487"/>
                <a:ext cx="1775431" cy="0"/>
              </a:xfrm>
              <a:prstGeom prst="straightConnector1">
                <a:avLst/>
              </a:prstGeom>
              <a:ln w="127000">
                <a:solidFill>
                  <a:schemeClr val="accent5"/>
                </a:solidFill>
                <a:headEnd type="triangle" w="med" len="sm"/>
                <a:tailEnd type="triangle" w="med" len="sm"/>
              </a:ln>
            </p:spPr>
            <p:style>
              <a:lnRef idx="2">
                <a:schemeClr val="accent5"/>
              </a:lnRef>
              <a:fillRef idx="0">
                <a:schemeClr val="accent5"/>
              </a:fillRef>
              <a:effectRef idx="1">
                <a:schemeClr val="accent5"/>
              </a:effectRef>
              <a:fontRef idx="minor">
                <a:schemeClr val="tx1"/>
              </a:fontRef>
            </p:style>
          </p:cxnSp>
        </p:grpSp>
        <p:grpSp>
          <p:nvGrpSpPr>
            <p:cNvPr id="82" name="Group 81">
              <a:extLst>
                <a:ext uri="{FF2B5EF4-FFF2-40B4-BE49-F238E27FC236}">
                  <a16:creationId xmlns:a16="http://schemas.microsoft.com/office/drawing/2014/main" id="{C01818A3-F065-49C1-8C8E-1C8CEB79D969}"/>
                </a:ext>
              </a:extLst>
            </p:cNvPr>
            <p:cNvGrpSpPr/>
            <p:nvPr/>
          </p:nvGrpSpPr>
          <p:grpSpPr>
            <a:xfrm>
              <a:off x="14010877" y="3536334"/>
              <a:ext cx="1464290" cy="1369373"/>
              <a:chOff x="9056218" y="2652473"/>
              <a:chExt cx="976193" cy="912915"/>
            </a:xfrm>
          </p:grpSpPr>
          <p:grpSp>
            <p:nvGrpSpPr>
              <p:cNvPr id="83" name="Group 82">
                <a:extLst>
                  <a:ext uri="{FF2B5EF4-FFF2-40B4-BE49-F238E27FC236}">
                    <a16:creationId xmlns:a16="http://schemas.microsoft.com/office/drawing/2014/main" id="{EF7CC372-E78A-446E-A364-4F24A72BB725}"/>
                  </a:ext>
                </a:extLst>
              </p:cNvPr>
              <p:cNvGrpSpPr/>
              <p:nvPr/>
            </p:nvGrpSpPr>
            <p:grpSpPr>
              <a:xfrm>
                <a:off x="9056218" y="2685828"/>
                <a:ext cx="976193" cy="879560"/>
                <a:chOff x="522923" y="4730012"/>
                <a:chExt cx="976193" cy="879560"/>
              </a:xfrm>
            </p:grpSpPr>
            <p:sp>
              <p:nvSpPr>
                <p:cNvPr id="87" name="Oval 86">
                  <a:extLst>
                    <a:ext uri="{FF2B5EF4-FFF2-40B4-BE49-F238E27FC236}">
                      <a16:creationId xmlns:a16="http://schemas.microsoft.com/office/drawing/2014/main" id="{87D892ED-FB0E-4AC8-8E0B-4CE5434498FA}"/>
                    </a:ext>
                  </a:extLst>
                </p:cNvPr>
                <p:cNvSpPr>
                  <a:spLocks noChangeAspect="1"/>
                </p:cNvSpPr>
                <p:nvPr/>
              </p:nvSpPr>
              <p:spPr bwMode="auto">
                <a:xfrm>
                  <a:off x="571353" y="4730012"/>
                  <a:ext cx="879332" cy="879560"/>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defTabSz="4126917">
                    <a:defRPr/>
                  </a:pPr>
                  <a:endParaRPr lang="en-US" sz="2700" b="1">
                    <a:latin typeface="+mj-lt"/>
                  </a:endParaRPr>
                </a:p>
              </p:txBody>
            </p:sp>
            <p:sp>
              <p:nvSpPr>
                <p:cNvPr id="88" name="TextBox 87">
                  <a:extLst>
                    <a:ext uri="{FF2B5EF4-FFF2-40B4-BE49-F238E27FC236}">
                      <a16:creationId xmlns:a16="http://schemas.microsoft.com/office/drawing/2014/main" id="{D4747244-C255-4DD1-B54C-B3C83ADB0ED1}"/>
                    </a:ext>
                  </a:extLst>
                </p:cNvPr>
                <p:cNvSpPr txBox="1"/>
                <p:nvPr/>
              </p:nvSpPr>
              <p:spPr>
                <a:xfrm>
                  <a:off x="522923" y="5252480"/>
                  <a:ext cx="976193" cy="223138"/>
                </a:xfrm>
                <a:prstGeom prst="rect">
                  <a:avLst/>
                </a:prstGeom>
                <a:noFill/>
              </p:spPr>
              <p:txBody>
                <a:bodyPr wrap="square">
                  <a:spAutoFit/>
                </a:bodyPr>
                <a:lstStyle/>
                <a:p>
                  <a:pPr algn="ctr"/>
                  <a:r>
                    <a:rPr lang="en-US" sz="1575" cap="all"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Author</a:t>
                  </a:r>
                </a:p>
              </p:txBody>
            </p:sp>
          </p:grpSp>
          <p:grpSp>
            <p:nvGrpSpPr>
              <p:cNvPr id="84" name="Group 83">
                <a:extLst>
                  <a:ext uri="{FF2B5EF4-FFF2-40B4-BE49-F238E27FC236}">
                    <a16:creationId xmlns:a16="http://schemas.microsoft.com/office/drawing/2014/main" id="{2DAB242F-BE51-479C-8B35-C75323A7C77A}"/>
                  </a:ext>
                </a:extLst>
              </p:cNvPr>
              <p:cNvGrpSpPr>
                <a:grpSpLocks noChangeAspect="1"/>
              </p:cNvGrpSpPr>
              <p:nvPr/>
            </p:nvGrpSpPr>
            <p:grpSpPr>
              <a:xfrm rot="18215138">
                <a:off x="9214220" y="2685252"/>
                <a:ext cx="657983" cy="592426"/>
                <a:chOff x="8235340" y="1817549"/>
                <a:chExt cx="1345831" cy="1211742"/>
              </a:xfrm>
              <a:solidFill>
                <a:schemeClr val="accent2"/>
              </a:solidFill>
            </p:grpSpPr>
            <p:pic>
              <p:nvPicPr>
                <p:cNvPr id="85" name="Graphic 84" descr="Gears with solid fill">
                  <a:extLst>
                    <a:ext uri="{FF2B5EF4-FFF2-40B4-BE49-F238E27FC236}">
                      <a16:creationId xmlns:a16="http://schemas.microsoft.com/office/drawing/2014/main" id="{046EDAAA-9E1D-4C4D-B68E-90883DAA1A4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35340" y="1817549"/>
                  <a:ext cx="914400" cy="914400"/>
                </a:xfrm>
                <a:prstGeom prst="rect">
                  <a:avLst/>
                </a:prstGeom>
              </p:spPr>
            </p:pic>
            <p:pic>
              <p:nvPicPr>
                <p:cNvPr id="86" name="Graphic 85" descr="Single gear with solid fill">
                  <a:extLst>
                    <a:ext uri="{FF2B5EF4-FFF2-40B4-BE49-F238E27FC236}">
                      <a16:creationId xmlns:a16="http://schemas.microsoft.com/office/drawing/2014/main" id="{F3FF1BE7-DD7F-4C70-96DD-672F4B4C0C2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666771" y="2114891"/>
                  <a:ext cx="914400" cy="914400"/>
                </a:xfrm>
                <a:prstGeom prst="rect">
                  <a:avLst/>
                </a:prstGeom>
              </p:spPr>
            </p:pic>
          </p:grpSp>
        </p:grpSp>
        <p:grpSp>
          <p:nvGrpSpPr>
            <p:cNvPr id="6" name="Group 5">
              <a:extLst>
                <a:ext uri="{FF2B5EF4-FFF2-40B4-BE49-F238E27FC236}">
                  <a16:creationId xmlns:a16="http://schemas.microsoft.com/office/drawing/2014/main" id="{B9BF6606-8F06-4A37-9CA5-A174997566BC}"/>
                </a:ext>
              </a:extLst>
            </p:cNvPr>
            <p:cNvGrpSpPr/>
            <p:nvPr/>
          </p:nvGrpSpPr>
          <p:grpSpPr>
            <a:xfrm>
              <a:off x="16191262" y="3536334"/>
              <a:ext cx="1464290" cy="1319340"/>
              <a:chOff x="16191262" y="3749541"/>
              <a:chExt cx="1464290" cy="1319340"/>
            </a:xfrm>
          </p:grpSpPr>
          <p:grpSp>
            <p:nvGrpSpPr>
              <p:cNvPr id="89" name="Group 88">
                <a:extLst>
                  <a:ext uri="{FF2B5EF4-FFF2-40B4-BE49-F238E27FC236}">
                    <a16:creationId xmlns:a16="http://schemas.microsoft.com/office/drawing/2014/main" id="{00F70734-D61B-4452-86B9-51ED4E34CFF7}"/>
                  </a:ext>
                </a:extLst>
              </p:cNvPr>
              <p:cNvGrpSpPr/>
              <p:nvPr/>
            </p:nvGrpSpPr>
            <p:grpSpPr>
              <a:xfrm>
                <a:off x="16191262" y="3749541"/>
                <a:ext cx="1464290" cy="1319340"/>
                <a:chOff x="522923" y="4730012"/>
                <a:chExt cx="976193" cy="879560"/>
              </a:xfrm>
            </p:grpSpPr>
            <p:sp>
              <p:nvSpPr>
                <p:cNvPr id="90" name="Oval 89">
                  <a:extLst>
                    <a:ext uri="{FF2B5EF4-FFF2-40B4-BE49-F238E27FC236}">
                      <a16:creationId xmlns:a16="http://schemas.microsoft.com/office/drawing/2014/main" id="{ECE8DB96-7EF4-41B9-B9EB-F44DD48EEF61}"/>
                    </a:ext>
                  </a:extLst>
                </p:cNvPr>
                <p:cNvSpPr>
                  <a:spLocks noChangeAspect="1"/>
                </p:cNvSpPr>
                <p:nvPr/>
              </p:nvSpPr>
              <p:spPr bwMode="auto">
                <a:xfrm>
                  <a:off x="571353" y="4730012"/>
                  <a:ext cx="879332" cy="879560"/>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defTabSz="4126917">
                    <a:defRPr/>
                  </a:pPr>
                  <a:endParaRPr lang="en-US" sz="2700" b="1" dirty="0">
                    <a:latin typeface="+mj-lt"/>
                  </a:endParaRPr>
                </a:p>
              </p:txBody>
            </p:sp>
            <p:sp>
              <p:nvSpPr>
                <p:cNvPr id="91" name="TextBox 90">
                  <a:extLst>
                    <a:ext uri="{FF2B5EF4-FFF2-40B4-BE49-F238E27FC236}">
                      <a16:creationId xmlns:a16="http://schemas.microsoft.com/office/drawing/2014/main" id="{AF5F6D9A-062D-456A-A8D7-04171C0AAC90}"/>
                    </a:ext>
                  </a:extLst>
                </p:cNvPr>
                <p:cNvSpPr txBox="1"/>
                <p:nvPr/>
              </p:nvSpPr>
              <p:spPr>
                <a:xfrm>
                  <a:off x="522923" y="5265180"/>
                  <a:ext cx="976193" cy="223138"/>
                </a:xfrm>
                <a:prstGeom prst="rect">
                  <a:avLst/>
                </a:prstGeom>
                <a:noFill/>
              </p:spPr>
              <p:txBody>
                <a:bodyPr wrap="square">
                  <a:spAutoFit/>
                </a:bodyPr>
                <a:lstStyle/>
                <a:p>
                  <a:pPr algn="ctr"/>
                  <a:r>
                    <a:rPr lang="en-US" sz="1575" cap="all"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publish</a:t>
                  </a:r>
                </a:p>
              </p:txBody>
            </p:sp>
          </p:grpSp>
          <p:pic>
            <p:nvPicPr>
              <p:cNvPr id="92" name="Graphic 91" descr="Download with solid fill">
                <a:extLst>
                  <a:ext uri="{FF2B5EF4-FFF2-40B4-BE49-F238E27FC236}">
                    <a16:creationId xmlns:a16="http://schemas.microsoft.com/office/drawing/2014/main" id="{1060ECA0-2037-444E-B79D-F19FAB3897D2}"/>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5934" t="2" r="28947" b="26530"/>
              <a:stretch/>
            </p:blipFill>
            <p:spPr>
              <a:xfrm rot="10800000">
                <a:off x="16730647" y="4101710"/>
                <a:ext cx="385521" cy="627743"/>
              </a:xfrm>
              <a:prstGeom prst="rect">
                <a:avLst/>
              </a:prstGeom>
            </p:spPr>
          </p:pic>
          <p:sp>
            <p:nvSpPr>
              <p:cNvPr id="93" name="Rectangle: Rounded Corners 92">
                <a:extLst>
                  <a:ext uri="{FF2B5EF4-FFF2-40B4-BE49-F238E27FC236}">
                    <a16:creationId xmlns:a16="http://schemas.microsoft.com/office/drawing/2014/main" id="{3BCFF7A3-97B9-48CC-BAE3-EF41F9AD4F20}"/>
                  </a:ext>
                </a:extLst>
              </p:cNvPr>
              <p:cNvSpPr/>
              <p:nvPr/>
            </p:nvSpPr>
            <p:spPr>
              <a:xfrm>
                <a:off x="16556283" y="3992834"/>
                <a:ext cx="734241" cy="448490"/>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grpSp>
      </p:grpSp>
      <p:sp>
        <p:nvSpPr>
          <p:cNvPr id="94" name="Arrow: Pentagon 93">
            <a:hlinkClick r:id="rId16" action="ppaction://hlinksldjump"/>
            <a:extLst>
              <a:ext uri="{FF2B5EF4-FFF2-40B4-BE49-F238E27FC236}">
                <a16:creationId xmlns:a16="http://schemas.microsoft.com/office/drawing/2014/main" id="{5D3EA3A3-65C9-4DB3-A84D-D625E722CD4C}"/>
              </a:ext>
            </a:extLst>
          </p:cNvPr>
          <p:cNvSpPr/>
          <p:nvPr/>
        </p:nvSpPr>
        <p:spPr>
          <a:xfrm rot="5400000">
            <a:off x="16358400" y="-14400"/>
            <a:ext cx="1195200" cy="1173600"/>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31B6F127-B3E7-44E6-80F0-8CA9494081FB}"/>
              </a:ext>
            </a:extLst>
          </p:cNvPr>
          <p:cNvGrpSpPr/>
          <p:nvPr/>
        </p:nvGrpSpPr>
        <p:grpSpPr>
          <a:xfrm>
            <a:off x="268302" y="1835075"/>
            <a:ext cx="6088206" cy="5845274"/>
            <a:chOff x="268302" y="1835075"/>
            <a:chExt cx="6088206" cy="5845274"/>
          </a:xfrm>
        </p:grpSpPr>
        <p:pic>
          <p:nvPicPr>
            <p:cNvPr id="33" name="Picture 32">
              <a:extLst>
                <a:ext uri="{FF2B5EF4-FFF2-40B4-BE49-F238E27FC236}">
                  <a16:creationId xmlns:a16="http://schemas.microsoft.com/office/drawing/2014/main" id="{B275FF10-421A-46E1-9641-247F925E3834}"/>
                </a:ext>
              </a:extLst>
            </p:cNvPr>
            <p:cNvPicPr>
              <a:picLocks noChangeAspect="1"/>
            </p:cNvPicPr>
            <p:nvPr/>
          </p:nvPicPr>
          <p:blipFill rotWithShape="1">
            <a:blip r:embed="rId10"/>
            <a:srcRect l="7631" r="11381"/>
            <a:stretch/>
          </p:blipFill>
          <p:spPr>
            <a:xfrm>
              <a:off x="268302" y="1835075"/>
              <a:ext cx="4644054" cy="4315517"/>
            </a:xfrm>
            <a:prstGeom prst="rect">
              <a:avLst/>
            </a:prstGeom>
            <a:scene3d>
              <a:camera prst="perspectiveRight"/>
              <a:lightRig rig="threePt" dir="t"/>
            </a:scene3d>
          </p:spPr>
        </p:pic>
        <p:grpSp>
          <p:nvGrpSpPr>
            <p:cNvPr id="19" name="Group 18">
              <a:extLst>
                <a:ext uri="{FF2B5EF4-FFF2-40B4-BE49-F238E27FC236}">
                  <a16:creationId xmlns:a16="http://schemas.microsoft.com/office/drawing/2014/main" id="{F3E2DD74-E69D-4DBA-9463-21DC220FA4A2}"/>
                </a:ext>
              </a:extLst>
            </p:cNvPr>
            <p:cNvGrpSpPr/>
            <p:nvPr/>
          </p:nvGrpSpPr>
          <p:grpSpPr>
            <a:xfrm>
              <a:off x="387070" y="2350708"/>
              <a:ext cx="5969438" cy="5329641"/>
              <a:chOff x="387070" y="2350708"/>
              <a:chExt cx="5969438" cy="5329641"/>
            </a:xfrm>
          </p:grpSpPr>
          <p:grpSp>
            <p:nvGrpSpPr>
              <p:cNvPr id="14" name="Group 13">
                <a:extLst>
                  <a:ext uri="{FF2B5EF4-FFF2-40B4-BE49-F238E27FC236}">
                    <a16:creationId xmlns:a16="http://schemas.microsoft.com/office/drawing/2014/main" id="{04F8DE4E-74C9-493D-BA6E-A06BE8E60DA1}"/>
                  </a:ext>
                </a:extLst>
              </p:cNvPr>
              <p:cNvGrpSpPr/>
              <p:nvPr/>
            </p:nvGrpSpPr>
            <p:grpSpPr>
              <a:xfrm>
                <a:off x="387070" y="2350708"/>
                <a:ext cx="5969438" cy="5329641"/>
                <a:chOff x="387070" y="2350708"/>
                <a:chExt cx="5969438" cy="5329641"/>
              </a:xfrm>
            </p:grpSpPr>
            <p:sp>
              <p:nvSpPr>
                <p:cNvPr id="60" name="Rectangle 59">
                  <a:extLst>
                    <a:ext uri="{FF2B5EF4-FFF2-40B4-BE49-F238E27FC236}">
                      <a16:creationId xmlns:a16="http://schemas.microsoft.com/office/drawing/2014/main" id="{BB53275D-4DF3-41C8-A237-7066AB8907ED}"/>
                    </a:ext>
                  </a:extLst>
                </p:cNvPr>
                <p:cNvSpPr/>
                <p:nvPr/>
              </p:nvSpPr>
              <p:spPr>
                <a:xfrm>
                  <a:off x="387070" y="6076217"/>
                  <a:ext cx="4644054" cy="523219"/>
                </a:xfrm>
                <a:prstGeom prst="rect">
                  <a:avLst/>
                </a:prstGeom>
              </p:spPr>
              <p:txBody>
                <a:bodyPr wrap="square">
                  <a:spAutoFit/>
                </a:bodyPr>
                <a:lstStyle/>
                <a:p>
                  <a:r>
                    <a:rPr lang="en-US" sz="2800" cap="small" dirty="0">
                      <a:solidFill>
                        <a:srgbClr val="35236A"/>
                      </a:solidFill>
                      <a:ea typeface="Open Sans" panose="020B0606030504020204" pitchFamily="34" charset="0"/>
                      <a:cs typeface="Open Sans" panose="020B0606030504020204" pitchFamily="34" charset="0"/>
                    </a:rPr>
                    <a:t>Real-time Player Management</a:t>
                  </a:r>
                </a:p>
              </p:txBody>
            </p:sp>
            <p:pic>
              <p:nvPicPr>
                <p:cNvPr id="72" name="Picture 71" descr="A picture containing drawing&#10;&#10;Description automatically generated">
                  <a:extLst>
                    <a:ext uri="{FF2B5EF4-FFF2-40B4-BE49-F238E27FC236}">
                      <a16:creationId xmlns:a16="http://schemas.microsoft.com/office/drawing/2014/main" id="{538E01EB-6793-4369-90F9-DB261841809B}"/>
                    </a:ext>
                  </a:extLst>
                </p:cNvPr>
                <p:cNvPicPr>
                  <a:picLocks noChangeAspect="1"/>
                </p:cNvPicPr>
                <p:nvPr/>
              </p:nvPicPr>
              <p:blipFill>
                <a:blip r:embed="rId17"/>
                <a:stretch>
                  <a:fillRect/>
                </a:stretch>
              </p:blipFill>
              <p:spPr>
                <a:xfrm>
                  <a:off x="1677300" y="6858035"/>
                  <a:ext cx="1857564" cy="822314"/>
                </a:xfrm>
                <a:prstGeom prst="rect">
                  <a:avLst/>
                </a:prstGeom>
              </p:spPr>
            </p:pic>
            <p:cxnSp>
              <p:nvCxnSpPr>
                <p:cNvPr id="28" name="Straight Arrow Connector 27">
                  <a:extLst>
                    <a:ext uri="{FF2B5EF4-FFF2-40B4-BE49-F238E27FC236}">
                      <a16:creationId xmlns:a16="http://schemas.microsoft.com/office/drawing/2014/main" id="{7181844C-DA57-4A2D-A87E-5096C1507FEC}"/>
                    </a:ext>
                  </a:extLst>
                </p:cNvPr>
                <p:cNvCxnSpPr>
                  <a:cxnSpLocks/>
                </p:cNvCxnSpPr>
                <p:nvPr/>
              </p:nvCxnSpPr>
              <p:spPr>
                <a:xfrm>
                  <a:off x="4581077" y="3482487"/>
                  <a:ext cx="1775431" cy="0"/>
                </a:xfrm>
                <a:prstGeom prst="straightConnector1">
                  <a:avLst/>
                </a:prstGeom>
                <a:ln w="127000">
                  <a:solidFill>
                    <a:schemeClr val="accent5"/>
                  </a:solidFill>
                  <a:headEnd type="triangle" w="med" len="sm"/>
                  <a:tailEnd type="triangle" w="med" len="sm"/>
                </a:ln>
              </p:spPr>
              <p:style>
                <a:lnRef idx="2">
                  <a:schemeClr val="accent5"/>
                </a:lnRef>
                <a:fillRef idx="0">
                  <a:schemeClr val="accent5"/>
                </a:fillRef>
                <a:effectRef idx="1">
                  <a:schemeClr val="accent5"/>
                </a:effectRef>
                <a:fontRef idx="minor">
                  <a:schemeClr val="tx1"/>
                </a:fontRef>
              </p:style>
            </p:cxnSp>
            <p:grpSp>
              <p:nvGrpSpPr>
                <p:cNvPr id="11" name="Group 10">
                  <a:extLst>
                    <a:ext uri="{FF2B5EF4-FFF2-40B4-BE49-F238E27FC236}">
                      <a16:creationId xmlns:a16="http://schemas.microsoft.com/office/drawing/2014/main" id="{84C00084-186D-4A72-9AF0-939D9EBA721F}"/>
                    </a:ext>
                  </a:extLst>
                </p:cNvPr>
                <p:cNvGrpSpPr/>
                <p:nvPr/>
              </p:nvGrpSpPr>
              <p:grpSpPr>
                <a:xfrm>
                  <a:off x="481199" y="2350708"/>
                  <a:ext cx="4145598" cy="2651442"/>
                  <a:chOff x="481199" y="2350708"/>
                  <a:chExt cx="4145598" cy="2651442"/>
                </a:xfrm>
              </p:grpSpPr>
              <p:pic>
                <p:nvPicPr>
                  <p:cNvPr id="34" name="Picture 33" descr="Graphical user interface, text, application, table&#10;&#10;Description automatically generated">
                    <a:extLst>
                      <a:ext uri="{FF2B5EF4-FFF2-40B4-BE49-F238E27FC236}">
                        <a16:creationId xmlns:a16="http://schemas.microsoft.com/office/drawing/2014/main" id="{9E3CA147-89E1-4160-8576-C23AAB177AD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81199" y="2390315"/>
                    <a:ext cx="4145598" cy="2611835"/>
                  </a:xfrm>
                  <a:prstGeom prst="rect">
                    <a:avLst/>
                  </a:prstGeom>
                  <a:ln>
                    <a:noFill/>
                  </a:ln>
                  <a:scene3d>
                    <a:camera prst="perspectiveRight">
                      <a:rot lat="0" lon="20520000" rev="0"/>
                    </a:camera>
                    <a:lightRig rig="threePt" dir="t"/>
                  </a:scene3d>
                </p:spPr>
              </p:pic>
              <p:grpSp>
                <p:nvGrpSpPr>
                  <p:cNvPr id="35" name="Group 34">
                    <a:extLst>
                      <a:ext uri="{FF2B5EF4-FFF2-40B4-BE49-F238E27FC236}">
                        <a16:creationId xmlns:a16="http://schemas.microsoft.com/office/drawing/2014/main" id="{7FD404E9-996F-4CC7-A056-7416602AA42F}"/>
                      </a:ext>
                    </a:extLst>
                  </p:cNvPr>
                  <p:cNvGrpSpPr/>
                  <p:nvPr/>
                </p:nvGrpSpPr>
                <p:grpSpPr>
                  <a:xfrm>
                    <a:off x="513557" y="2350708"/>
                    <a:ext cx="806856" cy="436136"/>
                    <a:chOff x="1229302" y="2196601"/>
                    <a:chExt cx="537904" cy="290757"/>
                  </a:xfrm>
                </p:grpSpPr>
                <p:sp>
                  <p:nvSpPr>
                    <p:cNvPr id="36" name="Rectangle 35">
                      <a:extLst>
                        <a:ext uri="{FF2B5EF4-FFF2-40B4-BE49-F238E27FC236}">
                          <a16:creationId xmlns:a16="http://schemas.microsoft.com/office/drawing/2014/main" id="{3B0A18B0-D39B-49BA-BDA7-70737FD47B85}"/>
                        </a:ext>
                      </a:extLst>
                    </p:cNvPr>
                    <p:cNvSpPr>
                      <a:spLocks/>
                    </p:cNvSpPr>
                    <p:nvPr/>
                  </p:nvSpPr>
                  <p:spPr>
                    <a:xfrm>
                      <a:off x="1229302" y="2196601"/>
                      <a:ext cx="537904" cy="290757"/>
                    </a:xfrm>
                    <a:custGeom>
                      <a:avLst/>
                      <a:gdLst>
                        <a:gd name="connsiteX0" fmla="*/ 0 w 804425"/>
                        <a:gd name="connsiteY0" fmla="*/ 0 h 436136"/>
                        <a:gd name="connsiteX1" fmla="*/ 804425 w 804425"/>
                        <a:gd name="connsiteY1" fmla="*/ 0 h 436136"/>
                        <a:gd name="connsiteX2" fmla="*/ 804425 w 804425"/>
                        <a:gd name="connsiteY2" fmla="*/ 436136 h 436136"/>
                        <a:gd name="connsiteX3" fmla="*/ 0 w 804425"/>
                        <a:gd name="connsiteY3" fmla="*/ 436136 h 436136"/>
                        <a:gd name="connsiteX4" fmla="*/ 0 w 804425"/>
                        <a:gd name="connsiteY4" fmla="*/ 0 h 436136"/>
                        <a:gd name="connsiteX0" fmla="*/ 0 w 806857"/>
                        <a:gd name="connsiteY0" fmla="*/ 0 h 436136"/>
                        <a:gd name="connsiteX1" fmla="*/ 806857 w 806857"/>
                        <a:gd name="connsiteY1" fmla="*/ 26751 h 436136"/>
                        <a:gd name="connsiteX2" fmla="*/ 804425 w 806857"/>
                        <a:gd name="connsiteY2" fmla="*/ 436136 h 436136"/>
                        <a:gd name="connsiteX3" fmla="*/ 0 w 806857"/>
                        <a:gd name="connsiteY3" fmla="*/ 436136 h 436136"/>
                        <a:gd name="connsiteX4" fmla="*/ 0 w 806857"/>
                        <a:gd name="connsiteY4" fmla="*/ 0 h 436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857" h="436136">
                          <a:moveTo>
                            <a:pt x="0" y="0"/>
                          </a:moveTo>
                          <a:lnTo>
                            <a:pt x="806857" y="26751"/>
                          </a:lnTo>
                          <a:cubicBezTo>
                            <a:pt x="806046" y="163213"/>
                            <a:pt x="805236" y="299674"/>
                            <a:pt x="804425" y="436136"/>
                          </a:cubicBezTo>
                          <a:lnTo>
                            <a:pt x="0" y="436136"/>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50"/>
                    </a:p>
                  </p:txBody>
                </p:sp>
                <p:pic>
                  <p:nvPicPr>
                    <p:cNvPr id="46" name="Picture 45">
                      <a:extLst>
                        <a:ext uri="{FF2B5EF4-FFF2-40B4-BE49-F238E27FC236}">
                          <a16:creationId xmlns:a16="http://schemas.microsoft.com/office/drawing/2014/main" id="{74E135ED-6ACE-4ED7-B693-99A94F3E3BF6}"/>
                        </a:ext>
                      </a:extLst>
                    </p:cNvPr>
                    <p:cNvPicPr>
                      <a:picLocks noChangeAspect="1"/>
                    </p:cNvPicPr>
                    <p:nvPr/>
                  </p:nvPicPr>
                  <p:blipFill>
                    <a:blip r:embed="rId19"/>
                    <a:stretch>
                      <a:fillRect/>
                    </a:stretch>
                  </p:blipFill>
                  <p:spPr>
                    <a:xfrm>
                      <a:off x="1316150" y="2324116"/>
                      <a:ext cx="342156" cy="158130"/>
                    </a:xfrm>
                    <a:prstGeom prst="rect">
                      <a:avLst/>
                    </a:prstGeom>
                    <a:scene3d>
                      <a:camera prst="perspectiveLeft"/>
                      <a:lightRig rig="threePt" dir="t"/>
                    </a:scene3d>
                  </p:spPr>
                </p:pic>
              </p:grpSp>
              <p:sp>
                <p:nvSpPr>
                  <p:cNvPr id="75" name="Rectangle 35">
                    <a:extLst>
                      <a:ext uri="{FF2B5EF4-FFF2-40B4-BE49-F238E27FC236}">
                        <a16:creationId xmlns:a16="http://schemas.microsoft.com/office/drawing/2014/main" id="{0A0FD78B-F903-4B97-A1C2-E1B33199FA65}"/>
                      </a:ext>
                    </a:extLst>
                  </p:cNvPr>
                  <p:cNvSpPr>
                    <a:spLocks/>
                  </p:cNvSpPr>
                  <p:nvPr/>
                </p:nvSpPr>
                <p:spPr>
                  <a:xfrm>
                    <a:off x="4034374" y="2455132"/>
                    <a:ext cx="354458" cy="104988"/>
                  </a:xfrm>
                  <a:custGeom>
                    <a:avLst/>
                    <a:gdLst>
                      <a:gd name="connsiteX0" fmla="*/ 0 w 804425"/>
                      <a:gd name="connsiteY0" fmla="*/ 0 h 436136"/>
                      <a:gd name="connsiteX1" fmla="*/ 804425 w 804425"/>
                      <a:gd name="connsiteY1" fmla="*/ 0 h 436136"/>
                      <a:gd name="connsiteX2" fmla="*/ 804425 w 804425"/>
                      <a:gd name="connsiteY2" fmla="*/ 436136 h 436136"/>
                      <a:gd name="connsiteX3" fmla="*/ 0 w 804425"/>
                      <a:gd name="connsiteY3" fmla="*/ 436136 h 436136"/>
                      <a:gd name="connsiteX4" fmla="*/ 0 w 804425"/>
                      <a:gd name="connsiteY4" fmla="*/ 0 h 436136"/>
                      <a:gd name="connsiteX0" fmla="*/ 0 w 806857"/>
                      <a:gd name="connsiteY0" fmla="*/ 0 h 436136"/>
                      <a:gd name="connsiteX1" fmla="*/ 806857 w 806857"/>
                      <a:gd name="connsiteY1" fmla="*/ 26751 h 436136"/>
                      <a:gd name="connsiteX2" fmla="*/ 804425 w 806857"/>
                      <a:gd name="connsiteY2" fmla="*/ 436136 h 436136"/>
                      <a:gd name="connsiteX3" fmla="*/ 0 w 806857"/>
                      <a:gd name="connsiteY3" fmla="*/ 436136 h 436136"/>
                      <a:gd name="connsiteX4" fmla="*/ 0 w 806857"/>
                      <a:gd name="connsiteY4" fmla="*/ 0 h 436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857" h="436136">
                        <a:moveTo>
                          <a:pt x="0" y="0"/>
                        </a:moveTo>
                        <a:lnTo>
                          <a:pt x="806857" y="26751"/>
                        </a:lnTo>
                        <a:cubicBezTo>
                          <a:pt x="806046" y="163213"/>
                          <a:pt x="805236" y="299674"/>
                          <a:pt x="804425" y="436136"/>
                        </a:cubicBezTo>
                        <a:lnTo>
                          <a:pt x="0" y="436136"/>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50"/>
                  </a:p>
                </p:txBody>
              </p:sp>
            </p:grpSp>
          </p:grpSp>
          <p:grpSp>
            <p:nvGrpSpPr>
              <p:cNvPr id="50" name="Group 49">
                <a:extLst>
                  <a:ext uri="{FF2B5EF4-FFF2-40B4-BE49-F238E27FC236}">
                    <a16:creationId xmlns:a16="http://schemas.microsoft.com/office/drawing/2014/main" id="{A39186C0-50AE-427E-9AF8-4F106A169978}"/>
                  </a:ext>
                </a:extLst>
              </p:cNvPr>
              <p:cNvGrpSpPr/>
              <p:nvPr/>
            </p:nvGrpSpPr>
            <p:grpSpPr>
              <a:xfrm>
                <a:off x="829028" y="3536334"/>
                <a:ext cx="1341803" cy="1297253"/>
                <a:chOff x="835035" y="4418840"/>
                <a:chExt cx="894535" cy="864835"/>
              </a:xfrm>
            </p:grpSpPr>
            <p:grpSp>
              <p:nvGrpSpPr>
                <p:cNvPr id="51" name="Group 50">
                  <a:extLst>
                    <a:ext uri="{FF2B5EF4-FFF2-40B4-BE49-F238E27FC236}">
                      <a16:creationId xmlns:a16="http://schemas.microsoft.com/office/drawing/2014/main" id="{C42A0331-F342-49CB-A069-37A8E2F0BCD4}"/>
                    </a:ext>
                  </a:extLst>
                </p:cNvPr>
                <p:cNvGrpSpPr/>
                <p:nvPr/>
              </p:nvGrpSpPr>
              <p:grpSpPr>
                <a:xfrm>
                  <a:off x="835035" y="4418840"/>
                  <a:ext cx="894535" cy="864835"/>
                  <a:chOff x="3054684" y="1517082"/>
                  <a:chExt cx="1735152" cy="1735605"/>
                </a:xfrm>
              </p:grpSpPr>
              <p:sp>
                <p:nvSpPr>
                  <p:cNvPr id="53" name="Oval 52">
                    <a:extLst>
                      <a:ext uri="{FF2B5EF4-FFF2-40B4-BE49-F238E27FC236}">
                        <a16:creationId xmlns:a16="http://schemas.microsoft.com/office/drawing/2014/main" id="{3080FE6C-C0A9-4924-9264-9C985B6050B8}"/>
                      </a:ext>
                    </a:extLst>
                  </p:cNvPr>
                  <p:cNvSpPr>
                    <a:spLocks noChangeAspect="1"/>
                  </p:cNvSpPr>
                  <p:nvPr/>
                </p:nvSpPr>
                <p:spPr bwMode="auto">
                  <a:xfrm>
                    <a:off x="3054684" y="1517082"/>
                    <a:ext cx="1735152" cy="1735605"/>
                  </a:xfrm>
                  <a:prstGeom prst="ellipse">
                    <a:avLst/>
                  </a:prstGeom>
                  <a:solidFill>
                    <a:srgbClr val="64BAE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defTabSz="4126917">
                      <a:defRPr/>
                    </a:pPr>
                    <a:endParaRPr lang="en-US" sz="4800" b="1">
                      <a:latin typeface="+mj-lt"/>
                    </a:endParaRPr>
                  </a:p>
                </p:txBody>
              </p:sp>
              <p:pic>
                <p:nvPicPr>
                  <p:cNvPr id="54" name="Graphic 53" descr="Heartbeat">
                    <a:extLst>
                      <a:ext uri="{FF2B5EF4-FFF2-40B4-BE49-F238E27FC236}">
                        <a16:creationId xmlns:a16="http://schemas.microsoft.com/office/drawing/2014/main" id="{1E8F3099-72F9-47BC-9640-43069AFB5D1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427674" y="1603899"/>
                    <a:ext cx="1046051" cy="1046051"/>
                  </a:xfrm>
                  <a:prstGeom prst="rect">
                    <a:avLst/>
                  </a:prstGeom>
                </p:spPr>
              </p:pic>
            </p:grpSp>
            <p:sp>
              <p:nvSpPr>
                <p:cNvPr id="52" name="TextBox 51">
                  <a:extLst>
                    <a:ext uri="{FF2B5EF4-FFF2-40B4-BE49-F238E27FC236}">
                      <a16:creationId xmlns:a16="http://schemas.microsoft.com/office/drawing/2014/main" id="{807FC35C-C073-44F2-A6F9-A04B7EB96D4E}"/>
                    </a:ext>
                  </a:extLst>
                </p:cNvPr>
                <p:cNvSpPr txBox="1"/>
                <p:nvPr/>
              </p:nvSpPr>
              <p:spPr>
                <a:xfrm>
                  <a:off x="835035" y="4889357"/>
                  <a:ext cx="894535" cy="223138"/>
                </a:xfrm>
                <a:prstGeom prst="rect">
                  <a:avLst/>
                </a:prstGeom>
                <a:noFill/>
              </p:spPr>
              <p:txBody>
                <a:bodyPr wrap="square">
                  <a:spAutoFit/>
                </a:bodyPr>
                <a:lstStyle/>
                <a:p>
                  <a:pPr algn="ctr"/>
                  <a:r>
                    <a:rPr lang="en-US" sz="1575"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HEALTH</a:t>
                  </a:r>
                </a:p>
              </p:txBody>
            </p:sp>
          </p:grpSp>
          <p:grpSp>
            <p:nvGrpSpPr>
              <p:cNvPr id="56" name="Group 55">
                <a:extLst>
                  <a:ext uri="{FF2B5EF4-FFF2-40B4-BE49-F238E27FC236}">
                    <a16:creationId xmlns:a16="http://schemas.microsoft.com/office/drawing/2014/main" id="{AE797B1F-4F2F-4A26-B7AD-EB0925CADAC5}"/>
                  </a:ext>
                </a:extLst>
              </p:cNvPr>
              <p:cNvGrpSpPr/>
              <p:nvPr/>
            </p:nvGrpSpPr>
            <p:grpSpPr>
              <a:xfrm>
                <a:off x="2894423" y="3536334"/>
                <a:ext cx="1464290" cy="1319340"/>
                <a:chOff x="522923" y="4730012"/>
                <a:chExt cx="976193" cy="879560"/>
              </a:xfrm>
            </p:grpSpPr>
            <p:sp>
              <p:nvSpPr>
                <p:cNvPr id="57" name="Oval 56">
                  <a:extLst>
                    <a:ext uri="{FF2B5EF4-FFF2-40B4-BE49-F238E27FC236}">
                      <a16:creationId xmlns:a16="http://schemas.microsoft.com/office/drawing/2014/main" id="{DC1D04E8-CFB7-4A86-8508-E3645381F74E}"/>
                    </a:ext>
                  </a:extLst>
                </p:cNvPr>
                <p:cNvSpPr>
                  <a:spLocks noChangeAspect="1"/>
                </p:cNvSpPr>
                <p:nvPr/>
              </p:nvSpPr>
              <p:spPr bwMode="auto">
                <a:xfrm>
                  <a:off x="571353" y="4730012"/>
                  <a:ext cx="879332" cy="879560"/>
                </a:xfrm>
                <a:prstGeom prst="ellipse">
                  <a:avLst/>
                </a:prstGeom>
                <a:solidFill>
                  <a:srgbClr val="64BAE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defTabSz="4126917">
                    <a:defRPr/>
                  </a:pPr>
                  <a:endParaRPr lang="en-US" sz="2700" b="1">
                    <a:latin typeface="+mj-lt"/>
                  </a:endParaRPr>
                </a:p>
              </p:txBody>
            </p:sp>
            <p:pic>
              <p:nvPicPr>
                <p:cNvPr id="58" name="Graphic 57" descr="Robot with solid fill">
                  <a:extLst>
                    <a:ext uri="{FF2B5EF4-FFF2-40B4-BE49-F238E27FC236}">
                      <a16:creationId xmlns:a16="http://schemas.microsoft.com/office/drawing/2014/main" id="{FC4BD96F-009C-4D78-98EA-13A0A17CE1A0}"/>
                    </a:ext>
                  </a:extLst>
                </p:cNvPr>
                <p:cNvPicPr>
                  <a:picLocks noChangeAspect="1"/>
                </p:cNvPicPr>
                <p:nvPr/>
              </p:nvPicPr>
              <p:blipFill rotWithShape="1">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b="27086"/>
                <a:stretch/>
              </p:blipFill>
              <p:spPr>
                <a:xfrm>
                  <a:off x="739148" y="4780903"/>
                  <a:ext cx="543742" cy="396460"/>
                </a:xfrm>
                <a:prstGeom prst="rect">
                  <a:avLst/>
                </a:prstGeom>
              </p:spPr>
            </p:pic>
            <p:sp>
              <p:nvSpPr>
                <p:cNvPr id="59" name="TextBox 58">
                  <a:extLst>
                    <a:ext uri="{FF2B5EF4-FFF2-40B4-BE49-F238E27FC236}">
                      <a16:creationId xmlns:a16="http://schemas.microsoft.com/office/drawing/2014/main" id="{5DB97B27-837F-4DED-A6D1-15A236AA5283}"/>
                    </a:ext>
                  </a:extLst>
                </p:cNvPr>
                <p:cNvSpPr txBox="1"/>
                <p:nvPr/>
              </p:nvSpPr>
              <p:spPr>
                <a:xfrm>
                  <a:off x="522923" y="5239780"/>
                  <a:ext cx="976193" cy="223138"/>
                </a:xfrm>
                <a:prstGeom prst="rect">
                  <a:avLst/>
                </a:prstGeom>
                <a:noFill/>
              </p:spPr>
              <p:txBody>
                <a:bodyPr wrap="square">
                  <a:spAutoFit/>
                </a:bodyPr>
                <a:lstStyle/>
                <a:p>
                  <a:pPr algn="ctr"/>
                  <a:r>
                    <a:rPr lang="en-US" sz="1575"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CONTROLS</a:t>
                  </a:r>
                </a:p>
              </p:txBody>
            </p:sp>
          </p:grpSp>
        </p:grpSp>
      </p:grpSp>
    </p:spTree>
    <p:extLst>
      <p:ext uri="{BB962C8B-B14F-4D97-AF65-F5344CB8AC3E}">
        <p14:creationId xmlns:p14="http://schemas.microsoft.com/office/powerpoint/2010/main" val="363444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amond(out)">
                                      <p:cBhvr>
                                        <p:cTn id="7" dur="1000"/>
                                        <p:tgtEl>
                                          <p:spTgt spid="13"/>
                                        </p:tgtEl>
                                      </p:cBhvr>
                                    </p:animEffect>
                                  </p:childTnLst>
                                </p:cTn>
                              </p:par>
                            </p:childTnLst>
                          </p:cTn>
                        </p:par>
                        <p:par>
                          <p:cTn id="8" fill="hold">
                            <p:stCondLst>
                              <p:cond delay="1000"/>
                            </p:stCondLst>
                            <p:childTnLst>
                              <p:par>
                                <p:cTn id="9" presetID="22" presetClass="entr" presetSubtype="1" fill="hold" nodeType="afterEffect">
                                  <p:stCondLst>
                                    <p:cond delay="50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p:stCondLst>
                              <p:cond delay="2000"/>
                            </p:stCondLst>
                            <p:childTnLst>
                              <p:par>
                                <p:cTn id="13" presetID="22" presetClass="entr" presetSubtype="2" fill="hold" nodeType="afterEffect">
                                  <p:stCondLst>
                                    <p:cond delay="500"/>
                                  </p:stCondLst>
                                  <p:childTnLst>
                                    <p:set>
                                      <p:cBhvr>
                                        <p:cTn id="14" dur="1" fill="hold">
                                          <p:stCondLst>
                                            <p:cond delay="0"/>
                                          </p:stCondLst>
                                        </p:cTn>
                                        <p:tgtEl>
                                          <p:spTgt spid="22"/>
                                        </p:tgtEl>
                                        <p:attrNameLst>
                                          <p:attrName>style.visibility</p:attrName>
                                        </p:attrNameLst>
                                      </p:cBhvr>
                                      <p:to>
                                        <p:strVal val="visible"/>
                                      </p:to>
                                    </p:set>
                                    <p:animEffect transition="in" filter="wipe(right)">
                                      <p:cBhvr>
                                        <p:cTn id="15" dur="500"/>
                                        <p:tgtEl>
                                          <p:spTgt spid="22"/>
                                        </p:tgtEl>
                                      </p:cBhvr>
                                    </p:animEffect>
                                  </p:childTnLst>
                                </p:cTn>
                              </p:par>
                            </p:childTnLst>
                          </p:cTn>
                        </p:par>
                        <p:par>
                          <p:cTn id="16" fill="hold">
                            <p:stCondLst>
                              <p:cond delay="3000"/>
                            </p:stCondLst>
                            <p:childTnLst>
                              <p:par>
                                <p:cTn id="17" presetID="22" presetClass="entr" presetSubtype="8" fill="hold" nodeType="afterEffect">
                                  <p:stCondLst>
                                    <p:cond delay="50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36">
            <a:extLst>
              <a:ext uri="{FF2B5EF4-FFF2-40B4-BE49-F238E27FC236}">
                <a16:creationId xmlns:a16="http://schemas.microsoft.com/office/drawing/2014/main" id="{DB04F1D5-5551-41CF-88E3-418EA8DA53C4}"/>
              </a:ext>
            </a:extLst>
          </p:cNvPr>
          <p:cNvSpPr>
            <a:spLocks noGrp="1"/>
          </p:cNvSpPr>
          <p:nvPr>
            <p:ph type="body" sz="quarter" idx="10"/>
          </p:nvPr>
        </p:nvSpPr>
        <p:spPr>
          <a:xfrm>
            <a:off x="1905002" y="571653"/>
            <a:ext cx="15968663" cy="740570"/>
          </a:xfrm>
        </p:spPr>
        <p:txBody>
          <a:bodyPr>
            <a:normAutofit fontScale="85000" lnSpcReduction="20000"/>
          </a:bodyPr>
          <a:lstStyle/>
          <a:p>
            <a:r>
              <a:rPr lang="en-US" dirty="0">
                <a:latin typeface="Nunito Sans" panose="020B0604020202020204" charset="0"/>
              </a:rPr>
              <a:t>Streamlined Setup</a:t>
            </a:r>
          </a:p>
        </p:txBody>
      </p:sp>
      <p:sp>
        <p:nvSpPr>
          <p:cNvPr id="19" name="Content Placeholder 18">
            <a:extLst>
              <a:ext uri="{FF2B5EF4-FFF2-40B4-BE49-F238E27FC236}">
                <a16:creationId xmlns:a16="http://schemas.microsoft.com/office/drawing/2014/main" id="{6FC7834E-92B1-41B3-A309-10CB82A68CBC}"/>
              </a:ext>
            </a:extLst>
          </p:cNvPr>
          <p:cNvSpPr>
            <a:spLocks noGrp="1"/>
          </p:cNvSpPr>
          <p:nvPr>
            <p:ph type="body" sz="quarter" idx="11"/>
          </p:nvPr>
        </p:nvSpPr>
        <p:spPr>
          <a:xfrm>
            <a:off x="1905001" y="1140770"/>
            <a:ext cx="15968663" cy="657912"/>
          </a:xfrm>
        </p:spPr>
        <p:txBody>
          <a:bodyPr>
            <a:noAutofit/>
          </a:bodyPr>
          <a:lstStyle/>
          <a:p>
            <a:pPr>
              <a:lnSpc>
                <a:spcPct val="108000"/>
              </a:lnSpc>
              <a:spcBef>
                <a:spcPts val="675"/>
              </a:spcBef>
              <a:spcAft>
                <a:spcPts val="675"/>
              </a:spcAft>
            </a:pPr>
            <a:r>
              <a:rPr lang="en-US" dirty="0"/>
              <a:t>Easily provision players in a matter of minutes</a:t>
            </a:r>
          </a:p>
        </p:txBody>
      </p:sp>
      <p:grpSp>
        <p:nvGrpSpPr>
          <p:cNvPr id="4" name="Group 3">
            <a:extLst>
              <a:ext uri="{FF2B5EF4-FFF2-40B4-BE49-F238E27FC236}">
                <a16:creationId xmlns:a16="http://schemas.microsoft.com/office/drawing/2014/main" id="{357354BA-9DBE-4C1A-B4FE-8B868D03CBA9}"/>
              </a:ext>
            </a:extLst>
          </p:cNvPr>
          <p:cNvGrpSpPr/>
          <p:nvPr/>
        </p:nvGrpSpPr>
        <p:grpSpPr>
          <a:xfrm>
            <a:off x="693582" y="2406826"/>
            <a:ext cx="8114230" cy="7144711"/>
            <a:chOff x="693582" y="2406826"/>
            <a:chExt cx="8114230" cy="7144711"/>
          </a:xfrm>
        </p:grpSpPr>
        <p:sp>
          <p:nvSpPr>
            <p:cNvPr id="40" name="TextBox 39">
              <a:extLst>
                <a:ext uri="{FF2B5EF4-FFF2-40B4-BE49-F238E27FC236}">
                  <a16:creationId xmlns:a16="http://schemas.microsoft.com/office/drawing/2014/main" id="{8D2E1F56-91D6-48AB-94CD-5829A923712B}"/>
                </a:ext>
              </a:extLst>
            </p:cNvPr>
            <p:cNvSpPr txBox="1"/>
            <p:nvPr/>
          </p:nvSpPr>
          <p:spPr>
            <a:xfrm>
              <a:off x="693582" y="2406826"/>
              <a:ext cx="8114230" cy="2658485"/>
            </a:xfrm>
            <a:prstGeom prst="rect">
              <a:avLst/>
            </a:prstGeom>
            <a:noFill/>
          </p:spPr>
          <p:txBody>
            <a:bodyPr wrap="square">
              <a:spAutoFit/>
            </a:bodyPr>
            <a:lstStyle/>
            <a:p>
              <a:pPr marL="514350" indent="-514350">
                <a:lnSpc>
                  <a:spcPct val="108000"/>
                </a:lnSpc>
                <a:spcBef>
                  <a:spcPts val="675"/>
                </a:spcBef>
                <a:spcAft>
                  <a:spcPts val="675"/>
                </a:spcAft>
                <a:buFont typeface="+mj-lt"/>
                <a:buAutoNum type="arabicPeriod"/>
              </a:pPr>
              <a:r>
                <a:rPr lang="en-US" sz="2800" dirty="0">
                  <a:latin typeface="Open Sans" panose="020B0606030504020204" pitchFamily="34" charset="0"/>
                  <a:ea typeface="Open Sans" panose="020B0606030504020204" pitchFamily="34" charset="0"/>
                  <a:cs typeface="Open Sans" panose="020B0606030504020204" pitchFamily="34" charset="0"/>
                </a:rPr>
                <a:t>Sign up for a free Control Cloud subscription</a:t>
              </a:r>
            </a:p>
            <a:p>
              <a:pPr marL="514350" indent="-514350">
                <a:lnSpc>
                  <a:spcPct val="108000"/>
                </a:lnSpc>
                <a:spcBef>
                  <a:spcPts val="1800"/>
                </a:spcBef>
                <a:buFont typeface="+mj-lt"/>
                <a:buAutoNum type="arabicPeriod"/>
              </a:pPr>
              <a:r>
                <a:rPr lang="en-US" sz="2800" dirty="0">
                  <a:latin typeface="Open Sans" panose="020B0606030504020204" pitchFamily="34" charset="0"/>
                  <a:ea typeface="Open Sans" panose="020B0606030504020204" pitchFamily="34" charset="0"/>
                  <a:cs typeface="Open Sans" panose="020B0606030504020204" pitchFamily="34" charset="0"/>
                </a:rPr>
                <a:t>Activate your player with default settings </a:t>
              </a:r>
            </a:p>
            <a:p>
              <a:pPr marL="914400" lvl="1" indent="-457200">
                <a:lnSpc>
                  <a:spcPct val="108000"/>
                </a:lnSpc>
                <a:spcBef>
                  <a:spcPts val="675"/>
                </a:spcBef>
                <a:spcAft>
                  <a:spcPts val="675"/>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power up with an Internet connection &amp; blank SD card</a:t>
              </a:r>
            </a:p>
            <a:p>
              <a:pPr marL="914400" lvl="1" indent="-457200">
                <a:spcAft>
                  <a:spcPts val="675"/>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follow the simple on-screen instructions </a:t>
              </a:r>
            </a:p>
            <a:p>
              <a:pPr marL="914400" lvl="1" indent="-457200">
                <a:lnSpc>
                  <a:spcPct val="108000"/>
                </a:lnSpc>
                <a:spcBef>
                  <a:spcPts val="675"/>
                </a:spcBef>
                <a:spcAft>
                  <a:spcPts val="675"/>
                </a:spcAft>
                <a:buFont typeface="Arial" panose="020B0604020202020204" pitchFamily="34" charset="0"/>
                <a:buChar char="•"/>
              </a:pP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2" name="Group 21">
              <a:extLst>
                <a:ext uri="{FF2B5EF4-FFF2-40B4-BE49-F238E27FC236}">
                  <a16:creationId xmlns:a16="http://schemas.microsoft.com/office/drawing/2014/main" id="{97A30480-62F1-4162-AB2E-0B1E28EAAFA4}"/>
                </a:ext>
              </a:extLst>
            </p:cNvPr>
            <p:cNvGrpSpPr>
              <a:grpSpLocks noChangeAspect="1"/>
            </p:cNvGrpSpPr>
            <p:nvPr/>
          </p:nvGrpSpPr>
          <p:grpSpPr>
            <a:xfrm>
              <a:off x="761603" y="5221690"/>
              <a:ext cx="7591322" cy="4329847"/>
              <a:chOff x="2846890" y="5085499"/>
              <a:chExt cx="5073412" cy="2893711"/>
            </a:xfrm>
          </p:grpSpPr>
          <p:pic>
            <p:nvPicPr>
              <p:cNvPr id="24" name="Picture 23">
                <a:extLst>
                  <a:ext uri="{FF2B5EF4-FFF2-40B4-BE49-F238E27FC236}">
                    <a16:creationId xmlns:a16="http://schemas.microsoft.com/office/drawing/2014/main" id="{FAFEB7B0-BBD0-459D-84BD-3A7313D11BF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84040" y="5085499"/>
                <a:ext cx="4336262" cy="2432249"/>
              </a:xfrm>
              <a:prstGeom prst="rect">
                <a:avLst/>
              </a:prstGeom>
            </p:spPr>
          </p:pic>
          <p:pic>
            <p:nvPicPr>
              <p:cNvPr id="25" name="Picture 6" descr="Image result for ethernet cable png">
                <a:extLst>
                  <a:ext uri="{FF2B5EF4-FFF2-40B4-BE49-F238E27FC236}">
                    <a16:creationId xmlns:a16="http://schemas.microsoft.com/office/drawing/2014/main" id="{0AFF5B33-71CC-4BFA-8FBC-23AB7588DDD7}"/>
                  </a:ext>
                </a:extLst>
              </p:cNvPr>
              <p:cNvPicPr>
                <a:picLocks noChangeAspect="1" noChangeArrowheads="1"/>
              </p:cNvPicPr>
              <p:nvPr/>
            </p:nvPicPr>
            <p:blipFill>
              <a:blip r:embed="rId4" cstate="print">
                <a:biLevel thresh="75000"/>
                <a:extLst>
                  <a:ext uri="{28A0092B-C50C-407E-A947-70E740481C1C}">
                    <a14:useLocalDpi xmlns:a14="http://schemas.microsoft.com/office/drawing/2010/main"/>
                  </a:ext>
                </a:extLst>
              </a:blip>
              <a:srcRect/>
              <a:stretch>
                <a:fillRect/>
              </a:stretch>
            </p:blipFill>
            <p:spPr bwMode="auto">
              <a:xfrm flipH="1" flipV="1">
                <a:off x="3450685" y="7186165"/>
                <a:ext cx="2271192" cy="7930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Related image">
                <a:extLst>
                  <a:ext uri="{FF2B5EF4-FFF2-40B4-BE49-F238E27FC236}">
                    <a16:creationId xmlns:a16="http://schemas.microsoft.com/office/drawing/2014/main" id="{9709E82E-3E8B-48E8-905A-0F0E8D17CBFD}"/>
                  </a:ext>
                </a:extLst>
              </p:cNvPr>
              <p:cNvPicPr>
                <a:picLocks noChangeAspect="1" noChangeArrowheads="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846890" y="7214118"/>
                <a:ext cx="737150" cy="737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70C767AC-B2F2-41EB-9D97-E728AFE8FF2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181217" y="7354463"/>
                <a:ext cx="1350211" cy="585152"/>
              </a:xfrm>
              <a:prstGeom prst="rect">
                <a:avLst/>
              </a:prstGeom>
            </p:spPr>
          </p:pic>
        </p:grpSp>
      </p:grpSp>
      <p:pic>
        <p:nvPicPr>
          <p:cNvPr id="14" name="Picture 13">
            <a:extLst>
              <a:ext uri="{FF2B5EF4-FFF2-40B4-BE49-F238E27FC236}">
                <a16:creationId xmlns:a16="http://schemas.microsoft.com/office/drawing/2014/main" id="{CDED9CCA-2186-4465-9324-D5599ACE475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549365" y="214894"/>
            <a:ext cx="1449945" cy="641413"/>
          </a:xfrm>
          <a:prstGeom prst="rect">
            <a:avLst/>
          </a:prstGeom>
        </p:spPr>
      </p:pic>
      <p:grpSp>
        <p:nvGrpSpPr>
          <p:cNvPr id="49" name="Group 48">
            <a:extLst>
              <a:ext uri="{FF2B5EF4-FFF2-40B4-BE49-F238E27FC236}">
                <a16:creationId xmlns:a16="http://schemas.microsoft.com/office/drawing/2014/main" id="{2FFE90DD-3ABB-4578-8257-44376F97EE6F}"/>
              </a:ext>
            </a:extLst>
          </p:cNvPr>
          <p:cNvGrpSpPr/>
          <p:nvPr/>
        </p:nvGrpSpPr>
        <p:grpSpPr>
          <a:xfrm>
            <a:off x="348225" y="481394"/>
            <a:ext cx="1431132" cy="1398479"/>
            <a:chOff x="-1723385" y="4826448"/>
            <a:chExt cx="1431132" cy="1398479"/>
          </a:xfrm>
        </p:grpSpPr>
        <p:sp>
          <p:nvSpPr>
            <p:cNvPr id="50" name="Rectangle: Rounded Corners 49">
              <a:extLst>
                <a:ext uri="{FF2B5EF4-FFF2-40B4-BE49-F238E27FC236}">
                  <a16:creationId xmlns:a16="http://schemas.microsoft.com/office/drawing/2014/main" id="{A8763BB8-2464-4D86-9FB7-1B18FA264B6F}"/>
                </a:ext>
              </a:extLst>
            </p:cNvPr>
            <p:cNvSpPr/>
            <p:nvPr/>
          </p:nvSpPr>
          <p:spPr>
            <a:xfrm>
              <a:off x="-1723385" y="4826448"/>
              <a:ext cx="1431132" cy="1398479"/>
            </a:xfrm>
            <a:prstGeom prst="roundRect">
              <a:avLst/>
            </a:prstGeom>
            <a:gradFill>
              <a:gsLst>
                <a:gs pos="0">
                  <a:srgbClr val="D7D2E4"/>
                </a:gs>
                <a:gs pos="83000">
                  <a:srgbClr val="362A6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 name="Picture Placeholder 9" descr="Single gear outline">
              <a:extLst>
                <a:ext uri="{FF2B5EF4-FFF2-40B4-BE49-F238E27FC236}">
                  <a16:creationId xmlns:a16="http://schemas.microsoft.com/office/drawing/2014/main" id="{CE92BAE2-5F1C-42C4-A71C-D392A09D55F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8028" y="4831153"/>
              <a:ext cx="740418" cy="740417"/>
            </a:xfrm>
            <a:prstGeom prst="rect">
              <a:avLst/>
            </a:prstGeom>
          </p:spPr>
        </p:pic>
        <p:pic>
          <p:nvPicPr>
            <p:cNvPr id="52" name="Picture 51" descr="Application&#10;&#10;Description automatically generated">
              <a:extLst>
                <a:ext uri="{FF2B5EF4-FFF2-40B4-BE49-F238E27FC236}">
                  <a16:creationId xmlns:a16="http://schemas.microsoft.com/office/drawing/2014/main" id="{A9CB92AB-2239-4B66-A210-A86B1EB3363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48114" y="5533470"/>
              <a:ext cx="1080590" cy="460820"/>
            </a:xfrm>
            <a:prstGeom prst="rect">
              <a:avLst/>
            </a:prstGeom>
          </p:spPr>
        </p:pic>
      </p:grpSp>
      <p:grpSp>
        <p:nvGrpSpPr>
          <p:cNvPr id="3" name="Group 2">
            <a:extLst>
              <a:ext uri="{FF2B5EF4-FFF2-40B4-BE49-F238E27FC236}">
                <a16:creationId xmlns:a16="http://schemas.microsoft.com/office/drawing/2014/main" id="{D31AF2F2-4F60-4E8C-B3F0-485F24ED5E03}"/>
              </a:ext>
            </a:extLst>
          </p:cNvPr>
          <p:cNvGrpSpPr/>
          <p:nvPr/>
        </p:nvGrpSpPr>
        <p:grpSpPr>
          <a:xfrm>
            <a:off x="9898806" y="2274927"/>
            <a:ext cx="8389194" cy="7852587"/>
            <a:chOff x="9898806" y="2274927"/>
            <a:chExt cx="8389194" cy="7852587"/>
          </a:xfrm>
        </p:grpSpPr>
        <p:sp>
          <p:nvSpPr>
            <p:cNvPr id="16" name="TextBox 15">
              <a:extLst>
                <a:ext uri="{FF2B5EF4-FFF2-40B4-BE49-F238E27FC236}">
                  <a16:creationId xmlns:a16="http://schemas.microsoft.com/office/drawing/2014/main" id="{8C2FA517-789A-4712-9AB6-4A9DF8FD48F1}"/>
                </a:ext>
              </a:extLst>
            </p:cNvPr>
            <p:cNvSpPr txBox="1"/>
            <p:nvPr/>
          </p:nvSpPr>
          <p:spPr>
            <a:xfrm>
              <a:off x="9898806" y="6447660"/>
              <a:ext cx="8389194" cy="3679854"/>
            </a:xfrm>
            <a:prstGeom prst="rect">
              <a:avLst/>
            </a:prstGeom>
            <a:noFill/>
          </p:spPr>
          <p:txBody>
            <a:bodyPr wrap="square">
              <a:spAutoFit/>
            </a:bodyPr>
            <a:lstStyle/>
            <a:p>
              <a:pPr>
                <a:lnSpc>
                  <a:spcPct val="108000"/>
                </a:lnSpc>
                <a:spcBef>
                  <a:spcPts val="1800"/>
                </a:spcBef>
                <a:spcAft>
                  <a:spcPts val="675"/>
                </a:spcAft>
              </a:pP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Options:</a:t>
              </a:r>
            </a:p>
            <a:p>
              <a:pPr marL="457200" indent="-457200">
                <a:lnSpc>
                  <a:spcPct val="108000"/>
                </a:lnSpc>
                <a:spcBef>
                  <a:spcPts val="600"/>
                </a:spcBef>
                <a:buFont typeface="Arial" panose="020B0604020202020204" pitchFamily="34" charset="0"/>
                <a:buChar char="•"/>
              </a:pPr>
              <a:r>
                <a:rPr lang="en-US" sz="2600" dirty="0">
                  <a:latin typeface="Open Sans" panose="020B0606030504020204" pitchFamily="34" charset="0"/>
                  <a:ea typeface="Open Sans" panose="020B0606030504020204" pitchFamily="34" charset="0"/>
                  <a:cs typeface="Open Sans" panose="020B0606030504020204" pitchFamily="34" charset="0"/>
                </a:rPr>
                <a:t>Customize setup with the CMS of your choice</a:t>
              </a:r>
            </a:p>
            <a:p>
              <a:pPr marL="457200" indent="-457200">
                <a:lnSpc>
                  <a:spcPct val="108000"/>
                </a:lnSpc>
                <a:spcBef>
                  <a:spcPts val="600"/>
                </a:spcBef>
                <a:buFont typeface="Arial" panose="020B0604020202020204" pitchFamily="34" charset="0"/>
                <a:buChar char="•"/>
              </a:pPr>
              <a:r>
                <a:rPr lang="en-US" sz="2600" dirty="0">
                  <a:latin typeface="Open Sans" panose="020B0606030504020204" pitchFamily="34" charset="0"/>
                  <a:ea typeface="Open Sans" panose="020B0606030504020204" pitchFamily="34" charset="0"/>
                  <a:cs typeface="Open Sans" panose="020B0606030504020204" pitchFamily="34" charset="0"/>
                </a:rPr>
                <a:t>Deploy a multitude of players at once</a:t>
              </a:r>
            </a:p>
            <a:p>
              <a:pPr marL="457200" indent="-457200">
                <a:lnSpc>
                  <a:spcPct val="108000"/>
                </a:lnSpc>
                <a:spcBef>
                  <a:spcPts val="600"/>
                </a:spcBef>
                <a:buFont typeface="Arial" panose="020B0604020202020204" pitchFamily="34" charset="0"/>
                <a:buChar char="•"/>
              </a:pPr>
              <a:r>
                <a:rPr lang="en-US" sz="26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Multi-network port prioritization &amp; redundancy</a:t>
              </a:r>
            </a:p>
            <a:p>
              <a:pPr marL="457200" indent="-457200">
                <a:lnSpc>
                  <a:spcPct val="108000"/>
                </a:lnSpc>
                <a:spcBef>
                  <a:spcPts val="600"/>
                </a:spcBef>
                <a:buFont typeface="Arial" panose="020B0604020202020204" pitchFamily="34" charset="0"/>
                <a:buChar char="•"/>
              </a:pPr>
              <a:r>
                <a:rPr lang="en-US" sz="26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Support for BrightSign Mobile</a:t>
              </a:r>
            </a:p>
            <a:p>
              <a:pPr marL="457200" indent="-457200">
                <a:lnSpc>
                  <a:spcPct val="108000"/>
                </a:lnSpc>
                <a:spcBef>
                  <a:spcPts val="600"/>
                </a:spcBef>
                <a:buFont typeface="Arial" panose="020B0604020202020204" pitchFamily="34" charset="0"/>
                <a:buChar char="•"/>
              </a:pPr>
              <a:r>
                <a:rPr lang="en-US" sz="26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WPA Enterprise/802.1x</a:t>
              </a:r>
            </a:p>
            <a:p>
              <a:pPr marL="457200" indent="-457200">
                <a:lnSpc>
                  <a:spcPct val="108000"/>
                </a:lnSpc>
                <a:spcBef>
                  <a:spcPts val="600"/>
                </a:spcBef>
                <a:buFont typeface="Arial" panose="020B0604020202020204" pitchFamily="34" charset="0"/>
                <a:buChar char="•"/>
              </a:pPr>
              <a:r>
                <a:rPr lang="en-US" sz="26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Tagged VLAN support</a:t>
              </a:r>
            </a:p>
          </p:txBody>
        </p:sp>
        <p:pic>
          <p:nvPicPr>
            <p:cNvPr id="17" name="Picture 16" descr="A picture containing dark, night sky&#10;&#10;Description automatically generated">
              <a:extLst>
                <a:ext uri="{FF2B5EF4-FFF2-40B4-BE49-F238E27FC236}">
                  <a16:creationId xmlns:a16="http://schemas.microsoft.com/office/drawing/2014/main" id="{9D2023EB-8940-46D8-9850-668582B02702}"/>
                </a:ext>
              </a:extLst>
            </p:cNvPr>
            <p:cNvPicPr>
              <a:picLocks noChangeAspect="1"/>
            </p:cNvPicPr>
            <p:nvPr/>
          </p:nvPicPr>
          <p:blipFill rotWithShape="1">
            <a:blip r:embed="rId11">
              <a:extLst>
                <a:ext uri="{28A0092B-C50C-407E-A947-70E740481C1C}">
                  <a14:useLocalDpi xmlns:a14="http://schemas.microsoft.com/office/drawing/2010/main" val="0"/>
                </a:ext>
              </a:extLst>
            </a:blip>
            <a:srcRect l="43537" t="15752" b="29405"/>
            <a:stretch/>
          </p:blipFill>
          <p:spPr>
            <a:xfrm>
              <a:off x="11546983" y="2274927"/>
              <a:ext cx="5161260" cy="3544380"/>
            </a:xfrm>
            <a:prstGeom prst="rect">
              <a:avLst/>
            </a:prstGeom>
          </p:spPr>
        </p:pic>
        <p:pic>
          <p:nvPicPr>
            <p:cNvPr id="20" name="Picture 19" descr="A picture containing text, indoor, electronics, computer&#10;&#10;Description automatically generated">
              <a:extLst>
                <a:ext uri="{FF2B5EF4-FFF2-40B4-BE49-F238E27FC236}">
                  <a16:creationId xmlns:a16="http://schemas.microsoft.com/office/drawing/2014/main" id="{B252AC4E-4B8A-406A-8551-CC88850D2413}"/>
                </a:ext>
              </a:extLst>
            </p:cNvPr>
            <p:cNvPicPr>
              <a:picLocks noChangeAspect="1"/>
            </p:cNvPicPr>
            <p:nvPr/>
          </p:nvPicPr>
          <p:blipFill rotWithShape="1">
            <a:blip r:embed="rId12">
              <a:extLst>
                <a:ext uri="{28A0092B-C50C-407E-A947-70E740481C1C}">
                  <a14:useLocalDpi xmlns:a14="http://schemas.microsoft.com/office/drawing/2010/main" val="0"/>
                </a:ext>
              </a:extLst>
            </a:blip>
            <a:srcRect b="17031"/>
            <a:stretch/>
          </p:blipFill>
          <p:spPr>
            <a:xfrm>
              <a:off x="10976637" y="5137300"/>
              <a:ext cx="6301952" cy="1437878"/>
            </a:xfrm>
            <a:prstGeom prst="rect">
              <a:avLst/>
            </a:prstGeom>
          </p:spPr>
        </p:pic>
      </p:grpSp>
      <p:grpSp>
        <p:nvGrpSpPr>
          <p:cNvPr id="21" name="Group 20">
            <a:extLst>
              <a:ext uri="{FF2B5EF4-FFF2-40B4-BE49-F238E27FC236}">
                <a16:creationId xmlns:a16="http://schemas.microsoft.com/office/drawing/2014/main" id="{C9E47BBA-5743-44E6-A43F-EB6EAF093B7C}"/>
              </a:ext>
            </a:extLst>
          </p:cNvPr>
          <p:cNvGrpSpPr/>
          <p:nvPr/>
        </p:nvGrpSpPr>
        <p:grpSpPr>
          <a:xfrm>
            <a:off x="17208759" y="9766003"/>
            <a:ext cx="790551" cy="369332"/>
            <a:chOff x="15760931" y="9689954"/>
            <a:chExt cx="790551" cy="369332"/>
          </a:xfrm>
        </p:grpSpPr>
        <p:sp>
          <p:nvSpPr>
            <p:cNvPr id="23" name="Rectangle 22">
              <a:extLst>
                <a:ext uri="{FF2B5EF4-FFF2-40B4-BE49-F238E27FC236}">
                  <a16:creationId xmlns:a16="http://schemas.microsoft.com/office/drawing/2014/main" id="{F5A2A4AB-9A18-4D91-B8AA-1F29935494CA}"/>
                </a:ext>
              </a:extLst>
            </p:cNvPr>
            <p:cNvSpPr/>
            <p:nvPr/>
          </p:nvSpPr>
          <p:spPr>
            <a:xfrm>
              <a:off x="15760931" y="9763390"/>
              <a:ext cx="174568" cy="222461"/>
            </a:xfrm>
            <a:prstGeom prst="rect">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8DB2DA4-09CA-462F-AD27-8C0BB8AA6BC3}"/>
                </a:ext>
              </a:extLst>
            </p:cNvPr>
            <p:cNvSpPr txBox="1"/>
            <p:nvPr/>
          </p:nvSpPr>
          <p:spPr>
            <a:xfrm>
              <a:off x="15928747" y="9689954"/>
              <a:ext cx="622735" cy="369332"/>
            </a:xfrm>
            <a:prstGeom prst="rect">
              <a:avLst/>
            </a:prstGeom>
            <a:noFill/>
          </p:spPr>
          <p:txBody>
            <a:bodyPr wrap="none" rtlCol="0">
              <a:spAutoFit/>
            </a:bodyPr>
            <a:lstStyle/>
            <a:p>
              <a:r>
                <a:rPr lang="en-US" b="1" dirty="0">
                  <a:solidFill>
                    <a:schemeClr val="accent2"/>
                  </a:solidFill>
                </a:rPr>
                <a:t>New</a:t>
              </a:r>
            </a:p>
          </p:txBody>
        </p:sp>
      </p:grpSp>
    </p:spTree>
    <p:extLst>
      <p:ext uri="{BB962C8B-B14F-4D97-AF65-F5344CB8AC3E}">
        <p14:creationId xmlns:p14="http://schemas.microsoft.com/office/powerpoint/2010/main" val="91531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3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BrightSign">
      <a:dk1>
        <a:srgbClr val="311C6B"/>
      </a:dk1>
      <a:lt1>
        <a:sysClr val="window" lastClr="FFFFFF"/>
      </a:lt1>
      <a:dk2>
        <a:srgbClr val="595959"/>
      </a:dk2>
      <a:lt2>
        <a:srgbClr val="E7E6E6"/>
      </a:lt2>
      <a:accent1>
        <a:srgbClr val="065381"/>
      </a:accent1>
      <a:accent2>
        <a:srgbClr val="F48377"/>
      </a:accent2>
      <a:accent3>
        <a:srgbClr val="C6DAE7"/>
      </a:accent3>
      <a:accent4>
        <a:srgbClr val="FFC000"/>
      </a:accent4>
      <a:accent5>
        <a:srgbClr val="8E4E98"/>
      </a:accent5>
      <a:accent6>
        <a:srgbClr val="239EA7"/>
      </a:accent6>
      <a:hlink>
        <a:srgbClr val="8EAADB"/>
      </a:hlink>
      <a:folHlink>
        <a:srgbClr val="F48377"/>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9A6BD427525654797215964502F4AB1" ma:contentTypeVersion="13" ma:contentTypeDescription="Create a new document." ma:contentTypeScope="" ma:versionID="4153ec9337ae00c8c0fac4d96b3a42a6">
  <xsd:schema xmlns:xsd="http://www.w3.org/2001/XMLSchema" xmlns:xs="http://www.w3.org/2001/XMLSchema" xmlns:p="http://schemas.microsoft.com/office/2006/metadata/properties" xmlns:ns2="600db1c8-682e-4080-b135-8be16a1b8abf" xmlns:ns3="58d6a250-4fd6-4b9e-88fb-581b5a8f0d8e" targetNamespace="http://schemas.microsoft.com/office/2006/metadata/properties" ma:root="true" ma:fieldsID="affb56b66eb9842a3923676242155b69" ns2:_="" ns3:_="">
    <xsd:import namespace="600db1c8-682e-4080-b135-8be16a1b8abf"/>
    <xsd:import namespace="58d6a250-4fd6-4b9e-88fb-581b5a8f0d8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LengthInSecond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0db1c8-682e-4080-b135-8be16a1b8a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8d6a250-4fd6-4b9e-88fb-581b5a8f0d8e"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19BBE1-BD98-4319-8BD5-869A301DB740}">
  <ds:schemaRefs>
    <ds:schemaRef ds:uri="http://schemas.microsoft.com/sharepoint/v3/contenttype/forms"/>
  </ds:schemaRefs>
</ds:datastoreItem>
</file>

<file path=customXml/itemProps2.xml><?xml version="1.0" encoding="utf-8"?>
<ds:datastoreItem xmlns:ds="http://schemas.openxmlformats.org/officeDocument/2006/customXml" ds:itemID="{6C523C07-6667-4BCF-BB73-37CB6F9BF8ED}">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58d6a250-4fd6-4b9e-88fb-581b5a8f0d8e"/>
    <ds:schemaRef ds:uri="600db1c8-682e-4080-b135-8be16a1b8abf"/>
    <ds:schemaRef ds:uri="http://www.w3.org/XML/1998/namespace"/>
  </ds:schemaRefs>
</ds:datastoreItem>
</file>

<file path=customXml/itemProps3.xml><?xml version="1.0" encoding="utf-8"?>
<ds:datastoreItem xmlns:ds="http://schemas.openxmlformats.org/officeDocument/2006/customXml" ds:itemID="{CAFF5AD0-B6B0-49C3-B8F4-EFD7E0AB78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0db1c8-682e-4080-b135-8be16a1b8abf"/>
    <ds:schemaRef ds:uri="58d6a250-4fd6-4b9e-88fb-581b5a8f0d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5817</TotalTime>
  <Words>7641</Words>
  <Application>Microsoft Office PowerPoint</Application>
  <PresentationFormat>Custom</PresentationFormat>
  <Paragraphs>502</Paragraphs>
  <Slides>35</Slides>
  <Notes>32</Notes>
  <HiddenSlides>0</HiddenSlides>
  <MMClips>2</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BrightSign Leads the way in cloud-Based networks</vt:lpstr>
      <vt:lpstr>World-Class Media Players for any Signage application </vt:lpstr>
      <vt:lpstr>PowerPoint Presentation</vt:lpstr>
      <vt:lpstr>PowerPoint Presentation</vt:lpstr>
      <vt:lpstr>Cloud-Based Digital Signage Management </vt:lpstr>
      <vt:lpstr>PowerPoint Presentation</vt:lpstr>
      <vt:lpstr>PowerPoint Presentation</vt:lpstr>
      <vt:lpstr>PowerPoint Presentation</vt:lpstr>
      <vt:lpstr>PowerPoint Presentation</vt:lpstr>
      <vt:lpstr>PowerPoint Presentation</vt:lpstr>
      <vt:lpstr>PowerPoint Presentation</vt:lpstr>
      <vt:lpstr>Cloud-Based Digital Signage Management </vt:lpstr>
      <vt:lpstr>PowerPoint Presentation</vt:lpstr>
      <vt:lpstr>PowerPoint Presentation</vt:lpstr>
      <vt:lpstr>PowerPoint Presentation</vt:lpstr>
      <vt:lpstr>PowerPoint Presentation</vt:lpstr>
      <vt:lpstr>PowerPoint Presentation</vt:lpstr>
      <vt:lpstr>BrightSign Network  continues to be supported</vt:lpstr>
      <vt:lpstr>Comparing our Cloud-based Networking Solutions </vt:lpstr>
      <vt:lpstr>PowerPoint Presentation</vt:lpstr>
      <vt:lpstr>Comparison: Platform, Provisioning &amp; Player Controls</vt:lpstr>
      <vt:lpstr>Comparison: Cloud Services</vt:lpstr>
      <vt:lpstr>The BSN.cloud advantage</vt:lpstr>
      <vt:lpstr>PowerPoint Presentation</vt:lpstr>
      <vt:lpstr>Making the Choice to Migrate to BSN.cloud</vt:lpstr>
      <vt:lpstr>Migration Path to BSN.cloud</vt:lpstr>
      <vt:lpstr>PowerPoint Presentation</vt:lpstr>
      <vt:lpstr>PowerPoint Presentation</vt:lpstr>
      <vt:lpstr>PowerPoint Presentation</vt:lpstr>
      <vt:lpstr>BSN.cloud Enhancements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Connie Chan</dc:creator>
  <cp:lastModifiedBy>Karen Fore</cp:lastModifiedBy>
  <cp:revision>133</cp:revision>
  <dcterms:created xsi:type="dcterms:W3CDTF">2020-08-18T19:37:15Z</dcterms:created>
  <dcterms:modified xsi:type="dcterms:W3CDTF">2022-03-29T23:37:42Z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0x010100A9A6BD427525654797215964502F4AB1</vt:lpwstr>
  </property>
</Properties>
</file>