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3" r:id="rId4"/>
  </p:sldMasterIdLst>
  <p:notesMasterIdLst>
    <p:notesMasterId r:id="rId17"/>
  </p:notesMasterIdLst>
  <p:handoutMasterIdLst>
    <p:handoutMasterId r:id="rId18"/>
  </p:handoutMasterIdLst>
  <p:sldIdLst>
    <p:sldId id="12069" r:id="rId5"/>
    <p:sldId id="12075" r:id="rId6"/>
    <p:sldId id="12074" r:id="rId7"/>
    <p:sldId id="12052" r:id="rId8"/>
    <p:sldId id="12108" r:id="rId9"/>
    <p:sldId id="12058" r:id="rId10"/>
    <p:sldId id="12061" r:id="rId11"/>
    <p:sldId id="12064" r:id="rId12"/>
    <p:sldId id="12065" r:id="rId13"/>
    <p:sldId id="12067" r:id="rId14"/>
    <p:sldId id="12109" r:id="rId15"/>
    <p:sldId id="12107" r:id="rId16"/>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26525E-3BA1-185B-D37F-0E79F036324C}" name="Misty Chalk" initials="MC" userId="S::mchalk@brightsign.biz::97888dff-0b59-49b5-8256-efa2f5c846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381"/>
    <a:srgbClr val="916EA6"/>
    <a:srgbClr val="56306C"/>
    <a:srgbClr val="997ABC"/>
    <a:srgbClr val="311C6B"/>
    <a:srgbClr val="D8CAE3"/>
    <a:srgbClr val="0F3468"/>
    <a:srgbClr val="1B76BD"/>
    <a:srgbClr val="BCE5FE"/>
    <a:srgbClr val="C6EC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218A2-2CBF-4A97-9714-96827DFAF107}" v="9621" dt="2023-04-21T21:36:21.958"/>
    <p1510:client id="{1EE7F49C-3187-4DF5-BFF3-94611510D381}" vWet="2" dt="2023-04-21T15:35:06.197"/>
    <p1510:client id="{2EE53B28-86D0-4A35-98FD-32A1CA05277D}" v="35" dt="2023-04-21T15:18:43.262"/>
    <p1510:client id="{75B4E290-A9B1-4AD1-8F76-432F498931B5}" v="232" vWet="234" dt="2023-04-21T21:22:08.0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05" autoAdjust="0"/>
  </p:normalViewPr>
  <p:slideViewPr>
    <p:cSldViewPr snapToGrid="0">
      <p:cViewPr>
        <p:scale>
          <a:sx n="66" d="100"/>
          <a:sy n="66" d="100"/>
        </p:scale>
        <p:origin x="936"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15680-D772-884F-8C3D-C4BBAB850CF0}" type="datetimeFigureOut">
              <a:rPr lang="en-US" smtClean="0"/>
              <a:t>4/21/2023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58C1C8-185F-BB40-AF9D-2300D534E251}" type="slidenum">
              <a:rPr lang="en-US" smtClean="0"/>
              <a:t>‹#›</a:t>
            </a:fld>
            <a:endParaRPr lang="en-US"/>
          </a:p>
        </p:txBody>
      </p:sp>
    </p:spTree>
    <p:extLst>
      <p:ext uri="{BB962C8B-B14F-4D97-AF65-F5344CB8AC3E}">
        <p14:creationId xmlns:p14="http://schemas.microsoft.com/office/powerpoint/2010/main" val="2043556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29D7E-A6E8-2246-B8CD-991C28DB287B}" type="datetimeFigureOut">
              <a:rPr lang="en-US" smtClean="0"/>
              <a:t>4/21/2023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0B2C8-089D-F44F-9056-E4858B823D55}" type="slidenum">
              <a:rPr lang="en-US" smtClean="0"/>
              <a:t>‹#›</a:t>
            </a:fld>
            <a:endParaRPr lang="en-US"/>
          </a:p>
        </p:txBody>
      </p:sp>
    </p:spTree>
    <p:extLst>
      <p:ext uri="{BB962C8B-B14F-4D97-AF65-F5344CB8AC3E}">
        <p14:creationId xmlns:p14="http://schemas.microsoft.com/office/powerpoint/2010/main" val="543958792"/>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Before digital signage came to be, we had printed posters – basically signs that were consumables which served a distinct purpose but had to be ripped out and replaced when a new message need to be conveyed. When digital signage entered the arena, it changed what we all think about when we hear the word ‘sign’ as we no longer expect it to be static and unchangeable, we expect it to be dynamic and engaging. Yet the consumable perception of signage has continued for many and replacing the technology out every couple of years has becoming normal to some.  But signage doesn’t have to be that way. The industry is evolving and putting an emphasis on reduce consumerism and embracing the trends of longevity and sustainability to obtain long term success.  Thinking critically about how to make your signage succeed in the long run means that broadening your expectations to not only what serves the purpose you have today, but also what will serve your future needs that have yet to be defined while mitigating the risks that are certain to arise after deployment. </a:t>
            </a:r>
          </a:p>
          <a:p>
            <a:endParaRPr lang="en-US" dirty="0">
              <a:highlight>
                <a:srgbClr val="FFFF00"/>
              </a:highlight>
            </a:endParaRP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sz="1800" dirty="0">
                <a:latin typeface="PT Sans" panose="020B0503020203020204" pitchFamily="34" charset="77"/>
                <a:ea typeface="Lora" charset="0"/>
                <a:cs typeface="Lora" charset="0"/>
              </a:rPr>
              <a:t>Showcase your vision by not settling for “good enough’. Invest in a solution that can perform simple to sophisticated applications and grow with your needs.</a:t>
            </a: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sz="1800" dirty="0">
                <a:latin typeface="PT Sans" panose="020B0503020203020204" pitchFamily="34" charset="77"/>
                <a:ea typeface="Lora" charset="0"/>
                <a:cs typeface="Lora" charset="0"/>
              </a:rPr>
              <a:t>Somewhat secure and moderate uptimes are costly</a:t>
            </a:r>
            <a:r>
              <a:rPr lang="en-US" sz="1800" dirty="0">
                <a:latin typeface="PT Sans" panose="020B0503020203020204" pitchFamily="34" charset="0"/>
                <a:ea typeface="Lora" charset="0"/>
                <a:cs typeface="Lora" charset="0"/>
              </a:rPr>
              <a:t>. Solutions</a:t>
            </a:r>
            <a:r>
              <a:rPr lang="en-US" sz="1800" dirty="0">
                <a:latin typeface="PT Sans" panose="020B0503020203020204" pitchFamily="34" charset="0"/>
              </a:rPr>
              <a:t> that are built for near 100% uptimes &amp; 8+ years of longevity by design ensures you never have to stop your business to replace a product that was just “ok”.</a:t>
            </a:r>
            <a:endParaRPr lang="en-US" sz="1800" dirty="0">
              <a:latin typeface="PT Sans" panose="020B0503020203020204" pitchFamily="34" charset="0"/>
              <a:ea typeface="Lora" charset="0"/>
              <a:cs typeface="Lora" charset="0"/>
            </a:endParaRP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sz="1800" dirty="0">
                <a:latin typeface="PT Sans" panose="020B0503020203020204" pitchFamily="34" charset="77"/>
                <a:ea typeface="Lora" charset="0"/>
                <a:cs typeface="Lora" charset="0"/>
              </a:rPr>
              <a:t> Invest in a lifetime of quality, value, flexibility &amp; scalability. </a:t>
            </a:r>
            <a:r>
              <a:rPr lang="en-US" sz="1800" dirty="0">
                <a:latin typeface="PT Sans" panose="020B0503020203020204" pitchFamily="34" charset="0"/>
                <a:ea typeface="Lora" charset="0"/>
                <a:cs typeface="Lora" charset="0"/>
              </a:rPr>
              <a:t>S</a:t>
            </a:r>
            <a:r>
              <a:rPr lang="en-US" sz="1800" dirty="0">
                <a:latin typeface="PT Sans" panose="020B0503020203020204" pitchFamily="34" charset="0"/>
              </a:rPr>
              <a:t>ettling for the “quick fix” solution shortchanges your deployment in the long run. </a:t>
            </a: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sz="1800" dirty="0">
                <a:latin typeface="PT Sans" panose="020B0503020203020204" pitchFamily="34" charset="0"/>
              </a:rPr>
              <a:t>A solution solves not only your current needs, it also evolves, adapts and anticipates your future needs.</a:t>
            </a:r>
            <a:endParaRPr lang="en-US" sz="1800" dirty="0">
              <a:latin typeface="PT Sans" panose="020B0503020203020204" pitchFamily="34" charset="0"/>
              <a:ea typeface="Lora" charset="0"/>
              <a:cs typeface="Lora" charset="0"/>
            </a:endParaRPr>
          </a:p>
          <a:p>
            <a:endParaRPr lang="en-US" dirty="0"/>
          </a:p>
        </p:txBody>
      </p:sp>
      <p:sp>
        <p:nvSpPr>
          <p:cNvPr id="4" name="Slide Number Placeholder 3"/>
          <p:cNvSpPr>
            <a:spLocks noGrp="1"/>
          </p:cNvSpPr>
          <p:nvPr>
            <p:ph type="sldNum" sz="quarter" idx="10"/>
          </p:nvPr>
        </p:nvSpPr>
        <p:spPr/>
        <p:txBody>
          <a:bodyPr/>
          <a:lstStyle/>
          <a:p>
            <a:fld id="{A5D0B2C8-089D-F44F-9056-E4858B823D55}" type="slidenum">
              <a:rPr lang="en-US" smtClean="0"/>
              <a:t>2</a:t>
            </a:fld>
            <a:endParaRPr lang="en-US"/>
          </a:p>
        </p:txBody>
      </p:sp>
    </p:spTree>
    <p:extLst>
      <p:ext uri="{BB962C8B-B14F-4D97-AF65-F5344CB8AC3E}">
        <p14:creationId xmlns:p14="http://schemas.microsoft.com/office/powerpoint/2010/main" val="925169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Series 5 also has made great strides in adding leading edge technology to support the highest level of content available – namely 8K and PC-class HTML – as well as additional connectivity options that include Multiple HDMI outputs to support multiple screens from a single player. All of these advancements are found on our Premium level players.  </a:t>
            </a:r>
          </a:p>
          <a:p>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latin typeface="Calibri" panose="020F0502020204030204" pitchFamily="34" charset="0"/>
                <a:ea typeface="Calibri" panose="020F0502020204030204" pitchFamily="34" charset="0"/>
                <a:cs typeface="Times New Roman" panose="02020603050405020304" pitchFamily="18" charset="0"/>
              </a:rPr>
              <a:t>And in terms of HTML content, BrightSign is seeing strong market trends in signage that are hugely focused on HTML and motion graphics. This type of content relies heavily on performance at the edge- meaning the player or PC must animate the motion graphics during playback and respond to interactions with that content during use. Hence we have built the BrightSign Series 5 players to address this trend by focusing on their ability to run super high performing HTML and motion graphics across the entire range of players so that super smooth &amp; responsive experiences can be achieved and exceed what a signage PC can deliver.  </a:t>
            </a:r>
          </a:p>
          <a:p>
            <a:endParaRPr lang="en-US" sz="1800">
              <a:latin typeface="Calibri" panose="020F0502020204030204" pitchFamily="34" charset="0"/>
              <a:ea typeface="Calibri" panose="020F0502020204030204" pitchFamily="34" charset="0"/>
              <a:cs typeface="Times New Roman" panose="02020603050405020304" pitchFamily="18" charset="0"/>
            </a:endParaRPr>
          </a:p>
          <a:p>
            <a:pPr marL="296246" indent="-296246" defTabSz="947987">
              <a:lnSpc>
                <a:spcPct val="107000"/>
              </a:lnSpc>
              <a:buFont typeface="Arial" panose="020B0604020202020204" pitchFamily="34" charset="0"/>
              <a:buChar char="•"/>
              <a:defRPr/>
            </a:pPr>
            <a:r>
              <a:rPr lang="en-US" sz="1800" b="1">
                <a:latin typeface="Calibri" panose="020F0502020204030204" pitchFamily="34" charset="0"/>
                <a:ea typeface="Calibri" panose="020F0502020204030204" pitchFamily="34" charset="0"/>
                <a:cs typeface="Times New Roman" panose="02020603050405020304" pitchFamily="18" charset="0"/>
              </a:rPr>
              <a:t>AU335 </a:t>
            </a:r>
            <a:r>
              <a:rPr lang="en-US" sz="1800">
                <a:latin typeface="Calibri" panose="020F0502020204030204" pitchFamily="34" charset="0"/>
                <a:ea typeface="Calibri" panose="020F0502020204030204" pitchFamily="34" charset="0"/>
                <a:cs typeface="Times New Roman" panose="02020603050405020304" pitchFamily="18" charset="0"/>
              </a:rPr>
              <a:t>was our very first series 5 product that was released in September 2020 and was designed for audio playback offering high bandwidth audio and support for ARC/eARC. It also has many audio distribution features and can control other devices for interactive and immersive sound experiences</a:t>
            </a:r>
          </a:p>
          <a:p>
            <a:pPr marL="296246" indent="-296246" defTabSz="947987">
              <a:lnSpc>
                <a:spcPct val="107000"/>
              </a:lnSpc>
              <a:buFont typeface="Arial" panose="020B0604020202020204" pitchFamily="34" charset="0"/>
              <a:buChar char="•"/>
              <a:defRPr/>
            </a:pPr>
            <a:r>
              <a:rPr lang="en-US" sz="1800" b="1">
                <a:latin typeface="Calibri" panose="020F0502020204030204" pitchFamily="34" charset="0"/>
                <a:ea typeface="Calibri" panose="020F0502020204030204" pitchFamily="34" charset="0"/>
                <a:cs typeface="Times New Roman" panose="02020603050405020304" pitchFamily="18" charset="0"/>
              </a:rPr>
              <a:t>LS5 line </a:t>
            </a:r>
            <a:r>
              <a:rPr lang="en-US" sz="1800">
                <a:latin typeface="Calibri" panose="020F0502020204030204" pitchFamily="34" charset="0"/>
                <a:ea typeface="Calibri" panose="020F0502020204030204" pitchFamily="34" charset="0"/>
                <a:cs typeface="Times New Roman" panose="02020603050405020304" pitchFamily="18" charset="0"/>
              </a:rPr>
              <a:t>offers 2 models in the affordable mainstream signage category but surpasses the competition with its unmatched dependability &amp; uptimes, its powerful content support &amp; unrivaled set of signage features to tackle more applications than others in this category including SoC solutions. The 2 models differ in that 1 model supports HD 1080p resolution &amp; the other supports 4K. Otherwise both have the same connectivity options which have expanded from LS4 to include a dedicated digital audio port, a locking power supply &amp; support for an optional dual antenna wireless module. </a:t>
            </a:r>
            <a:r>
              <a:rPr lang="en-US" sz="1800" b="1">
                <a:solidFill>
                  <a:srgbClr val="FF000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Available Spring 2023</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6246" indent="-296246" defTabSz="947987">
              <a:lnSpc>
                <a:spcPct val="107000"/>
              </a:lnSpc>
              <a:buFont typeface="Arial" panose="020B0604020202020204" pitchFamily="34" charset="0"/>
              <a:buChar char="•"/>
              <a:defRPr/>
            </a:pPr>
            <a:r>
              <a:rPr lang="en-US" sz="1800" b="1">
                <a:latin typeface="Calibri" panose="020F0502020204030204" pitchFamily="34" charset="0"/>
                <a:ea typeface="Calibri" panose="020F0502020204030204" pitchFamily="34" charset="0"/>
                <a:cs typeface="Times New Roman" panose="02020603050405020304" pitchFamily="18" charset="0"/>
              </a:rPr>
              <a:t>HD5 line </a:t>
            </a:r>
            <a:r>
              <a:rPr lang="en-US" sz="1800">
                <a:latin typeface="Calibri" panose="020F0502020204030204" pitchFamily="34" charset="0"/>
                <a:ea typeface="Calibri" panose="020F0502020204030204" pitchFamily="34" charset="0"/>
                <a:cs typeface="Times New Roman" panose="02020603050405020304" pitchFamily="18" charset="0"/>
              </a:rPr>
              <a:t>has an increased in its video &amp; HTML content performance to a more advanced level and its 4K content support surpasses that of LS5 with its ability to support rotation of 4K videos. This line is the ideal starting point for interactive experiences due to its plethora of connectivity options that aren’t available on LS5 – namely GPIO, serial, &amp; IR.  </a:t>
            </a:r>
            <a:r>
              <a:rPr lang="en-US" sz="1800" b="1">
                <a:solidFill>
                  <a:srgbClr val="FF000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Available Spring 2023</a:t>
            </a:r>
          </a:p>
          <a:p>
            <a:pPr marL="296246" indent="-296246" defTabSz="947987">
              <a:lnSpc>
                <a:spcPct val="107000"/>
              </a:lnSpc>
              <a:buFont typeface="Arial" panose="020B0604020202020204" pitchFamily="34" charset="0"/>
              <a:buChar char="•"/>
              <a:defRPr/>
            </a:pPr>
            <a:r>
              <a:rPr lang="en-US" sz="1800" b="1">
                <a:latin typeface="Calibri" panose="020F0502020204030204" pitchFamily="34" charset="0"/>
                <a:ea typeface="Calibri" panose="020F0502020204030204" pitchFamily="34" charset="0"/>
                <a:cs typeface="Times New Roman" panose="02020603050405020304" pitchFamily="18" charset="0"/>
              </a:rPr>
              <a:t>XD5 line</a:t>
            </a:r>
            <a:r>
              <a:rPr lang="en-US" sz="1800">
                <a:latin typeface="Calibri" panose="020F0502020204030204" pitchFamily="34" charset="0"/>
                <a:ea typeface="Calibri" panose="020F0502020204030204" pitchFamily="34" charset="0"/>
                <a:cs typeface="Times New Roman" panose="02020603050405020304" pitchFamily="18" charset="0"/>
              </a:rPr>
              <a:t> is the ideal starting point if motion graphics are a part of your experience. It can handle powerful interactive &amp; multitouch motion graphic applications and provides plenty of room to grow which is why we believe it will be our most popular line of choice and the best option to future proof your single screen applications. This line also has added POE+ support to streamline implementations. </a:t>
            </a:r>
            <a:r>
              <a:rPr lang="en-US" sz="1800" b="1">
                <a:solidFill>
                  <a:srgbClr val="FF000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Available Early Spring 2023</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6246" indent="-296246" defTabSz="947987">
              <a:lnSpc>
                <a:spcPct val="107000"/>
              </a:lnSpc>
              <a:buFont typeface="Arial" panose="020B0604020202020204" pitchFamily="34" charset="0"/>
              <a:buChar char="•"/>
              <a:defRPr/>
            </a:pPr>
            <a:r>
              <a:rPr lang="en-US" sz="1400" b="1" i="1">
                <a:latin typeface="Calibri" panose="020F0502020204030204" pitchFamily="34" charset="0"/>
                <a:ea typeface="Calibri" panose="020F0502020204030204" pitchFamily="34" charset="0"/>
                <a:cs typeface="Times New Roman" panose="02020603050405020304" pitchFamily="18" charset="0"/>
              </a:rPr>
              <a:t>XT5 line </a:t>
            </a:r>
            <a:r>
              <a:rPr lang="en-US" sz="1400" i="1">
                <a:solidFill>
                  <a:schemeClr val="bg1"/>
                </a:solidFill>
                <a:latin typeface="Helvetica" panose="020B0604020202020204" pitchFamily="34" charset="0"/>
                <a:cs typeface="Helvetica" panose="020B0604020202020204" pitchFamily="34" charset="0"/>
              </a:rPr>
              <a:t>will have 3 models to choose from all of which are </a:t>
            </a:r>
            <a:r>
              <a:rPr lang="en-US" sz="1400" i="1">
                <a:latin typeface="Calibri" panose="020F0502020204030204" pitchFamily="34" charset="0"/>
                <a:ea typeface="Calibri" panose="020F0502020204030204" pitchFamily="34" charset="0"/>
                <a:cs typeface="Times New Roman" panose="02020603050405020304" pitchFamily="18" charset="0"/>
              </a:rPr>
              <a:t>built for premium 8K content support</a:t>
            </a:r>
            <a:r>
              <a:rPr lang="en-US" sz="1400" i="1">
                <a:solidFill>
                  <a:schemeClr val="bg1"/>
                </a:solidFill>
                <a:latin typeface="Helvetica" panose="020B0604020202020204" pitchFamily="34" charset="0"/>
                <a:cs typeface="Helvetica" panose="020B0604020202020204" pitchFamily="34" charset="0"/>
              </a:rPr>
              <a:t>. The XT245 offers standard I/O connectivity, the XT1145 adds expanded I/O connectivity plus an HDMI input and the XT2145offers 2 HDMI outputs to power 2 screens at once – all in a streamlined &amp; thinner industrial design. </a:t>
            </a:r>
            <a:r>
              <a:rPr lang="en-US" sz="1400" b="1" i="1">
                <a:latin typeface="Calibri" panose="020F0502020204030204" pitchFamily="34" charset="0"/>
                <a:ea typeface="Calibri" panose="020F0502020204030204" pitchFamily="34" charset="0"/>
                <a:cs typeface="Times New Roman" panose="02020603050405020304" pitchFamily="18" charset="0"/>
              </a:rPr>
              <a:t>Coming Summer 2023</a:t>
            </a:r>
            <a:r>
              <a:rPr lang="en-US" sz="1400" i="1">
                <a:latin typeface="Calibri" panose="020F0502020204030204" pitchFamily="34" charset="0"/>
                <a:ea typeface="Calibri" panose="020F0502020204030204" pitchFamily="34" charset="0"/>
                <a:cs typeface="Times New Roman" panose="02020603050405020304" pitchFamily="18" charset="0"/>
              </a:rPr>
              <a:t>.</a:t>
            </a:r>
          </a:p>
          <a:p>
            <a:pPr marL="296246" indent="-296246" defTabSz="947987">
              <a:lnSpc>
                <a:spcPct val="107000"/>
              </a:lnSpc>
              <a:buFont typeface="Arial" panose="020B0604020202020204" pitchFamily="34" charset="0"/>
              <a:buChar char="•"/>
              <a:defRPr/>
            </a:pPr>
            <a:r>
              <a:rPr lang="en-US" sz="1800" b="1">
                <a:latin typeface="Calibri" panose="020F0502020204030204" pitchFamily="34" charset="0"/>
                <a:ea typeface="Calibri" panose="020F0502020204030204" pitchFamily="34" charset="0"/>
                <a:cs typeface="Times New Roman" panose="02020603050405020304" pitchFamily="18" charset="0"/>
              </a:rPr>
              <a:t>XC5 line </a:t>
            </a:r>
            <a:r>
              <a:rPr lang="en-US" sz="1800">
                <a:latin typeface="Calibri" panose="020F0502020204030204" pitchFamily="34" charset="0"/>
                <a:ea typeface="Calibri" panose="020F0502020204030204" pitchFamily="34" charset="0"/>
                <a:cs typeface="Times New Roman" panose="02020603050405020304" pitchFamily="18" charset="0"/>
              </a:rPr>
              <a:t>is our flagship product line delivering PC-class performance that you can rely on and scale with.  The 2 models offer virtually the same I/O for interactivity including GPIO, IR, Serial &amp; 2 USBs but differ in their HTML performance levels and HDMI outputs - the XC2055 has 2 HDMI outputs for dual screen experiences and an Expert level of HTML performance while the XC4055 offers 4 HDMI outputs and an Elite level of HTML performance making it our most powerful and versatile player ever. </a:t>
            </a:r>
            <a:r>
              <a:rPr lang="en-US" sz="1800" b="1">
                <a:solidFill>
                  <a:srgbClr val="FF000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Available Now</a:t>
            </a: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C9CA05-EA65-E346-AA4D-2C91C7228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815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D0B2C8-089D-F44F-9056-E4858B823D55}" type="slidenum">
              <a:rPr lang="en-US" smtClean="0"/>
              <a:t>12</a:t>
            </a:fld>
            <a:endParaRPr lang="en-US"/>
          </a:p>
        </p:txBody>
      </p:sp>
    </p:spTree>
    <p:extLst>
      <p:ext uri="{BB962C8B-B14F-4D97-AF65-F5344CB8AC3E}">
        <p14:creationId xmlns:p14="http://schemas.microsoft.com/office/powerpoint/2010/main" val="5265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highlight>
                  <a:srgbClr val="FFFF00"/>
                </a:highlight>
              </a:rPr>
              <a:t>BrightSign has evolved over the years too and what we have learned is that delivering products that offer long term success ultimately wins the race. This is exactly how we have carved out the leading position we have in the industry today as being the most trusted and capable player that just won’t quit. We have built our BrightSign Ecosystem over close to 2 decades now and its purpose is to take the pain points out of signage to deliver long-term success. BrightSign’s ecosystem solves your challenges from what we design into our BrightSignOS, players and integrations, to how serve our customers through a deeply cultivated global network of partners and through our expert support that starts pre-sale and continues from there.    </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highlight>
                  <a:srgbClr val="FFFF00"/>
                </a:highlight>
              </a:rPr>
              <a:t>In this talk will be focusing primarily on the design principals around the foundation of makes BrightSign so unique - our BrightSignOS.  </a:t>
            </a:r>
          </a:p>
        </p:txBody>
      </p:sp>
      <p:sp>
        <p:nvSpPr>
          <p:cNvPr id="4" name="Slide Number Placeholder 3"/>
          <p:cNvSpPr>
            <a:spLocks noGrp="1"/>
          </p:cNvSpPr>
          <p:nvPr>
            <p:ph type="sldNum" sz="quarter" idx="5"/>
          </p:nvPr>
        </p:nvSpPr>
        <p:spPr/>
        <p:txBody>
          <a:bodyPr/>
          <a:lstStyle/>
          <a:p>
            <a:fld id="{A5D0B2C8-089D-F44F-9056-E4858B823D55}" type="slidenum">
              <a:rPr lang="en-US" smtClean="0"/>
              <a:t>3</a:t>
            </a:fld>
            <a:endParaRPr lang="en-US"/>
          </a:p>
        </p:txBody>
      </p:sp>
    </p:spTree>
    <p:extLst>
      <p:ext uri="{BB962C8B-B14F-4D97-AF65-F5344CB8AC3E}">
        <p14:creationId xmlns:p14="http://schemas.microsoft.com/office/powerpoint/2010/main" val="94287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BrightSignOS is what brings unrivaled security and signage power to every BrightSign player.  So let’s unveil the secret behind its power and the design principals it was developed on. </a:t>
            </a:r>
          </a:p>
        </p:txBody>
      </p:sp>
      <p:sp>
        <p:nvSpPr>
          <p:cNvPr id="4" name="Slide Number Placeholder 3"/>
          <p:cNvSpPr>
            <a:spLocks noGrp="1"/>
          </p:cNvSpPr>
          <p:nvPr>
            <p:ph type="sldNum" sz="quarter" idx="5"/>
          </p:nvPr>
        </p:nvSpPr>
        <p:spPr/>
        <p:txBody>
          <a:bodyPr/>
          <a:lstStyle/>
          <a:p>
            <a:fld id="{A5D0B2C8-089D-F44F-9056-E4858B823D55}" type="slidenum">
              <a:rPr lang="en-US" smtClean="0"/>
              <a:t>4</a:t>
            </a:fld>
            <a:endParaRPr lang="en-US"/>
          </a:p>
        </p:txBody>
      </p:sp>
    </p:spTree>
    <p:extLst>
      <p:ext uri="{BB962C8B-B14F-4D97-AF65-F5344CB8AC3E}">
        <p14:creationId xmlns:p14="http://schemas.microsoft.com/office/powerpoint/2010/main" val="2737357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Only a BrightSign player can run BrightSignOS - the secret to our over-the-top performance, extensive signage capabilities &amp; unmatched uptimes. Purpose-built only for signage, our operating system unlocks the power of our player hardware and delivers our legendary reliability, rock-solid security, maintainability, ease-of-use and unsurpassed performance</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0000"/>
              </a:lnSpc>
              <a:spcBef>
                <a:spcPts val="5400"/>
              </a:spcBef>
            </a:pPr>
            <a:r>
              <a:rPr lang="en-US" sz="1600" b="1" dirty="0"/>
              <a:t>Secure</a:t>
            </a:r>
            <a:r>
              <a:rPr lang="en-US" sz="1600" dirty="0"/>
              <a:t>: Reduces risk to near zero with a purpose-built file system that is un-hackable and configurable to any security standard.</a:t>
            </a:r>
          </a:p>
          <a:p>
            <a:pPr marL="0" marR="0" lvl="0" indent="0" algn="l" defTabSz="1371600" rtl="0" eaLnBrk="1" fontAlgn="auto" latinLnBrk="0" hangingPunct="1">
              <a:lnSpc>
                <a:spcPct val="100000"/>
              </a:lnSpc>
              <a:spcBef>
                <a:spcPts val="5400"/>
              </a:spcBef>
              <a:spcAft>
                <a:spcPts val="0"/>
              </a:spcAft>
              <a:buClrTx/>
              <a:buSzTx/>
              <a:buFontTx/>
              <a:buNone/>
              <a:tabLst/>
              <a:defRPr/>
            </a:pPr>
            <a:r>
              <a:rPr lang="en-US" sz="1600" b="1" dirty="0"/>
              <a:t>Reliable</a:t>
            </a:r>
            <a:r>
              <a:rPr lang="en-US" sz="1600" dirty="0"/>
              <a:t>: Legendary reliability boasting a &lt; 0.1% failure rate across millions of players with self-healing &amp; remote controls that saves time &amp; money.</a:t>
            </a:r>
          </a:p>
          <a:p>
            <a:pPr>
              <a:lnSpc>
                <a:spcPct val="100000"/>
              </a:lnSpc>
              <a:spcBef>
                <a:spcPts val="5400"/>
              </a:spcBef>
            </a:pPr>
            <a:r>
              <a:rPr lang="en-US" sz="1600" b="1" dirty="0"/>
              <a:t>Superior</a:t>
            </a:r>
            <a:r>
              <a:rPr lang="en-US" sz="1600" dirty="0"/>
              <a:t>: Runs any content type, resolution, connected device, and technology integration with easy-to-use tools for simple to sophisticated experiences.</a:t>
            </a:r>
          </a:p>
          <a:p>
            <a:pPr>
              <a:lnSpc>
                <a:spcPct val="100000"/>
              </a:lnSpc>
              <a:spcBef>
                <a:spcPts val="5400"/>
              </a:spcBef>
            </a:pPr>
            <a:r>
              <a:rPr lang="en-US" sz="1600" b="1" dirty="0"/>
              <a:t>Sustainable</a:t>
            </a:r>
            <a:r>
              <a:rPr lang="en-US" sz="1600" dirty="0"/>
              <a:t>: Easy to maintain, power efficient, built to last and scalable with free updates that leave no player behind.</a:t>
            </a:r>
            <a:endParaRPr lang="en-US" sz="1100" dirty="0">
              <a:latin typeface="PT Sans" panose="020B0503020203020204" pitchFamily="34" charset="77"/>
              <a:ea typeface="Lora" charset="0"/>
              <a:cs typeface="Lor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D0B2C8-089D-F44F-9056-E4858B823D55}" type="slidenum">
              <a:rPr lang="en-US" smtClean="0"/>
              <a:t>5</a:t>
            </a:fld>
            <a:endParaRPr lang="en-US"/>
          </a:p>
        </p:txBody>
      </p:sp>
    </p:spTree>
    <p:extLst>
      <p:ext uri="{BB962C8B-B14F-4D97-AF65-F5344CB8AC3E}">
        <p14:creationId xmlns:p14="http://schemas.microsoft.com/office/powerpoint/2010/main" val="211946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a:effectLst/>
                <a:latin typeface="Calibri" panose="020F0502020204030204" pitchFamily="34" charset="0"/>
                <a:ea typeface="Calibri" panose="020F0502020204030204" pitchFamily="34" charset="0"/>
                <a:cs typeface="Times New Roman" panose="02020603050405020304" pitchFamily="18" charset="0"/>
              </a:rPr>
              <a:t>BrightSign players are custom built appliances, not a general built computer or device.  All BrightSign players are cryptographically signed only to run BrightSignOS which is a read-only operating system that can’t be modified and won’t allow our players to run anything else which reduces all attack vectors.</a:t>
            </a:r>
          </a:p>
          <a:p>
            <a:pPr marL="0" indent="0">
              <a:lnSpc>
                <a:spcPct val="100000"/>
              </a:lnSpc>
              <a:buFont typeface="Arial" panose="020B0604020202020204" pitchFamily="34" charset="0"/>
              <a:buNone/>
            </a:pPr>
            <a:endParaRPr lang="en-US" sz="2400"/>
          </a:p>
          <a:p>
            <a:pPr marL="0" indent="0">
              <a:lnSpc>
                <a:spcPct val="100000"/>
              </a:lnSpc>
              <a:buFont typeface="Arial" panose="020B0604020202020204" pitchFamily="34" charset="0"/>
              <a:buNone/>
            </a:pPr>
            <a:r>
              <a:rPr lang="en-US" sz="2400" b="1" u="sng"/>
              <a:t>BrightSignOS is the custom-built power behind every player</a:t>
            </a:r>
          </a:p>
          <a:p>
            <a:pPr marL="342900" indent="-342900">
              <a:lnSpc>
                <a:spcPct val="100000"/>
              </a:lnSpc>
              <a:buFont typeface="Arial" panose="020B0604020202020204" pitchFamily="34" charset="0"/>
              <a:buChar char="•"/>
            </a:pPr>
            <a:r>
              <a:rPr lang="en-US" sz="2400"/>
              <a:t>Our players are built to only to run BrightSignOS – nothing else</a:t>
            </a:r>
          </a:p>
          <a:p>
            <a:pPr marL="342900" indent="-342900">
              <a:lnSpc>
                <a:spcPct val="100000"/>
              </a:lnSpc>
              <a:buFont typeface="Arial" panose="020B0604020202020204" pitchFamily="34" charset="0"/>
              <a:buChar char="•"/>
            </a:pPr>
            <a:r>
              <a:rPr lang="en-US" sz="2400"/>
              <a:t>BrightSignOS is built on top of our own custom version of Linux which only includes what is needed for signage experiences which reduces all the possible attack points &amp; makes them un-hackable</a:t>
            </a:r>
          </a:p>
          <a:p>
            <a:pPr marL="0" indent="0">
              <a:lnSpc>
                <a:spcPct val="100000"/>
              </a:lnSpc>
              <a:buFont typeface="Arial" panose="020B0604020202020204" pitchFamily="34" charset="0"/>
              <a:buNone/>
            </a:pPr>
            <a:r>
              <a:rPr lang="en-US" sz="2400" b="1" u="sng"/>
              <a:t>Cryptographically signed root system that is read only and can’t be hacked</a:t>
            </a:r>
          </a:p>
          <a:p>
            <a:pPr marL="428625" lvl="0" indent="-428625">
              <a:lnSpc>
                <a:spcPct val="100000"/>
              </a:lnSpc>
              <a:buFont typeface="Arial" panose="020B0604020202020204" pitchFamily="34" charset="0"/>
              <a:buChar char="•"/>
            </a:pPr>
            <a:r>
              <a:rPr lang="en-US" sz="2100"/>
              <a:t>Impossible to run arbitrary executables or viruses - Reduced vector of attack because it doesn’t run all the packages a standard Linux build would run</a:t>
            </a:r>
          </a:p>
          <a:p>
            <a:pPr marL="428625" lvl="0" indent="-428625">
              <a:lnSpc>
                <a:spcPct val="100000"/>
              </a:lnSpc>
              <a:buFont typeface="Arial" panose="020B0604020202020204" pitchFamily="34" charset="0"/>
              <a:buChar char="•"/>
            </a:pPr>
            <a:r>
              <a:rPr lang="en-US" sz="2100"/>
              <a:t>Has a security profile that runs only applications signed by BrightSign</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a:t>File system itself that runs on the player is not modifiable - There is no admin login to players to change the OS</a:t>
            </a:r>
          </a:p>
          <a:p>
            <a:pPr marL="428625" lvl="0" indent="-428625">
              <a:lnSpc>
                <a:spcPct val="100000"/>
              </a:lnSpc>
              <a:buFont typeface="Arial" panose="020B0604020202020204" pitchFamily="34" charset="0"/>
              <a:buChar char="•"/>
            </a:pPr>
            <a:r>
              <a:rPr lang="en-US" sz="2100"/>
              <a:t>Only attack risks are physically replacing the SD card or exposing the player or presentation to the Internet</a:t>
            </a:r>
          </a:p>
          <a:p>
            <a:pPr marL="0" indent="0">
              <a:lnSpc>
                <a:spcPct val="100000"/>
              </a:lnSpc>
              <a:buFont typeface="Arial" panose="020B0604020202020204" pitchFamily="34" charset="0"/>
              <a:buNone/>
            </a:pPr>
            <a:r>
              <a:rPr lang="en-US" sz="2400" b="1" u="sng"/>
              <a:t>Configurable for any type of security standard</a:t>
            </a:r>
          </a:p>
          <a:p>
            <a:pPr marL="428625" lvl="0" indent="-428625">
              <a:lnSpc>
                <a:spcPct val="100000"/>
              </a:lnSpc>
              <a:buFont typeface="Arial" panose="020B0604020202020204" pitchFamily="34" charset="0"/>
              <a:buChar char="•"/>
            </a:pPr>
            <a:r>
              <a:rPr lang="en-US" sz="2100"/>
              <a:t>Supports fixed, self encrypting SSD storage </a:t>
            </a:r>
          </a:p>
          <a:p>
            <a:pPr marL="428625" lvl="0" indent="-428625">
              <a:lnSpc>
                <a:spcPct val="100000"/>
              </a:lnSpc>
              <a:buFont typeface="Arial" panose="020B0604020202020204" pitchFamily="34" charset="0"/>
              <a:buChar char="•"/>
            </a:pPr>
            <a:r>
              <a:rPr lang="en-US" sz="2100"/>
              <a:t>Uses authentication protocols to ensure content downloads are authorized</a:t>
            </a:r>
          </a:p>
          <a:p>
            <a:pPr marL="428625" lvl="0" indent="-428625">
              <a:lnSpc>
                <a:spcPct val="100000"/>
              </a:lnSpc>
              <a:buFont typeface="Arial" panose="020B0604020202020204" pitchFamily="34" charset="0"/>
              <a:buChar char="•"/>
            </a:pPr>
            <a:r>
              <a:rPr lang="en-US" sz="2100"/>
              <a:t>Customizable player settings to ensure your signage is secure including WPA Enterprise/802.1x, multi-network port priorities &amp; redundancy.</a:t>
            </a:r>
          </a:p>
          <a:p>
            <a:pPr>
              <a:lnSpc>
                <a:spcPct val="100000"/>
              </a:lnSpc>
              <a:buFont typeface="Arial" panose="020B0604020202020204" pitchFamily="34" charset="0"/>
              <a:buNone/>
            </a:pPr>
            <a:r>
              <a:rPr lang="en-US" sz="2400" b="1" u="sng"/>
              <a:t>Security spans across CMS solutions </a:t>
            </a:r>
          </a:p>
          <a:p>
            <a:pPr marL="285750" lvl="0" indent="-285750">
              <a:lnSpc>
                <a:spcPct val="100000"/>
              </a:lnSpc>
              <a:buFont typeface="Arial" panose="020B0604020202020204" pitchFamily="34" charset="0"/>
              <a:buChar char="•"/>
            </a:pPr>
            <a:r>
              <a:rPr lang="en-US" sz="1800"/>
              <a:t>Whether you use BrightAuthor or a partner CMS, our players remain secure because they run BrightSign OS</a:t>
            </a:r>
          </a:p>
          <a:p>
            <a:pPr marL="285750" lvl="0" indent="-285750">
              <a:lnSpc>
                <a:spcPct val="100000"/>
              </a:lnSpc>
              <a:buFont typeface="Arial" panose="020B0604020202020204" pitchFamily="34" charset="0"/>
              <a:buChar char="•"/>
            </a:pPr>
            <a:r>
              <a:rPr lang="en-US" sz="1800"/>
              <a:t>Standardizing on BrightSign players removes the risks SoC &amp; PC solutions can’t address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5D0B2C8-089D-F44F-9056-E4858B823D55}" type="slidenum">
              <a:rPr lang="en-US" smtClean="0"/>
              <a:t>6</a:t>
            </a:fld>
            <a:endParaRPr lang="en-US"/>
          </a:p>
        </p:txBody>
      </p:sp>
    </p:spTree>
    <p:extLst>
      <p:ext uri="{BB962C8B-B14F-4D97-AF65-F5344CB8AC3E}">
        <p14:creationId xmlns:p14="http://schemas.microsoft.com/office/powerpoint/2010/main" val="3792844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300"/>
              </a:spcBef>
              <a:buFont typeface="Symbol" panose="05050102010706020507" pitchFamily="18" charset="2"/>
              <a:buNone/>
            </a:pPr>
            <a:r>
              <a:rPr lang="en-US" sz="2400" b="1" u="sng"/>
              <a:t>Unmatched Uptimes  </a:t>
            </a:r>
          </a:p>
          <a:p>
            <a:pPr marL="514350" lvl="0" indent="-514350">
              <a:lnSpc>
                <a:spcPct val="100000"/>
              </a:lnSpc>
              <a:spcBef>
                <a:spcPts val="300"/>
              </a:spcBef>
              <a:buFont typeface="Symbol" panose="05050102010706020507" pitchFamily="18" charset="2"/>
              <a:buChar char=""/>
            </a:pPr>
            <a:r>
              <a:rPr lang="en-US" sz="2100"/>
              <a:t>Solid state, longer life power supplies &amp; higher quality components overall resulting in &lt;.1% failure rates</a:t>
            </a:r>
          </a:p>
          <a:p>
            <a:pPr marL="514350" lvl="0" indent="-514350">
              <a:lnSpc>
                <a:spcPct val="100000"/>
              </a:lnSpc>
              <a:spcBef>
                <a:spcPts val="300"/>
              </a:spcBef>
              <a:buFont typeface="Symbol" panose="05050102010706020507" pitchFamily="18" charset="2"/>
              <a:buChar char=""/>
            </a:pPr>
            <a:r>
              <a:rPr lang="en-US" sz="2100"/>
              <a:t>Commercial-grade design &amp; manufacturing processes </a:t>
            </a:r>
          </a:p>
          <a:p>
            <a:pPr marL="514350" lvl="0" indent="-514350">
              <a:lnSpc>
                <a:spcPct val="100000"/>
              </a:lnSpc>
              <a:spcBef>
                <a:spcPts val="300"/>
              </a:spcBef>
              <a:buFont typeface="Symbol" panose="05050102010706020507" pitchFamily="18" charset="2"/>
              <a:buChar char=""/>
            </a:pPr>
            <a:r>
              <a:rPr lang="en-US" sz="2100"/>
              <a:t>BrightSignOS is designed only to run signage applications </a:t>
            </a:r>
          </a:p>
          <a:p>
            <a:pPr marL="514350" marR="0" lvl="0" indent="-514350" algn="l" defTabSz="1371600" rtl="0" eaLnBrk="1" fontAlgn="auto" latinLnBrk="0" hangingPunct="1">
              <a:lnSpc>
                <a:spcPct val="100000"/>
              </a:lnSpc>
              <a:spcBef>
                <a:spcPts val="300"/>
              </a:spcBef>
              <a:spcAft>
                <a:spcPts val="0"/>
              </a:spcAft>
              <a:buClrTx/>
              <a:buSzTx/>
              <a:buFont typeface="Symbol" panose="05050102010706020507" pitchFamily="18" charset="2"/>
              <a:buChar char=""/>
              <a:tabLst/>
              <a:defRPr/>
            </a:pPr>
            <a:r>
              <a:rPr lang="en-US" sz="2400"/>
              <a:t>Perceived downtime is greatly reduced with running BrightSign</a:t>
            </a:r>
          </a:p>
          <a:p>
            <a:pPr marL="0" indent="0">
              <a:lnSpc>
                <a:spcPct val="100000"/>
              </a:lnSpc>
              <a:spcBef>
                <a:spcPts val="300"/>
              </a:spcBef>
              <a:buFont typeface="Symbol" panose="05050102010706020507" pitchFamily="18" charset="2"/>
              <a:buNone/>
            </a:pPr>
            <a:r>
              <a:rPr lang="en-US" sz="2400" b="1" u="sng"/>
              <a:t>Self healing for the unexpected</a:t>
            </a:r>
          </a:p>
          <a:p>
            <a:pPr marL="514350" lvl="0" indent="-514350">
              <a:lnSpc>
                <a:spcPct val="100000"/>
              </a:lnSpc>
              <a:spcBef>
                <a:spcPts val="300"/>
              </a:spcBef>
              <a:buFont typeface="Symbol" panose="05050102010706020507" pitchFamily="18" charset="2"/>
              <a:buChar char=""/>
            </a:pPr>
            <a:r>
              <a:rPr lang="en-US" sz="2100"/>
              <a:t>Players run unattended – they always play the presentation published. There is no other player designed to run this way </a:t>
            </a:r>
          </a:p>
          <a:p>
            <a:pPr marL="1200150" lvl="1" indent="-514350">
              <a:lnSpc>
                <a:spcPct val="100000"/>
              </a:lnSpc>
              <a:spcBef>
                <a:spcPts val="300"/>
              </a:spcBef>
              <a:buFont typeface="Symbol" panose="05050102010706020507" pitchFamily="18" charset="2"/>
              <a:buChar char=""/>
            </a:pPr>
            <a:r>
              <a:rPr lang="en-US" sz="2100"/>
              <a:t>SoC solution, android, iOS, windows, etc. have other applications that want to be in control of the device</a:t>
            </a:r>
          </a:p>
          <a:p>
            <a:pPr marL="514350" lvl="0" indent="-514350">
              <a:lnSpc>
                <a:spcPct val="100000"/>
              </a:lnSpc>
              <a:spcBef>
                <a:spcPts val="300"/>
              </a:spcBef>
              <a:buFont typeface="Symbol" panose="05050102010706020507" pitchFamily="18" charset="2"/>
              <a:buChar char=""/>
            </a:pPr>
            <a:r>
              <a:rPr lang="en-US" sz="2100"/>
              <a:t>Automatically reboot when something goes wrong resulting in less than 1 minute of downtime</a:t>
            </a:r>
          </a:p>
          <a:p>
            <a:pPr marL="514350" lvl="0" indent="-514350">
              <a:lnSpc>
                <a:spcPct val="100000"/>
              </a:lnSpc>
              <a:spcBef>
                <a:spcPts val="300"/>
              </a:spcBef>
              <a:buFont typeface="Symbol" panose="05050102010706020507" pitchFamily="18" charset="2"/>
              <a:buChar char=""/>
            </a:pPr>
            <a:r>
              <a:rPr lang="en-US" sz="2100"/>
              <a:t> Reverts to the last known good published presentation on cloud-connected players</a:t>
            </a:r>
          </a:p>
          <a:p>
            <a:pPr marL="0" indent="0">
              <a:lnSpc>
                <a:spcPct val="100000"/>
              </a:lnSpc>
              <a:spcBef>
                <a:spcPts val="300"/>
              </a:spcBef>
              <a:buFont typeface="Symbol" panose="05050102010706020507" pitchFamily="18" charset="2"/>
              <a:buNone/>
            </a:pPr>
            <a:r>
              <a:rPr lang="en-US" sz="2400" b="1" u="sng"/>
              <a:t>Remote management for all players</a:t>
            </a:r>
          </a:p>
          <a:p>
            <a:pPr marL="514350" lvl="0" indent="-514350">
              <a:lnSpc>
                <a:spcPct val="100000"/>
              </a:lnSpc>
              <a:spcBef>
                <a:spcPts val="300"/>
              </a:spcBef>
              <a:buFont typeface="Symbol" panose="05050102010706020507" pitchFamily="18" charset="2"/>
              <a:buChar char=""/>
            </a:pPr>
            <a:r>
              <a:rPr lang="en-US" sz="2100"/>
              <a:t>Apply updates on your terms</a:t>
            </a:r>
          </a:p>
          <a:p>
            <a:pPr marL="514350" lvl="0" indent="-514350">
              <a:lnSpc>
                <a:spcPct val="100000"/>
              </a:lnSpc>
              <a:spcBef>
                <a:spcPts val="300"/>
              </a:spcBef>
              <a:buFont typeface="Symbol" panose="05050102010706020507" pitchFamily="18" charset="2"/>
              <a:buChar char=""/>
            </a:pPr>
            <a:r>
              <a:rPr lang="en-US" sz="2100"/>
              <a:t>Reboot and re-configure players anywhere, anytime</a:t>
            </a:r>
          </a:p>
          <a:p>
            <a:pPr marL="514350" lvl="0" indent="-514350">
              <a:lnSpc>
                <a:spcPct val="100000"/>
              </a:lnSpc>
              <a:spcBef>
                <a:spcPts val="300"/>
              </a:spcBef>
              <a:buFont typeface="Symbol" panose="05050102010706020507" pitchFamily="18" charset="2"/>
              <a:buChar char=""/>
            </a:pPr>
            <a:r>
              <a:rPr lang="en-US" sz="2100"/>
              <a:t>Monitor SD card health &amp; reformat SD cards remotely</a:t>
            </a:r>
          </a:p>
          <a:p>
            <a:pPr marL="514350" lvl="0" indent="-514350">
              <a:lnSpc>
                <a:spcPct val="100000"/>
              </a:lnSpc>
              <a:spcBef>
                <a:spcPts val="300"/>
              </a:spcBef>
              <a:buFont typeface="Symbol" panose="05050102010706020507" pitchFamily="18" charset="2"/>
              <a:buChar char=""/>
            </a:pPr>
            <a:r>
              <a:rPr lang="en-US" sz="2100"/>
              <a:t>Connect via the </a:t>
            </a:r>
            <a:r>
              <a:rPr lang="en-US" sz="2100" err="1"/>
              <a:t>dws</a:t>
            </a:r>
            <a:r>
              <a:rPr lang="en-US" sz="2100"/>
              <a:t> or control cloud </a:t>
            </a:r>
          </a:p>
          <a:p>
            <a:pPr marL="0" indent="0">
              <a:lnSpc>
                <a:spcPct val="100000"/>
              </a:lnSpc>
              <a:spcBef>
                <a:spcPts val="300"/>
              </a:spcBef>
              <a:buFont typeface="Symbol" panose="05050102010706020507" pitchFamily="18" charset="2"/>
              <a:buNone/>
            </a:pPr>
            <a:r>
              <a:rPr lang="en-US" sz="2400" b="1" u="sng"/>
              <a:t>Removeable storage avoids rip/replace</a:t>
            </a:r>
          </a:p>
          <a:p>
            <a:pPr marL="514350" lvl="0" indent="-514350">
              <a:lnSpc>
                <a:spcPct val="100000"/>
              </a:lnSpc>
              <a:spcBef>
                <a:spcPts val="300"/>
              </a:spcBef>
              <a:buFont typeface="Symbol" panose="05050102010706020507" pitchFamily="18" charset="2"/>
              <a:buChar char=""/>
            </a:pPr>
            <a:r>
              <a:rPr lang="en-US" sz="2100"/>
              <a:t>Memory is a consumable that needs to be maintained </a:t>
            </a:r>
          </a:p>
          <a:p>
            <a:pPr marL="514350" lvl="0" indent="-514350">
              <a:lnSpc>
                <a:spcPct val="100000"/>
              </a:lnSpc>
              <a:spcBef>
                <a:spcPts val="300"/>
              </a:spcBef>
              <a:buFont typeface="Symbol" panose="05050102010706020507" pitchFamily="18" charset="2"/>
              <a:buChar char=""/>
            </a:pPr>
            <a:r>
              <a:rPr lang="en-US" sz="2100"/>
              <a:t>Easy to replace or upgrade as capacity needs increase</a:t>
            </a:r>
          </a:p>
          <a:p>
            <a:pPr marL="0" lvl="0" indent="0">
              <a:lnSpc>
                <a:spcPct val="100000"/>
              </a:lnSpc>
              <a:spcBef>
                <a:spcPts val="300"/>
              </a:spcBef>
              <a:buFont typeface="Symbol" panose="05050102010706020507" pitchFamily="18" charset="2"/>
              <a:buNone/>
            </a:pPr>
            <a:r>
              <a:rPr lang="en-US" sz="2100"/>
              <a:t>---------</a:t>
            </a:r>
          </a:p>
          <a:p>
            <a:pPr marL="171450" indent="-171450">
              <a:buFont typeface="Arial" panose="020B0604020202020204" pitchFamily="34" charset="0"/>
              <a:buChar char="•"/>
            </a:pPr>
            <a:r>
              <a:rPr lang="en-US" sz="2400"/>
              <a:t>Example customer: </a:t>
            </a:r>
            <a:r>
              <a:rPr lang="en-US" sz="2400" err="1"/>
              <a:t>PatientPoint</a:t>
            </a:r>
            <a:r>
              <a:rPr lang="en-US" sz="2400"/>
              <a:t>: their uptimes are in high 90s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t>Competition: </a:t>
            </a:r>
          </a:p>
          <a:p>
            <a:pPr marL="8572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t>BrightSignOS is the leading and one of the very few commercial-grade operating systems built and designed only to run signage. </a:t>
            </a:r>
          </a:p>
          <a:p>
            <a:pPr marL="8572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t>SoC and PC solutions that run OS are foundationally built for non-signage purposes</a:t>
            </a:r>
          </a:p>
          <a:p>
            <a:pPr marL="171450" marR="0" indent="-171450">
              <a:buFont typeface="Arial" panose="020B0604020202020204" pitchFamily="34" charset="0"/>
              <a:buChar char="•"/>
            </a:pPr>
            <a:r>
              <a:rPr lang="en-US" sz="2400"/>
              <a:t>Free Cloud-connectivity for real-time player health &amp; controls without putting boots on the 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t>Removeable storage is a benefit as it is a consumable and reduces the need to rip/replace. Examples of consumables: Cars have tires to replace periodically, fans on a PC need to be serviced/replaced, but our players don’t have them. </a:t>
            </a:r>
          </a:p>
          <a:p>
            <a:pPr marL="0" lvl="0" indent="0">
              <a:lnSpc>
                <a:spcPct val="100000"/>
              </a:lnSpc>
              <a:spcBef>
                <a:spcPts val="300"/>
              </a:spcBef>
              <a:buFont typeface="Symbol" panose="05050102010706020507" pitchFamily="18" charset="2"/>
              <a:buNone/>
            </a:pPr>
            <a:endParaRPr lang="en-US" sz="21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A5D0B2C8-089D-F44F-9056-E4858B823D55}" type="slidenum">
              <a:rPr lang="en-US" smtClean="0"/>
              <a:t>7</a:t>
            </a:fld>
            <a:endParaRPr lang="en-US"/>
          </a:p>
        </p:txBody>
      </p:sp>
    </p:spTree>
    <p:extLst>
      <p:ext uri="{BB962C8B-B14F-4D97-AF65-F5344CB8AC3E}">
        <p14:creationId xmlns:p14="http://schemas.microsoft.com/office/powerpoint/2010/main" val="3186157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anose="05050102010706020507" pitchFamily="18" charset="2"/>
              <a:buNone/>
            </a:pPr>
            <a:r>
              <a:rPr lang="en-US" sz="2400" b="1" u="sng"/>
              <a:t>Unrivaled Performance</a:t>
            </a:r>
          </a:p>
          <a:p>
            <a:pPr marL="514350" lvl="0" indent="-514350">
              <a:buFont typeface="Symbol" panose="05050102010706020507" pitchFamily="18" charset="2"/>
              <a:buChar char=""/>
            </a:pPr>
            <a:r>
              <a:rPr lang="en-US" sz="2100"/>
              <a:t>BrightSignOS is built specifically to get the most out of the hardware designed into our players; we invest heavily in optimizing the hardware</a:t>
            </a:r>
          </a:p>
          <a:p>
            <a:pPr marL="1200150" marR="0" lvl="1" indent="-514350" algn="l" defTabSz="13716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100"/>
              <a:t>utilizes hardware acceleration &amp; dynamically manages memory to play any content you can imagine</a:t>
            </a:r>
          </a:p>
          <a:p>
            <a:pPr marL="514350" marR="0" lvl="0" indent="-514350" algn="l" defTabSz="13716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100"/>
              <a:t>We build in bleeding edge technology that ensure player longevity – 8K, 3D WebGL transforms, etc.</a:t>
            </a:r>
          </a:p>
          <a:p>
            <a:pPr marL="514350" lvl="0" indent="-514350">
              <a:buFont typeface="Symbol" panose="05050102010706020507" pitchFamily="18" charset="2"/>
              <a:buChar char=""/>
            </a:pPr>
            <a:r>
              <a:rPr lang="en-US" sz="2100"/>
              <a:t>We offer a number of different players that deliver varying performance hardware to match your application – SoC has one and only one choice</a:t>
            </a:r>
          </a:p>
          <a:p>
            <a:pPr marL="0" indent="0">
              <a:buFont typeface="Symbol" panose="05050102010706020507" pitchFamily="18" charset="2"/>
              <a:buNone/>
            </a:pPr>
            <a:r>
              <a:rPr lang="en-US" sz="2400" b="1" u="sng"/>
              <a:t>Vast &amp; Flexible Signage Features </a:t>
            </a:r>
          </a:p>
          <a:p>
            <a:pPr marL="514350" lvl="0" indent="-514350">
              <a:buFont typeface="Symbol" panose="05050102010706020507" pitchFamily="18" charset="2"/>
              <a:buChar char=""/>
            </a:pPr>
            <a:r>
              <a:rPr lang="en-US" sz="2100"/>
              <a:t>Culmination of 16+ years in the business of bring the brightest ideas into reality</a:t>
            </a:r>
          </a:p>
          <a:p>
            <a:pPr marL="514350" lvl="0" indent="-514350">
              <a:buFont typeface="Symbol" panose="05050102010706020507" pitchFamily="18" charset="2"/>
              <a:buChar char=""/>
            </a:pPr>
            <a:r>
              <a:rPr lang="en-US" sz="2100"/>
              <a:t>The unique feature we create are built into our OS and made available to our players</a:t>
            </a:r>
          </a:p>
          <a:p>
            <a:pPr marL="514350" lvl="0" indent="-514350">
              <a:buFont typeface="Symbol" panose="05050102010706020507" pitchFamily="18" charset="2"/>
              <a:buChar char=""/>
            </a:pPr>
            <a:r>
              <a:rPr lang="en-US" sz="2100"/>
              <a:t>We offer open APIs to those feature for partners to integrate</a:t>
            </a:r>
          </a:p>
          <a:p>
            <a:pPr marL="514350" lvl="0" indent="-514350">
              <a:buFont typeface="Symbol" panose="05050102010706020507" pitchFamily="18" charset="2"/>
              <a:buChar char=""/>
            </a:pPr>
            <a:r>
              <a:rPr lang="en-US" sz="2400">
                <a:latin typeface="Calibri" panose="020F0502020204030204" pitchFamily="34" charset="0"/>
                <a:ea typeface="Calibri" panose="020F0502020204030204" pitchFamily="34" charset="0"/>
                <a:cs typeface="Times New Roman" panose="02020603050405020304" pitchFamily="18" charset="0"/>
              </a:rPr>
              <a:t>Samsung can’t support serial connections or GPIO or audio playback capabilities that we hav</a:t>
            </a:r>
            <a:r>
              <a:rPr lang="en-US" sz="2100">
                <a:latin typeface="Calibri" panose="020F0502020204030204" pitchFamily="34" charset="0"/>
                <a:ea typeface="Calibri" panose="020F0502020204030204" pitchFamily="34" charset="0"/>
                <a:cs typeface="Times New Roman" panose="02020603050405020304" pitchFamily="18" charset="0"/>
              </a:rPr>
              <a:t>e</a:t>
            </a:r>
            <a:endParaRPr lang="en-US" sz="2100"/>
          </a:p>
          <a:p>
            <a:pPr marL="0" indent="0">
              <a:buFont typeface="Symbol" panose="05050102010706020507" pitchFamily="18" charset="2"/>
              <a:buNone/>
            </a:pPr>
            <a:r>
              <a:rPr lang="en-US" sz="2400" b="1" u="sng"/>
              <a:t>Free Authoring Software</a:t>
            </a:r>
          </a:p>
          <a:p>
            <a:pPr marL="514350" lvl="0" indent="-514350">
              <a:buFont typeface="Symbol" panose="05050102010706020507" pitchFamily="18" charset="2"/>
              <a:buChar char=""/>
            </a:pPr>
            <a:r>
              <a:rPr lang="en-US" sz="2100"/>
              <a:t>available as a desktop application for PCs &amp; MACs and as a Web interface.  </a:t>
            </a:r>
          </a:p>
          <a:p>
            <a:pPr marL="514350" marR="0" lvl="0" indent="-514350" algn="l" defTabSz="13716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400"/>
              <a:t>Vast sets of controls using triggers, events and immersive technologies integrated natively and with partners</a:t>
            </a:r>
          </a:p>
          <a:p>
            <a:pPr marL="0" indent="0">
              <a:buFont typeface="Symbol" panose="05050102010706020507" pitchFamily="18" charset="2"/>
              <a:buNone/>
            </a:pPr>
            <a:r>
              <a:rPr lang="en-US" sz="2400" b="1" u="sng"/>
              <a:t>Highly Extensible </a:t>
            </a:r>
          </a:p>
          <a:p>
            <a:pPr marL="514350" lvl="0" indent="-514350">
              <a:buFont typeface="Symbol" panose="05050102010706020507" pitchFamily="18" charset="2"/>
              <a:buChar char=""/>
            </a:pPr>
            <a:r>
              <a:rPr lang="en-US" sz="2100"/>
              <a:t>Plugins</a:t>
            </a:r>
          </a:p>
          <a:p>
            <a:pPr marL="514350" lvl="0" indent="-514350">
              <a:buFont typeface="Symbol" panose="05050102010706020507" pitchFamily="18" charset="2"/>
              <a:buChar char=""/>
            </a:pPr>
            <a:r>
              <a:rPr lang="en-US" sz="2100"/>
              <a:t>Set up players as web servers </a:t>
            </a:r>
          </a:p>
          <a:p>
            <a:pPr marL="514350" lvl="0" indent="-514350">
              <a:buFont typeface="Symbol" panose="05050102010706020507" pitchFamily="18" charset="2"/>
              <a:buChar char=""/>
            </a:pPr>
            <a:r>
              <a:rPr lang="en-US" sz="2100"/>
              <a:t>Connect to 3rd party solutions</a:t>
            </a:r>
          </a:p>
          <a:p>
            <a:pPr marL="514350" lvl="0" indent="-514350">
              <a:buFont typeface="Symbol" panose="05050102010706020507" pitchFamily="18" charset="2"/>
              <a:buChar char=""/>
            </a:pPr>
            <a:r>
              <a:rPr lang="en-US" sz="2100"/>
              <a:t>Partners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latin typeface="Calibri" panose="020F0502020204030204" pitchFamily="34" charset="0"/>
                <a:ea typeface="Calibri" panose="020F0502020204030204" pitchFamily="34" charset="0"/>
                <a:cs typeface="Times New Roman" panose="02020603050405020304" pitchFamily="18" charset="0"/>
              </a:rPr>
              <a:t>Example customer </a:t>
            </a:r>
            <a:r>
              <a:rPr lang="en-US" sz="1100">
                <a:latin typeface="Calibri" panose="020F0502020204030204" pitchFamily="34" charset="0"/>
                <a:ea typeface="Calibri" panose="020F0502020204030204" pitchFamily="34" charset="0"/>
                <a:cs typeface="Times New Roman" panose="02020603050405020304" pitchFamily="18" charset="0"/>
              </a:rPr>
              <a:t>: Meta lands – its not always about the power, its about the overall quality &amp; value the 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A5D0B2C8-089D-F44F-9056-E4858B823D55}" type="slidenum">
              <a:rPr lang="en-US" smtClean="0"/>
              <a:t>8</a:t>
            </a:fld>
            <a:endParaRPr lang="en-US"/>
          </a:p>
        </p:txBody>
      </p:sp>
    </p:spTree>
    <p:extLst>
      <p:ext uri="{BB962C8B-B14F-4D97-AF65-F5344CB8AC3E}">
        <p14:creationId xmlns:p14="http://schemas.microsoft.com/office/powerpoint/2010/main" val="3714110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a:t>High Performance Appliance</a:t>
            </a:r>
          </a:p>
          <a:p>
            <a:pPr marL="342900" marR="0" lvl="0" indent="-3429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A BrightSign player is an appliance (purpose-built for a task of signage). </a:t>
            </a:r>
          </a:p>
          <a:p>
            <a:pPr marL="342900" marR="0" lvl="0" indent="-3429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They simply don’t fail</a:t>
            </a:r>
          </a:p>
          <a:p>
            <a:pPr marL="342900" marR="0" lvl="0" indent="-3429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Components are long lived &amp; are selected for bleeding-edge high performance that ensures relevance in content support for many years to come </a:t>
            </a:r>
          </a:p>
          <a:p>
            <a:pPr marL="0" indent="0">
              <a:buFont typeface="Symbol" panose="05050102010706020507" pitchFamily="18" charset="2"/>
              <a:buNone/>
            </a:pPr>
            <a:r>
              <a:rPr lang="en-US" sz="2400" b="1" u="sng" dirty="0"/>
              <a:t>Unprecedented Longevity </a:t>
            </a:r>
          </a:p>
          <a:p>
            <a:pPr marL="342900" indent="-342900">
              <a:buFont typeface="Arial" panose="020B0604020202020204" pitchFamily="34" charset="0"/>
              <a:buChar char="•"/>
            </a:pPr>
            <a:r>
              <a:rPr lang="en-US" sz="2400" dirty="0"/>
              <a:t>A BrightSign player’s useful life is maintained thru free/cross-compatible OS updates that leave no player behind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Free updates: Free updates include more than fixes they offer new capabilities to leverage for growth &amp; avoid rip/replace </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We provide free OS updates for a minimum of 5 years from a product release. </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Every player gets free updates &amp; not just bug fixes, but new features to keep up with market trends which results in incomparable longevity in the field that our competitors cannot touch. </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Updates include updates to core technologies used to develop signage (Node and Chromium), security updates, and feature enhancements.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Unprecedented Cross compatible OS: BrightSign player hardware isn’t locked to OS versions – we offer current releases across generations of players </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All BrightSign players running our OS have the same core. </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While individual product capabilities may vary (such as  4K support or 8K support), Chrome, Node, Streaming, and APIs are all consistent across each device. </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with SoC you have to match the OS to the hardware with no upgrade path except rip &amp; replace.  </a:t>
            </a:r>
          </a:p>
          <a:p>
            <a:pPr marL="342900" marR="0" lvl="0" indent="-3429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Scalable to grow with your needs </a:t>
            </a:r>
          </a:p>
          <a:p>
            <a:pPr marL="1114425" lvl="1" indent="-428625">
              <a:buFont typeface="Arial" panose="020B0604020202020204" pitchFamily="34" charset="0"/>
              <a:buChar char="•"/>
            </a:pPr>
            <a:r>
              <a:rPr lang="en-US" sz="2100" dirty="0"/>
              <a:t>We also offer free BrightAuthor:connected and BSN.cloud updates</a:t>
            </a:r>
          </a:p>
          <a:p>
            <a:pPr marL="1114425" lvl="1" indent="-428625">
              <a:buFont typeface="Arial" panose="020B0604020202020204" pitchFamily="34" charset="0"/>
              <a:buChar char="•"/>
            </a:pPr>
            <a:r>
              <a:rPr lang="en-US" sz="2100" dirty="0"/>
              <a:t>we build leading edge performance (8K, HTML performs) into our high-end players to keep them relevant for a longer life</a:t>
            </a:r>
          </a:p>
          <a:p>
            <a:pPr marL="1114425" lvl="1" indent="-428625">
              <a:buFont typeface="Arial" panose="020B0604020202020204" pitchFamily="34" charset="0"/>
              <a:buChar char="•"/>
            </a:pPr>
            <a:r>
              <a:rPr lang="en-US" sz="2100" dirty="0"/>
              <a:t>add new solutions when you need them such as optional BSN.cloud &amp; integrated partner solutions</a:t>
            </a:r>
            <a:endParaRPr lang="en-US" sz="2400" dirty="0"/>
          </a:p>
          <a:p>
            <a:pPr marL="342900" lvl="0" indent="-342900">
              <a:buFont typeface="Arial" panose="020B0604020202020204" pitchFamily="34" charset="0"/>
              <a:buChar char="•"/>
            </a:pPr>
            <a:r>
              <a:rPr lang="en-US" sz="2400" dirty="0"/>
              <a:t>Competition</a:t>
            </a:r>
          </a:p>
          <a:p>
            <a:pPr marL="1114425" lvl="1" indent="-428625">
              <a:buFont typeface="Arial" panose="020B0604020202020204" pitchFamily="34" charset="0"/>
              <a:buChar char="•"/>
            </a:pPr>
            <a:r>
              <a:rPr lang="en-US" sz="2000" dirty="0"/>
              <a:t>SoC – their embedded player is locked to the OS it ships with, which means you have to rip &amp; replace the screen to gain new capabilities or when it simply stops working because it is unreliable and unsecure for long term use. SOC displays all have the same core components until the new models are released &amp; they are locked to their OS version upon delivery.  So no updates to Chrome and Node once you install it. Once a SOC display is installed, it starts to age and rip/replace it only way to upgrade to features or get fixes.</a:t>
            </a:r>
          </a:p>
          <a:p>
            <a:pPr marL="1114425" lvl="1" indent="-428625">
              <a:buFont typeface="Arial" panose="020B0604020202020204" pitchFamily="34" charset="0"/>
              <a:buChar char="•"/>
            </a:pPr>
            <a:r>
              <a:rPr lang="en-US" sz="2000" dirty="0"/>
              <a:t>Signage that runs Chrome OS takes the opposite approach. The update is monthly. This causes changes that are hard to adapt to for digital signage and also causes signage solutions that run Chrome to drop support for devices much more quickly because they can’t keep up with all the OS updates and adjust them to run for signage. – you can’t opt out!</a:t>
            </a:r>
          </a:p>
          <a:p>
            <a:pPr marL="0" indent="0">
              <a:buFont typeface="Symbol" panose="05050102010706020507" pitchFamily="18" charset="2"/>
              <a:buNone/>
            </a:pPr>
            <a:r>
              <a:rPr lang="en-US" sz="2400" b="1" u="sng" dirty="0"/>
              <a:t>Purple goes green</a:t>
            </a:r>
          </a:p>
          <a:p>
            <a:pPr marL="514350" lvl="0" indent="-514350">
              <a:buFont typeface="Symbol" panose="05050102010706020507" pitchFamily="18" charset="2"/>
              <a:buChar char=""/>
            </a:pPr>
            <a:r>
              <a:rPr lang="en-US" sz="2100" dirty="0"/>
              <a:t>Power efficient saves on operational utilities  - BrightSign players run off 6x less power than a PC</a:t>
            </a:r>
          </a:p>
          <a:p>
            <a:pPr marL="514350" lvl="0" indent="-514350">
              <a:buFont typeface="Symbol" panose="05050102010706020507" pitchFamily="18" charset="2"/>
              <a:buChar char=""/>
            </a:pPr>
            <a:r>
              <a:rPr lang="en-US" sz="2100" dirty="0"/>
              <a:t>PCs get cycled every 3-4 years and BrightSigns live for at least 6 years and often up to 9</a:t>
            </a:r>
          </a:p>
          <a:p>
            <a:pPr marL="514350" marR="0" lvl="0" indent="-514350" algn="l" defTabSz="13716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100" dirty="0"/>
              <a:t>CEC controls to control powering screens on/off to reduce operating expenses</a:t>
            </a:r>
          </a:p>
          <a:p>
            <a:pPr marL="514350" lvl="0" indent="-514350">
              <a:buFont typeface="Symbol" panose="05050102010706020507" pitchFamily="18" charset="2"/>
              <a:buChar char=""/>
            </a:pPr>
            <a:r>
              <a:rPr lang="en-US" sz="2100" dirty="0"/>
              <a:t>Players can be repurposed because they are built to last for an unprecedented number of years (we have players that are running in the field for over 10 years)</a:t>
            </a:r>
          </a:p>
          <a:p>
            <a:pPr marL="0" lvl="0" indent="0">
              <a:buFont typeface="Symbol" panose="05050102010706020507" pitchFamily="18" charset="2"/>
              <a:buNone/>
            </a:pPr>
            <a:r>
              <a:rPr lang="en-US" sz="2400" b="1" u="sng" dirty="0"/>
              <a:t>Flexible CMS choices </a:t>
            </a:r>
          </a:p>
          <a:p>
            <a:pPr marL="428625" lvl="0" indent="-428625">
              <a:buFont typeface="Arial" panose="020B0604020202020204" pitchFamily="34" charset="0"/>
              <a:buChar char="•"/>
            </a:pPr>
            <a:r>
              <a:rPr lang="en-US" sz="2100" dirty="0"/>
              <a:t>Unique to BrightSign is the support of many CMS solutions – we support 100+ integrated CMS partner solutions</a:t>
            </a:r>
          </a:p>
          <a:p>
            <a:pPr marL="428625" lvl="0" indent="-428625">
              <a:buFont typeface="Arial" panose="020B0604020202020204" pitchFamily="34" charset="0"/>
              <a:buChar char="•"/>
            </a:pPr>
            <a:r>
              <a:rPr lang="en-US" sz="2100" dirty="0"/>
              <a:t>BrightSign supports multiple CMS partner solutions on a single network </a:t>
            </a:r>
          </a:p>
          <a:p>
            <a:pPr marL="428625" lvl="0" indent="-428625">
              <a:buFont typeface="Arial" panose="020B0604020202020204" pitchFamily="34" charset="0"/>
              <a:buChar char="•"/>
            </a:pPr>
            <a:r>
              <a:rPr lang="en-US" sz="2100" dirty="0"/>
              <a:t>All features available in our OS are offered as open APIs so that an integrated CMS partner can them to add support our features in their solutions. </a:t>
            </a:r>
          </a:p>
          <a:p>
            <a:pPr marL="1114425" lvl="1" indent="-428625">
              <a:buFont typeface="Courier New" panose="02070309020205020404" pitchFamily="49" charset="0"/>
              <a:buChar char="o"/>
            </a:pPr>
            <a:endParaRPr lang="en-US" sz="2100" dirty="0"/>
          </a:p>
          <a:p>
            <a:pPr marL="0" lvl="0" indent="0">
              <a:buFont typeface="Arial" panose="020B0604020202020204" pitchFamily="34" charset="0"/>
              <a:buNone/>
            </a:pPr>
            <a:endParaRPr lang="en-US" sz="210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5D0B2C8-089D-F44F-9056-E4858B823D55}" type="slidenum">
              <a:rPr lang="en-US" smtClean="0"/>
              <a:t>9</a:t>
            </a:fld>
            <a:endParaRPr lang="en-US"/>
          </a:p>
        </p:txBody>
      </p:sp>
    </p:spTree>
    <p:extLst>
      <p:ext uri="{BB962C8B-B14F-4D97-AF65-F5344CB8AC3E}">
        <p14:creationId xmlns:p14="http://schemas.microsoft.com/office/powerpoint/2010/main" val="2917464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latin typeface="Calibri" panose="020F0502020204030204" pitchFamily="34" charset="0"/>
                <a:ea typeface="Calibri" panose="020F0502020204030204" pitchFamily="34" charset="0"/>
                <a:cs typeface="Times New Roman" panose="02020603050405020304" pitchFamily="18" charset="0"/>
              </a:rPr>
              <a:t>The most expensive investment in signage is the risk. </a:t>
            </a:r>
            <a:r>
              <a:rPr lang="en-US" sz="1200" b="0">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The most expensive investment in signage is the risk. All the BrightSignOS pillars we just described greatly reduce the major risks involved with signage and </a:t>
            </a:r>
            <a:r>
              <a:rPr lang="en-US" sz="1200" b="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delivers overall cost savings to your investment.  With an investment in BrightSign, you mitigate the risks and saves on the true total cost of ownership. </a:t>
            </a:r>
          </a:p>
          <a:p>
            <a:pPr marL="342900" marR="0" lvl="0" indent="-342900">
              <a:buFont typeface="Symbol" panose="05050102010706020507" pitchFamily="18" charset="2"/>
              <a:buChar char=""/>
            </a:pPr>
            <a:r>
              <a:rPr lang="en-US" sz="1400" b="1">
                <a:latin typeface="Calibri" panose="020F0502020204030204" pitchFamily="34" charset="0"/>
                <a:ea typeface="Calibri" panose="020F0502020204030204" pitchFamily="34" charset="0"/>
                <a:cs typeface="Times New Roman" panose="02020603050405020304" pitchFamily="18" charset="0"/>
              </a:rPr>
              <a:t>Higher quality &amp; purpose-built</a:t>
            </a:r>
            <a:r>
              <a:rPr lang="en-US" sz="1400">
                <a:latin typeface="Calibri" panose="020F0502020204030204" pitchFamily="34" charset="0"/>
                <a:ea typeface="Calibri" panose="020F0502020204030204" pitchFamily="34" charset="0"/>
                <a:cs typeface="Times New Roman" panose="02020603050405020304" pitchFamily="18" charset="0"/>
              </a:rPr>
              <a:t> hardware &amp; p OS that are more capable, durable, secure &amp; performant</a:t>
            </a:r>
          </a:p>
          <a:p>
            <a:pPr marL="800100" lvl="1" indent="-342900">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Vast set of players to choose from so you can purchase at the </a:t>
            </a:r>
            <a:r>
              <a:rPr lang="en-US" sz="1400" b="1">
                <a:effectLst/>
                <a:latin typeface="Calibri" panose="020F0502020204030204" pitchFamily="34" charset="0"/>
                <a:ea typeface="Calibri" panose="020F0502020204030204" pitchFamily="34" charset="0"/>
                <a:cs typeface="Times New Roman" panose="02020603050405020304" pitchFamily="18" charset="0"/>
              </a:rPr>
              <a:t>price point that fits your needs</a:t>
            </a:r>
            <a:r>
              <a:rPr lang="en-US" sz="1400">
                <a:effectLst/>
                <a:latin typeface="Calibri" panose="020F0502020204030204" pitchFamily="34" charset="0"/>
                <a:ea typeface="Calibri" panose="020F0502020204030204" pitchFamily="34" charset="0"/>
                <a:cs typeface="Times New Roman" panose="02020603050405020304" pitchFamily="18" charset="0"/>
              </a:rPr>
              <a:t>. SoC solutions only offer 1 choice and it</a:t>
            </a:r>
          </a:p>
          <a:p>
            <a:pPr marL="800100" lvl="1" indent="-342900">
              <a:buFont typeface="Symbol" panose="05050102010706020507" pitchFamily="18" charset="2"/>
              <a:buChar char=""/>
            </a:pPr>
            <a:r>
              <a:rPr lang="en-US" sz="1400" b="1">
                <a:latin typeface="Calibri" panose="020F0502020204030204" pitchFamily="34" charset="0"/>
                <a:ea typeface="Calibri" panose="020F0502020204030204" pitchFamily="34" charset="0"/>
                <a:cs typeface="Times New Roman" panose="02020603050405020304" pitchFamily="18" charset="0"/>
              </a:rPr>
              <a:t>maintenance cost savings </a:t>
            </a:r>
            <a:r>
              <a:rPr lang="en-US" sz="1400">
                <a:latin typeface="Calibri" panose="020F0502020204030204" pitchFamily="34" charset="0"/>
                <a:ea typeface="Calibri" panose="020F0502020204030204" pitchFamily="34" charset="0"/>
                <a:cs typeface="Times New Roman" panose="02020603050405020304" pitchFamily="18" charset="0"/>
              </a:rPr>
              <a:t>due to BrightSign’s &lt;1% failure rate due to its solid-state hardware</a:t>
            </a:r>
          </a:p>
          <a:p>
            <a:pPr marL="800100" lvl="1" indent="-342900">
              <a:buFont typeface="Symbol" panose="05050102010706020507" pitchFamily="18" charset="2"/>
              <a:buChar char=""/>
            </a:pPr>
            <a:r>
              <a:rPr lang="en-US" sz="1400">
                <a:latin typeface="Calibri" panose="020F0502020204030204" pitchFamily="34" charset="0"/>
                <a:ea typeface="Calibri" panose="020F0502020204030204" pitchFamily="34" charset="0"/>
                <a:cs typeface="Times New Roman" panose="02020603050405020304" pitchFamily="18" charset="0"/>
              </a:rPr>
              <a:t>Close to 0</a:t>
            </a:r>
            <a:r>
              <a:rPr lang="en-US" sz="1400" b="1">
                <a:latin typeface="Calibri" panose="020F0502020204030204" pitchFamily="34" charset="0"/>
                <a:ea typeface="Calibri" panose="020F0502020204030204" pitchFamily="34" charset="0"/>
                <a:cs typeface="Times New Roman" panose="02020603050405020304" pitchFamily="18" charset="0"/>
              </a:rPr>
              <a:t>% downtime </a:t>
            </a:r>
            <a:r>
              <a:rPr lang="en-US" sz="1400">
                <a:latin typeface="Calibri" panose="020F0502020204030204" pitchFamily="34" charset="0"/>
                <a:ea typeface="Calibri" panose="020F0502020204030204" pitchFamily="34" charset="0"/>
                <a:cs typeface="Times New Roman" panose="02020603050405020304" pitchFamily="18" charset="0"/>
              </a:rPr>
              <a:t>due to  ultra high reliability of OS, self healing &amp; rock-solid security </a:t>
            </a:r>
          </a:p>
          <a:p>
            <a:pPr marL="800100" lvl="1" indent="-342900">
              <a:buFont typeface="Symbol" panose="05050102010706020507" pitchFamily="18" charset="2"/>
              <a:buChar char=""/>
            </a:pPr>
            <a:r>
              <a:rPr lang="en-US" sz="1400" b="1">
                <a:latin typeface="Calibri" panose="020F0502020204030204" pitchFamily="34" charset="0"/>
                <a:ea typeface="Calibri" panose="020F0502020204030204" pitchFamily="34" charset="0"/>
                <a:cs typeface="Times New Roman" panose="02020603050405020304" pitchFamily="18" charset="0"/>
              </a:rPr>
              <a:t>Reduced operational costs </a:t>
            </a:r>
            <a:r>
              <a:rPr lang="en-US" sz="1400">
                <a:latin typeface="Calibri" panose="020F0502020204030204" pitchFamily="34" charset="0"/>
                <a:ea typeface="Calibri" panose="020F0502020204030204" pitchFamily="34" charset="0"/>
                <a:cs typeface="Times New Roman" panose="02020603050405020304" pitchFamily="18" charset="0"/>
              </a:rPr>
              <a:t>due to its power efficiency results in utility cost savings &amp; without the need for costly temperature controlled &amp; ventilated operating environments you save even more</a:t>
            </a:r>
          </a:p>
          <a:p>
            <a:pPr marL="342900" marR="0" lvl="0" indent="-342900">
              <a:buFont typeface="Symbol" panose="05050102010706020507" pitchFamily="18" charset="2"/>
              <a:buChar char=""/>
            </a:pPr>
            <a:r>
              <a:rPr lang="en-US" sz="1400" b="1">
                <a:effectLst/>
                <a:latin typeface="Calibri" panose="020F0502020204030204" pitchFamily="34" charset="0"/>
                <a:ea typeface="Calibri" panose="020F0502020204030204" pitchFamily="34" charset="0"/>
                <a:cs typeface="Times New Roman" panose="02020603050405020304" pitchFamily="18" charset="0"/>
              </a:rPr>
              <a:t>Free tools</a:t>
            </a:r>
          </a:p>
          <a:p>
            <a:pPr marL="800100" lvl="1" indent="-342900">
              <a:buFont typeface="Symbol" panose="05050102010706020507" pitchFamily="18" charset="2"/>
              <a:buChar char=""/>
            </a:pPr>
            <a:r>
              <a:rPr lang="en-US" sz="1400" b="1">
                <a:effectLst/>
                <a:latin typeface="Calibri" panose="020F0502020204030204" pitchFamily="34" charset="0"/>
                <a:ea typeface="Calibri" panose="020F0502020204030204" pitchFamily="34" charset="0"/>
                <a:cs typeface="Times New Roman" panose="02020603050405020304" pitchFamily="18" charset="0"/>
              </a:rPr>
              <a:t>Free Player Networking</a:t>
            </a:r>
            <a:r>
              <a:rPr lang="en-US" sz="1400">
                <a:effectLst/>
                <a:latin typeface="Calibri" panose="020F0502020204030204" pitchFamily="34" charset="0"/>
                <a:ea typeface="Calibri" panose="020F0502020204030204" pitchFamily="34" charset="0"/>
                <a:cs typeface="Times New Roman" panose="02020603050405020304" pitchFamily="18" charset="0"/>
              </a:rPr>
              <a:t> </a:t>
            </a:r>
            <a:r>
              <a:rPr lang="en-US" sz="1400">
                <a:latin typeface="Calibri" panose="020F0502020204030204" pitchFamily="34" charset="0"/>
                <a:ea typeface="Calibri" panose="020F0502020204030204" pitchFamily="34" charset="0"/>
                <a:cs typeface="Times New Roman" panose="02020603050405020304" pitchFamily="18" charset="0"/>
              </a:rPr>
              <a:t>options: Local area networking &amp; simple file networking or go with tried and true SD card publishing with </a:t>
            </a:r>
            <a:r>
              <a:rPr lang="en-US" sz="1400" err="1">
                <a:latin typeface="Calibri" panose="020F0502020204030204" pitchFamily="34" charset="0"/>
                <a:ea typeface="Calibri" panose="020F0502020204030204" pitchFamily="34" charset="0"/>
                <a:cs typeface="Times New Roman" panose="02020603050405020304" pitchFamily="18" charset="0"/>
              </a:rPr>
              <a:t>SneakerNet</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US" sz="1400" b="1">
                <a:latin typeface="Calibri" panose="020F0502020204030204" pitchFamily="34" charset="0"/>
                <a:ea typeface="Calibri" panose="020F0502020204030204" pitchFamily="34" charset="0"/>
                <a:cs typeface="Times New Roman" panose="02020603050405020304" pitchFamily="18" charset="0"/>
              </a:rPr>
              <a:t>Free Control Cloud</a:t>
            </a:r>
            <a:r>
              <a:rPr lang="en-US" sz="1400">
                <a:latin typeface="Calibri" panose="020F0502020204030204" pitchFamily="34" charset="0"/>
                <a:ea typeface="Calibri" panose="020F0502020204030204" pitchFamily="34" charset="0"/>
                <a:cs typeface="Times New Roman" panose="02020603050405020304" pitchFamily="18" charset="0"/>
              </a:rPr>
              <a:t> subscription for real time access to player health and remote controls</a:t>
            </a:r>
          </a:p>
          <a:p>
            <a:pPr marL="800100" lvl="1" indent="-342900">
              <a:buFont typeface="Symbol" panose="05050102010706020507" pitchFamily="18" charset="2"/>
              <a:buChar char=""/>
            </a:pPr>
            <a:r>
              <a:rPr lang="en-US" sz="1400" b="1">
                <a:effectLst/>
                <a:latin typeface="Calibri" panose="020F0502020204030204" pitchFamily="34" charset="0"/>
                <a:ea typeface="Calibri" panose="020F0502020204030204" pitchFamily="34" charset="0"/>
                <a:cs typeface="Times New Roman" panose="02020603050405020304" pitchFamily="18" charset="0"/>
              </a:rPr>
              <a:t>Free BrightAuthor:connected</a:t>
            </a:r>
            <a:r>
              <a:rPr lang="en-US" sz="1400">
                <a:effectLst/>
                <a:latin typeface="Calibri" panose="020F0502020204030204" pitchFamily="34" charset="0"/>
                <a:ea typeface="Calibri" panose="020F0502020204030204" pitchFamily="34" charset="0"/>
                <a:cs typeface="Times New Roman" panose="02020603050405020304" pitchFamily="18" charset="0"/>
              </a:rPr>
              <a:t> free standalone CMS with access to hundreds of signage specific features needed to create and publish captivating presentations.  </a:t>
            </a:r>
          </a:p>
          <a:p>
            <a:pPr marL="342900" marR="0" lvl="0" indent="-342900">
              <a:buFont typeface="Symbol" panose="05050102010706020507" pitchFamily="18" charset="2"/>
              <a:buChar char=""/>
            </a:pPr>
            <a:r>
              <a:rPr lang="en-US" sz="1400" b="1">
                <a:effectLst/>
                <a:latin typeface="Calibri" panose="020F0502020204030204" pitchFamily="34" charset="0"/>
                <a:ea typeface="Calibri" panose="020F0502020204030204" pitchFamily="34" charset="0"/>
                <a:cs typeface="Times New Roman" panose="02020603050405020304" pitchFamily="18" charset="0"/>
              </a:rPr>
              <a:t>Longevity</a:t>
            </a:r>
            <a:r>
              <a:rPr lang="en-US" sz="1400">
                <a:effectLst/>
                <a:latin typeface="Calibri" panose="020F0502020204030204" pitchFamily="34" charset="0"/>
                <a:ea typeface="Calibri" panose="020F0502020204030204" pitchFamily="34" charset="0"/>
                <a:cs typeface="Times New Roman" panose="02020603050405020304" pitchFamily="18" charset="0"/>
              </a:rPr>
              <a:t> </a:t>
            </a:r>
            <a:r>
              <a:rPr lang="en-US" sz="1400">
                <a:latin typeface="Calibri" panose="020F0502020204030204" pitchFamily="34" charset="0"/>
                <a:ea typeface="Calibri" panose="020F0502020204030204" pitchFamily="34" charset="0"/>
                <a:cs typeface="Times New Roman" panose="02020603050405020304" pitchFamily="18" charset="0"/>
              </a:rPr>
              <a:t>for BrightSign is unrivaled at 5-8 years. </a:t>
            </a:r>
            <a:r>
              <a:rPr lang="en-US" sz="1400">
                <a:effectLst/>
                <a:latin typeface="Calibri" panose="020F0502020204030204" pitchFamily="34" charset="0"/>
                <a:ea typeface="Calibri" panose="020F0502020204030204" pitchFamily="34" charset="0"/>
                <a:cs typeface="Times New Roman" panose="02020603050405020304" pitchFamily="18" charset="0"/>
              </a:rPr>
              <a:t>BrightSignOS &amp; solid-state platform – they have a longer life cycle &amp; can be repurposed because we keep them up to date with OS releases</a:t>
            </a:r>
          </a:p>
          <a:p>
            <a:pPr marL="800100" lvl="1" indent="-342900">
              <a:buFont typeface="Symbol" panose="05050102010706020507" pitchFamily="18" charset="2"/>
              <a:buChar char=""/>
            </a:pPr>
            <a:r>
              <a:rPr lang="en-US" sz="1400" b="1">
                <a:effectLst/>
                <a:latin typeface="Calibri" panose="020F0502020204030204" pitchFamily="34" charset="0"/>
                <a:ea typeface="Calibri" panose="020F0502020204030204" pitchFamily="34" charset="0"/>
                <a:cs typeface="Times New Roman" panose="02020603050405020304" pitchFamily="18" charset="0"/>
              </a:rPr>
              <a:t>Free upgrades </a:t>
            </a:r>
            <a:r>
              <a:rPr lang="en-US" sz="1400">
                <a:effectLst/>
                <a:latin typeface="Calibri" panose="020F0502020204030204" pitchFamily="34" charset="0"/>
                <a:ea typeface="Calibri" panose="020F0502020204030204" pitchFamily="34" charset="0"/>
                <a:cs typeface="Times New Roman" panose="02020603050405020304" pitchFamily="18" charset="0"/>
              </a:rPr>
              <a:t>of BrightSignOS for over 5 years guaranteed and not just for bug fixes, but also for new features allowing your signage to grow over time</a:t>
            </a:r>
          </a:p>
          <a:p>
            <a:pPr marL="800100" lvl="1" indent="-342900">
              <a:buFont typeface="Symbol" panose="05050102010706020507" pitchFamily="18" charset="2"/>
              <a:buChar char=""/>
            </a:pPr>
            <a:r>
              <a:rPr lang="en-US" sz="1400" b="1">
                <a:latin typeface="Calibri" panose="020F0502020204030204" pitchFamily="34" charset="0"/>
                <a:ea typeface="Calibri" panose="020F0502020204030204" pitchFamily="34" charset="0"/>
                <a:cs typeface="Times New Roman" panose="02020603050405020304" pitchFamily="18" charset="0"/>
              </a:rPr>
              <a:t>Repurpose players </a:t>
            </a:r>
            <a:r>
              <a:rPr lang="en-US" sz="1400">
                <a:latin typeface="Calibri" panose="020F0502020204030204" pitchFamily="34" charset="0"/>
                <a:ea typeface="Calibri" panose="020F0502020204030204" pitchFamily="34" charset="0"/>
                <a:cs typeface="Times New Roman" panose="02020603050405020304" pitchFamily="18" charset="0"/>
              </a:rPr>
              <a:t>for new applications – there is no end of life to a BrightSign player</a:t>
            </a:r>
          </a:p>
          <a:p>
            <a:pPr marL="800100" lvl="1" indent="-342900">
              <a:buFont typeface="Symbol" panose="05050102010706020507" pitchFamily="18" charset="2"/>
              <a:buChar char=""/>
            </a:pPr>
            <a:r>
              <a:rPr lang="en-US" sz="1400" b="1">
                <a:latin typeface="Calibri" panose="020F0502020204030204" pitchFamily="34" charset="0"/>
                <a:ea typeface="Calibri" panose="020F0502020204030204" pitchFamily="34" charset="0"/>
                <a:cs typeface="Times New Roman" panose="02020603050405020304" pitchFamily="18" charset="0"/>
              </a:rPr>
              <a:t>Always connected </a:t>
            </a:r>
            <a:r>
              <a:rPr lang="en-US" sz="1400">
                <a:latin typeface="Calibri" panose="020F0502020204030204" pitchFamily="34" charset="0"/>
                <a:ea typeface="Calibri" panose="020F0502020204030204" pitchFamily="34" charset="0"/>
                <a:cs typeface="Times New Roman" panose="02020603050405020304" pitchFamily="18" charset="0"/>
              </a:rPr>
              <a:t>- There is basically no need to put boots on the ground to service players that don’t fail, don’t stop playing and are always connected with remote control </a:t>
            </a:r>
          </a:p>
          <a:p>
            <a:pPr marL="800100" lvl="1" indent="-342900">
              <a:buFont typeface="Symbol" panose="05050102010706020507" pitchFamily="18" charset="2"/>
              <a:buChar char=""/>
            </a:pPr>
            <a:r>
              <a:rPr lang="en-US" sz="1400">
                <a:latin typeface="Calibri" panose="020F0502020204030204" pitchFamily="34" charset="0"/>
                <a:ea typeface="Calibri" panose="020F0502020204030204" pitchFamily="34" charset="0"/>
                <a:cs typeface="Times New Roman" panose="02020603050405020304" pitchFamily="18" charset="0"/>
              </a:rPr>
              <a:t>highly efficient cloud-based network solutions to send content updates and monitors player and network health from a remote location. </a:t>
            </a:r>
            <a:endParaRPr lang="en-US" sz="1200" b="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endParaRPr>
          </a:p>
          <a:p>
            <a:endParaRPr lang="en-US" b="0"/>
          </a:p>
        </p:txBody>
      </p:sp>
      <p:sp>
        <p:nvSpPr>
          <p:cNvPr id="4" name="Slide Number Placeholder 3"/>
          <p:cNvSpPr>
            <a:spLocks noGrp="1"/>
          </p:cNvSpPr>
          <p:nvPr>
            <p:ph type="sldNum" sz="quarter" idx="5"/>
          </p:nvPr>
        </p:nvSpPr>
        <p:spPr/>
        <p:txBody>
          <a:bodyPr/>
          <a:lstStyle/>
          <a:p>
            <a:fld id="{A5D0B2C8-089D-F44F-9056-E4858B823D55}" type="slidenum">
              <a:rPr lang="en-US" smtClean="0"/>
              <a:t>10</a:t>
            </a:fld>
            <a:endParaRPr lang="en-US"/>
          </a:p>
        </p:txBody>
      </p:sp>
    </p:spTree>
    <p:extLst>
      <p:ext uri="{BB962C8B-B14F-4D97-AF65-F5344CB8AC3E}">
        <p14:creationId xmlns:p14="http://schemas.microsoft.com/office/powerpoint/2010/main" val="260484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4AEE444D-C350-40E2-8AF4-464D4D71FD84}"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DD5E7-4292-4A31-B513-0F002613ECF8}" type="slidenum">
              <a:rPr lang="en-US" smtClean="0"/>
              <a:t>‹#›</a:t>
            </a:fld>
            <a:endParaRPr lang="en-US"/>
          </a:p>
        </p:txBody>
      </p:sp>
    </p:spTree>
    <p:extLst>
      <p:ext uri="{BB962C8B-B14F-4D97-AF65-F5344CB8AC3E}">
        <p14:creationId xmlns:p14="http://schemas.microsoft.com/office/powerpoint/2010/main" val="3825776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0659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8915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Master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665A875-C5FA-4242-9B11-A0AD06F3CF9B}"/>
              </a:ext>
            </a:extLst>
          </p:cNvPr>
          <p:cNvSpPr>
            <a:spLocks noGrp="1"/>
          </p:cNvSpPr>
          <p:nvPr>
            <p:ph type="pic" sz="quarter" idx="10" hasCustomPrompt="1"/>
          </p:nvPr>
        </p:nvSpPr>
        <p:spPr>
          <a:xfrm>
            <a:off x="1" y="0"/>
            <a:ext cx="18287999" cy="102870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203085103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FA71971-FA32-405E-8B91-98BC53F6362F}"/>
              </a:ext>
            </a:extLst>
          </p:cNvPr>
          <p:cNvSpPr>
            <a:spLocks noGrp="1"/>
          </p:cNvSpPr>
          <p:nvPr>
            <p:ph type="pic" sz="quarter" idx="14" hasCustomPrompt="1"/>
          </p:nvPr>
        </p:nvSpPr>
        <p:spPr>
          <a:xfrm>
            <a:off x="913475" y="876044"/>
            <a:ext cx="9259226" cy="847750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48880731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079B16E4-29F6-4637-B895-1D21FC21878A}"/>
              </a:ext>
            </a:extLst>
          </p:cNvPr>
          <p:cNvSpPr>
            <a:spLocks noGrp="1"/>
          </p:cNvSpPr>
          <p:nvPr>
            <p:ph type="pic" sz="quarter" idx="15" hasCustomPrompt="1"/>
          </p:nvPr>
        </p:nvSpPr>
        <p:spPr>
          <a:xfrm>
            <a:off x="1926236" y="3552669"/>
            <a:ext cx="14435528" cy="6734331"/>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06293827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9EB5E956-8933-4751-B348-F81A0B6E840E}"/>
              </a:ext>
            </a:extLst>
          </p:cNvPr>
          <p:cNvSpPr>
            <a:spLocks noGrp="1"/>
          </p:cNvSpPr>
          <p:nvPr>
            <p:ph type="pic" sz="quarter" idx="10" hasCustomPrompt="1"/>
          </p:nvPr>
        </p:nvSpPr>
        <p:spPr>
          <a:xfrm>
            <a:off x="11220450" y="895350"/>
            <a:ext cx="6305550" cy="77343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50097721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0782B09-7F5D-B54F-95D0-B5A1338664CF}"/>
              </a:ext>
            </a:extLst>
          </p:cNvPr>
          <p:cNvSpPr>
            <a:spLocks noGrp="1"/>
          </p:cNvSpPr>
          <p:nvPr>
            <p:ph type="pic" sz="quarter" idx="10" hasCustomPrompt="1"/>
          </p:nvPr>
        </p:nvSpPr>
        <p:spPr>
          <a:xfrm>
            <a:off x="913474" y="876043"/>
            <a:ext cx="9259226" cy="847750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EB5E956-8933-4751-B348-F81A0B6E840E}"/>
              </a:ext>
            </a:extLst>
          </p:cNvPr>
          <p:cNvSpPr>
            <a:spLocks noGrp="1"/>
          </p:cNvSpPr>
          <p:nvPr>
            <p:ph type="pic" sz="quarter" idx="10" hasCustomPrompt="1"/>
          </p:nvPr>
        </p:nvSpPr>
        <p:spPr>
          <a:xfrm>
            <a:off x="759185" y="723900"/>
            <a:ext cx="7482563" cy="485775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9EB5E956-8933-4751-B348-F81A0B6E840E}"/>
              </a:ext>
            </a:extLst>
          </p:cNvPr>
          <p:cNvSpPr>
            <a:spLocks noGrp="1"/>
          </p:cNvSpPr>
          <p:nvPr>
            <p:ph type="pic" sz="quarter" idx="10" hasCustomPrompt="1"/>
          </p:nvPr>
        </p:nvSpPr>
        <p:spPr>
          <a:xfrm>
            <a:off x="11464603" y="733160"/>
            <a:ext cx="6072128" cy="4024679"/>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9EB5E956-8933-4751-B348-F81A0B6E840E}"/>
              </a:ext>
            </a:extLst>
          </p:cNvPr>
          <p:cNvSpPr>
            <a:spLocks noGrp="1"/>
          </p:cNvSpPr>
          <p:nvPr>
            <p:ph type="pic" sz="quarter" idx="11" hasCustomPrompt="1"/>
          </p:nvPr>
        </p:nvSpPr>
        <p:spPr>
          <a:xfrm>
            <a:off x="11464604" y="5481505"/>
            <a:ext cx="6072128" cy="4024679"/>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867C961-8096-4663-BD49-60816DBBC7EB}"/>
              </a:ext>
            </a:extLst>
          </p:cNvPr>
          <p:cNvSpPr>
            <a:spLocks noGrp="1"/>
          </p:cNvSpPr>
          <p:nvPr>
            <p:ph type="pic" sz="quarter" idx="12" hasCustomPrompt="1"/>
          </p:nvPr>
        </p:nvSpPr>
        <p:spPr>
          <a:xfrm>
            <a:off x="2133598" y="685801"/>
            <a:ext cx="4901255" cy="8871734"/>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4F6D574E-19BC-46CD-A5D7-B5C0CACF2314}"/>
              </a:ext>
            </a:extLst>
          </p:cNvPr>
          <p:cNvSpPr>
            <a:spLocks noGrp="1"/>
          </p:cNvSpPr>
          <p:nvPr>
            <p:ph type="pic" sz="quarter" idx="13" hasCustomPrompt="1"/>
          </p:nvPr>
        </p:nvSpPr>
        <p:spPr>
          <a:xfrm>
            <a:off x="7327118" y="5322958"/>
            <a:ext cx="5098881" cy="423457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4" name="Picture Placeholder 8">
            <a:extLst>
              <a:ext uri="{FF2B5EF4-FFF2-40B4-BE49-F238E27FC236}">
                <a16:creationId xmlns:a16="http://schemas.microsoft.com/office/drawing/2014/main" id="{AC3ECA9A-B2EB-9448-A3C8-4388C918E11C}"/>
              </a:ext>
            </a:extLst>
          </p:cNvPr>
          <p:cNvSpPr>
            <a:spLocks noGrp="1"/>
          </p:cNvSpPr>
          <p:nvPr>
            <p:ph type="pic" sz="quarter" idx="14" hasCustomPrompt="1"/>
          </p:nvPr>
        </p:nvSpPr>
        <p:spPr>
          <a:xfrm>
            <a:off x="7327118" y="685799"/>
            <a:ext cx="5098881" cy="423457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5" name="Picture Placeholder 8">
            <a:extLst>
              <a:ext uri="{FF2B5EF4-FFF2-40B4-BE49-F238E27FC236}">
                <a16:creationId xmlns:a16="http://schemas.microsoft.com/office/drawing/2014/main" id="{FBCBA6DD-B192-B245-BE97-E9BBD174E340}"/>
              </a:ext>
            </a:extLst>
          </p:cNvPr>
          <p:cNvSpPr>
            <a:spLocks noGrp="1"/>
          </p:cNvSpPr>
          <p:nvPr>
            <p:ph type="pic" sz="quarter" idx="15" hasCustomPrompt="1"/>
          </p:nvPr>
        </p:nvSpPr>
        <p:spPr>
          <a:xfrm>
            <a:off x="12725399" y="685801"/>
            <a:ext cx="4901255" cy="8871734"/>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55309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 Master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7B2CD84-AFC4-F846-92CF-C8713DE6EB63}"/>
              </a:ext>
            </a:extLst>
          </p:cNvPr>
          <p:cNvSpPr>
            <a:spLocks noGrp="1"/>
          </p:cNvSpPr>
          <p:nvPr>
            <p:ph type="pic" sz="quarter" idx="12" hasCustomPrompt="1"/>
          </p:nvPr>
        </p:nvSpPr>
        <p:spPr>
          <a:xfrm flipH="1">
            <a:off x="7225352" y="3314702"/>
            <a:ext cx="3031002" cy="54864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5" name="Picture Placeholder 8">
            <a:extLst>
              <a:ext uri="{FF2B5EF4-FFF2-40B4-BE49-F238E27FC236}">
                <a16:creationId xmlns:a16="http://schemas.microsoft.com/office/drawing/2014/main" id="{FE38CB7C-40F1-6D42-8107-D90A8B35FF64}"/>
              </a:ext>
            </a:extLst>
          </p:cNvPr>
          <p:cNvSpPr>
            <a:spLocks noGrp="1"/>
          </p:cNvSpPr>
          <p:nvPr>
            <p:ph type="pic" sz="quarter" idx="13" hasCustomPrompt="1"/>
          </p:nvPr>
        </p:nvSpPr>
        <p:spPr>
          <a:xfrm flipH="1">
            <a:off x="3834447" y="3314699"/>
            <a:ext cx="3153218" cy="261872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B487AF7D-1DDD-2345-BB27-16123DB4E67C}"/>
              </a:ext>
            </a:extLst>
          </p:cNvPr>
          <p:cNvSpPr>
            <a:spLocks noGrp="1"/>
          </p:cNvSpPr>
          <p:nvPr>
            <p:ph type="pic" sz="quarter" idx="14" hasCustomPrompt="1"/>
          </p:nvPr>
        </p:nvSpPr>
        <p:spPr>
          <a:xfrm flipH="1">
            <a:off x="3834447" y="6248401"/>
            <a:ext cx="3153218" cy="261872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7" name="Picture Placeholder 8">
            <a:extLst>
              <a:ext uri="{FF2B5EF4-FFF2-40B4-BE49-F238E27FC236}">
                <a16:creationId xmlns:a16="http://schemas.microsoft.com/office/drawing/2014/main" id="{F9177259-1E1A-854B-B0C2-EB2AA67CBF18}"/>
              </a:ext>
            </a:extLst>
          </p:cNvPr>
          <p:cNvSpPr>
            <a:spLocks noGrp="1"/>
          </p:cNvSpPr>
          <p:nvPr>
            <p:ph type="pic" sz="quarter" idx="15" hasCustomPrompt="1"/>
          </p:nvPr>
        </p:nvSpPr>
        <p:spPr>
          <a:xfrm flipH="1">
            <a:off x="10494041" y="3314699"/>
            <a:ext cx="3031002" cy="54864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ED5CC779-07D7-6049-92D3-D9BF6D8223B8}"/>
              </a:ext>
            </a:extLst>
          </p:cNvPr>
          <p:cNvSpPr>
            <a:spLocks noGrp="1"/>
          </p:cNvSpPr>
          <p:nvPr>
            <p:ph type="pic" sz="quarter" idx="16" hasCustomPrompt="1"/>
          </p:nvPr>
        </p:nvSpPr>
        <p:spPr>
          <a:xfrm flipH="1">
            <a:off x="13762730" y="3314696"/>
            <a:ext cx="3153218" cy="261872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7B0096DC-B078-E948-81D4-8B64D94B614E}"/>
              </a:ext>
            </a:extLst>
          </p:cNvPr>
          <p:cNvSpPr>
            <a:spLocks noGrp="1"/>
          </p:cNvSpPr>
          <p:nvPr>
            <p:ph type="pic" sz="quarter" idx="17" hasCustomPrompt="1"/>
          </p:nvPr>
        </p:nvSpPr>
        <p:spPr>
          <a:xfrm flipH="1">
            <a:off x="13762730" y="6248398"/>
            <a:ext cx="3153218" cy="261872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9 Master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7B2CD84-AFC4-F846-92CF-C8713DE6EB63}"/>
              </a:ext>
            </a:extLst>
          </p:cNvPr>
          <p:cNvSpPr>
            <a:spLocks noGrp="1"/>
          </p:cNvSpPr>
          <p:nvPr>
            <p:ph type="pic" sz="quarter" idx="12" hasCustomPrompt="1"/>
          </p:nvPr>
        </p:nvSpPr>
        <p:spPr>
          <a:xfrm flipH="1">
            <a:off x="8991226" y="3314702"/>
            <a:ext cx="3990214" cy="54864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7" name="Picture Placeholder 8">
            <a:extLst>
              <a:ext uri="{FF2B5EF4-FFF2-40B4-BE49-F238E27FC236}">
                <a16:creationId xmlns:a16="http://schemas.microsoft.com/office/drawing/2014/main" id="{F9177259-1E1A-854B-B0C2-EB2AA67CBF18}"/>
              </a:ext>
            </a:extLst>
          </p:cNvPr>
          <p:cNvSpPr>
            <a:spLocks noGrp="1"/>
          </p:cNvSpPr>
          <p:nvPr>
            <p:ph type="pic" sz="quarter" idx="15" hasCustomPrompt="1"/>
          </p:nvPr>
        </p:nvSpPr>
        <p:spPr>
          <a:xfrm flipH="1">
            <a:off x="13142852" y="3314699"/>
            <a:ext cx="3990214" cy="54864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2" name="Picture Placeholder 8">
            <a:extLst>
              <a:ext uri="{FF2B5EF4-FFF2-40B4-BE49-F238E27FC236}">
                <a16:creationId xmlns:a16="http://schemas.microsoft.com/office/drawing/2014/main" id="{ECF3A547-BBA0-5235-7DCF-9A8DE3B26E9C}"/>
              </a:ext>
            </a:extLst>
          </p:cNvPr>
          <p:cNvSpPr>
            <a:spLocks noGrp="1"/>
          </p:cNvSpPr>
          <p:nvPr>
            <p:ph type="pic" sz="quarter" idx="16" hasCustomPrompt="1"/>
          </p:nvPr>
        </p:nvSpPr>
        <p:spPr>
          <a:xfrm flipH="1">
            <a:off x="687974" y="3314699"/>
            <a:ext cx="3990214" cy="54864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4" name="Picture Placeholder 8">
            <a:extLst>
              <a:ext uri="{FF2B5EF4-FFF2-40B4-BE49-F238E27FC236}">
                <a16:creationId xmlns:a16="http://schemas.microsoft.com/office/drawing/2014/main" id="{49CEF814-452E-1593-9274-103504A97EE0}"/>
              </a:ext>
            </a:extLst>
          </p:cNvPr>
          <p:cNvSpPr>
            <a:spLocks noGrp="1"/>
          </p:cNvSpPr>
          <p:nvPr>
            <p:ph type="pic" sz="quarter" idx="17" hasCustomPrompt="1"/>
          </p:nvPr>
        </p:nvSpPr>
        <p:spPr>
          <a:xfrm flipH="1">
            <a:off x="4839600" y="3314696"/>
            <a:ext cx="3990214" cy="54864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25297068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D3D986E1-33B4-4F3B-AE14-7E74B0CAF028}"/>
              </a:ext>
            </a:extLst>
          </p:cNvPr>
          <p:cNvSpPr>
            <a:spLocks noGrp="1"/>
          </p:cNvSpPr>
          <p:nvPr>
            <p:ph type="pic" sz="quarter" idx="12" hasCustomPrompt="1"/>
          </p:nvPr>
        </p:nvSpPr>
        <p:spPr>
          <a:xfrm>
            <a:off x="1198061" y="2541416"/>
            <a:ext cx="5990547" cy="599619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56C317-D8EA-4790-9492-3318AD88460A}"/>
              </a:ext>
            </a:extLst>
          </p:cNvPr>
          <p:cNvSpPr>
            <a:spLocks noGrp="1"/>
          </p:cNvSpPr>
          <p:nvPr>
            <p:ph type="pic" sz="quarter" idx="12" hasCustomPrompt="1"/>
          </p:nvPr>
        </p:nvSpPr>
        <p:spPr>
          <a:xfrm>
            <a:off x="1635958" y="3143831"/>
            <a:ext cx="6972470" cy="464831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 Master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 Master Layou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DB2101A-67D7-4EFE-AC9A-FE87C28BFDA6}"/>
              </a:ext>
            </a:extLst>
          </p:cNvPr>
          <p:cNvSpPr>
            <a:spLocks noGrp="1"/>
          </p:cNvSpPr>
          <p:nvPr>
            <p:ph type="pic" sz="quarter" idx="10" hasCustomPrompt="1"/>
          </p:nvPr>
        </p:nvSpPr>
        <p:spPr>
          <a:xfrm>
            <a:off x="1058061" y="595238"/>
            <a:ext cx="9133689" cy="9133689"/>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 Master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DB2101A-67D7-4EFE-AC9A-FE87C28BFDA6}"/>
              </a:ext>
            </a:extLst>
          </p:cNvPr>
          <p:cNvSpPr>
            <a:spLocks noGrp="1"/>
          </p:cNvSpPr>
          <p:nvPr>
            <p:ph type="pic" sz="quarter" idx="12" hasCustomPrompt="1"/>
          </p:nvPr>
        </p:nvSpPr>
        <p:spPr>
          <a:xfrm>
            <a:off x="1705761" y="704382"/>
            <a:ext cx="3742539" cy="3742539"/>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4">
            <a:extLst>
              <a:ext uri="{FF2B5EF4-FFF2-40B4-BE49-F238E27FC236}">
                <a16:creationId xmlns:a16="http://schemas.microsoft.com/office/drawing/2014/main" id="{3DB2101A-67D7-4EFE-AC9A-FE87C28BFDA6}"/>
              </a:ext>
            </a:extLst>
          </p:cNvPr>
          <p:cNvSpPr>
            <a:spLocks noGrp="1"/>
          </p:cNvSpPr>
          <p:nvPr>
            <p:ph type="pic" sz="quarter" idx="13" hasCustomPrompt="1"/>
          </p:nvPr>
        </p:nvSpPr>
        <p:spPr>
          <a:xfrm>
            <a:off x="1705761" y="5790732"/>
            <a:ext cx="3742539" cy="3742539"/>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62667607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55481863-EC87-4497-947B-34B0858FE0E2}"/>
              </a:ext>
            </a:extLst>
          </p:cNvPr>
          <p:cNvSpPr>
            <a:spLocks noGrp="1"/>
          </p:cNvSpPr>
          <p:nvPr>
            <p:ph type="pic" sz="quarter" idx="12" hasCustomPrompt="1"/>
          </p:nvPr>
        </p:nvSpPr>
        <p:spPr>
          <a:xfrm>
            <a:off x="5266859" y="990601"/>
            <a:ext cx="5928240" cy="401461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A29EE630-89EE-49CF-A95D-B66AA4FE5E06}"/>
              </a:ext>
            </a:extLst>
          </p:cNvPr>
          <p:cNvSpPr>
            <a:spLocks noGrp="1"/>
          </p:cNvSpPr>
          <p:nvPr>
            <p:ph type="pic" sz="quarter" idx="13" hasCustomPrompt="1"/>
          </p:nvPr>
        </p:nvSpPr>
        <p:spPr>
          <a:xfrm>
            <a:off x="11413194" y="990601"/>
            <a:ext cx="5928240" cy="401461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4C02FE3B-016B-43BE-83B4-88B579DD2C31}"/>
              </a:ext>
            </a:extLst>
          </p:cNvPr>
          <p:cNvSpPr>
            <a:spLocks noGrp="1"/>
          </p:cNvSpPr>
          <p:nvPr>
            <p:ph type="pic" sz="quarter" idx="14" hasCustomPrompt="1"/>
          </p:nvPr>
        </p:nvSpPr>
        <p:spPr>
          <a:xfrm>
            <a:off x="5266859" y="5205584"/>
            <a:ext cx="12074576" cy="401461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 Master 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D6F3D89-9605-477D-852E-EC2C273477A7}"/>
              </a:ext>
            </a:extLst>
          </p:cNvPr>
          <p:cNvSpPr>
            <a:spLocks noGrp="1"/>
          </p:cNvSpPr>
          <p:nvPr>
            <p:ph type="pic" sz="quarter" idx="14" hasCustomPrompt="1"/>
          </p:nvPr>
        </p:nvSpPr>
        <p:spPr>
          <a:xfrm>
            <a:off x="8629651" y="2"/>
            <a:ext cx="9650855" cy="10287000"/>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 Master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418AD0E2-F334-4ADF-B32F-8DEDD621A74D}"/>
              </a:ext>
            </a:extLst>
          </p:cNvPr>
          <p:cNvSpPr>
            <a:spLocks noGrp="1"/>
          </p:cNvSpPr>
          <p:nvPr>
            <p:ph type="pic" sz="quarter" idx="14" hasCustomPrompt="1"/>
          </p:nvPr>
        </p:nvSpPr>
        <p:spPr>
          <a:xfrm>
            <a:off x="1051184" y="2900910"/>
            <a:ext cx="3530184" cy="584616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3D2D17C4-C786-4822-943B-B5ACDD32E937}"/>
              </a:ext>
            </a:extLst>
          </p:cNvPr>
          <p:cNvSpPr>
            <a:spLocks noGrp="1"/>
          </p:cNvSpPr>
          <p:nvPr>
            <p:ph type="pic" sz="quarter" idx="15" hasCustomPrompt="1"/>
          </p:nvPr>
        </p:nvSpPr>
        <p:spPr>
          <a:xfrm>
            <a:off x="9618063" y="2900910"/>
            <a:ext cx="3530184" cy="584616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1304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 Master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EC4B4B-5740-4F09-8F8A-2F5D7CFC325A}"/>
              </a:ext>
            </a:extLst>
          </p:cNvPr>
          <p:cNvSpPr>
            <a:spLocks noGrp="1"/>
          </p:cNvSpPr>
          <p:nvPr>
            <p:ph type="pic" sz="quarter" idx="14" hasCustomPrompt="1"/>
          </p:nvPr>
        </p:nvSpPr>
        <p:spPr>
          <a:xfrm>
            <a:off x="990600" y="0"/>
            <a:ext cx="5181600" cy="5181600"/>
          </a:xfrm>
          <a:custGeom>
            <a:avLst/>
            <a:gdLst>
              <a:gd name="connsiteX0" fmla="*/ 2134894 w 4269788"/>
              <a:gd name="connsiteY0" fmla="*/ 0 h 4269788"/>
              <a:gd name="connsiteX1" fmla="*/ 4269788 w 4269788"/>
              <a:gd name="connsiteY1" fmla="*/ 2134894 h 4269788"/>
              <a:gd name="connsiteX2" fmla="*/ 2134894 w 4269788"/>
              <a:gd name="connsiteY2" fmla="*/ 4269788 h 4269788"/>
              <a:gd name="connsiteX3" fmla="*/ 0 w 4269788"/>
              <a:gd name="connsiteY3" fmla="*/ 2134894 h 4269788"/>
            </a:gdLst>
            <a:ahLst/>
            <a:cxnLst>
              <a:cxn ang="0">
                <a:pos x="connsiteX0" y="connsiteY0"/>
              </a:cxn>
              <a:cxn ang="0">
                <a:pos x="connsiteX1" y="connsiteY1"/>
              </a:cxn>
              <a:cxn ang="0">
                <a:pos x="connsiteX2" y="connsiteY2"/>
              </a:cxn>
              <a:cxn ang="0">
                <a:pos x="connsiteX3" y="connsiteY3"/>
              </a:cxn>
            </a:cxnLst>
            <a:rect l="l" t="t" r="r" b="b"/>
            <a:pathLst>
              <a:path w="4269788" h="4269788">
                <a:moveTo>
                  <a:pt x="2134894" y="0"/>
                </a:moveTo>
                <a:lnTo>
                  <a:pt x="4269788" y="2134894"/>
                </a:lnTo>
                <a:lnTo>
                  <a:pt x="2134894" y="4269788"/>
                </a:lnTo>
                <a:lnTo>
                  <a:pt x="0" y="2134894"/>
                </a:ln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6">
            <a:extLst>
              <a:ext uri="{FF2B5EF4-FFF2-40B4-BE49-F238E27FC236}">
                <a16:creationId xmlns:a16="http://schemas.microsoft.com/office/drawing/2014/main" id="{E2EC4B4B-5740-4F09-8F8A-2F5D7CFC325A}"/>
              </a:ext>
            </a:extLst>
          </p:cNvPr>
          <p:cNvSpPr>
            <a:spLocks noGrp="1"/>
          </p:cNvSpPr>
          <p:nvPr>
            <p:ph type="pic" sz="quarter" idx="15" hasCustomPrompt="1"/>
          </p:nvPr>
        </p:nvSpPr>
        <p:spPr>
          <a:xfrm>
            <a:off x="990600" y="5181600"/>
            <a:ext cx="5181600" cy="5181600"/>
          </a:xfrm>
          <a:custGeom>
            <a:avLst/>
            <a:gdLst>
              <a:gd name="connsiteX0" fmla="*/ 2134894 w 4269788"/>
              <a:gd name="connsiteY0" fmla="*/ 0 h 4269788"/>
              <a:gd name="connsiteX1" fmla="*/ 4269788 w 4269788"/>
              <a:gd name="connsiteY1" fmla="*/ 2134894 h 4269788"/>
              <a:gd name="connsiteX2" fmla="*/ 2134894 w 4269788"/>
              <a:gd name="connsiteY2" fmla="*/ 4269788 h 4269788"/>
              <a:gd name="connsiteX3" fmla="*/ 0 w 4269788"/>
              <a:gd name="connsiteY3" fmla="*/ 2134894 h 4269788"/>
            </a:gdLst>
            <a:ahLst/>
            <a:cxnLst>
              <a:cxn ang="0">
                <a:pos x="connsiteX0" y="connsiteY0"/>
              </a:cxn>
              <a:cxn ang="0">
                <a:pos x="connsiteX1" y="connsiteY1"/>
              </a:cxn>
              <a:cxn ang="0">
                <a:pos x="connsiteX2" y="connsiteY2"/>
              </a:cxn>
              <a:cxn ang="0">
                <a:pos x="connsiteX3" y="connsiteY3"/>
              </a:cxn>
            </a:cxnLst>
            <a:rect l="l" t="t" r="r" b="b"/>
            <a:pathLst>
              <a:path w="4269788" h="4269788">
                <a:moveTo>
                  <a:pt x="2134894" y="0"/>
                </a:moveTo>
                <a:lnTo>
                  <a:pt x="4269788" y="2134894"/>
                </a:lnTo>
                <a:lnTo>
                  <a:pt x="2134894" y="4269788"/>
                </a:lnTo>
                <a:lnTo>
                  <a:pt x="0" y="2134894"/>
                </a:ln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 Master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FA71971-FA32-405E-8B91-98BC53F6362F}"/>
              </a:ext>
            </a:extLst>
          </p:cNvPr>
          <p:cNvSpPr>
            <a:spLocks noGrp="1"/>
          </p:cNvSpPr>
          <p:nvPr>
            <p:ph type="pic" sz="quarter" idx="14" hasCustomPrompt="1"/>
          </p:nvPr>
        </p:nvSpPr>
        <p:spPr>
          <a:xfrm>
            <a:off x="-38101" y="2002341"/>
            <a:ext cx="5657852" cy="520818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12" name="Picture Placeholder 8">
            <a:extLst>
              <a:ext uri="{FF2B5EF4-FFF2-40B4-BE49-F238E27FC236}">
                <a16:creationId xmlns:a16="http://schemas.microsoft.com/office/drawing/2014/main" id="{4FA71971-FA32-405E-8B91-98BC53F6362F}"/>
              </a:ext>
            </a:extLst>
          </p:cNvPr>
          <p:cNvSpPr>
            <a:spLocks noGrp="1"/>
          </p:cNvSpPr>
          <p:nvPr>
            <p:ph type="pic" sz="quarter" idx="15" hasCustomPrompt="1"/>
          </p:nvPr>
        </p:nvSpPr>
        <p:spPr>
          <a:xfrm>
            <a:off x="6134099" y="2002341"/>
            <a:ext cx="5657852" cy="520818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13" name="Picture Placeholder 8">
            <a:extLst>
              <a:ext uri="{FF2B5EF4-FFF2-40B4-BE49-F238E27FC236}">
                <a16:creationId xmlns:a16="http://schemas.microsoft.com/office/drawing/2014/main" id="{4FA71971-FA32-405E-8B91-98BC53F6362F}"/>
              </a:ext>
            </a:extLst>
          </p:cNvPr>
          <p:cNvSpPr>
            <a:spLocks noGrp="1"/>
          </p:cNvSpPr>
          <p:nvPr>
            <p:ph type="pic" sz="quarter" idx="16" hasCustomPrompt="1"/>
          </p:nvPr>
        </p:nvSpPr>
        <p:spPr>
          <a:xfrm>
            <a:off x="12630149" y="2002341"/>
            <a:ext cx="5657852" cy="5208183"/>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E7BF7FB5-48ED-45FF-A895-9C7EDEAED228}"/>
              </a:ext>
            </a:extLst>
          </p:cNvPr>
          <p:cNvSpPr>
            <a:spLocks noGrp="1"/>
          </p:cNvSpPr>
          <p:nvPr>
            <p:ph type="pic" sz="quarter" idx="14" hasCustomPrompt="1"/>
          </p:nvPr>
        </p:nvSpPr>
        <p:spPr>
          <a:xfrm>
            <a:off x="539645" y="376629"/>
            <a:ext cx="4721900" cy="4721901"/>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F5B4738C-AB31-44F0-A0EB-5F4688B9026D}"/>
              </a:ext>
            </a:extLst>
          </p:cNvPr>
          <p:cNvSpPr>
            <a:spLocks noGrp="1"/>
          </p:cNvSpPr>
          <p:nvPr>
            <p:ph type="pic" sz="quarter" idx="15" hasCustomPrompt="1"/>
          </p:nvPr>
        </p:nvSpPr>
        <p:spPr>
          <a:xfrm>
            <a:off x="5261545" y="5098530"/>
            <a:ext cx="4721900" cy="4721901"/>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D51E98F7-D24A-4452-B920-17F1FDC12652}"/>
              </a:ext>
            </a:extLst>
          </p:cNvPr>
          <p:cNvSpPr>
            <a:spLocks noGrp="1"/>
          </p:cNvSpPr>
          <p:nvPr>
            <p:ph type="pic" sz="quarter" idx="16" hasCustomPrompt="1"/>
          </p:nvPr>
        </p:nvSpPr>
        <p:spPr>
          <a:xfrm>
            <a:off x="10365692" y="5098530"/>
            <a:ext cx="7382657" cy="4721901"/>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77D307B-68BE-4578-A580-7118C13C9C29}"/>
              </a:ext>
            </a:extLst>
          </p:cNvPr>
          <p:cNvSpPr>
            <a:spLocks noGrp="1"/>
          </p:cNvSpPr>
          <p:nvPr>
            <p:ph type="pic" sz="quarter" idx="14" hasCustomPrompt="1"/>
          </p:nvPr>
        </p:nvSpPr>
        <p:spPr>
          <a:xfrm>
            <a:off x="1866276" y="1"/>
            <a:ext cx="5868648" cy="834202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9818F08-7737-4C18-AA21-86450B93E0EE}"/>
              </a:ext>
            </a:extLst>
          </p:cNvPr>
          <p:cNvSpPr>
            <a:spLocks noGrp="1"/>
          </p:cNvSpPr>
          <p:nvPr>
            <p:ph type="pic" sz="quarter" idx="14" hasCustomPrompt="1"/>
          </p:nvPr>
        </p:nvSpPr>
        <p:spPr>
          <a:xfrm>
            <a:off x="1424002" y="1935875"/>
            <a:ext cx="6415250" cy="6415251"/>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 Master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2D53545-7958-484B-AA69-BBD066173F82}"/>
              </a:ext>
            </a:extLst>
          </p:cNvPr>
          <p:cNvSpPr>
            <a:spLocks noGrp="1"/>
          </p:cNvSpPr>
          <p:nvPr>
            <p:ph type="pic" sz="quarter" idx="14" hasCustomPrompt="1"/>
          </p:nvPr>
        </p:nvSpPr>
        <p:spPr>
          <a:xfrm>
            <a:off x="8555636" y="576809"/>
            <a:ext cx="4294682" cy="4294682"/>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34C39AF7-13E2-4312-ACC8-2F880D0F7CC8}"/>
              </a:ext>
            </a:extLst>
          </p:cNvPr>
          <p:cNvSpPr>
            <a:spLocks noGrp="1"/>
          </p:cNvSpPr>
          <p:nvPr>
            <p:ph type="pic" sz="quarter" idx="15" hasCustomPrompt="1"/>
          </p:nvPr>
        </p:nvSpPr>
        <p:spPr>
          <a:xfrm>
            <a:off x="13367479" y="576809"/>
            <a:ext cx="4294682" cy="4294682"/>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10" name="Picture Placeholder 8">
            <a:extLst>
              <a:ext uri="{FF2B5EF4-FFF2-40B4-BE49-F238E27FC236}">
                <a16:creationId xmlns:a16="http://schemas.microsoft.com/office/drawing/2014/main" id="{B7761A6D-402B-4023-8BFA-C230338B0E51}"/>
              </a:ext>
            </a:extLst>
          </p:cNvPr>
          <p:cNvSpPr>
            <a:spLocks noGrp="1"/>
          </p:cNvSpPr>
          <p:nvPr>
            <p:ph type="pic" sz="quarter" idx="16" hasCustomPrompt="1"/>
          </p:nvPr>
        </p:nvSpPr>
        <p:spPr>
          <a:xfrm>
            <a:off x="8555636" y="5420819"/>
            <a:ext cx="4294682" cy="4294682"/>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11" name="Picture Placeholder 8">
            <a:extLst>
              <a:ext uri="{FF2B5EF4-FFF2-40B4-BE49-F238E27FC236}">
                <a16:creationId xmlns:a16="http://schemas.microsoft.com/office/drawing/2014/main" id="{D63332BA-3228-4E24-B0BF-E9FBFC4A56CE}"/>
              </a:ext>
            </a:extLst>
          </p:cNvPr>
          <p:cNvSpPr>
            <a:spLocks noGrp="1"/>
          </p:cNvSpPr>
          <p:nvPr>
            <p:ph type="pic" sz="quarter" idx="17" hasCustomPrompt="1"/>
          </p:nvPr>
        </p:nvSpPr>
        <p:spPr>
          <a:xfrm>
            <a:off x="13367479" y="5420819"/>
            <a:ext cx="4294682" cy="4294682"/>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BA2D5AD-913E-4209-AC41-4E1F03EB9E61}"/>
              </a:ext>
            </a:extLst>
          </p:cNvPr>
          <p:cNvSpPr>
            <a:spLocks noGrp="1"/>
          </p:cNvSpPr>
          <p:nvPr>
            <p:ph type="pic" sz="quarter" idx="15" hasCustomPrompt="1"/>
          </p:nvPr>
        </p:nvSpPr>
        <p:spPr>
          <a:xfrm>
            <a:off x="12249150" y="5233130"/>
            <a:ext cx="5524500" cy="4522422"/>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4" name="Picture Placeholder 8">
            <a:extLst>
              <a:ext uri="{FF2B5EF4-FFF2-40B4-BE49-F238E27FC236}">
                <a16:creationId xmlns:a16="http://schemas.microsoft.com/office/drawing/2014/main" id="{0BA2D5AD-913E-4209-AC41-4E1F03EB9E61}"/>
              </a:ext>
            </a:extLst>
          </p:cNvPr>
          <p:cNvSpPr>
            <a:spLocks noGrp="1"/>
          </p:cNvSpPr>
          <p:nvPr>
            <p:ph type="pic" sz="quarter" idx="16" hasCustomPrompt="1"/>
          </p:nvPr>
        </p:nvSpPr>
        <p:spPr>
          <a:xfrm>
            <a:off x="8896350" y="375379"/>
            <a:ext cx="5524500" cy="4522422"/>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 Master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CA7F1896-BD2A-47DB-A088-2BB18448CEC1}"/>
              </a:ext>
            </a:extLst>
          </p:cNvPr>
          <p:cNvSpPr>
            <a:spLocks noGrp="1"/>
          </p:cNvSpPr>
          <p:nvPr>
            <p:ph type="pic" sz="quarter" idx="14" hasCustomPrompt="1"/>
          </p:nvPr>
        </p:nvSpPr>
        <p:spPr>
          <a:xfrm>
            <a:off x="604435" y="557939"/>
            <a:ext cx="6021092" cy="495170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3A27A661-ED56-48EB-99C7-9033DB48994B}"/>
              </a:ext>
            </a:extLst>
          </p:cNvPr>
          <p:cNvSpPr>
            <a:spLocks noGrp="1"/>
          </p:cNvSpPr>
          <p:nvPr>
            <p:ph type="pic" sz="quarter" idx="15" hasCustomPrompt="1"/>
          </p:nvPr>
        </p:nvSpPr>
        <p:spPr>
          <a:xfrm>
            <a:off x="6950990" y="4719237"/>
            <a:ext cx="10732577" cy="495170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5546EA1-22A5-45EF-B645-52932F72B279}"/>
              </a:ext>
            </a:extLst>
          </p:cNvPr>
          <p:cNvSpPr>
            <a:spLocks noGrp="1"/>
          </p:cNvSpPr>
          <p:nvPr>
            <p:ph type="pic" sz="quarter" idx="15" hasCustomPrompt="1"/>
          </p:nvPr>
        </p:nvSpPr>
        <p:spPr>
          <a:xfrm>
            <a:off x="7689955" y="5390838"/>
            <a:ext cx="10005935" cy="4390245"/>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0 Master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4E0ED2A6-E687-4B51-A54A-37D9EC60041F}"/>
              </a:ext>
            </a:extLst>
          </p:cNvPr>
          <p:cNvSpPr>
            <a:spLocks noGrp="1"/>
          </p:cNvSpPr>
          <p:nvPr>
            <p:ph type="pic" sz="quarter" idx="15" hasCustomPrompt="1"/>
          </p:nvPr>
        </p:nvSpPr>
        <p:spPr>
          <a:xfrm>
            <a:off x="1" y="2838763"/>
            <a:ext cx="4609475" cy="4609475"/>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C4621A99-3A3D-4D25-AFA9-8BF9812D3701}"/>
              </a:ext>
            </a:extLst>
          </p:cNvPr>
          <p:cNvSpPr>
            <a:spLocks noGrp="1"/>
          </p:cNvSpPr>
          <p:nvPr>
            <p:ph type="pic" sz="quarter" idx="16" hasCustomPrompt="1"/>
          </p:nvPr>
        </p:nvSpPr>
        <p:spPr>
          <a:xfrm>
            <a:off x="13678526" y="2838763"/>
            <a:ext cx="4609475" cy="4609475"/>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42004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1 Master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F24437AA-7C48-4379-9ADD-2EF291D68E82}"/>
              </a:ext>
            </a:extLst>
          </p:cNvPr>
          <p:cNvSpPr>
            <a:spLocks noGrp="1"/>
          </p:cNvSpPr>
          <p:nvPr>
            <p:ph type="pic" sz="quarter" idx="15" hasCustomPrompt="1"/>
          </p:nvPr>
        </p:nvSpPr>
        <p:spPr>
          <a:xfrm>
            <a:off x="1641425" y="3125449"/>
            <a:ext cx="3800007" cy="6796166"/>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34DB8FD8-EF71-4008-A367-959C360BB7AF}"/>
              </a:ext>
            </a:extLst>
          </p:cNvPr>
          <p:cNvSpPr>
            <a:spLocks noGrp="1"/>
          </p:cNvSpPr>
          <p:nvPr>
            <p:ph type="pic" sz="quarter" idx="16" hasCustomPrompt="1"/>
          </p:nvPr>
        </p:nvSpPr>
        <p:spPr>
          <a:xfrm>
            <a:off x="9960963" y="382249"/>
            <a:ext cx="3800007" cy="6796166"/>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3 Master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DB2101A-67D7-4EFE-AC9A-FE87C28BFDA6}"/>
              </a:ext>
            </a:extLst>
          </p:cNvPr>
          <p:cNvSpPr>
            <a:spLocks noGrp="1"/>
          </p:cNvSpPr>
          <p:nvPr>
            <p:ph type="pic" sz="quarter" idx="12" hasCustomPrompt="1"/>
          </p:nvPr>
        </p:nvSpPr>
        <p:spPr>
          <a:xfrm>
            <a:off x="7687461" y="2034165"/>
            <a:ext cx="3742539" cy="3742539"/>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4">
            <a:extLst>
              <a:ext uri="{FF2B5EF4-FFF2-40B4-BE49-F238E27FC236}">
                <a16:creationId xmlns:a16="http://schemas.microsoft.com/office/drawing/2014/main" id="{3DB2101A-67D7-4EFE-AC9A-FE87C28BFDA6}"/>
              </a:ext>
            </a:extLst>
          </p:cNvPr>
          <p:cNvSpPr>
            <a:spLocks noGrp="1"/>
          </p:cNvSpPr>
          <p:nvPr>
            <p:ph type="pic" sz="quarter" idx="13" hasCustomPrompt="1"/>
          </p:nvPr>
        </p:nvSpPr>
        <p:spPr>
          <a:xfrm>
            <a:off x="7687461" y="6217731"/>
            <a:ext cx="3742539" cy="3742539"/>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88936547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ster Layout 36">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9A392D8A-2787-0F4C-BAE4-2EE10301D0D8}"/>
              </a:ext>
            </a:extLst>
          </p:cNvPr>
          <p:cNvSpPr>
            <a:spLocks noGrp="1"/>
          </p:cNvSpPr>
          <p:nvPr>
            <p:ph type="pic" sz="quarter" idx="22" hasCustomPrompt="1"/>
          </p:nvPr>
        </p:nvSpPr>
        <p:spPr>
          <a:xfrm>
            <a:off x="1952961" y="2964809"/>
            <a:ext cx="2574444" cy="554509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
        <p:nvSpPr>
          <p:cNvPr id="12" name="Picture Placeholder 8">
            <a:extLst>
              <a:ext uri="{FF2B5EF4-FFF2-40B4-BE49-F238E27FC236}">
                <a16:creationId xmlns:a16="http://schemas.microsoft.com/office/drawing/2014/main" id="{D489A359-9A8A-2F4A-AB72-AA095CC1AF9F}"/>
              </a:ext>
            </a:extLst>
          </p:cNvPr>
          <p:cNvSpPr>
            <a:spLocks noGrp="1"/>
          </p:cNvSpPr>
          <p:nvPr>
            <p:ph type="pic" sz="quarter" idx="23" hasCustomPrompt="1"/>
          </p:nvPr>
        </p:nvSpPr>
        <p:spPr>
          <a:xfrm>
            <a:off x="5440644" y="2964809"/>
            <a:ext cx="2574444" cy="5545097"/>
          </a:xfrm>
          <a:prstGeom prst="rect">
            <a:avLst/>
          </a:prstGeom>
          <a:pattFill prst="pct5">
            <a:fgClr>
              <a:schemeClr val="accent1"/>
            </a:fgClr>
            <a:bgClr>
              <a:schemeClr val="bg1"/>
            </a:bgClr>
          </a:pattFill>
        </p:spPr>
        <p:txBody>
          <a:bodyPr anchor="ct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91573798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44614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86913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C9EC0-05EE-4A1B-A35C-C102AC41CA25}" type="datetimeFigureOut">
              <a:rPr lang="en-US" smtClean="0"/>
              <a:t>4/21/2023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A5C1E-F268-4A6E-A1A5-FC4CDABBDE44}" type="slidenum">
              <a:rPr lang="en-US" smtClean="0"/>
              <a:t>‹#›</a:t>
            </a:fld>
            <a:endParaRPr lang="en-US"/>
          </a:p>
        </p:txBody>
      </p:sp>
    </p:spTree>
    <p:extLst>
      <p:ext uri="{BB962C8B-B14F-4D97-AF65-F5344CB8AC3E}">
        <p14:creationId xmlns:p14="http://schemas.microsoft.com/office/powerpoint/2010/main" val="236393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9764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624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4/21/2023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38363857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7" r:id="rId13"/>
    <p:sldLayoutId id="2147483769" r:id="rId14"/>
    <p:sldLayoutId id="2147483770" r:id="rId15"/>
    <p:sldLayoutId id="2147483653" r:id="rId16"/>
    <p:sldLayoutId id="2147483654" r:id="rId17"/>
    <p:sldLayoutId id="2147483656" r:id="rId18"/>
    <p:sldLayoutId id="2147483658" r:id="rId19"/>
    <p:sldLayoutId id="2147483659" r:id="rId20"/>
    <p:sldLayoutId id="2147483775" r:id="rId21"/>
    <p:sldLayoutId id="2147483660" r:id="rId22"/>
    <p:sldLayoutId id="2147483661" r:id="rId23"/>
    <p:sldLayoutId id="2147483662" r:id="rId24"/>
    <p:sldLayoutId id="2147483663" r:id="rId25"/>
    <p:sldLayoutId id="2147483716" r:id="rId26"/>
    <p:sldLayoutId id="2147483664" r:id="rId27"/>
    <p:sldLayoutId id="2147483665" r:id="rId28"/>
    <p:sldLayoutId id="2147483667" r:id="rId29"/>
    <p:sldLayoutId id="2147483668" r:id="rId30"/>
    <p:sldLayoutId id="2147483671" r:id="rId31"/>
    <p:sldLayoutId id="2147483669" r:id="rId32"/>
    <p:sldLayoutId id="2147483670" r:id="rId33"/>
    <p:sldLayoutId id="2147483672" r:id="rId34"/>
    <p:sldLayoutId id="2147483674" r:id="rId35"/>
    <p:sldLayoutId id="2147483673" r:id="rId36"/>
    <p:sldLayoutId id="2147483675" r:id="rId37"/>
    <p:sldLayoutId id="2147483676" r:id="rId38"/>
    <p:sldLayoutId id="2147483679" r:id="rId39"/>
    <p:sldLayoutId id="2147483680" r:id="rId40"/>
    <p:sldLayoutId id="2147483718" r:id="rId41"/>
    <p:sldLayoutId id="2147483721" r:id="rId42"/>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ontserrat" panose="00000500000000000000" pitchFamily="50"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ontserrat" panose="00000500000000000000" pitchFamily="50"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ontserrat" panose="00000500000000000000" pitchFamily="50"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ontserrat" panose="00000500000000000000" pitchFamily="50"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ontserrat" panose="00000500000000000000" pitchFamily="50"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ontserrat" panose="00000500000000000000" pitchFamily="50"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4.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jpe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0.png"/><Relationship Id="rId4" Type="http://schemas.openxmlformats.org/officeDocument/2006/relationships/image" Target="../media/image21.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jpeg"/><Relationship Id="rId7" Type="http://schemas.openxmlformats.org/officeDocument/2006/relationships/image" Target="../media/image30.svg"/><Relationship Id="rId12"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svg"/><Relationship Id="rId10" Type="http://schemas.openxmlformats.org/officeDocument/2006/relationships/image" Target="../media/image20.png"/><Relationship Id="rId4" Type="http://schemas.openxmlformats.org/officeDocument/2006/relationships/image" Target="../media/image27.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jpeg"/><Relationship Id="rId7" Type="http://schemas.openxmlformats.org/officeDocument/2006/relationships/image" Target="../media/image38.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svg"/><Relationship Id="rId10" Type="http://schemas.openxmlformats.org/officeDocument/2006/relationships/image" Target="../media/image20.png"/><Relationship Id="rId4" Type="http://schemas.openxmlformats.org/officeDocument/2006/relationships/image" Target="../media/image35.png"/><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16.jpeg"/><Relationship Id="rId7" Type="http://schemas.openxmlformats.org/officeDocument/2006/relationships/image" Target="../media/image45.svg"/><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84066E2-C69A-C8E4-2699-2410C9BC1FDA}"/>
              </a:ext>
            </a:extLst>
          </p:cNvPr>
          <p:cNvPicPr>
            <a:picLocks noGrp="1" noChangeAspect="1"/>
          </p:cNvPicPr>
          <p:nvPr>
            <p:ph type="pic" sz="quarter" idx="10"/>
          </p:nvPr>
        </p:nvPicPr>
        <p:blipFill>
          <a:blip r:embed="rId2"/>
          <a:srcRect/>
          <a:stretch>
            <a:fillRect/>
          </a:stretch>
        </p:blipFill>
        <p:spPr/>
      </p:pic>
      <p:sp>
        <p:nvSpPr>
          <p:cNvPr id="10" name="Rectangle 9">
            <a:extLst>
              <a:ext uri="{FF2B5EF4-FFF2-40B4-BE49-F238E27FC236}">
                <a16:creationId xmlns:a16="http://schemas.microsoft.com/office/drawing/2014/main" id="{DF2F4033-0FB9-012A-06E7-601A10DBB193}"/>
              </a:ext>
            </a:extLst>
          </p:cNvPr>
          <p:cNvSpPr/>
          <p:nvPr/>
        </p:nvSpPr>
        <p:spPr>
          <a:xfrm>
            <a:off x="0" y="0"/>
            <a:ext cx="18288000" cy="10287000"/>
          </a:xfrm>
          <a:prstGeom prst="rect">
            <a:avLst/>
          </a:prstGeom>
          <a:solidFill>
            <a:schemeClr val="dk1">
              <a:alpha val="6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CA4F7489-9081-898F-F418-E13A0A098A36}"/>
              </a:ext>
            </a:extLst>
          </p:cNvPr>
          <p:cNvPicPr>
            <a:picLocks noChangeAspect="1"/>
          </p:cNvPicPr>
          <p:nvPr/>
        </p:nvPicPr>
        <p:blipFill>
          <a:blip r:embed="rId3"/>
          <a:stretch>
            <a:fillRect/>
          </a:stretch>
        </p:blipFill>
        <p:spPr>
          <a:xfrm>
            <a:off x="5885539" y="4004963"/>
            <a:ext cx="6886592" cy="1486439"/>
          </a:xfrm>
          <a:prstGeom prst="rect">
            <a:avLst/>
          </a:prstGeom>
        </p:spPr>
      </p:pic>
      <p:sp>
        <p:nvSpPr>
          <p:cNvPr id="9" name="TextBox 8">
            <a:extLst>
              <a:ext uri="{FF2B5EF4-FFF2-40B4-BE49-F238E27FC236}">
                <a16:creationId xmlns:a16="http://schemas.microsoft.com/office/drawing/2014/main" id="{CBF43085-76E2-643E-B7ED-5B9ADB59BE0E}"/>
              </a:ext>
            </a:extLst>
          </p:cNvPr>
          <p:cNvSpPr txBox="1"/>
          <p:nvPr/>
        </p:nvSpPr>
        <p:spPr>
          <a:xfrm>
            <a:off x="4101107" y="5802266"/>
            <a:ext cx="10085781" cy="738664"/>
          </a:xfrm>
          <a:prstGeom prst="rect">
            <a:avLst/>
          </a:prstGeom>
          <a:noFill/>
        </p:spPr>
        <p:txBody>
          <a:bodyPr wrap="square" rtlCol="0">
            <a:spAutoFit/>
          </a:bodyPr>
          <a:lstStyle/>
          <a:p>
            <a:pPr algn="ctr"/>
            <a:r>
              <a:rPr lang="en-US" sz="4200">
                <a:solidFill>
                  <a:schemeClr val="bg1"/>
                </a:solidFill>
                <a:latin typeface="Montserrat" panose="00000500000000000000" pitchFamily="50" charset="0"/>
              </a:rPr>
              <a:t>The Power of Purple</a:t>
            </a:r>
          </a:p>
        </p:txBody>
      </p:sp>
      <p:sp>
        <p:nvSpPr>
          <p:cNvPr id="2" name="TextBox 1">
            <a:extLst>
              <a:ext uri="{FF2B5EF4-FFF2-40B4-BE49-F238E27FC236}">
                <a16:creationId xmlns:a16="http://schemas.microsoft.com/office/drawing/2014/main" id="{A6E74338-5D97-D6BB-D07C-5FFD0B2B5B83}"/>
              </a:ext>
            </a:extLst>
          </p:cNvPr>
          <p:cNvSpPr txBox="1"/>
          <p:nvPr/>
        </p:nvSpPr>
        <p:spPr>
          <a:xfrm>
            <a:off x="14951304" y="9971948"/>
            <a:ext cx="3447532" cy="276999"/>
          </a:xfrm>
          <a:prstGeom prst="rect">
            <a:avLst/>
          </a:prstGeom>
          <a:noFill/>
        </p:spPr>
        <p:txBody>
          <a:bodyPr wrap="square">
            <a:spAutoFit/>
          </a:bodyPr>
          <a:lstStyle/>
          <a:p>
            <a:pPr algn="r"/>
            <a:r>
              <a:rPr lang="en-US" sz="1200" spc="900" dirty="0">
                <a:solidFill>
                  <a:schemeClr val="bg1"/>
                </a:solidFill>
              </a:rPr>
              <a:t>April-21-2023</a:t>
            </a:r>
          </a:p>
        </p:txBody>
      </p:sp>
    </p:spTree>
    <p:extLst>
      <p:ext uri="{BB962C8B-B14F-4D97-AF65-F5344CB8AC3E}">
        <p14:creationId xmlns:p14="http://schemas.microsoft.com/office/powerpoint/2010/main" val="40781531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2B45EAF-5F7E-534B-3865-22F977765160}"/>
              </a:ext>
            </a:extLst>
          </p:cNvPr>
          <p:cNvGrpSpPr/>
          <p:nvPr/>
        </p:nvGrpSpPr>
        <p:grpSpPr>
          <a:xfrm>
            <a:off x="0" y="0"/>
            <a:ext cx="18288000" cy="10315086"/>
            <a:chOff x="0" y="0"/>
            <a:chExt cx="18288000" cy="10315086"/>
          </a:xfrm>
        </p:grpSpPr>
        <p:pic>
          <p:nvPicPr>
            <p:cNvPr id="3" name="Picture 2" descr="Chart&#10;&#10;Description automatically generated">
              <a:extLst>
                <a:ext uri="{FF2B5EF4-FFF2-40B4-BE49-F238E27FC236}">
                  <a16:creationId xmlns:a16="http://schemas.microsoft.com/office/drawing/2014/main" id="{CE5D83A7-8E1E-DCE8-9E1C-C617B348B78A}"/>
                </a:ext>
              </a:extLst>
            </p:cNvPr>
            <p:cNvPicPr>
              <a:picLocks noChangeAspect="1"/>
            </p:cNvPicPr>
            <p:nvPr/>
          </p:nvPicPr>
          <p:blipFill>
            <a:blip r:embed="rId3"/>
            <a:srcRect/>
            <a:stretch/>
          </p:blipFill>
          <p:spPr>
            <a:xfrm>
              <a:off x="0" y="0"/>
              <a:ext cx="18288000" cy="10315086"/>
            </a:xfrm>
            <a:prstGeom prst="rect">
              <a:avLst/>
            </a:prstGeom>
          </p:spPr>
        </p:pic>
        <p:sp>
          <p:nvSpPr>
            <p:cNvPr id="6" name="Rectangle: Top Corners One Rounded and One Snipped 5">
              <a:extLst>
                <a:ext uri="{FF2B5EF4-FFF2-40B4-BE49-F238E27FC236}">
                  <a16:creationId xmlns:a16="http://schemas.microsoft.com/office/drawing/2014/main" id="{8B3A18FE-89C8-B48E-7807-CA5ADDAB5717}"/>
                </a:ext>
              </a:extLst>
            </p:cNvPr>
            <p:cNvSpPr/>
            <p:nvPr/>
          </p:nvSpPr>
          <p:spPr>
            <a:xfrm flipH="1" flipV="1">
              <a:off x="7219783" y="930303"/>
              <a:ext cx="2413221" cy="81539"/>
            </a:xfrm>
            <a:prstGeom prst="snipRoundRect">
              <a:avLst>
                <a:gd name="adj1" fmla="val 16667"/>
                <a:gd name="adj2" fmla="val 25730"/>
              </a:avLst>
            </a:prstGeom>
            <a:solidFill>
              <a:srgbClr val="8A5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B09AA35C-0BFF-7186-2519-DDE6C7160D42}"/>
              </a:ext>
            </a:extLst>
          </p:cNvPr>
          <p:cNvSpPr txBox="1"/>
          <p:nvPr/>
        </p:nvSpPr>
        <p:spPr>
          <a:xfrm>
            <a:off x="1846424" y="14656"/>
            <a:ext cx="16830356" cy="1007007"/>
          </a:xfrm>
          <a:prstGeom prst="rect">
            <a:avLst/>
          </a:prstGeom>
          <a:noFill/>
        </p:spPr>
        <p:txBody>
          <a:bodyPr wrap="square" lIns="91440" tIns="45720" rIns="91440" bIns="45720" rtlCol="0" anchor="t">
            <a:spAutoFit/>
          </a:bodyPr>
          <a:lstStyle/>
          <a:p>
            <a:pPr>
              <a:lnSpc>
                <a:spcPct val="150000"/>
              </a:lnSpc>
            </a:pPr>
            <a:r>
              <a:rPr lang="en-US" sz="4500" b="1" cap="all" spc="450">
                <a:solidFill>
                  <a:schemeClr val="bg1"/>
                </a:solidFill>
                <a:latin typeface="Montserrat"/>
                <a:ea typeface="Montserrat" charset="0"/>
                <a:cs typeface="Montserrat" charset="0"/>
              </a:rPr>
              <a:t>Reducing risk to save $ on signage </a:t>
            </a:r>
            <a:endParaRPr lang="en-US" sz="4500" b="1" cap="all" spc="450">
              <a:solidFill>
                <a:schemeClr val="bg1"/>
              </a:solidFill>
              <a:latin typeface="Montserrat" charset="0"/>
              <a:ea typeface="Montserrat" charset="0"/>
              <a:cs typeface="Montserrat" charset="0"/>
            </a:endParaRPr>
          </a:p>
        </p:txBody>
      </p:sp>
      <p:sp>
        <p:nvSpPr>
          <p:cNvPr id="16" name="Subtitle 2">
            <a:extLst>
              <a:ext uri="{FF2B5EF4-FFF2-40B4-BE49-F238E27FC236}">
                <a16:creationId xmlns:a16="http://schemas.microsoft.com/office/drawing/2014/main" id="{E1110153-937F-91DA-291D-73730922FC4B}"/>
              </a:ext>
            </a:extLst>
          </p:cNvPr>
          <p:cNvSpPr txBox="1">
            <a:spLocks/>
          </p:cNvSpPr>
          <p:nvPr/>
        </p:nvSpPr>
        <p:spPr>
          <a:xfrm>
            <a:off x="0" y="9613323"/>
            <a:ext cx="18288000" cy="721200"/>
          </a:xfrm>
          <a:prstGeom prst="rect">
            <a:avLst/>
          </a:prstGeom>
          <a:solidFill>
            <a:schemeClr val="tx1"/>
          </a:solidFill>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50000"/>
              </a:lnSpc>
            </a:pPr>
            <a:r>
              <a:rPr lang="en-US" sz="2100" b="1">
                <a:solidFill>
                  <a:schemeClr val="bg1"/>
                </a:solidFill>
                <a:latin typeface="Montserrat" charset="0"/>
                <a:ea typeface="Montserrat" charset="0"/>
                <a:cs typeface="Montserrat" charset="0"/>
              </a:rPr>
              <a:t>Downtime is the most expensive investment in signage</a:t>
            </a:r>
          </a:p>
        </p:txBody>
      </p:sp>
      <p:sp>
        <p:nvSpPr>
          <p:cNvPr id="1031" name="TextBox 1030">
            <a:extLst>
              <a:ext uri="{FF2B5EF4-FFF2-40B4-BE49-F238E27FC236}">
                <a16:creationId xmlns:a16="http://schemas.microsoft.com/office/drawing/2014/main" id="{E90AD145-4378-E050-ECDC-783318408560}"/>
              </a:ext>
            </a:extLst>
          </p:cNvPr>
          <p:cNvSpPr txBox="1"/>
          <p:nvPr/>
        </p:nvSpPr>
        <p:spPr>
          <a:xfrm>
            <a:off x="1184467" y="1974582"/>
            <a:ext cx="5949356" cy="553998"/>
          </a:xfrm>
          <a:prstGeom prst="rect">
            <a:avLst/>
          </a:prstGeom>
          <a:noFill/>
        </p:spPr>
        <p:txBody>
          <a:bodyPr wrap="square" rtlCol="0">
            <a:spAutoFit/>
          </a:bodyPr>
          <a:lstStyle/>
          <a:p>
            <a:r>
              <a:rPr lang="en-US" sz="3000" b="1">
                <a:solidFill>
                  <a:schemeClr val="accent1">
                    <a:lumMod val="75000"/>
                  </a:schemeClr>
                </a:solidFill>
                <a:latin typeface="Montserrat" charset="0"/>
                <a:ea typeface="Montserrat" charset="0"/>
                <a:cs typeface="Montserrat" charset="0"/>
              </a:rPr>
              <a:t>Total cost of Ownership</a:t>
            </a:r>
          </a:p>
        </p:txBody>
      </p:sp>
      <p:sp>
        <p:nvSpPr>
          <p:cNvPr id="1034" name="TextBox 1033">
            <a:extLst>
              <a:ext uri="{FF2B5EF4-FFF2-40B4-BE49-F238E27FC236}">
                <a16:creationId xmlns:a16="http://schemas.microsoft.com/office/drawing/2014/main" id="{BB942F24-D25D-AC7C-6C9C-0D9AECD864F8}"/>
              </a:ext>
            </a:extLst>
          </p:cNvPr>
          <p:cNvSpPr txBox="1"/>
          <p:nvPr/>
        </p:nvSpPr>
        <p:spPr>
          <a:xfrm>
            <a:off x="6968974" y="4271515"/>
            <a:ext cx="6078218" cy="1073856"/>
          </a:xfrm>
          <a:prstGeom prst="rect">
            <a:avLst/>
          </a:prstGeom>
          <a:noFill/>
        </p:spPr>
        <p:txBody>
          <a:bodyPr wrap="square" rtlCol="0" anchor="ctr">
            <a:noAutofit/>
          </a:bodyPr>
          <a:lstStyle/>
          <a:p>
            <a:pPr algn="r"/>
            <a:r>
              <a:rPr lang="en-US" sz="3600" b="1">
                <a:solidFill>
                  <a:schemeClr val="bg1"/>
                </a:solidFill>
              </a:rPr>
              <a:t>Downtime Costs</a:t>
            </a:r>
          </a:p>
        </p:txBody>
      </p:sp>
      <p:sp>
        <p:nvSpPr>
          <p:cNvPr id="1035" name="TextBox 1034">
            <a:extLst>
              <a:ext uri="{FF2B5EF4-FFF2-40B4-BE49-F238E27FC236}">
                <a16:creationId xmlns:a16="http://schemas.microsoft.com/office/drawing/2014/main" id="{FCDE1CAC-E64E-C02D-9206-E8B812444EA5}"/>
              </a:ext>
            </a:extLst>
          </p:cNvPr>
          <p:cNvSpPr txBox="1"/>
          <p:nvPr/>
        </p:nvSpPr>
        <p:spPr>
          <a:xfrm>
            <a:off x="7034172" y="5683536"/>
            <a:ext cx="6013020" cy="461665"/>
          </a:xfrm>
          <a:prstGeom prst="rect">
            <a:avLst/>
          </a:prstGeom>
          <a:noFill/>
        </p:spPr>
        <p:txBody>
          <a:bodyPr wrap="square" rtlCol="0">
            <a:spAutoFit/>
          </a:bodyPr>
          <a:lstStyle/>
          <a:p>
            <a:pPr algn="r"/>
            <a:r>
              <a:rPr lang="en-US" sz="2400" b="1">
                <a:solidFill>
                  <a:schemeClr val="bg1"/>
                </a:solidFill>
              </a:rPr>
              <a:t>Maintenance Costs</a:t>
            </a:r>
          </a:p>
        </p:txBody>
      </p:sp>
      <p:sp>
        <p:nvSpPr>
          <p:cNvPr id="1036" name="TextBox 1035">
            <a:extLst>
              <a:ext uri="{FF2B5EF4-FFF2-40B4-BE49-F238E27FC236}">
                <a16:creationId xmlns:a16="http://schemas.microsoft.com/office/drawing/2014/main" id="{80B5AAF1-91B5-6503-0DF3-8C3EC26CB9DD}"/>
              </a:ext>
            </a:extLst>
          </p:cNvPr>
          <p:cNvSpPr txBox="1"/>
          <p:nvPr/>
        </p:nvSpPr>
        <p:spPr>
          <a:xfrm>
            <a:off x="7388406" y="6651106"/>
            <a:ext cx="5658786" cy="461665"/>
          </a:xfrm>
          <a:prstGeom prst="rect">
            <a:avLst/>
          </a:prstGeom>
          <a:noFill/>
        </p:spPr>
        <p:txBody>
          <a:bodyPr wrap="square" rtlCol="0">
            <a:spAutoFit/>
          </a:bodyPr>
          <a:lstStyle/>
          <a:p>
            <a:pPr algn="r"/>
            <a:r>
              <a:rPr lang="en-US" sz="2400" b="1">
                <a:solidFill>
                  <a:schemeClr val="bg1"/>
                </a:solidFill>
              </a:rPr>
              <a:t>Operational Costs</a:t>
            </a:r>
          </a:p>
        </p:txBody>
      </p:sp>
      <p:sp>
        <p:nvSpPr>
          <p:cNvPr id="1037" name="TextBox 1036">
            <a:extLst>
              <a:ext uri="{FF2B5EF4-FFF2-40B4-BE49-F238E27FC236}">
                <a16:creationId xmlns:a16="http://schemas.microsoft.com/office/drawing/2014/main" id="{3FE15091-14CF-CE0C-B968-93573B5FCB15}"/>
              </a:ext>
            </a:extLst>
          </p:cNvPr>
          <p:cNvSpPr txBox="1"/>
          <p:nvPr/>
        </p:nvSpPr>
        <p:spPr>
          <a:xfrm>
            <a:off x="9076180" y="8813493"/>
            <a:ext cx="3971012" cy="461665"/>
          </a:xfrm>
          <a:prstGeom prst="rect">
            <a:avLst/>
          </a:prstGeom>
          <a:noFill/>
        </p:spPr>
        <p:txBody>
          <a:bodyPr wrap="square" rtlCol="0">
            <a:spAutoFit/>
          </a:bodyPr>
          <a:lstStyle/>
          <a:p>
            <a:pPr algn="r"/>
            <a:r>
              <a:rPr lang="en-US" sz="2400" b="1">
                <a:solidFill>
                  <a:schemeClr val="bg1"/>
                </a:solidFill>
              </a:rPr>
              <a:t>Replacement Costs</a:t>
            </a:r>
          </a:p>
        </p:txBody>
      </p:sp>
      <p:sp>
        <p:nvSpPr>
          <p:cNvPr id="1038" name="TextBox 1037">
            <a:extLst>
              <a:ext uri="{FF2B5EF4-FFF2-40B4-BE49-F238E27FC236}">
                <a16:creationId xmlns:a16="http://schemas.microsoft.com/office/drawing/2014/main" id="{90777DA4-1630-DF3D-CE61-4E62501768E6}"/>
              </a:ext>
            </a:extLst>
          </p:cNvPr>
          <p:cNvSpPr txBox="1"/>
          <p:nvPr/>
        </p:nvSpPr>
        <p:spPr>
          <a:xfrm>
            <a:off x="7942153" y="7701667"/>
            <a:ext cx="5105039" cy="461665"/>
          </a:xfrm>
          <a:prstGeom prst="rect">
            <a:avLst/>
          </a:prstGeom>
          <a:noFill/>
        </p:spPr>
        <p:txBody>
          <a:bodyPr wrap="square" rtlCol="0">
            <a:spAutoFit/>
          </a:bodyPr>
          <a:lstStyle/>
          <a:p>
            <a:pPr algn="r"/>
            <a:r>
              <a:rPr lang="en-US" sz="2400" b="1">
                <a:solidFill>
                  <a:schemeClr val="bg1"/>
                </a:solidFill>
              </a:rPr>
              <a:t>Upgrade Costs</a:t>
            </a:r>
          </a:p>
        </p:txBody>
      </p:sp>
      <p:sp>
        <p:nvSpPr>
          <p:cNvPr id="1040" name="TextBox 1039">
            <a:extLst>
              <a:ext uri="{FF2B5EF4-FFF2-40B4-BE49-F238E27FC236}">
                <a16:creationId xmlns:a16="http://schemas.microsoft.com/office/drawing/2014/main" id="{F7BC7C59-B19C-7275-E8DA-EAF6BBB415E1}"/>
              </a:ext>
            </a:extLst>
          </p:cNvPr>
          <p:cNvSpPr txBox="1"/>
          <p:nvPr/>
        </p:nvSpPr>
        <p:spPr>
          <a:xfrm>
            <a:off x="7618838" y="8080343"/>
            <a:ext cx="2474414" cy="715581"/>
          </a:xfrm>
          <a:prstGeom prst="rect">
            <a:avLst/>
          </a:prstGeom>
          <a:noFill/>
          <a:ln>
            <a:noFill/>
          </a:ln>
        </p:spPr>
        <p:txBody>
          <a:bodyPr wrap="square" rtlCol="0">
            <a:spAutoFit/>
          </a:bodyPr>
          <a:lstStyle/>
          <a:p>
            <a:pPr algn="ctr"/>
            <a:endParaRPr lang="en-US" sz="4050" b="1">
              <a:solidFill>
                <a:schemeClr val="bg1"/>
              </a:solidFill>
            </a:endParaRPr>
          </a:p>
        </p:txBody>
      </p:sp>
      <p:pic>
        <p:nvPicPr>
          <p:cNvPr id="1044" name="Graphic 1043" descr="Cruise ship with solid fill">
            <a:extLst>
              <a:ext uri="{FF2B5EF4-FFF2-40B4-BE49-F238E27FC236}">
                <a16:creationId xmlns:a16="http://schemas.microsoft.com/office/drawing/2014/main" id="{7DEDEFFD-9930-64B9-10B1-745B00C7DC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5576" y="3371488"/>
            <a:ext cx="1371600" cy="1371600"/>
          </a:xfrm>
          <a:prstGeom prst="rect">
            <a:avLst/>
          </a:prstGeom>
        </p:spPr>
      </p:pic>
      <p:sp>
        <p:nvSpPr>
          <p:cNvPr id="2" name="TextBox 1">
            <a:extLst>
              <a:ext uri="{FF2B5EF4-FFF2-40B4-BE49-F238E27FC236}">
                <a16:creationId xmlns:a16="http://schemas.microsoft.com/office/drawing/2014/main" id="{8CD03ECD-BB3E-5520-66BD-0C1F0CD2FC78}"/>
              </a:ext>
            </a:extLst>
          </p:cNvPr>
          <p:cNvSpPr txBox="1"/>
          <p:nvPr/>
        </p:nvSpPr>
        <p:spPr>
          <a:xfrm>
            <a:off x="9076180" y="2585699"/>
            <a:ext cx="5949356" cy="553998"/>
          </a:xfrm>
          <a:prstGeom prst="rect">
            <a:avLst/>
          </a:prstGeom>
          <a:noFill/>
        </p:spPr>
        <p:txBody>
          <a:bodyPr wrap="square" rtlCol="0">
            <a:spAutoFit/>
          </a:bodyPr>
          <a:lstStyle/>
          <a:p>
            <a:r>
              <a:rPr lang="en-US" sz="3000" b="1">
                <a:solidFill>
                  <a:schemeClr val="accent1">
                    <a:lumMod val="75000"/>
                  </a:schemeClr>
                </a:solidFill>
                <a:latin typeface="Montserrat" charset="0"/>
                <a:ea typeface="Montserrat" charset="0"/>
                <a:cs typeface="Montserrat" charset="0"/>
              </a:rPr>
              <a:t>Purchase Cost</a:t>
            </a:r>
          </a:p>
        </p:txBody>
      </p:sp>
      <p:sp>
        <p:nvSpPr>
          <p:cNvPr id="4" name="TextBox 3">
            <a:extLst>
              <a:ext uri="{FF2B5EF4-FFF2-40B4-BE49-F238E27FC236}">
                <a16:creationId xmlns:a16="http://schemas.microsoft.com/office/drawing/2014/main" id="{455CD0FE-82D2-5909-D326-D1458CDC8FE5}"/>
              </a:ext>
            </a:extLst>
          </p:cNvPr>
          <p:cNvSpPr txBox="1"/>
          <p:nvPr/>
        </p:nvSpPr>
        <p:spPr>
          <a:xfrm rot="5400000">
            <a:off x="12216258" y="6822140"/>
            <a:ext cx="4259705" cy="646331"/>
          </a:xfrm>
          <a:prstGeom prst="rect">
            <a:avLst/>
          </a:prstGeom>
          <a:noFill/>
        </p:spPr>
        <p:txBody>
          <a:bodyPr wrap="square" rtlCol="0">
            <a:spAutoFit/>
          </a:bodyPr>
          <a:lstStyle/>
          <a:p>
            <a:r>
              <a:rPr lang="en-US" sz="3600" b="1">
                <a:solidFill>
                  <a:schemeClr val="accent1">
                    <a:lumMod val="75000"/>
                  </a:schemeClr>
                </a:solidFill>
                <a:latin typeface="Montserrat" charset="0"/>
                <a:ea typeface="Montserrat" charset="0"/>
                <a:cs typeface="Montserrat" charset="0"/>
              </a:rPr>
              <a:t>HIDDEN COSTS</a:t>
            </a:r>
          </a:p>
        </p:txBody>
      </p:sp>
    </p:spTree>
    <p:extLst>
      <p:ext uri="{BB962C8B-B14F-4D97-AF65-F5344CB8AC3E}">
        <p14:creationId xmlns:p14="http://schemas.microsoft.com/office/powerpoint/2010/main" val="379663672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327943-DFF7-2F08-5736-9CCAAB55633F}"/>
              </a:ext>
            </a:extLst>
          </p:cNvPr>
          <p:cNvPicPr>
            <a:picLocks noChangeAspect="1"/>
          </p:cNvPicPr>
          <p:nvPr/>
        </p:nvPicPr>
        <p:blipFill>
          <a:blip r:embed="rId3"/>
          <a:srcRect t="3345" b="3345"/>
          <a:stretch/>
        </p:blipFill>
        <p:spPr>
          <a:xfrm>
            <a:off x="-14514" y="670017"/>
            <a:ext cx="18322638" cy="9616983"/>
          </a:xfrm>
          <a:prstGeom prst="rect">
            <a:avLst/>
          </a:prstGeom>
        </p:spPr>
      </p:pic>
      <p:sp>
        <p:nvSpPr>
          <p:cNvPr id="15" name="Rectangle 14">
            <a:extLst>
              <a:ext uri="{FF2B5EF4-FFF2-40B4-BE49-F238E27FC236}">
                <a16:creationId xmlns:a16="http://schemas.microsoft.com/office/drawing/2014/main" id="{90AF7BA9-2AA2-4068-9C48-5B6D88735FC3}"/>
              </a:ext>
            </a:extLst>
          </p:cNvPr>
          <p:cNvSpPr/>
          <p:nvPr/>
        </p:nvSpPr>
        <p:spPr>
          <a:xfrm>
            <a:off x="-14514" y="-45188"/>
            <a:ext cx="18386304" cy="17636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4050">
              <a:solidFill>
                <a:prstClr val="white"/>
              </a:solidFill>
              <a:latin typeface="Montserrat"/>
            </a:endParaRPr>
          </a:p>
        </p:txBody>
      </p:sp>
      <p:sp>
        <p:nvSpPr>
          <p:cNvPr id="10" name="Rectangle 9">
            <a:extLst>
              <a:ext uri="{FF2B5EF4-FFF2-40B4-BE49-F238E27FC236}">
                <a16:creationId xmlns:a16="http://schemas.microsoft.com/office/drawing/2014/main" id="{A1DE72B8-1B0C-13DC-00E7-AEE307838599}"/>
              </a:ext>
            </a:extLst>
          </p:cNvPr>
          <p:cNvSpPr/>
          <p:nvPr/>
        </p:nvSpPr>
        <p:spPr>
          <a:xfrm>
            <a:off x="-14514" y="9503470"/>
            <a:ext cx="18302514" cy="818898"/>
          </a:xfrm>
          <a:prstGeom prst="rect">
            <a:avLst/>
          </a:prstGeom>
          <a:solidFill>
            <a:srgbClr val="065381">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hlinkClick r:id="" action="ppaction://noaction"/>
            <a:extLst>
              <a:ext uri="{FF2B5EF4-FFF2-40B4-BE49-F238E27FC236}">
                <a16:creationId xmlns:a16="http://schemas.microsoft.com/office/drawing/2014/main" id="{029679C3-0C78-4D20-B7AA-771679ACAAD0}"/>
              </a:ext>
            </a:extLst>
          </p:cNvPr>
          <p:cNvSpPr txBox="1">
            <a:spLocks noChangeAspect="1"/>
          </p:cNvSpPr>
          <p:nvPr/>
        </p:nvSpPr>
        <p:spPr>
          <a:xfrm>
            <a:off x="12119430" y="2603740"/>
            <a:ext cx="2633472" cy="1083567"/>
          </a:xfrm>
          <a:prstGeom prst="rect">
            <a:avLst/>
          </a:prstGeom>
          <a:noFill/>
        </p:spPr>
        <p:txBody>
          <a:bodyPr wrap="none" rtlCol="0">
            <a:noAutofit/>
          </a:bodyPr>
          <a:lstStyle/>
          <a:p>
            <a:pPr algn="ctr" defTabSz="457223"/>
            <a:r>
              <a:rPr lang="en-US" sz="6600" b="1" dirty="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XT5</a:t>
            </a:r>
          </a:p>
        </p:txBody>
      </p:sp>
      <p:sp>
        <p:nvSpPr>
          <p:cNvPr id="93" name="TextBox 92">
            <a:hlinkClick r:id="" action="ppaction://noaction"/>
            <a:extLst>
              <a:ext uri="{FF2B5EF4-FFF2-40B4-BE49-F238E27FC236}">
                <a16:creationId xmlns:a16="http://schemas.microsoft.com/office/drawing/2014/main" id="{2613E6D7-5D8C-4AAE-89D2-D6B38BA52D49}"/>
              </a:ext>
            </a:extLst>
          </p:cNvPr>
          <p:cNvSpPr txBox="1">
            <a:spLocks noChangeAspect="1"/>
          </p:cNvSpPr>
          <p:nvPr/>
        </p:nvSpPr>
        <p:spPr>
          <a:xfrm>
            <a:off x="3115399" y="5902444"/>
            <a:ext cx="2633472" cy="898792"/>
          </a:xfrm>
          <a:prstGeom prst="rect">
            <a:avLst/>
          </a:prstGeom>
          <a:noFill/>
        </p:spPr>
        <p:txBody>
          <a:bodyPr wrap="none" rtlCol="0">
            <a:noAutofit/>
          </a:bodyPr>
          <a:lstStyle/>
          <a:p>
            <a:pPr algn="ctr" defTabSz="457223"/>
            <a:r>
              <a:rPr lang="en-US" sz="6600" b="1" dirty="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LS5</a:t>
            </a:r>
          </a:p>
        </p:txBody>
      </p:sp>
      <p:sp>
        <p:nvSpPr>
          <p:cNvPr id="94" name="TextBox 93">
            <a:hlinkClick r:id="" action="ppaction://noaction"/>
            <a:extLst>
              <a:ext uri="{FF2B5EF4-FFF2-40B4-BE49-F238E27FC236}">
                <a16:creationId xmlns:a16="http://schemas.microsoft.com/office/drawing/2014/main" id="{CE4FDCAB-28B3-44B6-A52D-516CE4CF26B5}"/>
              </a:ext>
            </a:extLst>
          </p:cNvPr>
          <p:cNvSpPr txBox="1">
            <a:spLocks noChangeAspect="1"/>
          </p:cNvSpPr>
          <p:nvPr/>
        </p:nvSpPr>
        <p:spPr>
          <a:xfrm>
            <a:off x="6070613" y="4841696"/>
            <a:ext cx="2633472" cy="997877"/>
          </a:xfrm>
          <a:prstGeom prst="rect">
            <a:avLst/>
          </a:prstGeom>
          <a:noFill/>
        </p:spPr>
        <p:txBody>
          <a:bodyPr wrap="none" rtlCol="0">
            <a:noAutofit/>
          </a:bodyPr>
          <a:lstStyle/>
          <a:p>
            <a:pPr algn="ctr" defTabSz="457223"/>
            <a:r>
              <a:rPr lang="en-US" sz="6600" b="1" dirty="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HD5</a:t>
            </a:r>
          </a:p>
        </p:txBody>
      </p:sp>
      <p:sp>
        <p:nvSpPr>
          <p:cNvPr id="96" name="TextBox 95">
            <a:hlinkClick r:id="" action="ppaction://noaction"/>
            <a:extLst>
              <a:ext uri="{FF2B5EF4-FFF2-40B4-BE49-F238E27FC236}">
                <a16:creationId xmlns:a16="http://schemas.microsoft.com/office/drawing/2014/main" id="{B49366E4-5D19-419C-B7B4-4B5B1D62635E}"/>
              </a:ext>
            </a:extLst>
          </p:cNvPr>
          <p:cNvSpPr txBox="1">
            <a:spLocks noChangeAspect="1"/>
          </p:cNvSpPr>
          <p:nvPr/>
        </p:nvSpPr>
        <p:spPr>
          <a:xfrm>
            <a:off x="9116403" y="3750178"/>
            <a:ext cx="2633472" cy="1028647"/>
          </a:xfrm>
          <a:prstGeom prst="rect">
            <a:avLst/>
          </a:prstGeom>
          <a:noFill/>
        </p:spPr>
        <p:txBody>
          <a:bodyPr wrap="none" rtlCol="0">
            <a:noAutofit/>
          </a:bodyPr>
          <a:lstStyle/>
          <a:p>
            <a:pPr algn="ctr" defTabSz="457223"/>
            <a:r>
              <a:rPr lang="en-US" sz="6600" b="1" dirty="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XD5</a:t>
            </a:r>
          </a:p>
        </p:txBody>
      </p:sp>
      <p:sp>
        <p:nvSpPr>
          <p:cNvPr id="5" name="TextBox 4">
            <a:hlinkClick r:id="" action="ppaction://noaction"/>
            <a:extLst>
              <a:ext uri="{FF2B5EF4-FFF2-40B4-BE49-F238E27FC236}">
                <a16:creationId xmlns:a16="http://schemas.microsoft.com/office/drawing/2014/main" id="{0FCE0D17-D347-49DA-B742-0E79933D71BC}"/>
              </a:ext>
            </a:extLst>
          </p:cNvPr>
          <p:cNvSpPr txBox="1">
            <a:spLocks noChangeAspect="1"/>
          </p:cNvSpPr>
          <p:nvPr/>
        </p:nvSpPr>
        <p:spPr>
          <a:xfrm>
            <a:off x="15122458" y="1721971"/>
            <a:ext cx="2633472" cy="818898"/>
          </a:xfrm>
          <a:prstGeom prst="rect">
            <a:avLst/>
          </a:prstGeom>
          <a:noFill/>
        </p:spPr>
        <p:txBody>
          <a:bodyPr wrap="none" rtlCol="0">
            <a:noAutofit/>
          </a:bodyPr>
          <a:lstStyle/>
          <a:p>
            <a:pPr algn="ctr" defTabSz="457223"/>
            <a:r>
              <a:rPr lang="en-US" sz="6600" b="1" dirty="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XC5</a:t>
            </a:r>
          </a:p>
        </p:txBody>
      </p:sp>
      <p:sp>
        <p:nvSpPr>
          <p:cNvPr id="152" name="TextBox 151">
            <a:extLst>
              <a:ext uri="{FF2B5EF4-FFF2-40B4-BE49-F238E27FC236}">
                <a16:creationId xmlns:a16="http://schemas.microsoft.com/office/drawing/2014/main" id="{2EB6F93C-77D7-4E46-BBF0-68700AD82776}"/>
              </a:ext>
            </a:extLst>
          </p:cNvPr>
          <p:cNvSpPr txBox="1"/>
          <p:nvPr/>
        </p:nvSpPr>
        <p:spPr>
          <a:xfrm>
            <a:off x="256469" y="209532"/>
            <a:ext cx="7865702" cy="646023"/>
          </a:xfrm>
          <a:prstGeom prst="rect">
            <a:avLst/>
          </a:prstGeom>
          <a:noFill/>
        </p:spPr>
        <p:txBody>
          <a:bodyPr wrap="none" rtlCol="0" anchor="ctr">
            <a:noAutofit/>
          </a:bodyPr>
          <a:lstStyle/>
          <a:p>
            <a:pPr defTabSz="457223"/>
            <a:r>
              <a:rPr lang="en-US" sz="6600" b="1" cap="all" spc="450">
                <a:solidFill>
                  <a:srgbClr val="311C6B"/>
                </a:solidFill>
                <a:latin typeface="Montserrat"/>
                <a:cs typeface="Arial" panose="020B0604020202020204" pitchFamily="34" charset="0"/>
              </a:rPr>
              <a:t>BrightSign Series 5 </a:t>
            </a:r>
            <a:endParaRPr lang="en-US" sz="6600" b="1" cap="all" spc="450">
              <a:solidFill>
                <a:srgbClr val="311C6B"/>
              </a:solidFill>
              <a:highlight>
                <a:srgbClr val="FFFF00"/>
              </a:highlight>
              <a:latin typeface="Montserrat"/>
              <a:cs typeface="Arial" panose="020B0604020202020204" pitchFamily="34" charset="0"/>
            </a:endParaRPr>
          </a:p>
        </p:txBody>
      </p:sp>
      <p:sp>
        <p:nvSpPr>
          <p:cNvPr id="153" name="TextBox 152">
            <a:extLst>
              <a:ext uri="{FF2B5EF4-FFF2-40B4-BE49-F238E27FC236}">
                <a16:creationId xmlns:a16="http://schemas.microsoft.com/office/drawing/2014/main" id="{C4170E3E-37CE-424D-8652-85510754AE52}"/>
              </a:ext>
            </a:extLst>
          </p:cNvPr>
          <p:cNvSpPr txBox="1"/>
          <p:nvPr/>
        </p:nvSpPr>
        <p:spPr>
          <a:xfrm>
            <a:off x="256467" y="1005137"/>
            <a:ext cx="17427122" cy="584775"/>
          </a:xfrm>
          <a:prstGeom prst="rect">
            <a:avLst/>
          </a:prstGeom>
          <a:noFill/>
        </p:spPr>
        <p:txBody>
          <a:bodyPr wrap="square">
            <a:spAutoFit/>
          </a:bodyPr>
          <a:lstStyle/>
          <a:p>
            <a:pPr defTabSz="457223"/>
            <a:r>
              <a:rPr lang="en-US" sz="3200" b="1" cap="small" spc="700">
                <a:latin typeface="Open Sans" panose="020B0606030504020204" pitchFamily="34" charset="0"/>
                <a:ea typeface="Open Sans" panose="020B0606030504020204" pitchFamily="34" charset="0"/>
                <a:cs typeface="Open Sans" panose="020B0606030504020204" pitchFamily="34" charset="0"/>
              </a:rPr>
              <a:t>content and connections at every level and price point</a:t>
            </a:r>
            <a:endParaRPr lang="en-US" sz="3200" spc="700">
              <a:latin typeface="Montserrat"/>
            </a:endParaRPr>
          </a:p>
        </p:txBody>
      </p:sp>
      <p:pic>
        <p:nvPicPr>
          <p:cNvPr id="13" name="Picture 12">
            <a:hlinkClick r:id="" action="ppaction://noaction"/>
            <a:extLst>
              <a:ext uri="{FF2B5EF4-FFF2-40B4-BE49-F238E27FC236}">
                <a16:creationId xmlns:a16="http://schemas.microsoft.com/office/drawing/2014/main" id="{F7EAC833-3DCF-9EF4-86A9-1CC8CBC69D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66406" y="2783881"/>
            <a:ext cx="2345576" cy="1555503"/>
          </a:xfrm>
          <a:prstGeom prst="rect">
            <a:avLst/>
          </a:prstGeom>
          <a:effectLst>
            <a:glow rad="685800">
              <a:srgbClr val="916EA6">
                <a:alpha val="28000"/>
              </a:srgbClr>
            </a:glow>
          </a:effectLst>
        </p:spPr>
      </p:pic>
      <p:pic>
        <p:nvPicPr>
          <p:cNvPr id="14" name="Picture 13">
            <a:hlinkClick r:id="" action="ppaction://noaction"/>
            <a:extLst>
              <a:ext uri="{FF2B5EF4-FFF2-40B4-BE49-F238E27FC236}">
                <a16:creationId xmlns:a16="http://schemas.microsoft.com/office/drawing/2014/main" id="{02B15112-A4A9-3799-A744-F0C2497D3B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03360" y="4732618"/>
            <a:ext cx="1859558" cy="1310457"/>
          </a:xfrm>
          <a:prstGeom prst="rect">
            <a:avLst/>
          </a:prstGeom>
          <a:effectLst>
            <a:glow rad="685800">
              <a:srgbClr val="916EA6">
                <a:alpha val="28000"/>
              </a:srgbClr>
            </a:glow>
          </a:effectLst>
        </p:spPr>
      </p:pic>
      <p:pic>
        <p:nvPicPr>
          <p:cNvPr id="17" name="Picture 16">
            <a:hlinkClick r:id="" action="ppaction://noaction"/>
            <a:extLst>
              <a:ext uri="{FF2B5EF4-FFF2-40B4-BE49-F238E27FC236}">
                <a16:creationId xmlns:a16="http://schemas.microsoft.com/office/drawing/2014/main" id="{DE9126A8-5F73-A81C-D752-56D6BDF5C31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6347" t="16824" r="16375" b="20766"/>
          <a:stretch/>
        </p:blipFill>
        <p:spPr>
          <a:xfrm>
            <a:off x="12291855" y="3677101"/>
            <a:ext cx="2288623" cy="1353554"/>
          </a:xfrm>
          <a:prstGeom prst="rect">
            <a:avLst/>
          </a:prstGeom>
          <a:effectLst>
            <a:glow rad="685800">
              <a:srgbClr val="916EA6">
                <a:alpha val="28000"/>
              </a:srgbClr>
            </a:glow>
          </a:effectLst>
        </p:spPr>
      </p:pic>
      <p:pic>
        <p:nvPicPr>
          <p:cNvPr id="26" name="Picture 25">
            <a:hlinkClick r:id="" action="ppaction://noaction"/>
            <a:extLst>
              <a:ext uri="{FF2B5EF4-FFF2-40B4-BE49-F238E27FC236}">
                <a16:creationId xmlns:a16="http://schemas.microsoft.com/office/drawing/2014/main" id="{39F930D2-A759-EC15-A6D5-98CA1F3644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8991"/>
          <a:stretch/>
        </p:blipFill>
        <p:spPr>
          <a:xfrm>
            <a:off x="6550327" y="5947794"/>
            <a:ext cx="1674045" cy="1174026"/>
          </a:xfrm>
          <a:prstGeom prst="rect">
            <a:avLst/>
          </a:prstGeom>
          <a:effectLst>
            <a:glow rad="685800">
              <a:srgbClr val="916EA6">
                <a:alpha val="28000"/>
              </a:srgbClr>
            </a:glow>
          </a:effectLst>
        </p:spPr>
      </p:pic>
      <p:sp>
        <p:nvSpPr>
          <p:cNvPr id="266" name="TextBox 265">
            <a:hlinkClick r:id="" action="ppaction://noaction"/>
            <a:extLst>
              <a:ext uri="{FF2B5EF4-FFF2-40B4-BE49-F238E27FC236}">
                <a16:creationId xmlns:a16="http://schemas.microsoft.com/office/drawing/2014/main" id="{47B5F7AD-135A-427E-9BA2-0635BE298487}"/>
              </a:ext>
            </a:extLst>
          </p:cNvPr>
          <p:cNvSpPr txBox="1">
            <a:spLocks noChangeAspect="1"/>
          </p:cNvSpPr>
          <p:nvPr/>
        </p:nvSpPr>
        <p:spPr>
          <a:xfrm>
            <a:off x="172871" y="6864106"/>
            <a:ext cx="2633472" cy="981070"/>
          </a:xfrm>
          <a:prstGeom prst="rect">
            <a:avLst/>
          </a:prstGeom>
          <a:noFill/>
        </p:spPr>
        <p:txBody>
          <a:bodyPr wrap="none" rtlCol="0">
            <a:noAutofit/>
          </a:bodyPr>
          <a:lstStyle/>
          <a:p>
            <a:pPr algn="ctr" defTabSz="457223"/>
            <a:r>
              <a:rPr lang="en-US" sz="6600" b="1" dirty="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AU5</a:t>
            </a:r>
          </a:p>
        </p:txBody>
      </p:sp>
      <p:pic>
        <p:nvPicPr>
          <p:cNvPr id="2" name="Picture 1" descr="A picture containing text, electronics&#10;&#10;Description automatically generated">
            <a:hlinkClick r:id="" action="ppaction://noaction"/>
            <a:extLst>
              <a:ext uri="{FF2B5EF4-FFF2-40B4-BE49-F238E27FC236}">
                <a16:creationId xmlns:a16="http://schemas.microsoft.com/office/drawing/2014/main" id="{921719EA-BE9B-687F-82A3-9AA1B1BAAE5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0973" y="7880543"/>
            <a:ext cx="1697268" cy="879537"/>
          </a:xfrm>
          <a:prstGeom prst="rect">
            <a:avLst/>
          </a:prstGeom>
          <a:effectLst/>
        </p:spPr>
      </p:pic>
      <p:sp>
        <p:nvSpPr>
          <p:cNvPr id="265" name="TextBox 264">
            <a:extLst>
              <a:ext uri="{FF2B5EF4-FFF2-40B4-BE49-F238E27FC236}">
                <a16:creationId xmlns:a16="http://schemas.microsoft.com/office/drawing/2014/main" id="{1AA96D60-2B8E-481B-9B09-82183A2BD965}"/>
              </a:ext>
            </a:extLst>
          </p:cNvPr>
          <p:cNvSpPr txBox="1"/>
          <p:nvPr/>
        </p:nvSpPr>
        <p:spPr>
          <a:xfrm>
            <a:off x="920342" y="8757020"/>
            <a:ext cx="1138530" cy="529012"/>
          </a:xfrm>
          <a:prstGeom prst="rect">
            <a:avLst/>
          </a:prstGeom>
          <a:noFill/>
        </p:spPr>
        <p:txBody>
          <a:bodyPr wrap="none" rtlCol="0" anchor="t">
            <a:noAutofit/>
          </a:bodyPr>
          <a:lstStyle/>
          <a:p>
            <a:pPr algn="ctr" defTabSz="457223"/>
            <a:r>
              <a:rPr lang="en-US" sz="2400">
                <a:solidFill>
                  <a:schemeClr val="bg2"/>
                </a:solidFill>
                <a:latin typeface="Roboto" panose="02000000000000000000" pitchFamily="2" charset="0"/>
                <a:ea typeface="Roboto" panose="02000000000000000000" pitchFamily="2" charset="0"/>
                <a:cs typeface="Arial" panose="020B0604020202020204" pitchFamily="34" charset="0"/>
              </a:rPr>
              <a:t>AU335</a:t>
            </a:r>
          </a:p>
        </p:txBody>
      </p:sp>
      <p:sp>
        <p:nvSpPr>
          <p:cNvPr id="124" name="TextBox 123">
            <a:extLst>
              <a:ext uri="{FF2B5EF4-FFF2-40B4-BE49-F238E27FC236}">
                <a16:creationId xmlns:a16="http://schemas.microsoft.com/office/drawing/2014/main" id="{E2E47E7F-6C6D-41DB-B98C-C5FB0451BCAB}"/>
              </a:ext>
            </a:extLst>
          </p:cNvPr>
          <p:cNvSpPr txBox="1">
            <a:spLocks/>
          </p:cNvSpPr>
          <p:nvPr/>
        </p:nvSpPr>
        <p:spPr>
          <a:xfrm>
            <a:off x="492482" y="9638115"/>
            <a:ext cx="1994250" cy="549608"/>
          </a:xfrm>
          <a:prstGeom prst="rect">
            <a:avLst/>
          </a:prstGeom>
          <a:noFill/>
        </p:spPr>
        <p:txBody>
          <a:bodyPr wrap="square" lIns="0" rIns="0" rtlCol="0" anchor="ctr">
            <a:noAutofit/>
          </a:bodyPr>
          <a:lstStyle/>
          <a:p>
            <a:pPr algn="ctr" defTabSz="457223"/>
            <a:r>
              <a:rPr lang="en-US" sz="2000" spc="75">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Shipping Now</a:t>
            </a:r>
          </a:p>
        </p:txBody>
      </p:sp>
      <p:sp>
        <p:nvSpPr>
          <p:cNvPr id="173" name="TextBox 172">
            <a:extLst>
              <a:ext uri="{FF2B5EF4-FFF2-40B4-BE49-F238E27FC236}">
                <a16:creationId xmlns:a16="http://schemas.microsoft.com/office/drawing/2014/main" id="{5E6724E3-8E57-4CDA-9B97-0FE163F9346F}"/>
              </a:ext>
            </a:extLst>
          </p:cNvPr>
          <p:cNvSpPr txBox="1"/>
          <p:nvPr/>
        </p:nvSpPr>
        <p:spPr>
          <a:xfrm>
            <a:off x="9644234" y="5946591"/>
            <a:ext cx="1577810" cy="829597"/>
          </a:xfrm>
          <a:prstGeom prst="rect">
            <a:avLst/>
          </a:prstGeom>
          <a:noFill/>
        </p:spPr>
        <p:txBody>
          <a:bodyPr wrap="none" rtlCol="0" anchor="ctr">
            <a:noAutofit/>
          </a:bodyPr>
          <a:lstStyle/>
          <a:p>
            <a:pPr algn="ctr" defTabSz="457223"/>
            <a:r>
              <a:rPr lang="en-US" sz="2400" dirty="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XD235</a:t>
            </a:r>
          </a:p>
          <a:p>
            <a:pPr algn="ctr" defTabSz="457223"/>
            <a:r>
              <a:rPr lang="en-US" sz="2400" dirty="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XD1035</a:t>
            </a:r>
          </a:p>
        </p:txBody>
      </p:sp>
      <p:sp>
        <p:nvSpPr>
          <p:cNvPr id="121" name="TextBox 120">
            <a:extLst>
              <a:ext uri="{FF2B5EF4-FFF2-40B4-BE49-F238E27FC236}">
                <a16:creationId xmlns:a16="http://schemas.microsoft.com/office/drawing/2014/main" id="{C517B6AE-E50A-416B-99E8-D0AB898687AB}"/>
              </a:ext>
            </a:extLst>
          </p:cNvPr>
          <p:cNvSpPr txBox="1">
            <a:spLocks/>
          </p:cNvSpPr>
          <p:nvPr/>
        </p:nvSpPr>
        <p:spPr>
          <a:xfrm>
            <a:off x="9468804" y="9638115"/>
            <a:ext cx="1990313" cy="549608"/>
          </a:xfrm>
          <a:prstGeom prst="rect">
            <a:avLst/>
          </a:prstGeom>
          <a:noFill/>
        </p:spPr>
        <p:txBody>
          <a:bodyPr wrap="square" lIns="0" rIns="0" rtlCol="0" anchor="ctr">
            <a:noAutofit/>
          </a:bodyPr>
          <a:lstStyle/>
          <a:p>
            <a:pPr algn="ctr" defTabSz="457223"/>
            <a:r>
              <a:rPr lang="en-US" sz="2000" spc="75" dirty="0">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$600-$700</a:t>
            </a:r>
          </a:p>
          <a:p>
            <a:pPr algn="ctr" defTabSz="457223"/>
            <a:r>
              <a:rPr lang="en-US" sz="2000" spc="75" dirty="0">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Shipping Now</a:t>
            </a:r>
          </a:p>
        </p:txBody>
      </p:sp>
      <p:pic>
        <p:nvPicPr>
          <p:cNvPr id="29" name="Picture 28">
            <a:hlinkClick r:id="" action="ppaction://noaction"/>
            <a:extLst>
              <a:ext uri="{FF2B5EF4-FFF2-40B4-BE49-F238E27FC236}">
                <a16:creationId xmlns:a16="http://schemas.microsoft.com/office/drawing/2014/main" id="{CDC6B5E8-0966-340B-241C-ABCFFBA012E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41255" y="6936515"/>
            <a:ext cx="1381760" cy="1174026"/>
          </a:xfrm>
          <a:prstGeom prst="rect">
            <a:avLst/>
          </a:prstGeom>
          <a:effectLst>
            <a:glow rad="685800">
              <a:srgbClr val="916EA6">
                <a:alpha val="28000"/>
              </a:srgbClr>
            </a:glow>
          </a:effectLst>
        </p:spPr>
      </p:pic>
      <p:sp>
        <p:nvSpPr>
          <p:cNvPr id="27" name="TextBox 26">
            <a:extLst>
              <a:ext uri="{FF2B5EF4-FFF2-40B4-BE49-F238E27FC236}">
                <a16:creationId xmlns:a16="http://schemas.microsoft.com/office/drawing/2014/main" id="{A9C33FEF-A137-4F33-B7FD-302CFDDCA8F4}"/>
              </a:ext>
            </a:extLst>
          </p:cNvPr>
          <p:cNvSpPr txBox="1"/>
          <p:nvPr/>
        </p:nvSpPr>
        <p:spPr>
          <a:xfrm>
            <a:off x="3674829" y="7871096"/>
            <a:ext cx="1514612" cy="1165860"/>
          </a:xfrm>
          <a:prstGeom prst="rect">
            <a:avLst/>
          </a:prstGeom>
          <a:noFill/>
        </p:spPr>
        <p:txBody>
          <a:bodyPr wrap="none" rtlCol="0" anchor="ctr">
            <a:noAutofit/>
          </a:bodyPr>
          <a:lstStyle/>
          <a:p>
            <a:pPr algn="ctr" defTabSz="457223"/>
            <a:r>
              <a:rPr lang="en-US" sz="2400" dirty="0">
                <a:solidFill>
                  <a:schemeClr val="bg2"/>
                </a:solidFill>
                <a:latin typeface="Roboto" panose="02000000000000000000" pitchFamily="2" charset="0"/>
                <a:ea typeface="Roboto" panose="02000000000000000000" pitchFamily="2" charset="0"/>
                <a:cs typeface="Arial" panose="020B0604020202020204" pitchFamily="34" charset="0"/>
              </a:rPr>
              <a:t>LS425</a:t>
            </a:r>
          </a:p>
          <a:p>
            <a:pPr algn="ctr" defTabSz="457223"/>
            <a:r>
              <a:rPr lang="en-US" sz="2400" dirty="0">
                <a:solidFill>
                  <a:schemeClr val="bg2"/>
                </a:solidFill>
                <a:latin typeface="Roboto" panose="02000000000000000000" pitchFamily="2" charset="0"/>
                <a:ea typeface="Roboto" panose="02000000000000000000" pitchFamily="2" charset="0"/>
                <a:cs typeface="Arial" panose="020B0604020202020204" pitchFamily="34" charset="0"/>
              </a:rPr>
              <a:t>LS445</a:t>
            </a:r>
          </a:p>
        </p:txBody>
      </p:sp>
      <p:sp>
        <p:nvSpPr>
          <p:cNvPr id="123" name="TextBox 122">
            <a:extLst>
              <a:ext uri="{FF2B5EF4-FFF2-40B4-BE49-F238E27FC236}">
                <a16:creationId xmlns:a16="http://schemas.microsoft.com/office/drawing/2014/main" id="{DC52000C-1145-4BA1-8406-EED8E62240B4}"/>
              </a:ext>
            </a:extLst>
          </p:cNvPr>
          <p:cNvSpPr txBox="1">
            <a:spLocks/>
          </p:cNvSpPr>
          <p:nvPr/>
        </p:nvSpPr>
        <p:spPr>
          <a:xfrm>
            <a:off x="3435010" y="9638115"/>
            <a:ext cx="1994251" cy="549608"/>
          </a:xfrm>
          <a:prstGeom prst="rect">
            <a:avLst/>
          </a:prstGeom>
          <a:noFill/>
        </p:spPr>
        <p:txBody>
          <a:bodyPr wrap="square" lIns="0" tIns="68580" rIns="0" bIns="68580" rtlCol="0" anchor="ctr">
            <a:noAutofit/>
          </a:bodyPr>
          <a:lstStyle/>
          <a:p>
            <a:pPr algn="ctr" defTabSz="457223"/>
            <a:r>
              <a:rPr lang="en-US" sz="2000" spc="75" dirty="0">
                <a:solidFill>
                  <a:schemeClr val="accent6">
                    <a:lumMod val="40000"/>
                    <a:lumOff val="60000"/>
                  </a:schemeClr>
                </a:solidFill>
                <a:effectLst>
                  <a:outerShdw blurRad="38100" dist="38100" dir="2700000" algn="tl">
                    <a:srgbClr val="000000">
                      <a:alpha val="43137"/>
                    </a:srgbClr>
                  </a:outerShdw>
                </a:effectLst>
                <a:latin typeface="Montserrat"/>
                <a:cs typeface="Arial"/>
              </a:rPr>
              <a:t>$300-$400</a:t>
            </a:r>
          </a:p>
          <a:p>
            <a:pPr algn="ctr" defTabSz="457223"/>
            <a:r>
              <a:rPr lang="en-US" sz="2000" spc="75" dirty="0">
                <a:solidFill>
                  <a:schemeClr val="accent6">
                    <a:lumMod val="40000"/>
                    <a:lumOff val="60000"/>
                  </a:schemeClr>
                </a:solidFill>
                <a:effectLst>
                  <a:outerShdw blurRad="38100" dist="38100" dir="2700000" algn="tl">
                    <a:srgbClr val="000000">
                      <a:alpha val="43137"/>
                    </a:srgbClr>
                  </a:outerShdw>
                </a:effectLst>
                <a:latin typeface="Montserrat"/>
                <a:cs typeface="Arial"/>
              </a:rPr>
              <a:t>April 2023</a:t>
            </a:r>
            <a:endParaRPr lang="en-US" sz="2000" dirty="0">
              <a:solidFill>
                <a:schemeClr val="accent6">
                  <a:lumMod val="40000"/>
                  <a:lumOff val="60000"/>
                </a:schemeClr>
              </a:solidFill>
              <a:effectLst>
                <a:outerShdw blurRad="38100" dist="38100" dir="2700000" algn="tl">
                  <a:srgbClr val="000000">
                    <a:alpha val="43137"/>
                  </a:srgbClr>
                </a:outerShdw>
              </a:effectLst>
              <a:latin typeface="Montserrat"/>
            </a:endParaRPr>
          </a:p>
        </p:txBody>
      </p:sp>
      <p:sp>
        <p:nvSpPr>
          <p:cNvPr id="28" name="TextBox 27">
            <a:extLst>
              <a:ext uri="{FF2B5EF4-FFF2-40B4-BE49-F238E27FC236}">
                <a16:creationId xmlns:a16="http://schemas.microsoft.com/office/drawing/2014/main" id="{6D04B8FC-72A2-4E48-B091-84CFDC87B331}"/>
              </a:ext>
            </a:extLst>
          </p:cNvPr>
          <p:cNvSpPr txBox="1"/>
          <p:nvPr/>
        </p:nvSpPr>
        <p:spPr>
          <a:xfrm>
            <a:off x="6708286" y="7022427"/>
            <a:ext cx="1358127" cy="829596"/>
          </a:xfrm>
          <a:prstGeom prst="rect">
            <a:avLst/>
          </a:prstGeom>
          <a:noFill/>
        </p:spPr>
        <p:txBody>
          <a:bodyPr wrap="none" rtlCol="0" anchor="ctr">
            <a:noAutofit/>
          </a:bodyPr>
          <a:lstStyle/>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HD225</a:t>
            </a:r>
          </a:p>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HD1025</a:t>
            </a:r>
          </a:p>
        </p:txBody>
      </p:sp>
      <p:sp>
        <p:nvSpPr>
          <p:cNvPr id="122" name="TextBox 121">
            <a:extLst>
              <a:ext uri="{FF2B5EF4-FFF2-40B4-BE49-F238E27FC236}">
                <a16:creationId xmlns:a16="http://schemas.microsoft.com/office/drawing/2014/main" id="{FBBEAE5D-3FF2-40C9-AB0D-C5DD6AB26FEE}"/>
              </a:ext>
            </a:extLst>
          </p:cNvPr>
          <p:cNvSpPr txBox="1">
            <a:spLocks/>
          </p:cNvSpPr>
          <p:nvPr/>
        </p:nvSpPr>
        <p:spPr>
          <a:xfrm>
            <a:off x="6392193" y="9638115"/>
            <a:ext cx="1990312" cy="549608"/>
          </a:xfrm>
          <a:prstGeom prst="rect">
            <a:avLst/>
          </a:prstGeom>
          <a:noFill/>
        </p:spPr>
        <p:txBody>
          <a:bodyPr wrap="square" lIns="0" rIns="0" rtlCol="0" anchor="ctr">
            <a:noAutofit/>
          </a:bodyPr>
          <a:lstStyle/>
          <a:p>
            <a:pPr algn="ctr" defTabSz="457223"/>
            <a:r>
              <a:rPr lang="en-US" sz="2000" spc="75" dirty="0">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$500-$600</a:t>
            </a:r>
          </a:p>
          <a:p>
            <a:pPr algn="ctr" defTabSz="457223"/>
            <a:r>
              <a:rPr lang="en-US" sz="2000" spc="75" dirty="0">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Shipping Now</a:t>
            </a:r>
          </a:p>
        </p:txBody>
      </p:sp>
      <p:sp>
        <p:nvSpPr>
          <p:cNvPr id="88" name="TextBox 87">
            <a:extLst>
              <a:ext uri="{FF2B5EF4-FFF2-40B4-BE49-F238E27FC236}">
                <a16:creationId xmlns:a16="http://schemas.microsoft.com/office/drawing/2014/main" id="{2F53EF54-01B6-4254-9982-0FC48F9E3027}"/>
              </a:ext>
            </a:extLst>
          </p:cNvPr>
          <p:cNvSpPr txBox="1">
            <a:spLocks noChangeAspect="1"/>
          </p:cNvSpPr>
          <p:nvPr/>
        </p:nvSpPr>
        <p:spPr>
          <a:xfrm>
            <a:off x="15729007" y="4340963"/>
            <a:ext cx="1420374" cy="770093"/>
          </a:xfrm>
          <a:prstGeom prst="rect">
            <a:avLst/>
          </a:prstGeom>
          <a:noFill/>
        </p:spPr>
        <p:txBody>
          <a:bodyPr wrap="square" rtlCol="0" anchor="ctr">
            <a:noAutofit/>
          </a:bodyPr>
          <a:lstStyle/>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XC2055</a:t>
            </a:r>
          </a:p>
          <a:p>
            <a:pPr algn="ctr" defTabSz="457223"/>
            <a:r>
              <a:rPr lang="en-US" sz="240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XC4055</a:t>
            </a:r>
          </a:p>
        </p:txBody>
      </p:sp>
      <p:sp>
        <p:nvSpPr>
          <p:cNvPr id="120" name="TextBox 119">
            <a:extLst>
              <a:ext uri="{FF2B5EF4-FFF2-40B4-BE49-F238E27FC236}">
                <a16:creationId xmlns:a16="http://schemas.microsoft.com/office/drawing/2014/main" id="{E4A59E1B-F8AE-4361-A6CB-42E51CB3BB17}"/>
              </a:ext>
            </a:extLst>
          </p:cNvPr>
          <p:cNvSpPr txBox="1">
            <a:spLocks/>
          </p:cNvSpPr>
          <p:nvPr/>
        </p:nvSpPr>
        <p:spPr>
          <a:xfrm>
            <a:off x="15442069" y="9638115"/>
            <a:ext cx="1994250" cy="549608"/>
          </a:xfrm>
          <a:prstGeom prst="rect">
            <a:avLst/>
          </a:prstGeom>
          <a:noFill/>
        </p:spPr>
        <p:txBody>
          <a:bodyPr wrap="square" lIns="0" rIns="0" rtlCol="0" anchor="ctr">
            <a:noAutofit/>
          </a:bodyPr>
          <a:lstStyle/>
          <a:p>
            <a:pPr algn="ctr" defTabSz="457223"/>
            <a:r>
              <a:rPr lang="en-US" sz="2000" spc="75" dirty="0">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$1200-$1700</a:t>
            </a:r>
          </a:p>
          <a:p>
            <a:pPr algn="ctr" defTabSz="457223"/>
            <a:r>
              <a:rPr lang="en-US" sz="2000" spc="75" dirty="0">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Shipping Now</a:t>
            </a:r>
          </a:p>
        </p:txBody>
      </p:sp>
      <p:sp>
        <p:nvSpPr>
          <p:cNvPr id="119" name="TextBox 118">
            <a:hlinkClick r:id="" action="ppaction://noaction"/>
            <a:extLst>
              <a:ext uri="{FF2B5EF4-FFF2-40B4-BE49-F238E27FC236}">
                <a16:creationId xmlns:a16="http://schemas.microsoft.com/office/drawing/2014/main" id="{87A1A9C8-3BD7-4946-88CD-D061ED5F7455}"/>
              </a:ext>
            </a:extLst>
          </p:cNvPr>
          <p:cNvSpPr txBox="1">
            <a:spLocks/>
          </p:cNvSpPr>
          <p:nvPr/>
        </p:nvSpPr>
        <p:spPr>
          <a:xfrm>
            <a:off x="12551321" y="9638115"/>
            <a:ext cx="1994250" cy="549608"/>
          </a:xfrm>
          <a:prstGeom prst="rect">
            <a:avLst/>
          </a:prstGeom>
          <a:noFill/>
        </p:spPr>
        <p:txBody>
          <a:bodyPr wrap="square" lIns="0" rIns="0" rtlCol="0" anchor="ctr">
            <a:noAutofit/>
          </a:bodyPr>
          <a:lstStyle/>
          <a:p>
            <a:pPr algn="ctr" defTabSz="457223"/>
            <a:r>
              <a:rPr lang="en-US" sz="2000" spc="75" dirty="0">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Coming</a:t>
            </a:r>
          </a:p>
          <a:p>
            <a:pPr algn="ctr" defTabSz="457223"/>
            <a:r>
              <a:rPr lang="en-US" sz="2000" spc="75" dirty="0">
                <a:solidFill>
                  <a:schemeClr val="accent6">
                    <a:lumMod val="40000"/>
                    <a:lumOff val="60000"/>
                  </a:schemeClr>
                </a:solidFill>
                <a:effectLst>
                  <a:outerShdw blurRad="38100" dist="38100" dir="2700000" algn="tl">
                    <a:srgbClr val="000000">
                      <a:alpha val="43137"/>
                    </a:srgbClr>
                  </a:outerShdw>
                </a:effectLst>
                <a:latin typeface="Montserrat"/>
                <a:cs typeface="Arial" panose="020B0604020202020204" pitchFamily="34" charset="0"/>
              </a:rPr>
              <a:t>June 2023*</a:t>
            </a:r>
          </a:p>
        </p:txBody>
      </p:sp>
      <p:sp>
        <p:nvSpPr>
          <p:cNvPr id="7" name="TextBox 6">
            <a:extLst>
              <a:ext uri="{FF2B5EF4-FFF2-40B4-BE49-F238E27FC236}">
                <a16:creationId xmlns:a16="http://schemas.microsoft.com/office/drawing/2014/main" id="{040A150A-19B9-2BC3-A711-A74E84DB766E}"/>
              </a:ext>
            </a:extLst>
          </p:cNvPr>
          <p:cNvSpPr txBox="1"/>
          <p:nvPr/>
        </p:nvSpPr>
        <p:spPr>
          <a:xfrm>
            <a:off x="12647261" y="5095977"/>
            <a:ext cx="1577810" cy="829597"/>
          </a:xfrm>
          <a:prstGeom prst="rect">
            <a:avLst/>
          </a:prstGeom>
          <a:noFill/>
        </p:spPr>
        <p:txBody>
          <a:bodyPr wrap="none" rtlCol="0" anchor="ctr">
            <a:noAutofit/>
          </a:bodyPr>
          <a:lstStyle/>
          <a:p>
            <a:pPr algn="ctr" defTabSz="457223"/>
            <a:r>
              <a:rPr lang="en-US" sz="2400" dirty="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XT245</a:t>
            </a:r>
          </a:p>
          <a:p>
            <a:pPr algn="ctr" defTabSz="457223"/>
            <a:r>
              <a:rPr lang="en-US" sz="2400" dirty="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XT1145</a:t>
            </a:r>
          </a:p>
          <a:p>
            <a:pPr algn="ctr" defTabSz="457223"/>
            <a:r>
              <a:rPr lang="en-US" sz="2400" dirty="0">
                <a:solidFill>
                  <a:schemeClr val="bg2"/>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XT2145</a:t>
            </a:r>
          </a:p>
        </p:txBody>
      </p:sp>
    </p:spTree>
    <p:extLst>
      <p:ext uri="{BB962C8B-B14F-4D97-AF65-F5344CB8AC3E}">
        <p14:creationId xmlns:p14="http://schemas.microsoft.com/office/powerpoint/2010/main" val="398178285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person&#10;&#10;Description automatically generated">
            <a:extLst>
              <a:ext uri="{FF2B5EF4-FFF2-40B4-BE49-F238E27FC236}">
                <a16:creationId xmlns:a16="http://schemas.microsoft.com/office/drawing/2014/main" id="{E3B34EF2-73F3-7FAC-32D6-46E99987410E}"/>
              </a:ext>
            </a:extLst>
          </p:cNvPr>
          <p:cNvPicPr>
            <a:picLocks noChangeAspect="1"/>
          </p:cNvPicPr>
          <p:nvPr/>
        </p:nvPicPr>
        <p:blipFill>
          <a:blip r:embed="rId3"/>
          <a:stretch>
            <a:fillRect/>
          </a:stretch>
        </p:blipFill>
        <p:spPr>
          <a:xfrm>
            <a:off x="2857500" y="0"/>
            <a:ext cx="15430500" cy="10287000"/>
          </a:xfrm>
          <a:prstGeom prst="rect">
            <a:avLst/>
          </a:prstGeom>
        </p:spPr>
      </p:pic>
      <p:sp>
        <p:nvSpPr>
          <p:cNvPr id="7" name="Rectangle 6">
            <a:extLst>
              <a:ext uri="{FF2B5EF4-FFF2-40B4-BE49-F238E27FC236}">
                <a16:creationId xmlns:a16="http://schemas.microsoft.com/office/drawing/2014/main" id="{AAFD2603-2DC2-C71B-449F-D3B71F96AFE8}"/>
              </a:ext>
            </a:extLst>
          </p:cNvPr>
          <p:cNvSpPr/>
          <p:nvPr/>
        </p:nvSpPr>
        <p:spPr>
          <a:xfrm>
            <a:off x="-74951" y="0"/>
            <a:ext cx="18362951" cy="10287000"/>
          </a:xfrm>
          <a:prstGeom prst="rect">
            <a:avLst/>
          </a:prstGeom>
          <a:solidFill>
            <a:srgbClr val="311C6B">
              <a:alpha val="54118"/>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50"/>
          </a:p>
        </p:txBody>
      </p:sp>
      <p:grpSp>
        <p:nvGrpSpPr>
          <p:cNvPr id="6" name="Group 5">
            <a:extLst>
              <a:ext uri="{FF2B5EF4-FFF2-40B4-BE49-F238E27FC236}">
                <a16:creationId xmlns:a16="http://schemas.microsoft.com/office/drawing/2014/main" id="{67685D47-8ADB-9C27-D8FC-0CE5FC56CC34}"/>
              </a:ext>
            </a:extLst>
          </p:cNvPr>
          <p:cNvGrpSpPr/>
          <p:nvPr/>
        </p:nvGrpSpPr>
        <p:grpSpPr>
          <a:xfrm>
            <a:off x="180128" y="1819728"/>
            <a:ext cx="7634908" cy="6647543"/>
            <a:chOff x="194642" y="1611085"/>
            <a:chExt cx="7634908" cy="6647543"/>
          </a:xfrm>
        </p:grpSpPr>
        <p:sp>
          <p:nvSpPr>
            <p:cNvPr id="10" name="Rectangle 9">
              <a:extLst>
                <a:ext uri="{FF2B5EF4-FFF2-40B4-BE49-F238E27FC236}">
                  <a16:creationId xmlns:a16="http://schemas.microsoft.com/office/drawing/2014/main" id="{6CF57C31-CC99-295B-B7BE-2B2539F25F08}"/>
                </a:ext>
              </a:extLst>
            </p:cNvPr>
            <p:cNvSpPr/>
            <p:nvPr/>
          </p:nvSpPr>
          <p:spPr>
            <a:xfrm>
              <a:off x="194642" y="1611085"/>
              <a:ext cx="7634908" cy="6647543"/>
            </a:xfrm>
            <a:prstGeom prst="rect">
              <a:avLst/>
            </a:prstGeom>
            <a:solidFill>
              <a:srgbClr val="20154B"/>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nvGrpSpPr>
            <p:cNvPr id="21" name="Group 20">
              <a:extLst>
                <a:ext uri="{FF2B5EF4-FFF2-40B4-BE49-F238E27FC236}">
                  <a16:creationId xmlns:a16="http://schemas.microsoft.com/office/drawing/2014/main" id="{B2F23598-D0F8-5C17-783F-673821F946D6}"/>
                </a:ext>
              </a:extLst>
            </p:cNvPr>
            <p:cNvGrpSpPr/>
            <p:nvPr/>
          </p:nvGrpSpPr>
          <p:grpSpPr>
            <a:xfrm>
              <a:off x="440222" y="2258939"/>
              <a:ext cx="7143749" cy="5018005"/>
              <a:chOff x="440222" y="1506923"/>
              <a:chExt cx="7143749" cy="5018005"/>
            </a:xfrm>
          </p:grpSpPr>
          <p:sp>
            <p:nvSpPr>
              <p:cNvPr id="12" name="TextBox 11">
                <a:extLst>
                  <a:ext uri="{FF2B5EF4-FFF2-40B4-BE49-F238E27FC236}">
                    <a16:creationId xmlns:a16="http://schemas.microsoft.com/office/drawing/2014/main" id="{0C233CEE-9888-AEC0-A42F-3D941A384D7B}"/>
                  </a:ext>
                </a:extLst>
              </p:cNvPr>
              <p:cNvSpPr txBox="1"/>
              <p:nvPr/>
            </p:nvSpPr>
            <p:spPr>
              <a:xfrm>
                <a:off x="440222" y="3003130"/>
                <a:ext cx="7143749" cy="3521798"/>
              </a:xfrm>
              <a:prstGeom prst="rect">
                <a:avLst/>
              </a:prstGeom>
              <a:noFill/>
            </p:spPr>
            <p:txBody>
              <a:bodyPr wrap="square">
                <a:spAutoFit/>
              </a:bodyPr>
              <a:lstStyle/>
              <a:p>
                <a:pPr marL="424815" marR="342900" algn="ctr">
                  <a:lnSpc>
                    <a:spcPct val="107000"/>
                  </a:lnSpc>
                  <a:spcAft>
                    <a:spcPts val="3600"/>
                  </a:spcAft>
                </a:pPr>
                <a:r>
                  <a:rPr lang="en-US" sz="3000">
                    <a:solidFill>
                      <a:schemeClr val="bg1"/>
                    </a:solidFill>
                    <a:latin typeface="Montserrat" panose="00000500000000000000" pitchFamily="50" charset="0"/>
                    <a:ea typeface="Calibri" panose="020F0502020204030204" pitchFamily="34" charset="0"/>
                    <a:cs typeface="Times New Roman" panose="02020603050405020304" pitchFamily="18" charset="0"/>
                  </a:rPr>
                  <a:t>Transforming the world of digital signage through an ecosystem of excellence and cutting-edge technology that empowers businesses to connect and communicate in dynamic and impactful ways.</a:t>
                </a:r>
              </a:p>
            </p:txBody>
          </p:sp>
          <p:pic>
            <p:nvPicPr>
              <p:cNvPr id="15" name="Picture 14" descr="A picture containing text, clipart&#10;&#10;Description automatically generated">
                <a:extLst>
                  <a:ext uri="{FF2B5EF4-FFF2-40B4-BE49-F238E27FC236}">
                    <a16:creationId xmlns:a16="http://schemas.microsoft.com/office/drawing/2014/main" id="{29C65A0C-CC36-E7CC-B686-B733D88BA928}"/>
                  </a:ext>
                </a:extLst>
              </p:cNvPr>
              <p:cNvPicPr>
                <a:picLocks noChangeAspect="1"/>
              </p:cNvPicPr>
              <p:nvPr/>
            </p:nvPicPr>
            <p:blipFill>
              <a:blip r:embed="rId4"/>
              <a:stretch>
                <a:fillRect/>
              </a:stretch>
            </p:blipFill>
            <p:spPr>
              <a:xfrm>
                <a:off x="1649896" y="1506923"/>
                <a:ext cx="4724401" cy="1019740"/>
              </a:xfrm>
              <a:prstGeom prst="rect">
                <a:avLst/>
              </a:prstGeom>
            </p:spPr>
          </p:pic>
        </p:grpSp>
      </p:grpSp>
      <p:grpSp>
        <p:nvGrpSpPr>
          <p:cNvPr id="5" name="Group 4">
            <a:extLst>
              <a:ext uri="{FF2B5EF4-FFF2-40B4-BE49-F238E27FC236}">
                <a16:creationId xmlns:a16="http://schemas.microsoft.com/office/drawing/2014/main" id="{C8BB1F4C-F1F7-A216-9415-83123B37DD18}"/>
              </a:ext>
            </a:extLst>
          </p:cNvPr>
          <p:cNvGrpSpPr/>
          <p:nvPr/>
        </p:nvGrpSpPr>
        <p:grpSpPr>
          <a:xfrm>
            <a:off x="11831421" y="9013661"/>
            <a:ext cx="5812155" cy="947975"/>
            <a:chOff x="11308907" y="8999146"/>
            <a:chExt cx="5812155" cy="947975"/>
          </a:xfrm>
        </p:grpSpPr>
        <p:sp>
          <p:nvSpPr>
            <p:cNvPr id="2" name="TextBox 1">
              <a:extLst>
                <a:ext uri="{FF2B5EF4-FFF2-40B4-BE49-F238E27FC236}">
                  <a16:creationId xmlns:a16="http://schemas.microsoft.com/office/drawing/2014/main" id="{BB6C8D18-9AF2-FE73-C0FF-A8B238F2976E}"/>
                </a:ext>
              </a:extLst>
            </p:cNvPr>
            <p:cNvSpPr txBox="1"/>
            <p:nvPr/>
          </p:nvSpPr>
          <p:spPr>
            <a:xfrm>
              <a:off x="12088978" y="9300790"/>
              <a:ext cx="4938092" cy="646331"/>
            </a:xfrm>
            <a:prstGeom prst="rect">
              <a:avLst/>
            </a:prstGeom>
            <a:noFill/>
          </p:spPr>
          <p:txBody>
            <a:bodyPr wrap="square">
              <a:spAutoFit/>
            </a:bodyPr>
            <a:lstStyle/>
            <a:p>
              <a:pPr algn="r"/>
              <a:r>
                <a:rPr lang="en-US" sz="3600" spc="900">
                  <a:solidFill>
                    <a:schemeClr val="bg1"/>
                  </a:solidFill>
                </a:rPr>
                <a:t>Thank you</a:t>
              </a:r>
            </a:p>
          </p:txBody>
        </p:sp>
        <p:cxnSp>
          <p:nvCxnSpPr>
            <p:cNvPr id="3" name="Straight Connector 2">
              <a:extLst>
                <a:ext uri="{FF2B5EF4-FFF2-40B4-BE49-F238E27FC236}">
                  <a16:creationId xmlns:a16="http://schemas.microsoft.com/office/drawing/2014/main" id="{22142255-B154-A841-5E54-5DFEE5FA536F}"/>
                </a:ext>
              </a:extLst>
            </p:cNvPr>
            <p:cNvCxnSpPr>
              <a:cxnSpLocks/>
            </p:cNvCxnSpPr>
            <p:nvPr/>
          </p:nvCxnSpPr>
          <p:spPr>
            <a:xfrm>
              <a:off x="11308907" y="8999146"/>
              <a:ext cx="581215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616490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A18D7B-BDF4-864D-902E-824622E8B2F8}"/>
              </a:ext>
            </a:extLst>
          </p:cNvPr>
          <p:cNvSpPr/>
          <p:nvPr/>
        </p:nvSpPr>
        <p:spPr>
          <a:xfrm>
            <a:off x="3311189" y="1434"/>
            <a:ext cx="4174778" cy="1028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 name="TextBox 2">
            <a:extLst>
              <a:ext uri="{FF2B5EF4-FFF2-40B4-BE49-F238E27FC236}">
                <a16:creationId xmlns:a16="http://schemas.microsoft.com/office/drawing/2014/main" id="{353859B1-E10D-2040-8D84-A7AA8F8F97D6}"/>
              </a:ext>
            </a:extLst>
          </p:cNvPr>
          <p:cNvSpPr txBox="1"/>
          <p:nvPr/>
        </p:nvSpPr>
        <p:spPr>
          <a:xfrm>
            <a:off x="10205356" y="478826"/>
            <a:ext cx="7773885" cy="1013996"/>
          </a:xfrm>
          <a:prstGeom prst="rect">
            <a:avLst/>
          </a:prstGeom>
          <a:noFill/>
        </p:spPr>
        <p:txBody>
          <a:bodyPr wrap="square" rtlCol="0">
            <a:spAutoFit/>
          </a:bodyPr>
          <a:lstStyle/>
          <a:p>
            <a:pPr>
              <a:lnSpc>
                <a:spcPct val="150000"/>
              </a:lnSpc>
            </a:pPr>
            <a:r>
              <a:rPr lang="en-US" sz="4500" b="1" spc="450" dirty="0">
                <a:latin typeface="Montserrat" charset="0"/>
                <a:ea typeface="Montserrat" charset="0"/>
                <a:cs typeface="Montserrat" charset="0"/>
              </a:rPr>
              <a:t>LONG TERM SUCCESS</a:t>
            </a:r>
          </a:p>
        </p:txBody>
      </p:sp>
      <p:sp>
        <p:nvSpPr>
          <p:cNvPr id="4" name="Subtitle 2">
            <a:extLst>
              <a:ext uri="{FF2B5EF4-FFF2-40B4-BE49-F238E27FC236}">
                <a16:creationId xmlns:a16="http://schemas.microsoft.com/office/drawing/2014/main" id="{5B2F3BCC-E80A-854D-940B-D275B5FFFB43}"/>
              </a:ext>
            </a:extLst>
          </p:cNvPr>
          <p:cNvSpPr txBox="1">
            <a:spLocks/>
          </p:cNvSpPr>
          <p:nvPr/>
        </p:nvSpPr>
        <p:spPr>
          <a:xfrm>
            <a:off x="10290553" y="1484037"/>
            <a:ext cx="7146950" cy="721200"/>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2100" spc="900">
                <a:latin typeface="Montserrat" charset="0"/>
                <a:ea typeface="Montserrat" charset="0"/>
                <a:cs typeface="Montserrat" charset="0"/>
              </a:rPr>
              <a:t>VISUALIZE THE OUTCOME</a:t>
            </a:r>
          </a:p>
        </p:txBody>
      </p:sp>
      <p:sp>
        <p:nvSpPr>
          <p:cNvPr id="16" name="TextBox 15">
            <a:extLst>
              <a:ext uri="{FF2B5EF4-FFF2-40B4-BE49-F238E27FC236}">
                <a16:creationId xmlns:a16="http://schemas.microsoft.com/office/drawing/2014/main" id="{2B0A70BA-E963-F249-92C6-E945A51AC464}"/>
              </a:ext>
            </a:extLst>
          </p:cNvPr>
          <p:cNvSpPr txBox="1"/>
          <p:nvPr/>
        </p:nvSpPr>
        <p:spPr>
          <a:xfrm>
            <a:off x="11748203" y="5187198"/>
            <a:ext cx="6231039" cy="877163"/>
          </a:xfrm>
          <a:prstGeom prst="rect">
            <a:avLst/>
          </a:prstGeom>
          <a:noFill/>
        </p:spPr>
        <p:txBody>
          <a:bodyPr wrap="square" rtlCol="0">
            <a:spAutoFit/>
          </a:bodyPr>
          <a:lstStyle/>
          <a:p>
            <a:r>
              <a:rPr lang="en-US" sz="2550" b="1">
                <a:solidFill>
                  <a:schemeClr val="accent1">
                    <a:lumMod val="75000"/>
                  </a:schemeClr>
                </a:solidFill>
                <a:latin typeface="Montserrat" charset="0"/>
                <a:ea typeface="Montserrat" charset="0"/>
                <a:cs typeface="Montserrat" charset="0"/>
              </a:rPr>
              <a:t>How much risk are you willing to take?</a:t>
            </a:r>
          </a:p>
        </p:txBody>
      </p:sp>
      <p:sp>
        <p:nvSpPr>
          <p:cNvPr id="17" name="Subtitle 2">
            <a:extLst>
              <a:ext uri="{FF2B5EF4-FFF2-40B4-BE49-F238E27FC236}">
                <a16:creationId xmlns:a16="http://schemas.microsoft.com/office/drawing/2014/main" id="{79E464C7-1713-3E4F-9165-DE2678DB70A3}"/>
              </a:ext>
            </a:extLst>
          </p:cNvPr>
          <p:cNvSpPr txBox="1">
            <a:spLocks/>
          </p:cNvSpPr>
          <p:nvPr/>
        </p:nvSpPr>
        <p:spPr>
          <a:xfrm>
            <a:off x="11849044" y="5854899"/>
            <a:ext cx="5949356" cy="1371600"/>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endParaRPr lang="en-US" sz="1800">
              <a:latin typeface="PT Sans" panose="020B0503020203020204" pitchFamily="34" charset="77"/>
              <a:ea typeface="Lora" charset="0"/>
              <a:cs typeface="Lora" charset="0"/>
            </a:endParaRPr>
          </a:p>
        </p:txBody>
      </p:sp>
      <p:sp>
        <p:nvSpPr>
          <p:cNvPr id="21" name="TextBox 20">
            <a:extLst>
              <a:ext uri="{FF2B5EF4-FFF2-40B4-BE49-F238E27FC236}">
                <a16:creationId xmlns:a16="http://schemas.microsoft.com/office/drawing/2014/main" id="{6D3E9DC7-B192-6F4B-B1CD-F4F1516687CE}"/>
              </a:ext>
            </a:extLst>
          </p:cNvPr>
          <p:cNvSpPr txBox="1"/>
          <p:nvPr/>
        </p:nvSpPr>
        <p:spPr>
          <a:xfrm>
            <a:off x="11849042" y="7894200"/>
            <a:ext cx="5949356" cy="877163"/>
          </a:xfrm>
          <a:prstGeom prst="rect">
            <a:avLst/>
          </a:prstGeom>
          <a:noFill/>
        </p:spPr>
        <p:txBody>
          <a:bodyPr wrap="square" rtlCol="0">
            <a:spAutoFit/>
          </a:bodyPr>
          <a:lstStyle/>
          <a:p>
            <a:r>
              <a:rPr lang="en-US" sz="2550" b="1">
                <a:solidFill>
                  <a:schemeClr val="accent1">
                    <a:lumMod val="75000"/>
                  </a:schemeClr>
                </a:solidFill>
                <a:latin typeface="Montserrat" charset="0"/>
                <a:ea typeface="Montserrat" charset="0"/>
                <a:cs typeface="Montserrat" charset="0"/>
              </a:rPr>
              <a:t>Do I want a complete solution or just a screen? </a:t>
            </a:r>
          </a:p>
        </p:txBody>
      </p:sp>
      <p:sp>
        <p:nvSpPr>
          <p:cNvPr id="22" name="Subtitle 2">
            <a:extLst>
              <a:ext uri="{FF2B5EF4-FFF2-40B4-BE49-F238E27FC236}">
                <a16:creationId xmlns:a16="http://schemas.microsoft.com/office/drawing/2014/main" id="{C22E2710-6582-5748-8711-965969F34759}"/>
              </a:ext>
            </a:extLst>
          </p:cNvPr>
          <p:cNvSpPr txBox="1">
            <a:spLocks/>
          </p:cNvSpPr>
          <p:nvPr/>
        </p:nvSpPr>
        <p:spPr>
          <a:xfrm>
            <a:off x="11849044" y="8094473"/>
            <a:ext cx="5377601" cy="950727"/>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endParaRPr lang="en-US" sz="1800">
              <a:latin typeface="PT Sans" panose="020B0503020203020204" pitchFamily="34" charset="77"/>
              <a:ea typeface="Lora" charset="0"/>
              <a:cs typeface="Lora" charset="0"/>
            </a:endParaRPr>
          </a:p>
        </p:txBody>
      </p:sp>
      <p:sp>
        <p:nvSpPr>
          <p:cNvPr id="26" name="TextBox 25">
            <a:extLst>
              <a:ext uri="{FF2B5EF4-FFF2-40B4-BE49-F238E27FC236}">
                <a16:creationId xmlns:a16="http://schemas.microsoft.com/office/drawing/2014/main" id="{EB948060-8661-D24D-8165-227BFF68F899}"/>
              </a:ext>
            </a:extLst>
          </p:cNvPr>
          <p:cNvSpPr txBox="1"/>
          <p:nvPr/>
        </p:nvSpPr>
        <p:spPr>
          <a:xfrm>
            <a:off x="11849042" y="2846514"/>
            <a:ext cx="5949356" cy="877163"/>
          </a:xfrm>
          <a:prstGeom prst="rect">
            <a:avLst/>
          </a:prstGeom>
          <a:noFill/>
        </p:spPr>
        <p:txBody>
          <a:bodyPr wrap="square" rtlCol="0">
            <a:spAutoFit/>
          </a:bodyPr>
          <a:lstStyle/>
          <a:p>
            <a:r>
              <a:rPr lang="en-US" sz="2550" b="1">
                <a:solidFill>
                  <a:schemeClr val="accent1">
                    <a:lumMod val="75000"/>
                  </a:schemeClr>
                </a:solidFill>
                <a:latin typeface="Montserrat" charset="0"/>
                <a:ea typeface="Montserrat" charset="0"/>
                <a:cs typeface="Montserrat" charset="0"/>
              </a:rPr>
              <a:t>Will ‘good enough’ deliver results today &amp; tomorrow?</a:t>
            </a:r>
          </a:p>
        </p:txBody>
      </p:sp>
      <p:sp>
        <p:nvSpPr>
          <p:cNvPr id="27" name="Subtitle 2">
            <a:extLst>
              <a:ext uri="{FF2B5EF4-FFF2-40B4-BE49-F238E27FC236}">
                <a16:creationId xmlns:a16="http://schemas.microsoft.com/office/drawing/2014/main" id="{C386A09D-5301-A54E-9355-69CCCDD83EA8}"/>
              </a:ext>
            </a:extLst>
          </p:cNvPr>
          <p:cNvSpPr txBox="1">
            <a:spLocks/>
          </p:cNvSpPr>
          <p:nvPr/>
        </p:nvSpPr>
        <p:spPr>
          <a:xfrm>
            <a:off x="11849044" y="3582863"/>
            <a:ext cx="5621117" cy="950727"/>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endParaRPr lang="en-US" sz="1800">
              <a:latin typeface="PT Sans" panose="020B0503020203020204" pitchFamily="34" charset="0"/>
              <a:ea typeface="Lora" charset="0"/>
              <a:cs typeface="Lora" charset="0"/>
            </a:endParaRPr>
          </a:p>
        </p:txBody>
      </p:sp>
      <p:pic>
        <p:nvPicPr>
          <p:cNvPr id="6" name="Picture Placeholder 5">
            <a:extLst>
              <a:ext uri="{FF2B5EF4-FFF2-40B4-BE49-F238E27FC236}">
                <a16:creationId xmlns:a16="http://schemas.microsoft.com/office/drawing/2014/main" id="{C5E6554F-9A40-0BF0-7FCE-D6355C4D47FF}"/>
              </a:ext>
            </a:extLst>
          </p:cNvPr>
          <p:cNvPicPr>
            <a:picLocks noGrp="1" noChangeAspect="1"/>
          </p:cNvPicPr>
          <p:nvPr>
            <p:ph type="pic" sz="quarter" idx="14"/>
          </p:nvPr>
        </p:nvPicPr>
        <p:blipFill>
          <a:blip r:embed="rId3"/>
          <a:srcRect l="5149" r="5149"/>
          <a:stretch/>
        </p:blipFill>
        <p:spPr>
          <a:xfrm>
            <a:off x="913476" y="876044"/>
            <a:ext cx="8883669" cy="8477507"/>
          </a:xfrm>
          <a:ln>
            <a:solidFill>
              <a:schemeClr val="bg1"/>
            </a:solidFill>
          </a:ln>
        </p:spPr>
      </p:pic>
      <p:pic>
        <p:nvPicPr>
          <p:cNvPr id="8" name="Graphic 7" descr="Hammer1 with solid fill">
            <a:extLst>
              <a:ext uri="{FF2B5EF4-FFF2-40B4-BE49-F238E27FC236}">
                <a16:creationId xmlns:a16="http://schemas.microsoft.com/office/drawing/2014/main" id="{94150DB7-C387-A834-4F27-6A8605DF92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6603" y="4939980"/>
            <a:ext cx="1371600" cy="1371600"/>
          </a:xfrm>
          <a:prstGeom prst="rect">
            <a:avLst/>
          </a:prstGeom>
        </p:spPr>
      </p:pic>
      <p:pic>
        <p:nvPicPr>
          <p:cNvPr id="13" name="Graphic 12" descr="Thumbs up sign with solid fill">
            <a:extLst>
              <a:ext uri="{FF2B5EF4-FFF2-40B4-BE49-F238E27FC236}">
                <a16:creationId xmlns:a16="http://schemas.microsoft.com/office/drawing/2014/main" id="{09170A4D-6644-D5B1-D3B6-14D89EE2A4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38093" y="2755579"/>
            <a:ext cx="987614" cy="987614"/>
          </a:xfrm>
          <a:prstGeom prst="rect">
            <a:avLst/>
          </a:prstGeom>
        </p:spPr>
      </p:pic>
      <p:pic>
        <p:nvPicPr>
          <p:cNvPr id="19" name="Graphic 18" descr="Confused person with solid fill">
            <a:extLst>
              <a:ext uri="{FF2B5EF4-FFF2-40B4-BE49-F238E27FC236}">
                <a16:creationId xmlns:a16="http://schemas.microsoft.com/office/drawing/2014/main" id="{7BC1B837-C855-E808-CE35-74226F31CF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07105" y="7506908"/>
            <a:ext cx="1371600" cy="1371600"/>
          </a:xfrm>
          <a:prstGeom prst="rect">
            <a:avLst/>
          </a:prstGeom>
        </p:spPr>
      </p:pic>
      <p:pic>
        <p:nvPicPr>
          <p:cNvPr id="23" name="Graphic 22" descr="No sign outline">
            <a:extLst>
              <a:ext uri="{FF2B5EF4-FFF2-40B4-BE49-F238E27FC236}">
                <a16:creationId xmlns:a16="http://schemas.microsoft.com/office/drawing/2014/main" id="{0812A781-35FE-EAA5-A732-263503EE51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46099" y="2563584"/>
            <a:ext cx="1371600" cy="1371600"/>
          </a:xfrm>
          <a:prstGeom prst="rect">
            <a:avLst/>
          </a:prstGeom>
        </p:spPr>
      </p:pic>
    </p:spTree>
    <p:extLst>
      <p:ext uri="{BB962C8B-B14F-4D97-AF65-F5344CB8AC3E}">
        <p14:creationId xmlns:p14="http://schemas.microsoft.com/office/powerpoint/2010/main" val="275285614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36EAAD-F161-6B36-1DEA-C238CCF10090}"/>
              </a:ext>
            </a:extLst>
          </p:cNvPr>
          <p:cNvSpPr/>
          <p:nvPr/>
        </p:nvSpPr>
        <p:spPr>
          <a:xfrm>
            <a:off x="1120699" y="1"/>
            <a:ext cx="1849349" cy="1849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accent1">
                  <a:lumMod val="75000"/>
                </a:schemeClr>
              </a:solidFill>
            </a:endParaRPr>
          </a:p>
        </p:txBody>
      </p:sp>
      <p:sp>
        <p:nvSpPr>
          <p:cNvPr id="7" name="Rectangle 6">
            <a:extLst>
              <a:ext uri="{FF2B5EF4-FFF2-40B4-BE49-F238E27FC236}">
                <a16:creationId xmlns:a16="http://schemas.microsoft.com/office/drawing/2014/main" id="{8F284D4B-ED73-BF6B-A3C1-36674BC2F7C6}"/>
              </a:ext>
            </a:extLst>
          </p:cNvPr>
          <p:cNvSpPr/>
          <p:nvPr/>
        </p:nvSpPr>
        <p:spPr>
          <a:xfrm>
            <a:off x="3081316" y="1"/>
            <a:ext cx="913799" cy="91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Rectangle 8">
            <a:extLst>
              <a:ext uri="{FF2B5EF4-FFF2-40B4-BE49-F238E27FC236}">
                <a16:creationId xmlns:a16="http://schemas.microsoft.com/office/drawing/2014/main" id="{79FA7104-CBAE-5E4A-9769-821F00C668E5}"/>
              </a:ext>
            </a:extLst>
          </p:cNvPr>
          <p:cNvSpPr/>
          <p:nvPr/>
        </p:nvSpPr>
        <p:spPr>
          <a:xfrm>
            <a:off x="3081316" y="1022240"/>
            <a:ext cx="546020" cy="546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0" name="Picture 9">
            <a:extLst>
              <a:ext uri="{FF2B5EF4-FFF2-40B4-BE49-F238E27FC236}">
                <a16:creationId xmlns:a16="http://schemas.microsoft.com/office/drawing/2014/main" id="{3A45A2B8-514C-DF59-0E5C-7C0A825BBA33}"/>
              </a:ext>
            </a:extLst>
          </p:cNvPr>
          <p:cNvPicPr>
            <a:picLocks noChangeAspect="1"/>
          </p:cNvPicPr>
          <p:nvPr/>
        </p:nvPicPr>
        <p:blipFill rotWithShape="1">
          <a:blip r:embed="rId3"/>
          <a:srcRect l="3706" t="5862" r="76176" b="10570"/>
          <a:stretch/>
        </p:blipFill>
        <p:spPr>
          <a:xfrm>
            <a:off x="1390910" y="281285"/>
            <a:ext cx="1286976" cy="1286976"/>
          </a:xfrm>
          <a:prstGeom prst="ellipse">
            <a:avLst/>
          </a:prstGeom>
        </p:spPr>
      </p:pic>
      <p:sp>
        <p:nvSpPr>
          <p:cNvPr id="2" name="Title 1">
            <a:extLst>
              <a:ext uri="{FF2B5EF4-FFF2-40B4-BE49-F238E27FC236}">
                <a16:creationId xmlns:a16="http://schemas.microsoft.com/office/drawing/2014/main" id="{88080283-D3D2-6B39-A3D1-5F7BA0AE51E9}"/>
              </a:ext>
            </a:extLst>
          </p:cNvPr>
          <p:cNvSpPr>
            <a:spLocks noGrp="1"/>
          </p:cNvSpPr>
          <p:nvPr>
            <p:ph type="ctrTitle" idx="4294967295"/>
          </p:nvPr>
        </p:nvSpPr>
        <p:spPr>
          <a:xfrm>
            <a:off x="3211286" y="410482"/>
            <a:ext cx="10110788" cy="882650"/>
          </a:xfrm>
        </p:spPr>
        <p:txBody>
          <a:bodyPr anchor="ctr">
            <a:normAutofit/>
          </a:bodyPr>
          <a:lstStyle/>
          <a:p>
            <a:r>
              <a:rPr lang="en-US" sz="4800" b="1"/>
              <a:t>The BrightSign Ecosystem</a:t>
            </a:r>
          </a:p>
        </p:txBody>
      </p:sp>
      <p:pic>
        <p:nvPicPr>
          <p:cNvPr id="16" name="Picture 15">
            <a:extLst>
              <a:ext uri="{FF2B5EF4-FFF2-40B4-BE49-F238E27FC236}">
                <a16:creationId xmlns:a16="http://schemas.microsoft.com/office/drawing/2014/main" id="{7268E22B-7D42-ECA4-D988-5662DCF6B4CB}"/>
              </a:ext>
            </a:extLst>
          </p:cNvPr>
          <p:cNvPicPr>
            <a:picLocks noChangeAspect="1"/>
          </p:cNvPicPr>
          <p:nvPr/>
        </p:nvPicPr>
        <p:blipFill rotWithShape="1">
          <a:blip r:embed="rId4"/>
          <a:srcRect l="12635" r="12635"/>
          <a:stretch/>
        </p:blipFill>
        <p:spPr>
          <a:xfrm>
            <a:off x="1136702" y="3732663"/>
            <a:ext cx="5716826" cy="4303059"/>
          </a:xfrm>
          <a:prstGeom prst="rect">
            <a:avLst/>
          </a:prstGeom>
        </p:spPr>
      </p:pic>
      <p:grpSp>
        <p:nvGrpSpPr>
          <p:cNvPr id="14" name="Group 13">
            <a:extLst>
              <a:ext uri="{FF2B5EF4-FFF2-40B4-BE49-F238E27FC236}">
                <a16:creationId xmlns:a16="http://schemas.microsoft.com/office/drawing/2014/main" id="{36A54164-63A9-92B7-190D-60807DCF95E1}"/>
              </a:ext>
            </a:extLst>
          </p:cNvPr>
          <p:cNvGrpSpPr/>
          <p:nvPr/>
        </p:nvGrpSpPr>
        <p:grpSpPr>
          <a:xfrm>
            <a:off x="7055231" y="2206687"/>
            <a:ext cx="10411675" cy="7355010"/>
            <a:chOff x="7409793" y="2057399"/>
            <a:chExt cx="10411675" cy="7355010"/>
          </a:xfrm>
        </p:grpSpPr>
        <p:sp>
          <p:nvSpPr>
            <p:cNvPr id="5" name="TextBox 4">
              <a:extLst>
                <a:ext uri="{FF2B5EF4-FFF2-40B4-BE49-F238E27FC236}">
                  <a16:creationId xmlns:a16="http://schemas.microsoft.com/office/drawing/2014/main" id="{EE70D7A5-E4E0-9BCB-368A-3E8265A6881F}"/>
                </a:ext>
              </a:extLst>
            </p:cNvPr>
            <p:cNvSpPr txBox="1"/>
            <p:nvPr/>
          </p:nvSpPr>
          <p:spPr>
            <a:xfrm>
              <a:off x="9278315" y="5327469"/>
              <a:ext cx="8543153" cy="1021556"/>
            </a:xfrm>
            <a:prstGeom prst="roundRect">
              <a:avLst/>
            </a:prstGeom>
            <a:solidFill>
              <a:srgbClr val="D8CAE3"/>
            </a:solidFill>
          </p:spPr>
          <p:txBody>
            <a:bodyPr wrap="square" rtlCol="0">
              <a:spAutoFit/>
            </a:bodyPr>
            <a:lstStyle/>
            <a:p>
              <a:r>
                <a:rPr lang="en-US" sz="2000" b="1"/>
                <a:t>Integrations &amp; Add-ons</a:t>
              </a:r>
              <a:endParaRPr lang="en-US" sz="1900" b="1"/>
            </a:p>
            <a:p>
              <a:r>
                <a:rPr lang="en-US" sz="1700"/>
                <a:t>Our players can be customized to fit any application using a wide range of leading CMS solutions, software, and add-on peripherals.</a:t>
              </a:r>
            </a:p>
          </p:txBody>
        </p:sp>
        <p:pic>
          <p:nvPicPr>
            <p:cNvPr id="27" name="Picture 26">
              <a:extLst>
                <a:ext uri="{FF2B5EF4-FFF2-40B4-BE49-F238E27FC236}">
                  <a16:creationId xmlns:a16="http://schemas.microsoft.com/office/drawing/2014/main" id="{C296C69E-41BD-7760-F29A-205F98AFCE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65" t="16145" r="76571" b="47375"/>
            <a:stretch/>
          </p:blipFill>
          <p:spPr>
            <a:xfrm>
              <a:off x="7409793" y="2057399"/>
              <a:ext cx="1734045" cy="3086101"/>
            </a:xfrm>
            <a:prstGeom prst="rect">
              <a:avLst/>
            </a:prstGeom>
          </p:spPr>
        </p:pic>
        <p:sp>
          <p:nvSpPr>
            <p:cNvPr id="18" name="TextBox 17">
              <a:extLst>
                <a:ext uri="{FF2B5EF4-FFF2-40B4-BE49-F238E27FC236}">
                  <a16:creationId xmlns:a16="http://schemas.microsoft.com/office/drawing/2014/main" id="{547B5630-C508-CB4D-8FC0-7316DEFE4FD8}"/>
                </a:ext>
              </a:extLst>
            </p:cNvPr>
            <p:cNvSpPr txBox="1"/>
            <p:nvPr/>
          </p:nvSpPr>
          <p:spPr>
            <a:xfrm>
              <a:off x="9278315" y="2454511"/>
              <a:ext cx="8543153" cy="1055608"/>
            </a:xfrm>
            <a:prstGeom prst="roundRect">
              <a:avLst/>
            </a:prstGeom>
            <a:solidFill>
              <a:schemeClr val="tx1"/>
            </a:solidFill>
          </p:spPr>
          <p:txBody>
            <a:bodyPr wrap="square" rtlCol="0">
              <a:spAutoFit/>
            </a:bodyPr>
            <a:lstStyle/>
            <a:p>
              <a:r>
                <a:rPr lang="en-US" sz="2000" b="1" dirty="0">
                  <a:solidFill>
                    <a:schemeClr val="bg1"/>
                  </a:solidFill>
                </a:rPr>
                <a:t>BrightSignOS™</a:t>
              </a:r>
              <a:endParaRPr lang="en-US" sz="1900" b="1" baseline="30000" dirty="0">
                <a:solidFill>
                  <a:schemeClr val="bg1"/>
                </a:solidFill>
              </a:endParaRPr>
            </a:p>
            <a:p>
              <a:r>
                <a:rPr lang="en-US" dirty="0">
                  <a:solidFill>
                    <a:schemeClr val="bg1"/>
                  </a:solidFill>
                </a:rPr>
                <a:t>The only purpose-built operating system bringing unrivaled security and signage power to every BrightSign player.</a:t>
              </a:r>
            </a:p>
          </p:txBody>
        </p:sp>
        <p:sp>
          <p:nvSpPr>
            <p:cNvPr id="20" name="TextBox 19">
              <a:extLst>
                <a:ext uri="{FF2B5EF4-FFF2-40B4-BE49-F238E27FC236}">
                  <a16:creationId xmlns:a16="http://schemas.microsoft.com/office/drawing/2014/main" id="{1C9A0896-56F7-4CDD-3723-9E81BE4E92E4}"/>
                </a:ext>
              </a:extLst>
            </p:cNvPr>
            <p:cNvSpPr txBox="1"/>
            <p:nvPr/>
          </p:nvSpPr>
          <p:spPr>
            <a:xfrm>
              <a:off x="9278315" y="3914212"/>
              <a:ext cx="8543153" cy="1021556"/>
            </a:xfrm>
            <a:prstGeom prst="roundRect">
              <a:avLst/>
            </a:prstGeom>
            <a:solidFill>
              <a:srgbClr val="D8CAE3"/>
            </a:solidFill>
          </p:spPr>
          <p:txBody>
            <a:bodyPr wrap="square" rtlCol="0">
              <a:spAutoFit/>
            </a:bodyPr>
            <a:lstStyle/>
            <a:p>
              <a:r>
                <a:rPr lang="en-US" sz="2000" b="1"/>
                <a:t>Players</a:t>
              </a:r>
              <a:endParaRPr lang="en-US" sz="1900" b="1"/>
            </a:p>
            <a:p>
              <a:r>
                <a:rPr lang="en-US" sz="1700"/>
                <a:t>Expansive lineup delivering legendary reliability, security &amp; performance with an unparalleled commitment to excellence &amp; innovation.</a:t>
              </a:r>
            </a:p>
          </p:txBody>
        </p:sp>
        <p:sp>
          <p:nvSpPr>
            <p:cNvPr id="4" name="TextBox 3">
              <a:extLst>
                <a:ext uri="{FF2B5EF4-FFF2-40B4-BE49-F238E27FC236}">
                  <a16:creationId xmlns:a16="http://schemas.microsoft.com/office/drawing/2014/main" id="{6EA371BB-53E8-F407-6FAE-83817985AD0B}"/>
                </a:ext>
              </a:extLst>
            </p:cNvPr>
            <p:cNvSpPr txBox="1"/>
            <p:nvPr/>
          </p:nvSpPr>
          <p:spPr>
            <a:xfrm>
              <a:off x="9278315" y="6756423"/>
              <a:ext cx="8543153" cy="1021556"/>
            </a:xfrm>
            <a:prstGeom prst="roundRect">
              <a:avLst/>
            </a:prstGeom>
            <a:solidFill>
              <a:srgbClr val="D8CAE3"/>
            </a:solidFill>
          </p:spPr>
          <p:txBody>
            <a:bodyPr wrap="square" rtlCol="0">
              <a:spAutoFit/>
            </a:bodyPr>
            <a:lstStyle/>
            <a:p>
              <a:r>
                <a:rPr lang="en-US" sz="2000" b="1"/>
                <a:t>Partners</a:t>
              </a:r>
              <a:endParaRPr lang="en-US" sz="1900" b="1"/>
            </a:p>
            <a:p>
              <a:r>
                <a:rPr lang="en-US" sz="1700"/>
                <a:t>Our global network of authorized resellers, integrators, and technology providers ensures success for every customer.</a:t>
              </a:r>
            </a:p>
          </p:txBody>
        </p:sp>
        <p:sp>
          <p:nvSpPr>
            <p:cNvPr id="6" name="TextBox 5">
              <a:extLst>
                <a:ext uri="{FF2B5EF4-FFF2-40B4-BE49-F238E27FC236}">
                  <a16:creationId xmlns:a16="http://schemas.microsoft.com/office/drawing/2014/main" id="{C60EBD98-9A95-978D-8361-81380D4CAD1B}"/>
                </a:ext>
              </a:extLst>
            </p:cNvPr>
            <p:cNvSpPr txBox="1"/>
            <p:nvPr/>
          </p:nvSpPr>
          <p:spPr>
            <a:xfrm>
              <a:off x="9278315" y="8191160"/>
              <a:ext cx="8543153" cy="1021556"/>
            </a:xfrm>
            <a:prstGeom prst="roundRect">
              <a:avLst/>
            </a:prstGeom>
            <a:solidFill>
              <a:srgbClr val="D8CAE3"/>
            </a:solidFill>
          </p:spPr>
          <p:txBody>
            <a:bodyPr wrap="square" rtlCol="0">
              <a:spAutoFit/>
            </a:bodyPr>
            <a:lstStyle/>
            <a:p>
              <a:r>
                <a:rPr lang="en-US" sz="2000" b="1" dirty="0"/>
                <a:t>Support</a:t>
              </a:r>
              <a:endParaRPr lang="en-US" sz="1900" b="1" dirty="0"/>
            </a:p>
            <a:p>
              <a:pPr algn="l"/>
              <a:r>
                <a:rPr lang="en-US" sz="1700" b="0" i="0" u="none" strike="noStrike" baseline="0" dirty="0">
                  <a:latin typeface="Montserrat-Regular"/>
                </a:rPr>
                <a:t>We deliver solutions at every step from pre-sales consulting and engineering to flexible training options, online resources and direct support</a:t>
              </a:r>
              <a:endParaRPr lang="en-US" sz="1700" dirty="0"/>
            </a:p>
          </p:txBody>
        </p:sp>
        <p:pic>
          <p:nvPicPr>
            <p:cNvPr id="11" name="Picture 10">
              <a:extLst>
                <a:ext uri="{FF2B5EF4-FFF2-40B4-BE49-F238E27FC236}">
                  <a16:creationId xmlns:a16="http://schemas.microsoft.com/office/drawing/2014/main" id="{3182F682-C4E2-C7D3-25B1-8E8F0B767B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65" t="54368" r="77290" b="32648"/>
            <a:stretch/>
          </p:blipFill>
          <p:spPr>
            <a:xfrm>
              <a:off x="7409793" y="6756423"/>
              <a:ext cx="1640078" cy="1098442"/>
            </a:xfrm>
            <a:prstGeom prst="rect">
              <a:avLst/>
            </a:prstGeom>
          </p:spPr>
        </p:pic>
        <p:pic>
          <p:nvPicPr>
            <p:cNvPr id="12" name="Picture 11">
              <a:extLst>
                <a:ext uri="{FF2B5EF4-FFF2-40B4-BE49-F238E27FC236}">
                  <a16:creationId xmlns:a16="http://schemas.microsoft.com/office/drawing/2014/main" id="{F49FC4D4-B372-6096-3EE5-BD40BEC1E1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65" t="70542" r="77290" b="16474"/>
            <a:stretch/>
          </p:blipFill>
          <p:spPr>
            <a:xfrm>
              <a:off x="7456776" y="5311542"/>
              <a:ext cx="1640078" cy="1098442"/>
            </a:xfrm>
            <a:prstGeom prst="rect">
              <a:avLst/>
            </a:prstGeom>
          </p:spPr>
        </p:pic>
        <p:pic>
          <p:nvPicPr>
            <p:cNvPr id="13" name="Picture 12">
              <a:extLst>
                <a:ext uri="{FF2B5EF4-FFF2-40B4-BE49-F238E27FC236}">
                  <a16:creationId xmlns:a16="http://schemas.microsoft.com/office/drawing/2014/main" id="{A33742BC-5D64-194C-8529-1328EF8BC0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65" t="85667" r="76571" b="-389"/>
            <a:stretch/>
          </p:blipFill>
          <p:spPr>
            <a:xfrm>
              <a:off x="7425163" y="8166933"/>
              <a:ext cx="1734045" cy="1245476"/>
            </a:xfrm>
            <a:prstGeom prst="rect">
              <a:avLst/>
            </a:prstGeom>
          </p:spPr>
        </p:pic>
      </p:grpSp>
    </p:spTree>
    <p:extLst>
      <p:ext uri="{BB962C8B-B14F-4D97-AF65-F5344CB8AC3E}">
        <p14:creationId xmlns:p14="http://schemas.microsoft.com/office/powerpoint/2010/main" val="204662272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game controller&#10;&#10;Description automatically generated with low confidence">
            <a:extLst>
              <a:ext uri="{FF2B5EF4-FFF2-40B4-BE49-F238E27FC236}">
                <a16:creationId xmlns:a16="http://schemas.microsoft.com/office/drawing/2014/main" id="{FCAE939F-B9B4-CBD9-2CB8-9D4269195364}"/>
              </a:ext>
            </a:extLst>
          </p:cNvPr>
          <p:cNvPicPr>
            <a:picLocks noChangeAspect="1"/>
          </p:cNvPicPr>
          <p:nvPr/>
        </p:nvPicPr>
        <p:blipFill rotWithShape="1">
          <a:blip r:embed="rId3"/>
          <a:srcRect b="10436"/>
          <a:stretch/>
        </p:blipFill>
        <p:spPr>
          <a:xfrm>
            <a:off x="0" y="1"/>
            <a:ext cx="18362951" cy="10287000"/>
          </a:xfrm>
          <a:prstGeom prst="rect">
            <a:avLst/>
          </a:prstGeom>
        </p:spPr>
      </p:pic>
      <p:sp>
        <p:nvSpPr>
          <p:cNvPr id="7" name="Rectangle 6">
            <a:extLst>
              <a:ext uri="{FF2B5EF4-FFF2-40B4-BE49-F238E27FC236}">
                <a16:creationId xmlns:a16="http://schemas.microsoft.com/office/drawing/2014/main" id="{AAFD2603-2DC2-C71B-449F-D3B71F96AFE8}"/>
              </a:ext>
            </a:extLst>
          </p:cNvPr>
          <p:cNvSpPr/>
          <p:nvPr/>
        </p:nvSpPr>
        <p:spPr>
          <a:xfrm>
            <a:off x="0" y="0"/>
            <a:ext cx="18362951" cy="10287000"/>
          </a:xfrm>
          <a:prstGeom prst="rect">
            <a:avLst/>
          </a:prstGeom>
          <a:solidFill>
            <a:schemeClr val="dk1">
              <a:alpha val="6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50"/>
          </a:p>
        </p:txBody>
      </p:sp>
      <p:sp>
        <p:nvSpPr>
          <p:cNvPr id="9" name="Title 8">
            <a:extLst>
              <a:ext uri="{FF2B5EF4-FFF2-40B4-BE49-F238E27FC236}">
                <a16:creationId xmlns:a16="http://schemas.microsoft.com/office/drawing/2014/main" id="{A317E1A3-2593-6CBA-497A-F1D4466F1142}"/>
              </a:ext>
            </a:extLst>
          </p:cNvPr>
          <p:cNvSpPr>
            <a:spLocks noGrp="1"/>
          </p:cNvSpPr>
          <p:nvPr>
            <p:ph type="ctrTitle"/>
          </p:nvPr>
        </p:nvSpPr>
        <p:spPr/>
        <p:txBody>
          <a:bodyPr/>
          <a:lstStyle/>
          <a:p>
            <a:r>
              <a:rPr lang="en-US">
                <a:solidFill>
                  <a:schemeClr val="bg1"/>
                </a:solidFill>
                <a:latin typeface="+mj-lt"/>
              </a:rPr>
              <a:t>BrightSignOS</a:t>
            </a:r>
            <a:r>
              <a:rPr lang="en-US" baseline="30000">
                <a:solidFill>
                  <a:schemeClr val="bg1"/>
                </a:solidFill>
                <a:latin typeface="+mj-lt"/>
              </a:rPr>
              <a:t>™</a:t>
            </a:r>
          </a:p>
        </p:txBody>
      </p:sp>
      <p:sp>
        <p:nvSpPr>
          <p:cNvPr id="3" name="Subtitle 2">
            <a:extLst>
              <a:ext uri="{FF2B5EF4-FFF2-40B4-BE49-F238E27FC236}">
                <a16:creationId xmlns:a16="http://schemas.microsoft.com/office/drawing/2014/main" id="{D86F8468-C26E-6553-E50E-224F2630B6C3}"/>
              </a:ext>
            </a:extLst>
          </p:cNvPr>
          <p:cNvSpPr>
            <a:spLocks noGrp="1"/>
          </p:cNvSpPr>
          <p:nvPr>
            <p:ph type="subTitle" idx="1"/>
          </p:nvPr>
        </p:nvSpPr>
        <p:spPr/>
        <p:txBody>
          <a:bodyPr/>
          <a:lstStyle/>
          <a:p>
            <a:r>
              <a:rPr lang="en-US" sz="4800">
                <a:solidFill>
                  <a:schemeClr val="bg1"/>
                </a:solidFill>
              </a:rPr>
              <a:t>The Power of Purple Unveiled</a:t>
            </a:r>
          </a:p>
          <a:p>
            <a:endParaRPr lang="en-US" sz="4800"/>
          </a:p>
        </p:txBody>
      </p:sp>
    </p:spTree>
    <p:extLst>
      <p:ext uri="{BB962C8B-B14F-4D97-AF65-F5344CB8AC3E}">
        <p14:creationId xmlns:p14="http://schemas.microsoft.com/office/powerpoint/2010/main" val="369470289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864ED5-0ABE-3A77-4314-79008A655BA3}"/>
              </a:ext>
            </a:extLst>
          </p:cNvPr>
          <p:cNvPicPr>
            <a:picLocks noChangeAspect="1"/>
          </p:cNvPicPr>
          <p:nvPr/>
        </p:nvPicPr>
        <p:blipFill>
          <a:blip r:embed="rId3"/>
          <a:srcRect t="78" b="78"/>
          <a:stretch/>
        </p:blipFill>
        <p:spPr>
          <a:xfrm>
            <a:off x="13683608" y="3743054"/>
            <a:ext cx="3941459" cy="5465695"/>
          </a:xfrm>
          <a:prstGeom prst="rect">
            <a:avLst/>
          </a:prstGeom>
        </p:spPr>
      </p:pic>
      <p:pic>
        <p:nvPicPr>
          <p:cNvPr id="5" name="Picture Placeholder 9">
            <a:extLst>
              <a:ext uri="{FF2B5EF4-FFF2-40B4-BE49-F238E27FC236}">
                <a16:creationId xmlns:a16="http://schemas.microsoft.com/office/drawing/2014/main" id="{E757261F-E9FF-C70B-CF32-17723FB8751F}"/>
              </a:ext>
            </a:extLst>
          </p:cNvPr>
          <p:cNvPicPr>
            <a:picLocks noChangeAspect="1"/>
          </p:cNvPicPr>
          <p:nvPr/>
        </p:nvPicPr>
        <p:blipFill rotWithShape="1">
          <a:blip r:embed="rId4"/>
          <a:srcRect l="9345" r="9345"/>
          <a:stretch/>
        </p:blipFill>
        <p:spPr>
          <a:xfrm>
            <a:off x="9516095" y="3743055"/>
            <a:ext cx="3982419" cy="4884779"/>
          </a:xfrm>
          <a:prstGeom prst="rect">
            <a:avLst/>
          </a:prstGeom>
        </p:spPr>
      </p:pic>
      <p:pic>
        <p:nvPicPr>
          <p:cNvPr id="4" name="Picture Placeholder 3" descr="A picture containing indoor, close&#10;&#10;Description automatically generated">
            <a:extLst>
              <a:ext uri="{FF2B5EF4-FFF2-40B4-BE49-F238E27FC236}">
                <a16:creationId xmlns:a16="http://schemas.microsoft.com/office/drawing/2014/main" id="{56784D1E-4AB2-A273-D932-894EF705694C}"/>
              </a:ext>
            </a:extLst>
          </p:cNvPr>
          <p:cNvPicPr>
            <a:picLocks noChangeAspect="1"/>
          </p:cNvPicPr>
          <p:nvPr/>
        </p:nvPicPr>
        <p:blipFill rotWithShape="1">
          <a:blip r:embed="rId5"/>
          <a:srcRect l="19831" r="31929" b="331"/>
          <a:stretch/>
        </p:blipFill>
        <p:spPr>
          <a:xfrm>
            <a:off x="5352778" y="3743055"/>
            <a:ext cx="4016074" cy="5521926"/>
          </a:xfrm>
          <a:prstGeom prst="rect">
            <a:avLst/>
          </a:prstGeom>
        </p:spPr>
      </p:pic>
      <p:pic>
        <p:nvPicPr>
          <p:cNvPr id="2" name="Picture Placeholder 9" descr="A picture containing text, person, computer&#10;&#10;Description automatically generated">
            <a:extLst>
              <a:ext uri="{FF2B5EF4-FFF2-40B4-BE49-F238E27FC236}">
                <a16:creationId xmlns:a16="http://schemas.microsoft.com/office/drawing/2014/main" id="{EA47DF2F-8FF7-208D-5F14-6AABC741DBC4}"/>
              </a:ext>
            </a:extLst>
          </p:cNvPr>
          <p:cNvPicPr>
            <a:picLocks noChangeAspect="1"/>
          </p:cNvPicPr>
          <p:nvPr/>
        </p:nvPicPr>
        <p:blipFill rotWithShape="1">
          <a:blip r:embed="rId6">
            <a:extLst>
              <a:ext uri="{28A0092B-C50C-407E-A947-70E740481C1C}">
                <a14:useLocalDpi xmlns:a14="http://schemas.microsoft.com/office/drawing/2010/main" val="0"/>
              </a:ext>
            </a:extLst>
          </a:blip>
          <a:srcRect l="20913" r="20913"/>
          <a:stretch/>
        </p:blipFill>
        <p:spPr>
          <a:xfrm>
            <a:off x="1180193" y="3743055"/>
            <a:ext cx="4013897" cy="4923390"/>
          </a:xfrm>
          <a:prstGeom prst="rect">
            <a:avLst/>
          </a:prstGeom>
        </p:spPr>
      </p:pic>
      <p:sp>
        <p:nvSpPr>
          <p:cNvPr id="12" name="Subtitle 2"/>
          <p:cNvSpPr txBox="1">
            <a:spLocks/>
          </p:cNvSpPr>
          <p:nvPr/>
        </p:nvSpPr>
        <p:spPr>
          <a:xfrm>
            <a:off x="981492" y="1920150"/>
            <a:ext cx="13575165" cy="85102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pc="900"/>
              <a:t>THE POWER BEHIND EVERY BRIGHTSIGN PLAYER</a:t>
            </a:r>
            <a:endParaRPr lang="en-US" sz="2700" spc="900">
              <a:latin typeface="Montserrat" charset="0"/>
              <a:ea typeface="Montserrat" charset="0"/>
              <a:cs typeface="Montserrat" charset="0"/>
            </a:endParaRPr>
          </a:p>
        </p:txBody>
      </p:sp>
      <p:sp>
        <p:nvSpPr>
          <p:cNvPr id="32" name="Rectangle 31">
            <a:extLst>
              <a:ext uri="{FF2B5EF4-FFF2-40B4-BE49-F238E27FC236}">
                <a16:creationId xmlns:a16="http://schemas.microsoft.com/office/drawing/2014/main" id="{11B0CF90-B223-FD41-820C-38FDFCC596CA}"/>
              </a:ext>
            </a:extLst>
          </p:cNvPr>
          <p:cNvSpPr/>
          <p:nvPr/>
        </p:nvSpPr>
        <p:spPr>
          <a:xfrm>
            <a:off x="1120699" y="1"/>
            <a:ext cx="1849349" cy="1849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accent1">
                  <a:lumMod val="75000"/>
                </a:schemeClr>
              </a:solidFill>
            </a:endParaRPr>
          </a:p>
        </p:txBody>
      </p:sp>
      <p:sp>
        <p:nvSpPr>
          <p:cNvPr id="34" name="Rectangle 33">
            <a:extLst>
              <a:ext uri="{FF2B5EF4-FFF2-40B4-BE49-F238E27FC236}">
                <a16:creationId xmlns:a16="http://schemas.microsoft.com/office/drawing/2014/main" id="{E49C685F-3D5C-E446-B5D3-D0A47F8F6E6E}"/>
              </a:ext>
            </a:extLst>
          </p:cNvPr>
          <p:cNvSpPr/>
          <p:nvPr/>
        </p:nvSpPr>
        <p:spPr>
          <a:xfrm>
            <a:off x="3081316" y="1"/>
            <a:ext cx="913799" cy="91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5" name="Rectangle 34">
            <a:extLst>
              <a:ext uri="{FF2B5EF4-FFF2-40B4-BE49-F238E27FC236}">
                <a16:creationId xmlns:a16="http://schemas.microsoft.com/office/drawing/2014/main" id="{9FE0FBBF-49BF-BE42-A52C-D6ABE558FBCC}"/>
              </a:ext>
            </a:extLst>
          </p:cNvPr>
          <p:cNvSpPr/>
          <p:nvPr/>
        </p:nvSpPr>
        <p:spPr>
          <a:xfrm>
            <a:off x="3081316" y="1022240"/>
            <a:ext cx="546020" cy="546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TextBox 9"/>
          <p:cNvSpPr txBox="1"/>
          <p:nvPr/>
        </p:nvSpPr>
        <p:spPr>
          <a:xfrm>
            <a:off x="3596994" y="603137"/>
            <a:ext cx="9758232" cy="830997"/>
          </a:xfrm>
          <a:prstGeom prst="rect">
            <a:avLst/>
          </a:prstGeom>
          <a:noFill/>
        </p:spPr>
        <p:txBody>
          <a:bodyPr wrap="square" rtlCol="0">
            <a:spAutoFit/>
          </a:bodyPr>
          <a:lstStyle/>
          <a:p>
            <a:r>
              <a:rPr lang="en-US" sz="4800" b="1" spc="900">
                <a:latin typeface="Montserrat" charset="0"/>
                <a:ea typeface="Montserrat" charset="0"/>
                <a:cs typeface="Montserrat" charset="0"/>
              </a:rPr>
              <a:t>BrightSignOS</a:t>
            </a:r>
          </a:p>
        </p:txBody>
      </p:sp>
      <p:pic>
        <p:nvPicPr>
          <p:cNvPr id="7" name="Picture 6" descr="Text&#10;&#10;Description automatically generated with medium confidence">
            <a:extLst>
              <a:ext uri="{FF2B5EF4-FFF2-40B4-BE49-F238E27FC236}">
                <a16:creationId xmlns:a16="http://schemas.microsoft.com/office/drawing/2014/main" id="{1D7A0B85-2D9A-FAE2-7926-55D27FBB4BE4}"/>
              </a:ext>
            </a:extLst>
          </p:cNvPr>
          <p:cNvPicPr>
            <a:picLocks noChangeAspect="1"/>
          </p:cNvPicPr>
          <p:nvPr/>
        </p:nvPicPr>
        <p:blipFill>
          <a:blip r:embed="rId7"/>
          <a:stretch>
            <a:fillRect/>
          </a:stretch>
        </p:blipFill>
        <p:spPr>
          <a:xfrm>
            <a:off x="1180196" y="425058"/>
            <a:ext cx="1638495" cy="887519"/>
          </a:xfrm>
          <a:prstGeom prst="rect">
            <a:avLst/>
          </a:prstGeom>
        </p:spPr>
      </p:pic>
      <p:sp>
        <p:nvSpPr>
          <p:cNvPr id="31" name="Rectangle 30">
            <a:extLst>
              <a:ext uri="{FF2B5EF4-FFF2-40B4-BE49-F238E27FC236}">
                <a16:creationId xmlns:a16="http://schemas.microsoft.com/office/drawing/2014/main" id="{43AE3873-9492-A227-591C-197853ECBBEA}"/>
              </a:ext>
            </a:extLst>
          </p:cNvPr>
          <p:cNvSpPr/>
          <p:nvPr/>
        </p:nvSpPr>
        <p:spPr>
          <a:xfrm>
            <a:off x="1180194" y="8585200"/>
            <a:ext cx="4013897" cy="679560"/>
          </a:xfrm>
          <a:prstGeom prst="rect">
            <a:avLst/>
          </a:prstGeom>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spc="300">
                <a:latin typeface="Montserrat" panose="00000500000000000000" pitchFamily="50" charset="0"/>
              </a:rPr>
              <a:t>SECURE</a:t>
            </a:r>
          </a:p>
        </p:txBody>
      </p:sp>
      <p:sp>
        <p:nvSpPr>
          <p:cNvPr id="37" name="Rectangle 36">
            <a:extLst>
              <a:ext uri="{FF2B5EF4-FFF2-40B4-BE49-F238E27FC236}">
                <a16:creationId xmlns:a16="http://schemas.microsoft.com/office/drawing/2014/main" id="{CCE6CEFE-26BF-6A17-5E54-49138B889CD8}"/>
              </a:ext>
            </a:extLst>
          </p:cNvPr>
          <p:cNvSpPr/>
          <p:nvPr/>
        </p:nvSpPr>
        <p:spPr>
          <a:xfrm>
            <a:off x="13683608" y="8573048"/>
            <a:ext cx="3941459" cy="69171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spc="300">
                <a:latin typeface="Montserrat" panose="00000500000000000000" pitchFamily="50" charset="0"/>
              </a:rPr>
              <a:t>SUSTAINABLE</a:t>
            </a:r>
          </a:p>
        </p:txBody>
      </p:sp>
      <p:sp>
        <p:nvSpPr>
          <p:cNvPr id="36" name="Rectangle 35">
            <a:extLst>
              <a:ext uri="{FF2B5EF4-FFF2-40B4-BE49-F238E27FC236}">
                <a16:creationId xmlns:a16="http://schemas.microsoft.com/office/drawing/2014/main" id="{31FB0587-7250-46CA-BF8C-45F0174B7973}"/>
              </a:ext>
            </a:extLst>
          </p:cNvPr>
          <p:cNvSpPr/>
          <p:nvPr/>
        </p:nvSpPr>
        <p:spPr>
          <a:xfrm>
            <a:off x="9507535" y="8573048"/>
            <a:ext cx="3990979" cy="69171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spc="300">
                <a:latin typeface="Montserrat" panose="00000500000000000000" pitchFamily="50" charset="0"/>
              </a:rPr>
              <a:t>SUPERIOR</a:t>
            </a:r>
          </a:p>
        </p:txBody>
      </p:sp>
      <p:sp>
        <p:nvSpPr>
          <p:cNvPr id="33" name="Rectangle 32">
            <a:extLst>
              <a:ext uri="{FF2B5EF4-FFF2-40B4-BE49-F238E27FC236}">
                <a16:creationId xmlns:a16="http://schemas.microsoft.com/office/drawing/2014/main" id="{3C3631B3-84AA-9750-CB68-6FF45DB236CF}"/>
              </a:ext>
            </a:extLst>
          </p:cNvPr>
          <p:cNvSpPr/>
          <p:nvPr/>
        </p:nvSpPr>
        <p:spPr>
          <a:xfrm>
            <a:off x="5352778" y="8585200"/>
            <a:ext cx="4016074" cy="679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spc="300">
                <a:latin typeface="Montserrat" panose="00000500000000000000" pitchFamily="50" charset="0"/>
              </a:rPr>
              <a:t>RELIABLE</a:t>
            </a:r>
          </a:p>
        </p:txBody>
      </p:sp>
    </p:spTree>
    <p:extLst>
      <p:ext uri="{BB962C8B-B14F-4D97-AF65-F5344CB8AC3E}">
        <p14:creationId xmlns:p14="http://schemas.microsoft.com/office/powerpoint/2010/main" val="8855010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981494" y="1920150"/>
            <a:ext cx="10340441" cy="85102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2600" dirty="0"/>
              <a:t>Reduces risk to near zero with a purpose-built file system that removes vulnerabilities and is configurable to any security standard.</a:t>
            </a:r>
            <a:endParaRPr lang="en-US" sz="2600" spc="300" dirty="0">
              <a:latin typeface="Montserrat" charset="0"/>
              <a:ea typeface="Montserrat" charset="0"/>
              <a:cs typeface="Montserrat" charset="0"/>
            </a:endParaRPr>
          </a:p>
        </p:txBody>
      </p:sp>
      <p:sp>
        <p:nvSpPr>
          <p:cNvPr id="32" name="Rectangle 31">
            <a:extLst>
              <a:ext uri="{FF2B5EF4-FFF2-40B4-BE49-F238E27FC236}">
                <a16:creationId xmlns:a16="http://schemas.microsoft.com/office/drawing/2014/main" id="{11B0CF90-B223-FD41-820C-38FDFCC596CA}"/>
              </a:ext>
            </a:extLst>
          </p:cNvPr>
          <p:cNvSpPr/>
          <p:nvPr/>
        </p:nvSpPr>
        <p:spPr>
          <a:xfrm>
            <a:off x="1120699" y="1"/>
            <a:ext cx="1849349" cy="1849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accent1">
                  <a:lumMod val="75000"/>
                </a:schemeClr>
              </a:solidFill>
            </a:endParaRPr>
          </a:p>
        </p:txBody>
      </p:sp>
      <p:sp>
        <p:nvSpPr>
          <p:cNvPr id="34" name="Rectangle 33">
            <a:extLst>
              <a:ext uri="{FF2B5EF4-FFF2-40B4-BE49-F238E27FC236}">
                <a16:creationId xmlns:a16="http://schemas.microsoft.com/office/drawing/2014/main" id="{E49C685F-3D5C-E446-B5D3-D0A47F8F6E6E}"/>
              </a:ext>
            </a:extLst>
          </p:cNvPr>
          <p:cNvSpPr/>
          <p:nvPr/>
        </p:nvSpPr>
        <p:spPr>
          <a:xfrm>
            <a:off x="3081316" y="1"/>
            <a:ext cx="913799" cy="91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5" name="Rectangle 34">
            <a:extLst>
              <a:ext uri="{FF2B5EF4-FFF2-40B4-BE49-F238E27FC236}">
                <a16:creationId xmlns:a16="http://schemas.microsoft.com/office/drawing/2014/main" id="{9FE0FBBF-49BF-BE42-A52C-D6ABE558FBCC}"/>
              </a:ext>
            </a:extLst>
          </p:cNvPr>
          <p:cNvSpPr/>
          <p:nvPr/>
        </p:nvSpPr>
        <p:spPr>
          <a:xfrm>
            <a:off x="3081316" y="1022240"/>
            <a:ext cx="546020" cy="546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9" name="Picture Placeholder 9" descr="A picture containing text, person, computer&#10;&#10;Description automatically generated">
            <a:extLst>
              <a:ext uri="{FF2B5EF4-FFF2-40B4-BE49-F238E27FC236}">
                <a16:creationId xmlns:a16="http://schemas.microsoft.com/office/drawing/2014/main" id="{A9EB93CC-E260-76B0-CF8A-1707D845405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913" r="20913"/>
          <a:stretch/>
        </p:blipFill>
        <p:spPr>
          <a:xfrm>
            <a:off x="12195627" y="2370635"/>
            <a:ext cx="5603856" cy="6873611"/>
          </a:xfrm>
        </p:spPr>
      </p:pic>
      <p:sp>
        <p:nvSpPr>
          <p:cNvPr id="3" name="Subtitle 2">
            <a:extLst>
              <a:ext uri="{FF2B5EF4-FFF2-40B4-BE49-F238E27FC236}">
                <a16:creationId xmlns:a16="http://schemas.microsoft.com/office/drawing/2014/main" id="{FA9B100F-91A8-EB7E-3140-89295233C56E}"/>
              </a:ext>
            </a:extLst>
          </p:cNvPr>
          <p:cNvSpPr txBox="1">
            <a:spLocks/>
          </p:cNvSpPr>
          <p:nvPr/>
        </p:nvSpPr>
        <p:spPr>
          <a:xfrm>
            <a:off x="488517" y="3211023"/>
            <a:ext cx="11386158" cy="668209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28625" indent="-428625">
              <a:lnSpc>
                <a:spcPct val="100000"/>
              </a:lnSpc>
              <a:buFont typeface="Arial" panose="020B0604020202020204" pitchFamily="34" charset="0"/>
              <a:buChar char="•"/>
            </a:pPr>
            <a:endParaRPr lang="en-US" sz="1800"/>
          </a:p>
        </p:txBody>
      </p:sp>
      <p:sp>
        <p:nvSpPr>
          <p:cNvPr id="10" name="TextBox 9"/>
          <p:cNvSpPr txBox="1"/>
          <p:nvPr/>
        </p:nvSpPr>
        <p:spPr>
          <a:xfrm>
            <a:off x="3596994" y="603137"/>
            <a:ext cx="9758232" cy="830997"/>
          </a:xfrm>
          <a:prstGeom prst="rect">
            <a:avLst/>
          </a:prstGeom>
          <a:noFill/>
        </p:spPr>
        <p:txBody>
          <a:bodyPr wrap="square" rtlCol="0">
            <a:spAutoFit/>
          </a:bodyPr>
          <a:lstStyle/>
          <a:p>
            <a:r>
              <a:rPr lang="en-US" sz="4800" b="1" spc="900">
                <a:latin typeface="Montserrat" charset="0"/>
                <a:ea typeface="Montserrat" charset="0"/>
                <a:cs typeface="Montserrat" charset="0"/>
              </a:rPr>
              <a:t>Secure</a:t>
            </a:r>
          </a:p>
        </p:txBody>
      </p:sp>
      <p:grpSp>
        <p:nvGrpSpPr>
          <p:cNvPr id="16" name="Group 15">
            <a:extLst>
              <a:ext uri="{FF2B5EF4-FFF2-40B4-BE49-F238E27FC236}">
                <a16:creationId xmlns:a16="http://schemas.microsoft.com/office/drawing/2014/main" id="{B0B61650-9BF5-4EFE-DB7B-FF56C925BCCD}"/>
              </a:ext>
            </a:extLst>
          </p:cNvPr>
          <p:cNvGrpSpPr/>
          <p:nvPr/>
        </p:nvGrpSpPr>
        <p:grpSpPr>
          <a:xfrm>
            <a:off x="993767" y="8444122"/>
            <a:ext cx="1274711" cy="1274711"/>
            <a:chOff x="1505176" y="7160906"/>
            <a:chExt cx="989351" cy="989351"/>
          </a:xfrm>
        </p:grpSpPr>
        <p:sp>
          <p:nvSpPr>
            <p:cNvPr id="13" name="Oval 12">
              <a:extLst>
                <a:ext uri="{FF2B5EF4-FFF2-40B4-BE49-F238E27FC236}">
                  <a16:creationId xmlns:a16="http://schemas.microsoft.com/office/drawing/2014/main" id="{039FB0EF-195A-9CD3-F919-CBB356889CFA}"/>
                </a:ext>
              </a:extLst>
            </p:cNvPr>
            <p:cNvSpPr/>
            <p:nvPr/>
          </p:nvSpPr>
          <p:spPr>
            <a:xfrm>
              <a:off x="1505176" y="7160906"/>
              <a:ext cx="989351" cy="98935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Handshake with solid fill">
              <a:extLst>
                <a:ext uri="{FF2B5EF4-FFF2-40B4-BE49-F238E27FC236}">
                  <a16:creationId xmlns:a16="http://schemas.microsoft.com/office/drawing/2014/main" id="{DEE06F63-680E-1449-FF47-8D1EC7BFD7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2651" y="7235857"/>
              <a:ext cx="914400" cy="914400"/>
            </a:xfrm>
            <a:prstGeom prst="rect">
              <a:avLst/>
            </a:prstGeom>
          </p:spPr>
        </p:pic>
      </p:grpSp>
      <p:grpSp>
        <p:nvGrpSpPr>
          <p:cNvPr id="14" name="Group 13">
            <a:extLst>
              <a:ext uri="{FF2B5EF4-FFF2-40B4-BE49-F238E27FC236}">
                <a16:creationId xmlns:a16="http://schemas.microsoft.com/office/drawing/2014/main" id="{451CA6E9-A4CC-586C-00BD-D8201B049585}"/>
              </a:ext>
            </a:extLst>
          </p:cNvPr>
          <p:cNvGrpSpPr/>
          <p:nvPr/>
        </p:nvGrpSpPr>
        <p:grpSpPr>
          <a:xfrm>
            <a:off x="993767" y="5043989"/>
            <a:ext cx="1274711" cy="1282733"/>
            <a:chOff x="1454046" y="3614503"/>
            <a:chExt cx="989351" cy="995577"/>
          </a:xfrm>
        </p:grpSpPr>
        <p:sp>
          <p:nvSpPr>
            <p:cNvPr id="9" name="Oval 8">
              <a:extLst>
                <a:ext uri="{FF2B5EF4-FFF2-40B4-BE49-F238E27FC236}">
                  <a16:creationId xmlns:a16="http://schemas.microsoft.com/office/drawing/2014/main" id="{6654C28B-6A80-0900-9C70-EFF5B5AC31DD}"/>
                </a:ext>
              </a:extLst>
            </p:cNvPr>
            <p:cNvSpPr/>
            <p:nvPr/>
          </p:nvSpPr>
          <p:spPr>
            <a:xfrm>
              <a:off x="1454046" y="3620729"/>
              <a:ext cx="989351" cy="98935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Lock with solid fill">
              <a:extLst>
                <a:ext uri="{FF2B5EF4-FFF2-40B4-BE49-F238E27FC236}">
                  <a16:creationId xmlns:a16="http://schemas.microsoft.com/office/drawing/2014/main" id="{2CC836F9-7D31-575D-D3E8-1B510A6AF1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91522" y="3614503"/>
              <a:ext cx="914400" cy="914400"/>
            </a:xfrm>
            <a:prstGeom prst="rect">
              <a:avLst/>
            </a:prstGeom>
          </p:spPr>
        </p:pic>
      </p:grpSp>
      <p:grpSp>
        <p:nvGrpSpPr>
          <p:cNvPr id="15" name="Group 14">
            <a:extLst>
              <a:ext uri="{FF2B5EF4-FFF2-40B4-BE49-F238E27FC236}">
                <a16:creationId xmlns:a16="http://schemas.microsoft.com/office/drawing/2014/main" id="{E12993BE-5B0C-8DAF-20E9-403605E53E24}"/>
              </a:ext>
            </a:extLst>
          </p:cNvPr>
          <p:cNvGrpSpPr/>
          <p:nvPr/>
        </p:nvGrpSpPr>
        <p:grpSpPr>
          <a:xfrm>
            <a:off x="993767" y="6701359"/>
            <a:ext cx="1274711" cy="1274711"/>
            <a:chOff x="1505176" y="5263422"/>
            <a:chExt cx="989351" cy="989351"/>
          </a:xfrm>
        </p:grpSpPr>
        <p:sp>
          <p:nvSpPr>
            <p:cNvPr id="11" name="Oval 10">
              <a:extLst>
                <a:ext uri="{FF2B5EF4-FFF2-40B4-BE49-F238E27FC236}">
                  <a16:creationId xmlns:a16="http://schemas.microsoft.com/office/drawing/2014/main" id="{F69DC373-2661-E0AE-CC0C-81B79330BEEF}"/>
                </a:ext>
              </a:extLst>
            </p:cNvPr>
            <p:cNvSpPr/>
            <p:nvPr/>
          </p:nvSpPr>
          <p:spPr>
            <a:xfrm>
              <a:off x="1505176" y="5263422"/>
              <a:ext cx="989351" cy="98935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Gears with solid fill">
              <a:extLst>
                <a:ext uri="{FF2B5EF4-FFF2-40B4-BE49-F238E27FC236}">
                  <a16:creationId xmlns:a16="http://schemas.microsoft.com/office/drawing/2014/main" id="{E08DB7C1-49F0-9470-D406-2DCFF78B89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8997" y="5335240"/>
              <a:ext cx="914400" cy="914400"/>
            </a:xfrm>
            <a:prstGeom prst="rect">
              <a:avLst/>
            </a:prstGeom>
          </p:spPr>
        </p:pic>
      </p:grpSp>
      <p:sp>
        <p:nvSpPr>
          <p:cNvPr id="18" name="TextBox 17">
            <a:extLst>
              <a:ext uri="{FF2B5EF4-FFF2-40B4-BE49-F238E27FC236}">
                <a16:creationId xmlns:a16="http://schemas.microsoft.com/office/drawing/2014/main" id="{5DE17256-216E-F8AF-883D-E001D31C83BB}"/>
              </a:ext>
            </a:extLst>
          </p:cNvPr>
          <p:cNvSpPr txBox="1"/>
          <p:nvPr/>
        </p:nvSpPr>
        <p:spPr>
          <a:xfrm>
            <a:off x="2541146" y="3644179"/>
            <a:ext cx="7561202" cy="830997"/>
          </a:xfrm>
          <a:prstGeom prst="rect">
            <a:avLst/>
          </a:prstGeom>
          <a:noFill/>
        </p:spPr>
        <p:txBody>
          <a:bodyPr wrap="square">
            <a:spAutoFit/>
          </a:bodyPr>
          <a:lstStyle/>
          <a:p>
            <a:r>
              <a:rPr lang="en-US" sz="2400" dirty="0">
                <a:solidFill>
                  <a:schemeClr val="tx2"/>
                </a:solidFill>
              </a:rPr>
              <a:t>BrightSignOS</a:t>
            </a:r>
            <a:r>
              <a:rPr lang="en-US" sz="2400" baseline="30000" dirty="0">
                <a:solidFill>
                  <a:schemeClr val="tx2"/>
                </a:solidFill>
              </a:rPr>
              <a:t>TM</a:t>
            </a:r>
            <a:r>
              <a:rPr lang="en-US" sz="2400" dirty="0">
                <a:solidFill>
                  <a:schemeClr val="tx2"/>
                </a:solidFill>
              </a:rPr>
              <a:t> is the custom-built power behind every player</a:t>
            </a:r>
          </a:p>
        </p:txBody>
      </p:sp>
      <p:sp>
        <p:nvSpPr>
          <p:cNvPr id="20" name="TextBox 19">
            <a:extLst>
              <a:ext uri="{FF2B5EF4-FFF2-40B4-BE49-F238E27FC236}">
                <a16:creationId xmlns:a16="http://schemas.microsoft.com/office/drawing/2014/main" id="{AF23A080-080B-1D0A-83E3-0C3F1A48C0C3}"/>
              </a:ext>
            </a:extLst>
          </p:cNvPr>
          <p:cNvSpPr txBox="1"/>
          <p:nvPr/>
        </p:nvSpPr>
        <p:spPr>
          <a:xfrm>
            <a:off x="2562927" y="7107882"/>
            <a:ext cx="7539421" cy="461665"/>
          </a:xfrm>
          <a:prstGeom prst="rect">
            <a:avLst/>
          </a:prstGeom>
          <a:noFill/>
        </p:spPr>
        <p:txBody>
          <a:bodyPr wrap="square">
            <a:spAutoFit/>
          </a:bodyPr>
          <a:lstStyle/>
          <a:p>
            <a:pPr>
              <a:lnSpc>
                <a:spcPct val="100000"/>
              </a:lnSpc>
            </a:pPr>
            <a:r>
              <a:rPr lang="en-US" sz="2400" dirty="0">
                <a:solidFill>
                  <a:schemeClr val="tx2"/>
                </a:solidFill>
              </a:rPr>
              <a:t>Configurable for any type of security standard</a:t>
            </a:r>
          </a:p>
        </p:txBody>
      </p:sp>
      <p:sp>
        <p:nvSpPr>
          <p:cNvPr id="21" name="TextBox 20">
            <a:extLst>
              <a:ext uri="{FF2B5EF4-FFF2-40B4-BE49-F238E27FC236}">
                <a16:creationId xmlns:a16="http://schemas.microsoft.com/office/drawing/2014/main" id="{B5CF8680-5E0F-E93A-2105-D57D2E32A979}"/>
              </a:ext>
            </a:extLst>
          </p:cNvPr>
          <p:cNvSpPr txBox="1"/>
          <p:nvPr/>
        </p:nvSpPr>
        <p:spPr>
          <a:xfrm>
            <a:off x="2589430" y="8850645"/>
            <a:ext cx="7512918" cy="461665"/>
          </a:xfrm>
          <a:prstGeom prst="rect">
            <a:avLst/>
          </a:prstGeom>
          <a:noFill/>
        </p:spPr>
        <p:txBody>
          <a:bodyPr wrap="square">
            <a:spAutoFit/>
          </a:bodyPr>
          <a:lstStyle/>
          <a:p>
            <a:pPr>
              <a:lnSpc>
                <a:spcPct val="100000"/>
              </a:lnSpc>
            </a:pPr>
            <a:r>
              <a:rPr lang="en-US" sz="2400">
                <a:solidFill>
                  <a:schemeClr val="tx2"/>
                </a:solidFill>
              </a:rPr>
              <a:t>Security spans across CMS solutions </a:t>
            </a:r>
          </a:p>
        </p:txBody>
      </p:sp>
      <p:pic>
        <p:nvPicPr>
          <p:cNvPr id="23" name="Picture 22" descr="Text&#10;&#10;Description automatically generated with medium confidence">
            <a:extLst>
              <a:ext uri="{FF2B5EF4-FFF2-40B4-BE49-F238E27FC236}">
                <a16:creationId xmlns:a16="http://schemas.microsoft.com/office/drawing/2014/main" id="{42B7A8DC-157D-7DAE-BB42-FE7DCB579AAA}"/>
              </a:ext>
            </a:extLst>
          </p:cNvPr>
          <p:cNvPicPr>
            <a:picLocks noChangeAspect="1"/>
          </p:cNvPicPr>
          <p:nvPr/>
        </p:nvPicPr>
        <p:blipFill>
          <a:blip r:embed="rId10"/>
          <a:stretch>
            <a:fillRect/>
          </a:stretch>
        </p:blipFill>
        <p:spPr>
          <a:xfrm>
            <a:off x="1180196" y="425058"/>
            <a:ext cx="1638495" cy="887519"/>
          </a:xfrm>
          <a:prstGeom prst="rect">
            <a:avLst/>
          </a:prstGeom>
        </p:spPr>
      </p:pic>
      <p:grpSp>
        <p:nvGrpSpPr>
          <p:cNvPr id="29" name="Group 28">
            <a:extLst>
              <a:ext uri="{FF2B5EF4-FFF2-40B4-BE49-F238E27FC236}">
                <a16:creationId xmlns:a16="http://schemas.microsoft.com/office/drawing/2014/main" id="{635633C2-0D0E-5675-FD62-5C9331155149}"/>
              </a:ext>
            </a:extLst>
          </p:cNvPr>
          <p:cNvGrpSpPr/>
          <p:nvPr/>
        </p:nvGrpSpPr>
        <p:grpSpPr>
          <a:xfrm>
            <a:off x="993767" y="3422322"/>
            <a:ext cx="1738515" cy="1274711"/>
            <a:chOff x="1550414" y="2699609"/>
            <a:chExt cx="2076922" cy="1522837"/>
          </a:xfrm>
        </p:grpSpPr>
        <p:sp>
          <p:nvSpPr>
            <p:cNvPr id="7" name="Oval 6">
              <a:extLst>
                <a:ext uri="{FF2B5EF4-FFF2-40B4-BE49-F238E27FC236}">
                  <a16:creationId xmlns:a16="http://schemas.microsoft.com/office/drawing/2014/main" id="{B1F82711-F8BB-5648-89F3-84D0F81CB488}"/>
                </a:ext>
              </a:extLst>
            </p:cNvPr>
            <p:cNvSpPr/>
            <p:nvPr/>
          </p:nvSpPr>
          <p:spPr>
            <a:xfrm>
              <a:off x="1550414" y="2699609"/>
              <a:ext cx="1522837" cy="15228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28" name="TextBox 27">
              <a:extLst>
                <a:ext uri="{FF2B5EF4-FFF2-40B4-BE49-F238E27FC236}">
                  <a16:creationId xmlns:a16="http://schemas.microsoft.com/office/drawing/2014/main" id="{6EA1166A-E2B8-1BDE-AA25-B8FE56E56986}"/>
                </a:ext>
              </a:extLst>
            </p:cNvPr>
            <p:cNvSpPr txBox="1"/>
            <p:nvPr/>
          </p:nvSpPr>
          <p:spPr>
            <a:xfrm>
              <a:off x="1598120" y="2930684"/>
              <a:ext cx="2029216" cy="1107996"/>
            </a:xfrm>
            <a:prstGeom prst="rect">
              <a:avLst/>
            </a:prstGeom>
            <a:noFill/>
          </p:spPr>
          <p:txBody>
            <a:bodyPr wrap="square">
              <a:spAutoFit/>
            </a:bodyPr>
            <a:lstStyle/>
            <a:p>
              <a:r>
                <a:rPr lang="en-US" sz="5400" dirty="0">
                  <a:latin typeface="+mj-lt"/>
                </a:rPr>
                <a:t>OS</a:t>
              </a:r>
              <a:endParaRPr lang="en-US" sz="5400" dirty="0"/>
            </a:p>
          </p:txBody>
        </p:sp>
      </p:grpSp>
      <p:sp>
        <p:nvSpPr>
          <p:cNvPr id="31" name="TextBox 30">
            <a:extLst>
              <a:ext uri="{FF2B5EF4-FFF2-40B4-BE49-F238E27FC236}">
                <a16:creationId xmlns:a16="http://schemas.microsoft.com/office/drawing/2014/main" id="{52273099-C88F-BB69-8FD6-9D31AD9FB222}"/>
              </a:ext>
            </a:extLst>
          </p:cNvPr>
          <p:cNvSpPr txBox="1"/>
          <p:nvPr/>
        </p:nvSpPr>
        <p:spPr>
          <a:xfrm>
            <a:off x="2562927" y="5454523"/>
            <a:ext cx="7539421" cy="461665"/>
          </a:xfrm>
          <a:prstGeom prst="rect">
            <a:avLst/>
          </a:prstGeom>
          <a:noFill/>
        </p:spPr>
        <p:txBody>
          <a:bodyPr wrap="square" lIns="91440" tIns="45720" rIns="91440" bIns="45720" anchor="t">
            <a:spAutoFit/>
          </a:bodyPr>
          <a:lstStyle/>
          <a:p>
            <a:r>
              <a:rPr lang="en-US" sz="2400" dirty="0">
                <a:solidFill>
                  <a:schemeClr val="tx2"/>
                </a:solidFill>
              </a:rPr>
              <a:t>Cryptographically signed operating system</a:t>
            </a:r>
          </a:p>
        </p:txBody>
      </p:sp>
    </p:spTree>
    <p:extLst>
      <p:ext uri="{BB962C8B-B14F-4D97-AF65-F5344CB8AC3E}">
        <p14:creationId xmlns:p14="http://schemas.microsoft.com/office/powerpoint/2010/main" val="381720090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981492" y="1920150"/>
            <a:ext cx="11762957" cy="1260858"/>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2550"/>
              <a:t>Legendary reliability boasting a &lt; 0.1% failure rate across millions of players with self-healing &amp; remote management that saves time &amp; money.</a:t>
            </a:r>
            <a:endParaRPr lang="en-US" sz="2550" spc="300">
              <a:latin typeface="Montserrat" charset="0"/>
              <a:ea typeface="Montserrat" charset="0"/>
              <a:cs typeface="Montserrat" charset="0"/>
            </a:endParaRPr>
          </a:p>
        </p:txBody>
      </p:sp>
      <p:sp>
        <p:nvSpPr>
          <p:cNvPr id="32" name="Rectangle 31">
            <a:extLst>
              <a:ext uri="{FF2B5EF4-FFF2-40B4-BE49-F238E27FC236}">
                <a16:creationId xmlns:a16="http://schemas.microsoft.com/office/drawing/2014/main" id="{11B0CF90-B223-FD41-820C-38FDFCC596CA}"/>
              </a:ext>
            </a:extLst>
          </p:cNvPr>
          <p:cNvSpPr/>
          <p:nvPr/>
        </p:nvSpPr>
        <p:spPr>
          <a:xfrm>
            <a:off x="1120699" y="1"/>
            <a:ext cx="1849349" cy="1849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accent1">
                  <a:lumMod val="75000"/>
                </a:schemeClr>
              </a:solidFill>
            </a:endParaRPr>
          </a:p>
        </p:txBody>
      </p:sp>
      <p:sp>
        <p:nvSpPr>
          <p:cNvPr id="34" name="Rectangle 33">
            <a:extLst>
              <a:ext uri="{FF2B5EF4-FFF2-40B4-BE49-F238E27FC236}">
                <a16:creationId xmlns:a16="http://schemas.microsoft.com/office/drawing/2014/main" id="{E49C685F-3D5C-E446-B5D3-D0A47F8F6E6E}"/>
              </a:ext>
            </a:extLst>
          </p:cNvPr>
          <p:cNvSpPr/>
          <p:nvPr/>
        </p:nvSpPr>
        <p:spPr>
          <a:xfrm>
            <a:off x="3081316" y="1"/>
            <a:ext cx="913799" cy="91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5" name="Rectangle 34">
            <a:extLst>
              <a:ext uri="{FF2B5EF4-FFF2-40B4-BE49-F238E27FC236}">
                <a16:creationId xmlns:a16="http://schemas.microsoft.com/office/drawing/2014/main" id="{9FE0FBBF-49BF-BE42-A52C-D6ABE558FBCC}"/>
              </a:ext>
            </a:extLst>
          </p:cNvPr>
          <p:cNvSpPr/>
          <p:nvPr/>
        </p:nvSpPr>
        <p:spPr>
          <a:xfrm>
            <a:off x="3081316" y="1022240"/>
            <a:ext cx="546020" cy="546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 name="Subtitle 2">
            <a:extLst>
              <a:ext uri="{FF2B5EF4-FFF2-40B4-BE49-F238E27FC236}">
                <a16:creationId xmlns:a16="http://schemas.microsoft.com/office/drawing/2014/main" id="{FA9B100F-91A8-EB7E-3140-89295233C56E}"/>
              </a:ext>
            </a:extLst>
          </p:cNvPr>
          <p:cNvSpPr txBox="1">
            <a:spLocks/>
          </p:cNvSpPr>
          <p:nvPr/>
        </p:nvSpPr>
        <p:spPr>
          <a:xfrm>
            <a:off x="1120697" y="2855700"/>
            <a:ext cx="11246954" cy="703741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00000"/>
              </a:lnSpc>
              <a:spcBef>
                <a:spcPts val="300"/>
              </a:spcBef>
              <a:buFont typeface="Symbol" panose="05050102010706020507" pitchFamily="18" charset="2"/>
              <a:buChar char=""/>
            </a:pPr>
            <a:endParaRPr lang="en-US" sz="2400"/>
          </a:p>
          <a:p>
            <a:pPr lvl="1">
              <a:lnSpc>
                <a:spcPct val="100000"/>
              </a:lnSpc>
              <a:spcBef>
                <a:spcPts val="300"/>
              </a:spcBef>
              <a:buFont typeface="Arial" panose="020B0604020202020204" pitchFamily="34" charset="0"/>
              <a:buChar char="•"/>
            </a:pPr>
            <a:endParaRPr lang="en-US" sz="2100"/>
          </a:p>
        </p:txBody>
      </p:sp>
      <p:sp>
        <p:nvSpPr>
          <p:cNvPr id="10" name="TextBox 9"/>
          <p:cNvSpPr txBox="1"/>
          <p:nvPr/>
        </p:nvSpPr>
        <p:spPr>
          <a:xfrm>
            <a:off x="3596994" y="603137"/>
            <a:ext cx="9758232" cy="830997"/>
          </a:xfrm>
          <a:prstGeom prst="rect">
            <a:avLst/>
          </a:prstGeom>
          <a:noFill/>
        </p:spPr>
        <p:txBody>
          <a:bodyPr wrap="square" rtlCol="0">
            <a:spAutoFit/>
          </a:bodyPr>
          <a:lstStyle/>
          <a:p>
            <a:r>
              <a:rPr lang="en-US" sz="4800" b="1" spc="900">
                <a:latin typeface="Montserrat" charset="0"/>
                <a:ea typeface="Montserrat" charset="0"/>
                <a:cs typeface="Montserrat" charset="0"/>
              </a:rPr>
              <a:t>Reliable</a:t>
            </a:r>
          </a:p>
        </p:txBody>
      </p:sp>
      <p:pic>
        <p:nvPicPr>
          <p:cNvPr id="4" name="Picture Placeholder 3" descr="A picture containing indoor, close&#10;&#10;Description automatically generated">
            <a:extLst>
              <a:ext uri="{FF2B5EF4-FFF2-40B4-BE49-F238E27FC236}">
                <a16:creationId xmlns:a16="http://schemas.microsoft.com/office/drawing/2014/main" id="{4EB8C1E0-830B-D946-4DC3-2D525689651A}"/>
              </a:ext>
            </a:extLst>
          </p:cNvPr>
          <p:cNvPicPr>
            <a:picLocks noGrp="1" noChangeAspect="1"/>
          </p:cNvPicPr>
          <p:nvPr>
            <p:ph type="pic" sz="quarter" idx="10"/>
          </p:nvPr>
        </p:nvPicPr>
        <p:blipFill rotWithShape="1">
          <a:blip r:embed="rId3"/>
          <a:srcRect l="17164" t="-239" r="43782" b="239"/>
          <a:stretch/>
        </p:blipFill>
        <p:spPr>
          <a:xfrm>
            <a:off x="12995275" y="895350"/>
            <a:ext cx="4530725" cy="7734300"/>
          </a:xfrm>
        </p:spPr>
      </p:pic>
      <p:grpSp>
        <p:nvGrpSpPr>
          <p:cNvPr id="19" name="Group 18">
            <a:extLst>
              <a:ext uri="{FF2B5EF4-FFF2-40B4-BE49-F238E27FC236}">
                <a16:creationId xmlns:a16="http://schemas.microsoft.com/office/drawing/2014/main" id="{C7C883FD-5CF8-7CD9-614C-821840BDD42E}"/>
              </a:ext>
            </a:extLst>
          </p:cNvPr>
          <p:cNvGrpSpPr/>
          <p:nvPr/>
        </p:nvGrpSpPr>
        <p:grpSpPr>
          <a:xfrm>
            <a:off x="8057596" y="6488768"/>
            <a:ext cx="1851285" cy="1851285"/>
            <a:chOff x="1551900" y="3356756"/>
            <a:chExt cx="1851285" cy="1851285"/>
          </a:xfrm>
        </p:grpSpPr>
        <p:pic>
          <p:nvPicPr>
            <p:cNvPr id="14" name="Graphic 13" descr="Hammer1 with solid fill">
              <a:extLst>
                <a:ext uri="{FF2B5EF4-FFF2-40B4-BE49-F238E27FC236}">
                  <a16:creationId xmlns:a16="http://schemas.microsoft.com/office/drawing/2014/main" id="{9147B10A-F065-E9D4-AC73-E39A8AC7FE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9716" y="3560884"/>
              <a:ext cx="1535654" cy="1535654"/>
            </a:xfrm>
            <a:prstGeom prst="rect">
              <a:avLst/>
            </a:prstGeom>
          </p:spPr>
        </p:pic>
        <p:sp>
          <p:nvSpPr>
            <p:cNvPr id="15" name="Oval 14">
              <a:extLst>
                <a:ext uri="{FF2B5EF4-FFF2-40B4-BE49-F238E27FC236}">
                  <a16:creationId xmlns:a16="http://schemas.microsoft.com/office/drawing/2014/main" id="{5A91E2B7-651A-FA37-2DF2-D22FEF9812E7}"/>
                </a:ext>
              </a:extLst>
            </p:cNvPr>
            <p:cNvSpPr/>
            <p:nvPr/>
          </p:nvSpPr>
          <p:spPr>
            <a:xfrm>
              <a:off x="1551900" y="3356756"/>
              <a:ext cx="1851285" cy="185128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1D76C20-743C-9DFD-23CA-6F1CDAD3D3BF}"/>
              </a:ext>
            </a:extLst>
          </p:cNvPr>
          <p:cNvGrpSpPr/>
          <p:nvPr/>
        </p:nvGrpSpPr>
        <p:grpSpPr>
          <a:xfrm>
            <a:off x="8057596" y="3309136"/>
            <a:ext cx="1851285" cy="1851285"/>
            <a:chOff x="5723475" y="3470832"/>
            <a:chExt cx="1851285" cy="1851285"/>
          </a:xfrm>
        </p:grpSpPr>
        <p:pic>
          <p:nvPicPr>
            <p:cNvPr id="9" name="Graphic 8" descr="Adhesive Bandage with solid fill">
              <a:extLst>
                <a:ext uri="{FF2B5EF4-FFF2-40B4-BE49-F238E27FC236}">
                  <a16:creationId xmlns:a16="http://schemas.microsoft.com/office/drawing/2014/main" id="{BAA5BCFA-16D3-F8E5-0FFD-2051426B48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7184" y="3555360"/>
              <a:ext cx="1723869" cy="1723869"/>
            </a:xfrm>
            <a:prstGeom prst="rect">
              <a:avLst/>
            </a:prstGeom>
          </p:spPr>
        </p:pic>
        <p:sp>
          <p:nvSpPr>
            <p:cNvPr id="16" name="Oval 15">
              <a:extLst>
                <a:ext uri="{FF2B5EF4-FFF2-40B4-BE49-F238E27FC236}">
                  <a16:creationId xmlns:a16="http://schemas.microsoft.com/office/drawing/2014/main" id="{0DE2FC7F-5989-6864-E218-CA5CD837ABCA}"/>
                </a:ext>
              </a:extLst>
            </p:cNvPr>
            <p:cNvSpPr/>
            <p:nvPr/>
          </p:nvSpPr>
          <p:spPr>
            <a:xfrm>
              <a:off x="5723475" y="3470832"/>
              <a:ext cx="1851285" cy="185128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E667A74-717E-E6E3-0E75-A048215162CC}"/>
              </a:ext>
            </a:extLst>
          </p:cNvPr>
          <p:cNvGrpSpPr/>
          <p:nvPr/>
        </p:nvGrpSpPr>
        <p:grpSpPr>
          <a:xfrm>
            <a:off x="3333844" y="3470831"/>
            <a:ext cx="1851285" cy="1851285"/>
            <a:chOff x="1606864" y="6624935"/>
            <a:chExt cx="1851285" cy="1851285"/>
          </a:xfrm>
        </p:grpSpPr>
        <p:pic>
          <p:nvPicPr>
            <p:cNvPr id="13" name="Graphic 12" descr="Stopwatch 75% with solid fill">
              <a:extLst>
                <a:ext uri="{FF2B5EF4-FFF2-40B4-BE49-F238E27FC236}">
                  <a16:creationId xmlns:a16="http://schemas.microsoft.com/office/drawing/2014/main" id="{DC1DB8CF-3281-CBF2-468D-B6BA807ABA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0571" y="6660756"/>
              <a:ext cx="1723869" cy="1723869"/>
            </a:xfrm>
            <a:prstGeom prst="rect">
              <a:avLst/>
            </a:prstGeom>
          </p:spPr>
        </p:pic>
        <p:sp>
          <p:nvSpPr>
            <p:cNvPr id="17" name="Oval 16">
              <a:extLst>
                <a:ext uri="{FF2B5EF4-FFF2-40B4-BE49-F238E27FC236}">
                  <a16:creationId xmlns:a16="http://schemas.microsoft.com/office/drawing/2014/main" id="{86FA6C29-766A-D9FD-2E8B-9D6BD2382466}"/>
                </a:ext>
              </a:extLst>
            </p:cNvPr>
            <p:cNvSpPr/>
            <p:nvPr/>
          </p:nvSpPr>
          <p:spPr>
            <a:xfrm>
              <a:off x="1606864" y="6624935"/>
              <a:ext cx="1851285" cy="185128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Subtitle 2">
            <a:extLst>
              <a:ext uri="{FF2B5EF4-FFF2-40B4-BE49-F238E27FC236}">
                <a16:creationId xmlns:a16="http://schemas.microsoft.com/office/drawing/2014/main" id="{95B3D9B0-D5F9-0EBB-3F9D-4C952458A2C2}"/>
              </a:ext>
            </a:extLst>
          </p:cNvPr>
          <p:cNvSpPr txBox="1">
            <a:spLocks/>
          </p:cNvSpPr>
          <p:nvPr/>
        </p:nvSpPr>
        <p:spPr>
          <a:xfrm>
            <a:off x="2155528" y="5415087"/>
            <a:ext cx="4207916"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Unmatched uptimes</a:t>
            </a:r>
            <a:endParaRPr lang="en-US" sz="2550" b="1" spc="300">
              <a:solidFill>
                <a:schemeClr val="tx2"/>
              </a:solidFill>
              <a:latin typeface="Montserrat" charset="0"/>
              <a:ea typeface="Montserrat" charset="0"/>
              <a:cs typeface="Montserrat" charset="0"/>
            </a:endParaRPr>
          </a:p>
        </p:txBody>
      </p:sp>
      <p:sp>
        <p:nvSpPr>
          <p:cNvPr id="24" name="Subtitle 2">
            <a:extLst>
              <a:ext uri="{FF2B5EF4-FFF2-40B4-BE49-F238E27FC236}">
                <a16:creationId xmlns:a16="http://schemas.microsoft.com/office/drawing/2014/main" id="{9AC24D1A-6679-09A7-4FB9-A65E272DBF2E}"/>
              </a:ext>
            </a:extLst>
          </p:cNvPr>
          <p:cNvSpPr txBox="1">
            <a:spLocks/>
          </p:cNvSpPr>
          <p:nvPr/>
        </p:nvSpPr>
        <p:spPr>
          <a:xfrm>
            <a:off x="6879280" y="5431486"/>
            <a:ext cx="4207916"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Self-healing</a:t>
            </a:r>
            <a:endParaRPr lang="en-US" sz="2550" b="1" spc="300">
              <a:solidFill>
                <a:schemeClr val="tx2"/>
              </a:solidFill>
              <a:latin typeface="Montserrat" charset="0"/>
              <a:ea typeface="Montserrat" charset="0"/>
              <a:cs typeface="Montserrat" charset="0"/>
            </a:endParaRPr>
          </a:p>
        </p:txBody>
      </p:sp>
      <p:sp>
        <p:nvSpPr>
          <p:cNvPr id="26" name="Subtitle 2">
            <a:extLst>
              <a:ext uri="{FF2B5EF4-FFF2-40B4-BE49-F238E27FC236}">
                <a16:creationId xmlns:a16="http://schemas.microsoft.com/office/drawing/2014/main" id="{877F61B8-655B-7B53-5436-EFFA0443F796}"/>
              </a:ext>
            </a:extLst>
          </p:cNvPr>
          <p:cNvSpPr txBox="1">
            <a:spLocks/>
          </p:cNvSpPr>
          <p:nvPr/>
        </p:nvSpPr>
        <p:spPr>
          <a:xfrm>
            <a:off x="6879280" y="8424581"/>
            <a:ext cx="4207916"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Removable storage avoids rip/replace</a:t>
            </a:r>
            <a:endParaRPr lang="en-US" sz="2550" b="1" spc="300">
              <a:solidFill>
                <a:schemeClr val="tx2"/>
              </a:solidFill>
              <a:latin typeface="Montserrat" charset="0"/>
              <a:ea typeface="Montserrat" charset="0"/>
              <a:cs typeface="Montserrat" charset="0"/>
            </a:endParaRPr>
          </a:p>
        </p:txBody>
      </p:sp>
      <p:sp>
        <p:nvSpPr>
          <p:cNvPr id="27" name="Subtitle 2">
            <a:extLst>
              <a:ext uri="{FF2B5EF4-FFF2-40B4-BE49-F238E27FC236}">
                <a16:creationId xmlns:a16="http://schemas.microsoft.com/office/drawing/2014/main" id="{1A405F18-94DC-5372-1FBE-65F8527DB03A}"/>
              </a:ext>
            </a:extLst>
          </p:cNvPr>
          <p:cNvSpPr txBox="1">
            <a:spLocks/>
          </p:cNvSpPr>
          <p:nvPr/>
        </p:nvSpPr>
        <p:spPr>
          <a:xfrm>
            <a:off x="2155528" y="8424581"/>
            <a:ext cx="4207916"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Remote management </a:t>
            </a:r>
            <a:br>
              <a:rPr lang="en-US" sz="2550" b="1">
                <a:solidFill>
                  <a:schemeClr val="tx2"/>
                </a:solidFill>
              </a:rPr>
            </a:br>
            <a:r>
              <a:rPr lang="en-US" sz="2550" b="1">
                <a:solidFill>
                  <a:schemeClr val="tx2"/>
                </a:solidFill>
              </a:rPr>
              <a:t>for all players</a:t>
            </a:r>
            <a:endParaRPr lang="en-US" sz="2550" b="1" spc="300">
              <a:solidFill>
                <a:schemeClr val="tx2"/>
              </a:solidFill>
              <a:latin typeface="Montserrat" charset="0"/>
              <a:ea typeface="Montserrat" charset="0"/>
              <a:cs typeface="Montserrat" charset="0"/>
            </a:endParaRPr>
          </a:p>
        </p:txBody>
      </p:sp>
      <p:pic>
        <p:nvPicPr>
          <p:cNvPr id="6" name="Picture 5" descr="Text&#10;&#10;Description automatically generated with medium confidence">
            <a:extLst>
              <a:ext uri="{FF2B5EF4-FFF2-40B4-BE49-F238E27FC236}">
                <a16:creationId xmlns:a16="http://schemas.microsoft.com/office/drawing/2014/main" id="{D0925BBD-171D-0686-2D1D-74EDEAEA5912}"/>
              </a:ext>
            </a:extLst>
          </p:cNvPr>
          <p:cNvPicPr>
            <a:picLocks noChangeAspect="1"/>
          </p:cNvPicPr>
          <p:nvPr/>
        </p:nvPicPr>
        <p:blipFill>
          <a:blip r:embed="rId10"/>
          <a:stretch>
            <a:fillRect/>
          </a:stretch>
        </p:blipFill>
        <p:spPr>
          <a:xfrm>
            <a:off x="1180196" y="425058"/>
            <a:ext cx="1638495" cy="887519"/>
          </a:xfrm>
          <a:prstGeom prst="rect">
            <a:avLst/>
          </a:prstGeom>
        </p:spPr>
      </p:pic>
      <p:grpSp>
        <p:nvGrpSpPr>
          <p:cNvPr id="2" name="Group 1">
            <a:extLst>
              <a:ext uri="{FF2B5EF4-FFF2-40B4-BE49-F238E27FC236}">
                <a16:creationId xmlns:a16="http://schemas.microsoft.com/office/drawing/2014/main" id="{0A6832AE-5FBA-FD8F-6934-00A9C6C85E39}"/>
              </a:ext>
            </a:extLst>
          </p:cNvPr>
          <p:cNvGrpSpPr/>
          <p:nvPr/>
        </p:nvGrpSpPr>
        <p:grpSpPr>
          <a:xfrm>
            <a:off x="3333844" y="6535080"/>
            <a:ext cx="1851285" cy="1851285"/>
            <a:chOff x="3133179" y="6535080"/>
            <a:chExt cx="1851285" cy="1851285"/>
          </a:xfrm>
        </p:grpSpPr>
        <p:sp>
          <p:nvSpPr>
            <p:cNvPr id="18" name="Oval 17">
              <a:extLst>
                <a:ext uri="{FF2B5EF4-FFF2-40B4-BE49-F238E27FC236}">
                  <a16:creationId xmlns:a16="http://schemas.microsoft.com/office/drawing/2014/main" id="{E55D41BD-5F10-0D10-1E6F-5511E4E699B5}"/>
                </a:ext>
              </a:extLst>
            </p:cNvPr>
            <p:cNvSpPr/>
            <p:nvPr/>
          </p:nvSpPr>
          <p:spPr>
            <a:xfrm>
              <a:off x="3133179" y="6535080"/>
              <a:ext cx="1851285" cy="185128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Hierarchy with solid fill">
              <a:extLst>
                <a:ext uri="{FF2B5EF4-FFF2-40B4-BE49-F238E27FC236}">
                  <a16:creationId xmlns:a16="http://schemas.microsoft.com/office/drawing/2014/main" id="{CF5DF111-4CBB-575A-5D82-417116CCF1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56998" y="6692896"/>
              <a:ext cx="1403646" cy="1403646"/>
            </a:xfrm>
            <a:prstGeom prst="rect">
              <a:avLst/>
            </a:prstGeom>
          </p:spPr>
        </p:pic>
      </p:grpSp>
    </p:spTree>
    <p:extLst>
      <p:ext uri="{BB962C8B-B14F-4D97-AF65-F5344CB8AC3E}">
        <p14:creationId xmlns:p14="http://schemas.microsoft.com/office/powerpoint/2010/main" val="30556604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981493" y="1920150"/>
            <a:ext cx="10171190" cy="1072830"/>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dirty="0"/>
              <a:t>Runs any content, resolution, connected device, and technology integration with easy-to-use tools for simple to sophisticated experiences</a:t>
            </a:r>
            <a:r>
              <a:rPr lang="en-US" sz="2550" dirty="0"/>
              <a:t>.</a:t>
            </a:r>
            <a:endParaRPr lang="en-US" sz="2550" spc="300" dirty="0">
              <a:latin typeface="Montserrat" charset="0"/>
              <a:ea typeface="Montserrat" charset="0"/>
              <a:cs typeface="Montserrat" charset="0"/>
            </a:endParaRPr>
          </a:p>
        </p:txBody>
      </p:sp>
      <p:sp>
        <p:nvSpPr>
          <p:cNvPr id="32" name="Rectangle 31">
            <a:extLst>
              <a:ext uri="{FF2B5EF4-FFF2-40B4-BE49-F238E27FC236}">
                <a16:creationId xmlns:a16="http://schemas.microsoft.com/office/drawing/2014/main" id="{11B0CF90-B223-FD41-820C-38FDFCC596CA}"/>
              </a:ext>
            </a:extLst>
          </p:cNvPr>
          <p:cNvSpPr/>
          <p:nvPr/>
        </p:nvSpPr>
        <p:spPr>
          <a:xfrm>
            <a:off x="1120699" y="1"/>
            <a:ext cx="1849349" cy="1849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accent1">
                  <a:lumMod val="75000"/>
                </a:schemeClr>
              </a:solidFill>
            </a:endParaRPr>
          </a:p>
        </p:txBody>
      </p:sp>
      <p:sp>
        <p:nvSpPr>
          <p:cNvPr id="34" name="Rectangle 33">
            <a:extLst>
              <a:ext uri="{FF2B5EF4-FFF2-40B4-BE49-F238E27FC236}">
                <a16:creationId xmlns:a16="http://schemas.microsoft.com/office/drawing/2014/main" id="{E49C685F-3D5C-E446-B5D3-D0A47F8F6E6E}"/>
              </a:ext>
            </a:extLst>
          </p:cNvPr>
          <p:cNvSpPr/>
          <p:nvPr/>
        </p:nvSpPr>
        <p:spPr>
          <a:xfrm>
            <a:off x="3081316" y="1"/>
            <a:ext cx="913799" cy="91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5" name="Rectangle 34">
            <a:extLst>
              <a:ext uri="{FF2B5EF4-FFF2-40B4-BE49-F238E27FC236}">
                <a16:creationId xmlns:a16="http://schemas.microsoft.com/office/drawing/2014/main" id="{9FE0FBBF-49BF-BE42-A52C-D6ABE558FBCC}"/>
              </a:ext>
            </a:extLst>
          </p:cNvPr>
          <p:cNvSpPr/>
          <p:nvPr/>
        </p:nvSpPr>
        <p:spPr>
          <a:xfrm>
            <a:off x="3081316" y="1022240"/>
            <a:ext cx="546020" cy="546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9" name="Picture Placeholder 9">
            <a:extLst>
              <a:ext uri="{FF2B5EF4-FFF2-40B4-BE49-F238E27FC236}">
                <a16:creationId xmlns:a16="http://schemas.microsoft.com/office/drawing/2014/main" id="{A9EB93CC-E260-76B0-CF8A-1707D8454057}"/>
              </a:ext>
            </a:extLst>
          </p:cNvPr>
          <p:cNvPicPr>
            <a:picLocks noGrp="1" noChangeAspect="1"/>
          </p:cNvPicPr>
          <p:nvPr>
            <p:ph type="pic" sz="quarter" idx="10"/>
          </p:nvPr>
        </p:nvPicPr>
        <p:blipFill rotWithShape="1">
          <a:blip r:embed="rId3"/>
          <a:srcRect l="9345" r="9345"/>
          <a:stretch/>
        </p:blipFill>
        <p:spPr>
          <a:xfrm>
            <a:off x="11482778" y="1202649"/>
            <a:ext cx="6305550" cy="7734300"/>
          </a:xfrm>
        </p:spPr>
      </p:pic>
      <p:sp>
        <p:nvSpPr>
          <p:cNvPr id="3" name="Subtitle 2">
            <a:extLst>
              <a:ext uri="{FF2B5EF4-FFF2-40B4-BE49-F238E27FC236}">
                <a16:creationId xmlns:a16="http://schemas.microsoft.com/office/drawing/2014/main" id="{FA9B100F-91A8-EB7E-3140-89295233C56E}"/>
              </a:ext>
            </a:extLst>
          </p:cNvPr>
          <p:cNvSpPr txBox="1">
            <a:spLocks/>
          </p:cNvSpPr>
          <p:nvPr/>
        </p:nvSpPr>
        <p:spPr>
          <a:xfrm>
            <a:off x="1120697" y="2992980"/>
            <a:ext cx="11246954" cy="690013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buFont typeface="Symbol" panose="05050102010706020507" pitchFamily="18" charset="2"/>
              <a:buChar char=""/>
            </a:pPr>
            <a:endParaRPr lang="en-US" sz="2100"/>
          </a:p>
        </p:txBody>
      </p:sp>
      <p:sp>
        <p:nvSpPr>
          <p:cNvPr id="10" name="TextBox 9"/>
          <p:cNvSpPr txBox="1"/>
          <p:nvPr/>
        </p:nvSpPr>
        <p:spPr>
          <a:xfrm>
            <a:off x="3596994" y="603137"/>
            <a:ext cx="9758232" cy="830997"/>
          </a:xfrm>
          <a:prstGeom prst="rect">
            <a:avLst/>
          </a:prstGeom>
          <a:noFill/>
        </p:spPr>
        <p:txBody>
          <a:bodyPr wrap="square" rtlCol="0">
            <a:spAutoFit/>
          </a:bodyPr>
          <a:lstStyle/>
          <a:p>
            <a:r>
              <a:rPr lang="en-US" sz="4800" b="1" spc="900">
                <a:latin typeface="Montserrat" charset="0"/>
                <a:ea typeface="Montserrat" charset="0"/>
                <a:cs typeface="Montserrat" charset="0"/>
              </a:rPr>
              <a:t>Superior</a:t>
            </a:r>
          </a:p>
        </p:txBody>
      </p:sp>
      <p:grpSp>
        <p:nvGrpSpPr>
          <p:cNvPr id="8" name="Group 7">
            <a:extLst>
              <a:ext uri="{FF2B5EF4-FFF2-40B4-BE49-F238E27FC236}">
                <a16:creationId xmlns:a16="http://schemas.microsoft.com/office/drawing/2014/main" id="{080A17AA-AE55-778B-2AFD-8E810D7945E2}"/>
              </a:ext>
            </a:extLst>
          </p:cNvPr>
          <p:cNvGrpSpPr/>
          <p:nvPr/>
        </p:nvGrpSpPr>
        <p:grpSpPr>
          <a:xfrm>
            <a:off x="2213560" y="3596520"/>
            <a:ext cx="1927708" cy="1927708"/>
            <a:chOff x="2213560" y="3596520"/>
            <a:chExt cx="1927708" cy="1927708"/>
          </a:xfrm>
        </p:grpSpPr>
        <p:pic>
          <p:nvPicPr>
            <p:cNvPr id="11" name="Graphic 10">
              <a:extLst>
                <a:ext uri="{FF2B5EF4-FFF2-40B4-BE49-F238E27FC236}">
                  <a16:creationId xmlns:a16="http://schemas.microsoft.com/office/drawing/2014/main" id="{0E3EE65D-DFAF-1C5E-E957-A7D4B8A3F00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83162" y="3666122"/>
              <a:ext cx="1788504" cy="1788504"/>
            </a:xfrm>
            <a:prstGeom prst="rect">
              <a:avLst/>
            </a:prstGeom>
          </p:spPr>
        </p:pic>
        <p:sp>
          <p:nvSpPr>
            <p:cNvPr id="14" name="Oval 13">
              <a:extLst>
                <a:ext uri="{FF2B5EF4-FFF2-40B4-BE49-F238E27FC236}">
                  <a16:creationId xmlns:a16="http://schemas.microsoft.com/office/drawing/2014/main" id="{78AE8897-A057-4411-5362-DE48BD1CB6FE}"/>
                </a:ext>
              </a:extLst>
            </p:cNvPr>
            <p:cNvSpPr/>
            <p:nvPr/>
          </p:nvSpPr>
          <p:spPr>
            <a:xfrm>
              <a:off x="2213560" y="3596520"/>
              <a:ext cx="1927708" cy="192770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E3C14A6-D50A-A34F-8BC5-153AF4A62945}"/>
              </a:ext>
            </a:extLst>
          </p:cNvPr>
          <p:cNvGrpSpPr/>
          <p:nvPr/>
        </p:nvGrpSpPr>
        <p:grpSpPr>
          <a:xfrm>
            <a:off x="6744486" y="3516845"/>
            <a:ext cx="1927708" cy="1927708"/>
            <a:chOff x="6262559" y="3587971"/>
            <a:chExt cx="1927708" cy="1927708"/>
          </a:xfrm>
        </p:grpSpPr>
        <p:pic>
          <p:nvPicPr>
            <p:cNvPr id="6" name="Graphic 5" descr="Checklist with solid fill">
              <a:extLst>
                <a:ext uri="{FF2B5EF4-FFF2-40B4-BE49-F238E27FC236}">
                  <a16:creationId xmlns:a16="http://schemas.microsoft.com/office/drawing/2014/main" id="{0E9BDD15-5542-70C1-63FA-31EB1910BC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4607" y="3720019"/>
              <a:ext cx="1663613" cy="1663613"/>
            </a:xfrm>
            <a:prstGeom prst="rect">
              <a:avLst/>
            </a:prstGeom>
          </p:spPr>
        </p:pic>
        <p:sp>
          <p:nvSpPr>
            <p:cNvPr id="17" name="Oval 16">
              <a:extLst>
                <a:ext uri="{FF2B5EF4-FFF2-40B4-BE49-F238E27FC236}">
                  <a16:creationId xmlns:a16="http://schemas.microsoft.com/office/drawing/2014/main" id="{92DCC215-E88D-110D-1047-DB6C5A47C269}"/>
                </a:ext>
              </a:extLst>
            </p:cNvPr>
            <p:cNvSpPr/>
            <p:nvPr/>
          </p:nvSpPr>
          <p:spPr>
            <a:xfrm>
              <a:off x="6262559" y="3587971"/>
              <a:ext cx="1927708" cy="192770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81DCCC03-F61D-7314-D6C0-5F79532FE121}"/>
              </a:ext>
            </a:extLst>
          </p:cNvPr>
          <p:cNvGrpSpPr/>
          <p:nvPr/>
        </p:nvGrpSpPr>
        <p:grpSpPr>
          <a:xfrm>
            <a:off x="6744486" y="7009241"/>
            <a:ext cx="1927708" cy="1927708"/>
            <a:chOff x="6216975" y="5753464"/>
            <a:chExt cx="1927708" cy="1927708"/>
          </a:xfrm>
        </p:grpSpPr>
        <p:pic>
          <p:nvPicPr>
            <p:cNvPr id="4" name="Graphic 3" descr="Gears with solid fill">
              <a:extLst>
                <a:ext uri="{FF2B5EF4-FFF2-40B4-BE49-F238E27FC236}">
                  <a16:creationId xmlns:a16="http://schemas.microsoft.com/office/drawing/2014/main" id="{704B2E89-FE58-4B8F-CB46-C3B5B4B826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1738" y="5885512"/>
              <a:ext cx="1663613" cy="1663613"/>
            </a:xfrm>
            <a:prstGeom prst="rect">
              <a:avLst/>
            </a:prstGeom>
          </p:spPr>
        </p:pic>
        <p:sp>
          <p:nvSpPr>
            <p:cNvPr id="18" name="Oval 17">
              <a:extLst>
                <a:ext uri="{FF2B5EF4-FFF2-40B4-BE49-F238E27FC236}">
                  <a16:creationId xmlns:a16="http://schemas.microsoft.com/office/drawing/2014/main" id="{C8E53249-E7FB-53EC-6DE8-D07F86B098BD}"/>
                </a:ext>
              </a:extLst>
            </p:cNvPr>
            <p:cNvSpPr/>
            <p:nvPr/>
          </p:nvSpPr>
          <p:spPr>
            <a:xfrm>
              <a:off x="6216975" y="5753464"/>
              <a:ext cx="1927708" cy="192770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ubtitle 2">
            <a:extLst>
              <a:ext uri="{FF2B5EF4-FFF2-40B4-BE49-F238E27FC236}">
                <a16:creationId xmlns:a16="http://schemas.microsoft.com/office/drawing/2014/main" id="{43576B3E-FC2C-7BD8-2D27-B66602D804E8}"/>
              </a:ext>
            </a:extLst>
          </p:cNvPr>
          <p:cNvSpPr txBox="1">
            <a:spLocks/>
          </p:cNvSpPr>
          <p:nvPr/>
        </p:nvSpPr>
        <p:spPr>
          <a:xfrm>
            <a:off x="902157" y="5645578"/>
            <a:ext cx="4550515" cy="364742"/>
          </a:xfrm>
          <a:prstGeom prst="rect">
            <a:avLst/>
          </a:prstGeom>
        </p:spPr>
        <p:txBody>
          <a:bodyPr vert="horz" lIns="137160" tIns="68580" rIns="137160" bIns="6858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Long life cycle support </a:t>
            </a:r>
            <a:endParaRPr lang="en-US" sz="2550" b="1" spc="300">
              <a:solidFill>
                <a:schemeClr val="tx2"/>
              </a:solidFill>
              <a:latin typeface="Montserrat" charset="0"/>
              <a:ea typeface="Montserrat" charset="0"/>
              <a:cs typeface="Montserrat" charset="0"/>
            </a:endParaRPr>
          </a:p>
        </p:txBody>
      </p:sp>
      <p:sp>
        <p:nvSpPr>
          <p:cNvPr id="26" name="Subtitle 2">
            <a:extLst>
              <a:ext uri="{FF2B5EF4-FFF2-40B4-BE49-F238E27FC236}">
                <a16:creationId xmlns:a16="http://schemas.microsoft.com/office/drawing/2014/main" id="{7234AABE-CB57-404E-C61A-78C6F2708BAB}"/>
              </a:ext>
            </a:extLst>
          </p:cNvPr>
          <p:cNvSpPr txBox="1">
            <a:spLocks/>
          </p:cNvSpPr>
          <p:nvPr/>
        </p:nvSpPr>
        <p:spPr>
          <a:xfrm>
            <a:off x="5799424" y="5594178"/>
            <a:ext cx="3817832" cy="374240"/>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Vast &amp; flexible signage features</a:t>
            </a:r>
            <a:endParaRPr lang="en-US" sz="2550" b="1" spc="300">
              <a:solidFill>
                <a:schemeClr val="tx2"/>
              </a:solidFill>
              <a:latin typeface="Montserrat" charset="0"/>
              <a:ea typeface="Montserrat" charset="0"/>
              <a:cs typeface="Montserrat" charset="0"/>
            </a:endParaRPr>
          </a:p>
        </p:txBody>
      </p:sp>
      <p:sp>
        <p:nvSpPr>
          <p:cNvPr id="27" name="Subtitle 2">
            <a:extLst>
              <a:ext uri="{FF2B5EF4-FFF2-40B4-BE49-F238E27FC236}">
                <a16:creationId xmlns:a16="http://schemas.microsoft.com/office/drawing/2014/main" id="{FDBC4457-19F3-2B41-AF8B-DAA0B9BBF6FB}"/>
              </a:ext>
            </a:extLst>
          </p:cNvPr>
          <p:cNvSpPr txBox="1">
            <a:spLocks/>
          </p:cNvSpPr>
          <p:nvPr/>
        </p:nvSpPr>
        <p:spPr>
          <a:xfrm>
            <a:off x="1073456" y="8900018"/>
            <a:ext cx="4207916"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Free authoring software</a:t>
            </a:r>
            <a:endParaRPr lang="en-US" sz="2550" b="1" spc="300">
              <a:solidFill>
                <a:schemeClr val="tx2"/>
              </a:solidFill>
              <a:latin typeface="Montserrat" charset="0"/>
              <a:ea typeface="Montserrat" charset="0"/>
              <a:cs typeface="Montserrat" charset="0"/>
            </a:endParaRPr>
          </a:p>
        </p:txBody>
      </p:sp>
      <p:sp>
        <p:nvSpPr>
          <p:cNvPr id="28" name="Subtitle 2">
            <a:extLst>
              <a:ext uri="{FF2B5EF4-FFF2-40B4-BE49-F238E27FC236}">
                <a16:creationId xmlns:a16="http://schemas.microsoft.com/office/drawing/2014/main" id="{71865811-09FE-1F86-5A30-76AA577A2434}"/>
              </a:ext>
            </a:extLst>
          </p:cNvPr>
          <p:cNvSpPr txBox="1">
            <a:spLocks/>
          </p:cNvSpPr>
          <p:nvPr/>
        </p:nvSpPr>
        <p:spPr>
          <a:xfrm>
            <a:off x="5604382" y="8936949"/>
            <a:ext cx="4207916"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Highly extensible</a:t>
            </a:r>
            <a:endParaRPr lang="en-US" sz="2550" b="1" spc="300">
              <a:solidFill>
                <a:schemeClr val="tx2"/>
              </a:solidFill>
              <a:latin typeface="Montserrat" charset="0"/>
              <a:ea typeface="Montserrat" charset="0"/>
              <a:cs typeface="Montserrat" charset="0"/>
            </a:endParaRPr>
          </a:p>
        </p:txBody>
      </p:sp>
      <p:pic>
        <p:nvPicPr>
          <p:cNvPr id="7" name="Picture 6" descr="Text&#10;&#10;Description automatically generated with medium confidence">
            <a:extLst>
              <a:ext uri="{FF2B5EF4-FFF2-40B4-BE49-F238E27FC236}">
                <a16:creationId xmlns:a16="http://schemas.microsoft.com/office/drawing/2014/main" id="{1D23A24E-3970-7238-F176-32BD971C7263}"/>
              </a:ext>
            </a:extLst>
          </p:cNvPr>
          <p:cNvPicPr>
            <a:picLocks noChangeAspect="1"/>
          </p:cNvPicPr>
          <p:nvPr/>
        </p:nvPicPr>
        <p:blipFill>
          <a:blip r:embed="rId10"/>
          <a:stretch>
            <a:fillRect/>
          </a:stretch>
        </p:blipFill>
        <p:spPr>
          <a:xfrm>
            <a:off x="1180196" y="425058"/>
            <a:ext cx="1638495" cy="887519"/>
          </a:xfrm>
          <a:prstGeom prst="rect">
            <a:avLst/>
          </a:prstGeom>
        </p:spPr>
      </p:pic>
      <p:grpSp>
        <p:nvGrpSpPr>
          <p:cNvPr id="2" name="Group 1">
            <a:extLst>
              <a:ext uri="{FF2B5EF4-FFF2-40B4-BE49-F238E27FC236}">
                <a16:creationId xmlns:a16="http://schemas.microsoft.com/office/drawing/2014/main" id="{B4A59933-CAE8-9CA8-459A-004EF32DBC31}"/>
              </a:ext>
            </a:extLst>
          </p:cNvPr>
          <p:cNvGrpSpPr/>
          <p:nvPr/>
        </p:nvGrpSpPr>
        <p:grpSpPr>
          <a:xfrm>
            <a:off x="2213560" y="6877194"/>
            <a:ext cx="1927708" cy="1927708"/>
            <a:chOff x="2034398" y="6877194"/>
            <a:chExt cx="1927708" cy="1927708"/>
          </a:xfrm>
        </p:grpSpPr>
        <p:sp>
          <p:nvSpPr>
            <p:cNvPr id="16" name="Oval 15">
              <a:extLst>
                <a:ext uri="{FF2B5EF4-FFF2-40B4-BE49-F238E27FC236}">
                  <a16:creationId xmlns:a16="http://schemas.microsoft.com/office/drawing/2014/main" id="{0BD7B51E-C4C6-0C89-A979-CBE12E4C0962}"/>
                </a:ext>
              </a:extLst>
            </p:cNvPr>
            <p:cNvSpPr/>
            <p:nvPr/>
          </p:nvSpPr>
          <p:spPr>
            <a:xfrm>
              <a:off x="2034398" y="6877194"/>
              <a:ext cx="1927708" cy="192770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551935CF-200B-B972-14ED-D3D8E05052A2}"/>
                </a:ext>
              </a:extLst>
            </p:cNvPr>
            <p:cNvPicPr>
              <a:picLocks noChangeAspect="1"/>
            </p:cNvPicPr>
            <p:nvPr/>
          </p:nvPicPr>
          <p:blipFill>
            <a:blip r:embed="rId11"/>
            <a:stretch>
              <a:fillRect/>
            </a:stretch>
          </p:blipFill>
          <p:spPr>
            <a:xfrm>
              <a:off x="2416327" y="7224479"/>
              <a:ext cx="1211009" cy="1233137"/>
            </a:xfrm>
            <a:prstGeom prst="rect">
              <a:avLst/>
            </a:prstGeom>
          </p:spPr>
        </p:pic>
      </p:grpSp>
    </p:spTree>
    <p:extLst>
      <p:ext uri="{BB962C8B-B14F-4D97-AF65-F5344CB8AC3E}">
        <p14:creationId xmlns:p14="http://schemas.microsoft.com/office/powerpoint/2010/main" val="249023837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981492" y="2076268"/>
            <a:ext cx="11581569" cy="1002027"/>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a:t>Easy to maintain, power efficient, built to last, and scalable with free updates that leave no player behind</a:t>
            </a:r>
            <a:r>
              <a:rPr lang="en-US" sz="2550"/>
              <a:t>.</a:t>
            </a:r>
            <a:endParaRPr lang="en-US" sz="2550" spc="300">
              <a:latin typeface="Montserrat" charset="0"/>
              <a:ea typeface="Montserrat" charset="0"/>
              <a:cs typeface="Montserrat" charset="0"/>
            </a:endParaRPr>
          </a:p>
        </p:txBody>
      </p:sp>
      <p:sp>
        <p:nvSpPr>
          <p:cNvPr id="32" name="Rectangle 31">
            <a:extLst>
              <a:ext uri="{FF2B5EF4-FFF2-40B4-BE49-F238E27FC236}">
                <a16:creationId xmlns:a16="http://schemas.microsoft.com/office/drawing/2014/main" id="{11B0CF90-B223-FD41-820C-38FDFCC596CA}"/>
              </a:ext>
            </a:extLst>
          </p:cNvPr>
          <p:cNvSpPr/>
          <p:nvPr/>
        </p:nvSpPr>
        <p:spPr>
          <a:xfrm>
            <a:off x="1120699" y="1"/>
            <a:ext cx="1849349" cy="1849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chemeClr val="accent1">
                  <a:lumMod val="75000"/>
                </a:schemeClr>
              </a:solidFill>
            </a:endParaRPr>
          </a:p>
        </p:txBody>
      </p:sp>
      <p:sp>
        <p:nvSpPr>
          <p:cNvPr id="34" name="Rectangle 33">
            <a:extLst>
              <a:ext uri="{FF2B5EF4-FFF2-40B4-BE49-F238E27FC236}">
                <a16:creationId xmlns:a16="http://schemas.microsoft.com/office/drawing/2014/main" id="{E49C685F-3D5C-E446-B5D3-D0A47F8F6E6E}"/>
              </a:ext>
            </a:extLst>
          </p:cNvPr>
          <p:cNvSpPr/>
          <p:nvPr/>
        </p:nvSpPr>
        <p:spPr>
          <a:xfrm>
            <a:off x="3081316" y="1"/>
            <a:ext cx="913799" cy="91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5" name="Rectangle 34">
            <a:extLst>
              <a:ext uri="{FF2B5EF4-FFF2-40B4-BE49-F238E27FC236}">
                <a16:creationId xmlns:a16="http://schemas.microsoft.com/office/drawing/2014/main" id="{9FE0FBBF-49BF-BE42-A52C-D6ABE558FBCC}"/>
              </a:ext>
            </a:extLst>
          </p:cNvPr>
          <p:cNvSpPr/>
          <p:nvPr/>
        </p:nvSpPr>
        <p:spPr>
          <a:xfrm>
            <a:off x="3081316" y="1022240"/>
            <a:ext cx="546020" cy="546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 name="Subtitle 2">
            <a:extLst>
              <a:ext uri="{FF2B5EF4-FFF2-40B4-BE49-F238E27FC236}">
                <a16:creationId xmlns:a16="http://schemas.microsoft.com/office/drawing/2014/main" id="{FA9B100F-91A8-EB7E-3140-89295233C56E}"/>
              </a:ext>
            </a:extLst>
          </p:cNvPr>
          <p:cNvSpPr txBox="1">
            <a:spLocks/>
          </p:cNvSpPr>
          <p:nvPr/>
        </p:nvSpPr>
        <p:spPr>
          <a:xfrm>
            <a:off x="1120697" y="2992980"/>
            <a:ext cx="16650468" cy="690013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200150" lvl="1" indent="-514350">
              <a:buFont typeface="Symbol" panose="05050102010706020507" pitchFamily="18" charset="2"/>
              <a:buChar char=""/>
            </a:pPr>
            <a:endParaRPr lang="en-US" sz="2100"/>
          </a:p>
        </p:txBody>
      </p:sp>
      <p:sp>
        <p:nvSpPr>
          <p:cNvPr id="10" name="TextBox 9"/>
          <p:cNvSpPr txBox="1"/>
          <p:nvPr/>
        </p:nvSpPr>
        <p:spPr>
          <a:xfrm>
            <a:off x="3596994" y="603137"/>
            <a:ext cx="9758232" cy="830997"/>
          </a:xfrm>
          <a:prstGeom prst="rect">
            <a:avLst/>
          </a:prstGeom>
          <a:noFill/>
        </p:spPr>
        <p:txBody>
          <a:bodyPr wrap="square" rtlCol="0">
            <a:spAutoFit/>
          </a:bodyPr>
          <a:lstStyle/>
          <a:p>
            <a:r>
              <a:rPr lang="en-US" sz="4800" b="1" spc="900">
                <a:latin typeface="Montserrat" charset="0"/>
                <a:ea typeface="Montserrat" charset="0"/>
                <a:cs typeface="Montserrat" charset="0"/>
              </a:rPr>
              <a:t>Sustainable</a:t>
            </a:r>
          </a:p>
        </p:txBody>
      </p:sp>
      <p:pic>
        <p:nvPicPr>
          <p:cNvPr id="4" name="Picture 3">
            <a:extLst>
              <a:ext uri="{FF2B5EF4-FFF2-40B4-BE49-F238E27FC236}">
                <a16:creationId xmlns:a16="http://schemas.microsoft.com/office/drawing/2014/main" id="{29D3F29F-ED07-ADF7-2FE1-42227983E183}"/>
              </a:ext>
            </a:extLst>
          </p:cNvPr>
          <p:cNvPicPr>
            <a:picLocks noChangeAspect="1"/>
          </p:cNvPicPr>
          <p:nvPr/>
        </p:nvPicPr>
        <p:blipFill>
          <a:blip r:embed="rId3"/>
          <a:srcRect t="78" b="78"/>
          <a:stretch/>
        </p:blipFill>
        <p:spPr>
          <a:xfrm>
            <a:off x="12891540" y="2421163"/>
            <a:ext cx="4721903" cy="6547951"/>
          </a:xfrm>
          <a:prstGeom prst="rect">
            <a:avLst/>
          </a:prstGeom>
        </p:spPr>
      </p:pic>
      <p:grpSp>
        <p:nvGrpSpPr>
          <p:cNvPr id="9" name="Group 8">
            <a:extLst>
              <a:ext uri="{FF2B5EF4-FFF2-40B4-BE49-F238E27FC236}">
                <a16:creationId xmlns:a16="http://schemas.microsoft.com/office/drawing/2014/main" id="{87A0EF74-4C12-77B9-4745-18E2C83C42C8}"/>
              </a:ext>
            </a:extLst>
          </p:cNvPr>
          <p:cNvGrpSpPr/>
          <p:nvPr/>
        </p:nvGrpSpPr>
        <p:grpSpPr>
          <a:xfrm>
            <a:off x="1860263" y="7202382"/>
            <a:ext cx="3534145" cy="2501549"/>
            <a:chOff x="460970" y="7360040"/>
            <a:chExt cx="3534145" cy="2501549"/>
          </a:xfrm>
        </p:grpSpPr>
        <p:grpSp>
          <p:nvGrpSpPr>
            <p:cNvPr id="26" name="Group 25">
              <a:extLst>
                <a:ext uri="{FF2B5EF4-FFF2-40B4-BE49-F238E27FC236}">
                  <a16:creationId xmlns:a16="http://schemas.microsoft.com/office/drawing/2014/main" id="{A5B2DDF9-7F84-1A5B-374A-077BA34708AC}"/>
                </a:ext>
              </a:extLst>
            </p:cNvPr>
            <p:cNvGrpSpPr/>
            <p:nvPr/>
          </p:nvGrpSpPr>
          <p:grpSpPr>
            <a:xfrm>
              <a:off x="1299230" y="7360040"/>
              <a:ext cx="1701383" cy="1701383"/>
              <a:chOff x="1573966" y="3070510"/>
              <a:chExt cx="1701383" cy="1701383"/>
            </a:xfrm>
          </p:grpSpPr>
          <p:grpSp>
            <p:nvGrpSpPr>
              <p:cNvPr id="17" name="Group 16">
                <a:extLst>
                  <a:ext uri="{FF2B5EF4-FFF2-40B4-BE49-F238E27FC236}">
                    <a16:creationId xmlns:a16="http://schemas.microsoft.com/office/drawing/2014/main" id="{22A59794-9F91-A250-BBC3-7DE28CA79FDD}"/>
                  </a:ext>
                </a:extLst>
              </p:cNvPr>
              <p:cNvGrpSpPr/>
              <p:nvPr/>
            </p:nvGrpSpPr>
            <p:grpSpPr>
              <a:xfrm>
                <a:off x="1706192" y="3181759"/>
                <a:ext cx="1436929" cy="1450695"/>
                <a:chOff x="5391123" y="3017923"/>
                <a:chExt cx="1821207" cy="1838655"/>
              </a:xfrm>
              <a:solidFill>
                <a:srgbClr val="00B050"/>
              </a:solidFill>
            </p:grpSpPr>
            <p:pic>
              <p:nvPicPr>
                <p:cNvPr id="8" name="Graphic 7" descr="Sustainability with solid fill">
                  <a:extLst>
                    <a:ext uri="{FF2B5EF4-FFF2-40B4-BE49-F238E27FC236}">
                      <a16:creationId xmlns:a16="http://schemas.microsoft.com/office/drawing/2014/main" id="{37C103A2-82A7-F57A-C208-DD20939527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1123" y="3017923"/>
                  <a:ext cx="1821207" cy="1821207"/>
                </a:xfrm>
                <a:prstGeom prst="rect">
                  <a:avLst/>
                </a:prstGeom>
              </p:spPr>
            </p:pic>
            <p:pic>
              <p:nvPicPr>
                <p:cNvPr id="6" name="Graphic 5" descr="Leaf with solid fill">
                  <a:extLst>
                    <a:ext uri="{FF2B5EF4-FFF2-40B4-BE49-F238E27FC236}">
                      <a16:creationId xmlns:a16="http://schemas.microsoft.com/office/drawing/2014/main" id="{1687D246-0FCD-DB0F-9200-D80086C368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32136" y="3802147"/>
                  <a:ext cx="1054431" cy="1054431"/>
                </a:xfrm>
                <a:prstGeom prst="rect">
                  <a:avLst/>
                </a:prstGeom>
              </p:spPr>
            </p:pic>
          </p:grpSp>
          <p:sp>
            <p:nvSpPr>
              <p:cNvPr id="18" name="Oval 17">
                <a:extLst>
                  <a:ext uri="{FF2B5EF4-FFF2-40B4-BE49-F238E27FC236}">
                    <a16:creationId xmlns:a16="http://schemas.microsoft.com/office/drawing/2014/main" id="{34CE1BDB-F19B-1015-FA0F-B78E79A097CD}"/>
                  </a:ext>
                </a:extLst>
              </p:cNvPr>
              <p:cNvSpPr/>
              <p:nvPr/>
            </p:nvSpPr>
            <p:spPr>
              <a:xfrm>
                <a:off x="1573966" y="3070510"/>
                <a:ext cx="1701383" cy="170138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ubtitle 2">
              <a:extLst>
                <a:ext uri="{FF2B5EF4-FFF2-40B4-BE49-F238E27FC236}">
                  <a16:creationId xmlns:a16="http://schemas.microsoft.com/office/drawing/2014/main" id="{5FCD8370-D242-1FB1-F83D-7382B759DAA6}"/>
                </a:ext>
              </a:extLst>
            </p:cNvPr>
            <p:cNvSpPr txBox="1">
              <a:spLocks/>
            </p:cNvSpPr>
            <p:nvPr/>
          </p:nvSpPr>
          <p:spPr>
            <a:xfrm>
              <a:off x="460970" y="9450516"/>
              <a:ext cx="3534145" cy="411073"/>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2550" b="1">
                  <a:solidFill>
                    <a:schemeClr val="tx2"/>
                  </a:solidFill>
                </a:rPr>
                <a:t>Purple Goes Green</a:t>
              </a:r>
              <a:endParaRPr lang="en-US" sz="2550" b="1" spc="300">
                <a:solidFill>
                  <a:schemeClr val="tx2"/>
                </a:solidFill>
                <a:latin typeface="Montserrat" charset="0"/>
                <a:ea typeface="Montserrat" charset="0"/>
                <a:cs typeface="Montserrat" charset="0"/>
              </a:endParaRPr>
            </a:p>
          </p:txBody>
        </p:sp>
      </p:grpSp>
      <p:grpSp>
        <p:nvGrpSpPr>
          <p:cNvPr id="24" name="Group 23">
            <a:extLst>
              <a:ext uri="{FF2B5EF4-FFF2-40B4-BE49-F238E27FC236}">
                <a16:creationId xmlns:a16="http://schemas.microsoft.com/office/drawing/2014/main" id="{E7AD7DF5-44D1-C96C-0BDE-75D186B0E9B2}"/>
              </a:ext>
            </a:extLst>
          </p:cNvPr>
          <p:cNvGrpSpPr/>
          <p:nvPr/>
        </p:nvGrpSpPr>
        <p:grpSpPr>
          <a:xfrm>
            <a:off x="6770703" y="3789856"/>
            <a:ext cx="1701383" cy="1701383"/>
            <a:chOff x="1494203" y="4974750"/>
            <a:chExt cx="1701383" cy="1701383"/>
          </a:xfrm>
        </p:grpSpPr>
        <p:sp>
          <p:nvSpPr>
            <p:cNvPr id="19" name="Oval 18">
              <a:extLst>
                <a:ext uri="{FF2B5EF4-FFF2-40B4-BE49-F238E27FC236}">
                  <a16:creationId xmlns:a16="http://schemas.microsoft.com/office/drawing/2014/main" id="{FD446788-9AF7-7FE3-AA44-BC4113B1082F}"/>
                </a:ext>
              </a:extLst>
            </p:cNvPr>
            <p:cNvSpPr/>
            <p:nvPr/>
          </p:nvSpPr>
          <p:spPr>
            <a:xfrm>
              <a:off x="1494203" y="4974750"/>
              <a:ext cx="1701383" cy="170138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Stopwatch 75% with solid fill">
              <a:extLst>
                <a:ext uri="{FF2B5EF4-FFF2-40B4-BE49-F238E27FC236}">
                  <a16:creationId xmlns:a16="http://schemas.microsoft.com/office/drawing/2014/main" id="{62976C6A-055B-5DAD-C1DD-CFCF8823DC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48083" y="5186762"/>
              <a:ext cx="1193622" cy="1193622"/>
            </a:xfrm>
            <a:prstGeom prst="rect">
              <a:avLst/>
            </a:prstGeom>
          </p:spPr>
        </p:pic>
      </p:grpSp>
      <p:sp>
        <p:nvSpPr>
          <p:cNvPr id="28" name="Subtitle 2">
            <a:extLst>
              <a:ext uri="{FF2B5EF4-FFF2-40B4-BE49-F238E27FC236}">
                <a16:creationId xmlns:a16="http://schemas.microsoft.com/office/drawing/2014/main" id="{26D1C125-B058-F17B-F435-54DC68E405DF}"/>
              </a:ext>
            </a:extLst>
          </p:cNvPr>
          <p:cNvSpPr txBox="1">
            <a:spLocks/>
          </p:cNvSpPr>
          <p:nvPr/>
        </p:nvSpPr>
        <p:spPr>
          <a:xfrm>
            <a:off x="5983821" y="5705802"/>
            <a:ext cx="3534144" cy="1001068"/>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a:solidFill>
                  <a:schemeClr val="tx2"/>
                </a:solidFill>
              </a:rPr>
              <a:t>Unprecedented Longevity</a:t>
            </a:r>
            <a:endParaRPr lang="en-US" sz="2550" b="1" spc="300">
              <a:solidFill>
                <a:schemeClr val="tx2"/>
              </a:solidFill>
              <a:latin typeface="Montserrat" charset="0"/>
              <a:ea typeface="Montserrat" charset="0"/>
              <a:cs typeface="Montserrat" charset="0"/>
            </a:endParaRPr>
          </a:p>
        </p:txBody>
      </p:sp>
      <p:grpSp>
        <p:nvGrpSpPr>
          <p:cNvPr id="13" name="Group 12">
            <a:extLst>
              <a:ext uri="{FF2B5EF4-FFF2-40B4-BE49-F238E27FC236}">
                <a16:creationId xmlns:a16="http://schemas.microsoft.com/office/drawing/2014/main" id="{B00E8481-4E2F-48AE-F2D3-7DF60E5AC768}"/>
              </a:ext>
            </a:extLst>
          </p:cNvPr>
          <p:cNvGrpSpPr/>
          <p:nvPr/>
        </p:nvGrpSpPr>
        <p:grpSpPr>
          <a:xfrm>
            <a:off x="5794407" y="7250444"/>
            <a:ext cx="4550515" cy="2412619"/>
            <a:chOff x="4395114" y="7408102"/>
            <a:chExt cx="4550515" cy="2412619"/>
          </a:xfrm>
        </p:grpSpPr>
        <p:grpSp>
          <p:nvGrpSpPr>
            <p:cNvPr id="23" name="Group 22">
              <a:extLst>
                <a:ext uri="{FF2B5EF4-FFF2-40B4-BE49-F238E27FC236}">
                  <a16:creationId xmlns:a16="http://schemas.microsoft.com/office/drawing/2014/main" id="{E8ED9A78-FA9D-A157-2857-CAA9A6B1192A}"/>
                </a:ext>
              </a:extLst>
            </p:cNvPr>
            <p:cNvGrpSpPr/>
            <p:nvPr/>
          </p:nvGrpSpPr>
          <p:grpSpPr>
            <a:xfrm>
              <a:off x="5371410" y="7408102"/>
              <a:ext cx="1701383" cy="1701383"/>
              <a:chOff x="1619773" y="7442469"/>
              <a:chExt cx="1701383" cy="1701383"/>
            </a:xfrm>
          </p:grpSpPr>
          <p:pic>
            <p:nvPicPr>
              <p:cNvPr id="14" name="Graphic 13" descr="Paint brush with solid fill">
                <a:extLst>
                  <a:ext uri="{FF2B5EF4-FFF2-40B4-BE49-F238E27FC236}">
                    <a16:creationId xmlns:a16="http://schemas.microsoft.com/office/drawing/2014/main" id="{50A34E7A-EE8F-9359-325C-606C1168C4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98412" y="7729920"/>
                <a:ext cx="1071636" cy="1071636"/>
              </a:xfrm>
              <a:prstGeom prst="rect">
                <a:avLst/>
              </a:prstGeom>
            </p:spPr>
          </p:pic>
          <p:sp>
            <p:nvSpPr>
              <p:cNvPr id="20" name="Oval 19">
                <a:extLst>
                  <a:ext uri="{FF2B5EF4-FFF2-40B4-BE49-F238E27FC236}">
                    <a16:creationId xmlns:a16="http://schemas.microsoft.com/office/drawing/2014/main" id="{82A69F6C-5B28-CFA0-6CB1-243B4F7B6C7A}"/>
                  </a:ext>
                </a:extLst>
              </p:cNvPr>
              <p:cNvSpPr/>
              <p:nvPr/>
            </p:nvSpPr>
            <p:spPr>
              <a:xfrm>
                <a:off x="1619773" y="7442469"/>
                <a:ext cx="1701383" cy="170138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Subtitle 2">
              <a:extLst>
                <a:ext uri="{FF2B5EF4-FFF2-40B4-BE49-F238E27FC236}">
                  <a16:creationId xmlns:a16="http://schemas.microsoft.com/office/drawing/2014/main" id="{8254ECFF-EAD8-CFF1-A0CE-7F56EC441BC5}"/>
                </a:ext>
              </a:extLst>
            </p:cNvPr>
            <p:cNvSpPr txBox="1">
              <a:spLocks/>
            </p:cNvSpPr>
            <p:nvPr/>
          </p:nvSpPr>
          <p:spPr>
            <a:xfrm>
              <a:off x="4395114" y="9455979"/>
              <a:ext cx="4550515" cy="364742"/>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2550" b="1">
                  <a:solidFill>
                    <a:schemeClr val="tx2"/>
                  </a:solidFill>
                </a:rPr>
                <a:t>Flexible CMS Choice</a:t>
              </a:r>
              <a:endParaRPr lang="en-US" sz="2550" b="1" spc="300">
                <a:solidFill>
                  <a:schemeClr val="tx2"/>
                </a:solidFill>
                <a:latin typeface="Montserrat" charset="0"/>
                <a:ea typeface="Montserrat" charset="0"/>
                <a:cs typeface="Montserrat" charset="0"/>
              </a:endParaRPr>
            </a:p>
          </p:txBody>
        </p:sp>
      </p:grpSp>
      <p:sp>
        <p:nvSpPr>
          <p:cNvPr id="11" name="Subtitle 2">
            <a:extLst>
              <a:ext uri="{FF2B5EF4-FFF2-40B4-BE49-F238E27FC236}">
                <a16:creationId xmlns:a16="http://schemas.microsoft.com/office/drawing/2014/main" id="{9E40D6F9-A560-AD5D-BE9A-090873CEEB1E}"/>
              </a:ext>
            </a:extLst>
          </p:cNvPr>
          <p:cNvSpPr txBox="1">
            <a:spLocks/>
          </p:cNvSpPr>
          <p:nvPr/>
        </p:nvSpPr>
        <p:spPr>
          <a:xfrm>
            <a:off x="1518892" y="5690798"/>
            <a:ext cx="4077044" cy="1001068"/>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2550" b="1" dirty="0">
                <a:solidFill>
                  <a:schemeClr val="tx2"/>
                </a:solidFill>
                <a:latin typeface="Montserrat" charset="0"/>
                <a:ea typeface="Montserrat" charset="0"/>
                <a:cs typeface="Montserrat" charset="0"/>
              </a:rPr>
              <a:t>High Performance Appliance</a:t>
            </a:r>
          </a:p>
        </p:txBody>
      </p:sp>
      <p:pic>
        <p:nvPicPr>
          <p:cNvPr id="7" name="Picture 6" descr="Text&#10;&#10;Description automatically generated with medium confidence">
            <a:extLst>
              <a:ext uri="{FF2B5EF4-FFF2-40B4-BE49-F238E27FC236}">
                <a16:creationId xmlns:a16="http://schemas.microsoft.com/office/drawing/2014/main" id="{EC06CB8C-18AB-7726-1A70-9D1D753C7CFA}"/>
              </a:ext>
            </a:extLst>
          </p:cNvPr>
          <p:cNvPicPr>
            <a:picLocks noChangeAspect="1"/>
          </p:cNvPicPr>
          <p:nvPr/>
        </p:nvPicPr>
        <p:blipFill>
          <a:blip r:embed="rId12"/>
          <a:stretch>
            <a:fillRect/>
          </a:stretch>
        </p:blipFill>
        <p:spPr>
          <a:xfrm>
            <a:off x="1180196" y="425058"/>
            <a:ext cx="1638495" cy="887519"/>
          </a:xfrm>
          <a:prstGeom prst="rect">
            <a:avLst/>
          </a:prstGeom>
        </p:spPr>
      </p:pic>
      <p:sp>
        <p:nvSpPr>
          <p:cNvPr id="15" name="Oval 14">
            <a:extLst>
              <a:ext uri="{FF2B5EF4-FFF2-40B4-BE49-F238E27FC236}">
                <a16:creationId xmlns:a16="http://schemas.microsoft.com/office/drawing/2014/main" id="{7E1A73A5-D3EF-DC2E-3F31-7C0A1ED52131}"/>
              </a:ext>
            </a:extLst>
          </p:cNvPr>
          <p:cNvSpPr/>
          <p:nvPr/>
        </p:nvSpPr>
        <p:spPr>
          <a:xfrm>
            <a:off x="2776643" y="3772284"/>
            <a:ext cx="1701383" cy="170138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Trophy with solid fill">
            <a:extLst>
              <a:ext uri="{FF2B5EF4-FFF2-40B4-BE49-F238E27FC236}">
                <a16:creationId xmlns:a16="http://schemas.microsoft.com/office/drawing/2014/main" id="{9CA7B6EC-96BA-53C5-9A5A-3C66536EB5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24453" y="4046637"/>
            <a:ext cx="1145082" cy="1145082"/>
          </a:xfrm>
          <a:prstGeom prst="rect">
            <a:avLst/>
          </a:prstGeom>
        </p:spPr>
      </p:pic>
    </p:spTree>
    <p:extLst>
      <p:ext uri="{BB962C8B-B14F-4D97-AF65-F5344CB8AC3E}">
        <p14:creationId xmlns:p14="http://schemas.microsoft.com/office/powerpoint/2010/main" val="3522326551"/>
      </p:ext>
    </p:extLst>
  </p:cSld>
  <p:clrMapOvr>
    <a:masterClrMapping/>
  </p:clrMapOvr>
  <p:transition spd="slow">
    <p:wipe/>
  </p:transition>
</p:sld>
</file>

<file path=ppt/theme/theme1.xml><?xml version="1.0" encoding="utf-8"?>
<a:theme xmlns:a="http://schemas.openxmlformats.org/drawingml/2006/main" name="Office Theme">
  <a:themeElements>
    <a:clrScheme name="BrightSign">
      <a:dk1>
        <a:srgbClr val="311C6B"/>
      </a:dk1>
      <a:lt1>
        <a:sysClr val="window" lastClr="FFFFFF"/>
      </a:lt1>
      <a:dk2>
        <a:srgbClr val="595959"/>
      </a:dk2>
      <a:lt2>
        <a:srgbClr val="E7E6E6"/>
      </a:lt2>
      <a:accent1>
        <a:srgbClr val="065381"/>
      </a:accent1>
      <a:accent2>
        <a:srgbClr val="F48377"/>
      </a:accent2>
      <a:accent3>
        <a:srgbClr val="C6DAE7"/>
      </a:accent3>
      <a:accent4>
        <a:srgbClr val="FFC000"/>
      </a:accent4>
      <a:accent5>
        <a:srgbClr val="8E4E98"/>
      </a:accent5>
      <a:accent6>
        <a:srgbClr val="239EA7"/>
      </a:accent6>
      <a:hlink>
        <a:srgbClr val="8EAADB"/>
      </a:hlink>
      <a:folHlink>
        <a:srgbClr val="F48377"/>
      </a:folHlink>
    </a:clrScheme>
    <a:fontScheme name="BrightSign">
      <a:majorFont>
        <a:latin typeface="Montserrat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A6BD427525654797215964502F4AB1" ma:contentTypeVersion="17" ma:contentTypeDescription="Create a new document." ma:contentTypeScope="" ma:versionID="1f0aae1a1dc941eb16bfa840242eaf11">
  <xsd:schema xmlns:xsd="http://www.w3.org/2001/XMLSchema" xmlns:xs="http://www.w3.org/2001/XMLSchema" xmlns:p="http://schemas.microsoft.com/office/2006/metadata/properties" xmlns:ns2="600db1c8-682e-4080-b135-8be16a1b8abf" xmlns:ns3="58d6a250-4fd6-4b9e-88fb-581b5a8f0d8e" targetNamespace="http://schemas.microsoft.com/office/2006/metadata/properties" ma:root="true" ma:fieldsID="77288dd7fdbc7f1840e59e54d5a4472f" ns2:_="" ns3:_="">
    <xsd:import namespace="600db1c8-682e-4080-b135-8be16a1b8abf"/>
    <xsd:import namespace="58d6a250-4fd6-4b9e-88fb-581b5a8f0d8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Datead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0db1c8-682e-4080-b135-8be16a1b8a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086c3f4-25e6-4d87-8e88-7c9149d678fa" ma:termSetId="09814cd3-568e-fe90-9814-8d621ff8fb84" ma:anchorId="fba54fb3-c3e1-fe81-a776-ca4b69148c4d" ma:open="true" ma:isKeyword="false">
      <xsd:complexType>
        <xsd:sequence>
          <xsd:element ref="pc:Terms" minOccurs="0" maxOccurs="1"/>
        </xsd:sequence>
      </xsd:complexType>
    </xsd:element>
    <xsd:element name="Dateadded" ma:index="23" nillable="true" ma:displayName="Date added" ma:format="DateTime" ma:internalName="Dateadd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8d6a250-4fd6-4b9e-88fb-581b5a8f0d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83dde49-cb1e-4e71-a99d-5c16eb8c6ff0}" ma:internalName="TaxCatchAll" ma:showField="CatchAllData" ma:web="58d6a250-4fd6-4b9e-88fb-581b5a8f0d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00db1c8-682e-4080-b135-8be16a1b8abf">
      <Terms xmlns="http://schemas.microsoft.com/office/infopath/2007/PartnerControls"/>
    </lcf76f155ced4ddcb4097134ff3c332f>
    <TaxCatchAll xmlns="58d6a250-4fd6-4b9e-88fb-581b5a8f0d8e" xsi:nil="true"/>
    <Dateadded xmlns="600db1c8-682e-4080-b135-8be16a1b8abf" xsi:nil="true"/>
    <SharedWithUsers xmlns="58d6a250-4fd6-4b9e-88fb-581b5a8f0d8e">
      <UserInfo>
        <DisplayName>Aaron Rollins</DisplayName>
        <AccountId>231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9AD6B4-6B0D-48D6-A243-2D11FD167287}">
  <ds:schemaRefs>
    <ds:schemaRef ds:uri="58d6a250-4fd6-4b9e-88fb-581b5a8f0d8e"/>
    <ds:schemaRef ds:uri="600db1c8-682e-4080-b135-8be16a1b8a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3B45A2-AC6E-4D21-BAFE-EED63155C796}">
  <ds:schemaRefs>
    <ds:schemaRef ds:uri="58d6a250-4fd6-4b9e-88fb-581b5a8f0d8e"/>
    <ds:schemaRef ds:uri="600db1c8-682e-4080-b135-8be16a1b8a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F1251E-F2C2-422A-ABB0-A60A333C8A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3483</Words>
  <Application>Microsoft Office PowerPoint</Application>
  <PresentationFormat>Custom</PresentationFormat>
  <Paragraphs>239</Paragraphs>
  <Slides>12</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Arial</vt:lpstr>
      <vt:lpstr>Calibri</vt:lpstr>
      <vt:lpstr>Calibri Light</vt:lpstr>
      <vt:lpstr>Courier New</vt:lpstr>
      <vt:lpstr>Helvetica</vt:lpstr>
      <vt:lpstr>Montserrat</vt:lpstr>
      <vt:lpstr>Montserrat Black</vt:lpstr>
      <vt:lpstr>Montserrat-Regular</vt:lpstr>
      <vt:lpstr>Open Sans</vt:lpstr>
      <vt:lpstr>PT Sans</vt:lpstr>
      <vt:lpstr>Roboto</vt:lpstr>
      <vt:lpstr>Symbol</vt:lpstr>
      <vt:lpstr>Office Theme</vt:lpstr>
      <vt:lpstr>PowerPoint Presentation</vt:lpstr>
      <vt:lpstr>PowerPoint Presentation</vt:lpstr>
      <vt:lpstr>The BrightSign Ecosystem</vt:lpstr>
      <vt:lpstr>BrightSignOS™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Kalium.</dc:title>
  <dc:creator>Mejakita Dev</dc:creator>
  <cp:lastModifiedBy>Karen Fore</cp:lastModifiedBy>
  <cp:revision>1</cp:revision>
  <cp:lastPrinted>2018-07-14T08:03:41Z</cp:lastPrinted>
  <dcterms:created xsi:type="dcterms:W3CDTF">2018-05-13T00:15:53Z</dcterms:created>
  <dcterms:modified xsi:type="dcterms:W3CDTF">2023-04-21T21:36:22Z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0x010100A9A6BD427525654797215964502F4AB1</vt:lpwstr>
  </property>
  <property fmtid="{D5CDD505-2E9C-101B-9397-08002B2CF9AE}" pid="3" name="MediaServiceImageTags">
    <vt:lpwstr/>
  </property>
</Properties>
</file>