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3" r:id="rId4"/>
  </p:sldMasterIdLst>
  <p:notesMasterIdLst>
    <p:notesMasterId r:id="rId17"/>
  </p:notesMasterIdLst>
  <p:handoutMasterIdLst>
    <p:handoutMasterId r:id="rId18"/>
  </p:handoutMasterIdLst>
  <p:sldIdLst>
    <p:sldId id="12069" r:id="rId5"/>
    <p:sldId id="12075" r:id="rId6"/>
    <p:sldId id="12074" r:id="rId7"/>
    <p:sldId id="12052" r:id="rId8"/>
    <p:sldId id="12108" r:id="rId9"/>
    <p:sldId id="12067" r:id="rId10"/>
    <p:sldId id="12109" r:id="rId11"/>
    <p:sldId id="12107" r:id="rId12"/>
    <p:sldId id="12058" r:id="rId13"/>
    <p:sldId id="12061" r:id="rId14"/>
    <p:sldId id="12064" r:id="rId15"/>
    <p:sldId id="12065" r:id="rId16"/>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26525E-3BA1-185B-D37F-0E79F036324C}" name="Misty Chalk" initials="MC" userId="S::mchalk@brightsign.biz::97888dff-0b59-49b5-8256-efa2f5c846f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5381"/>
    <a:srgbClr val="916EA6"/>
    <a:srgbClr val="56306C"/>
    <a:srgbClr val="997ABC"/>
    <a:srgbClr val="311C6B"/>
    <a:srgbClr val="D8CAE3"/>
    <a:srgbClr val="0F3468"/>
    <a:srgbClr val="1B76BD"/>
    <a:srgbClr val="BCE5FE"/>
    <a:srgbClr val="C6EC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4CB3F7-E6CC-48FD-AEB7-C87A3345DF1A}" v="47" dt="2023-05-17T17:13:48.2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010" autoAdjust="0"/>
  </p:normalViewPr>
  <p:slideViewPr>
    <p:cSldViewPr snapToGrid="0">
      <p:cViewPr varScale="1">
        <p:scale>
          <a:sx n="27" d="100"/>
          <a:sy n="27" d="100"/>
        </p:scale>
        <p:origin x="1728" y="31"/>
      </p:cViewPr>
      <p:guideLst/>
    </p:cSldViewPr>
  </p:slideViewPr>
  <p:notesTextViewPr>
    <p:cViewPr>
      <p:scale>
        <a:sx n="1" d="1"/>
        <a:sy n="1" d="1"/>
      </p:scale>
      <p:origin x="0" y="-2333"/>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Fore" userId="099ca418-096d-4750-99a5-946c84e7c9e1" providerId="ADAL" clId="{E54CB3F7-E6CC-48FD-AEB7-C87A3345DF1A}"/>
    <pc:docChg chg="undo custSel modSld sldOrd">
      <pc:chgData name="Karen Fore" userId="099ca418-096d-4750-99a5-946c84e7c9e1" providerId="ADAL" clId="{E54CB3F7-E6CC-48FD-AEB7-C87A3345DF1A}" dt="2023-05-17T17:21:50.916" v="18156" actId="6549"/>
      <pc:docMkLst>
        <pc:docMk/>
      </pc:docMkLst>
      <pc:sldChg chg="modNotesTx">
        <pc:chgData name="Karen Fore" userId="099ca418-096d-4750-99a5-946c84e7c9e1" providerId="ADAL" clId="{E54CB3F7-E6CC-48FD-AEB7-C87A3345DF1A}" dt="2023-05-16T22:29:58.423" v="2764" actId="6549"/>
        <pc:sldMkLst>
          <pc:docMk/>
          <pc:sldMk cId="3694702895" sldId="12052"/>
        </pc:sldMkLst>
      </pc:sldChg>
      <pc:sldChg chg="ord modNotesTx">
        <pc:chgData name="Karen Fore" userId="099ca418-096d-4750-99a5-946c84e7c9e1" providerId="ADAL" clId="{E54CB3F7-E6CC-48FD-AEB7-C87A3345DF1A}" dt="2023-05-17T04:17:09.696" v="16017"/>
        <pc:sldMkLst>
          <pc:docMk/>
          <pc:sldMk cId="3817200908" sldId="12058"/>
        </pc:sldMkLst>
      </pc:sldChg>
      <pc:sldChg chg="ord modNotesTx">
        <pc:chgData name="Karen Fore" userId="099ca418-096d-4750-99a5-946c84e7c9e1" providerId="ADAL" clId="{E54CB3F7-E6CC-48FD-AEB7-C87A3345DF1A}" dt="2023-05-17T17:21:50.916" v="18156" actId="6549"/>
        <pc:sldMkLst>
          <pc:docMk/>
          <pc:sldMk cId="305566048" sldId="12061"/>
        </pc:sldMkLst>
      </pc:sldChg>
      <pc:sldChg chg="ord modNotesTx">
        <pc:chgData name="Karen Fore" userId="099ca418-096d-4750-99a5-946c84e7c9e1" providerId="ADAL" clId="{E54CB3F7-E6CC-48FD-AEB7-C87A3345DF1A}" dt="2023-05-17T04:17:09.696" v="16017"/>
        <pc:sldMkLst>
          <pc:docMk/>
          <pc:sldMk cId="2490238372" sldId="12064"/>
        </pc:sldMkLst>
      </pc:sldChg>
      <pc:sldChg chg="ord modNotesTx">
        <pc:chgData name="Karen Fore" userId="099ca418-096d-4750-99a5-946c84e7c9e1" providerId="ADAL" clId="{E54CB3F7-E6CC-48FD-AEB7-C87A3345DF1A}" dt="2023-05-17T04:17:09.696" v="16017"/>
        <pc:sldMkLst>
          <pc:docMk/>
          <pc:sldMk cId="3522326551" sldId="12065"/>
        </pc:sldMkLst>
      </pc:sldChg>
      <pc:sldChg chg="modNotesTx">
        <pc:chgData name="Karen Fore" userId="099ca418-096d-4750-99a5-946c84e7c9e1" providerId="ADAL" clId="{E54CB3F7-E6CC-48FD-AEB7-C87A3345DF1A}" dt="2023-05-17T04:12:39.866" v="16014" actId="20577"/>
        <pc:sldMkLst>
          <pc:docMk/>
          <pc:sldMk cId="3796636725" sldId="12067"/>
        </pc:sldMkLst>
      </pc:sldChg>
      <pc:sldChg chg="modSp mod">
        <pc:chgData name="Karen Fore" userId="099ca418-096d-4750-99a5-946c84e7c9e1" providerId="ADAL" clId="{E54CB3F7-E6CC-48FD-AEB7-C87A3345DF1A}" dt="2023-05-17T04:15:40.454" v="16015" actId="403"/>
        <pc:sldMkLst>
          <pc:docMk/>
          <pc:sldMk cId="407815319" sldId="12069"/>
        </pc:sldMkLst>
        <pc:spChg chg="mod">
          <ac:chgData name="Karen Fore" userId="099ca418-096d-4750-99a5-946c84e7c9e1" providerId="ADAL" clId="{E54CB3F7-E6CC-48FD-AEB7-C87A3345DF1A}" dt="2023-05-17T04:15:40.454" v="16015" actId="403"/>
          <ac:spMkLst>
            <pc:docMk/>
            <pc:sldMk cId="407815319" sldId="12069"/>
            <ac:spMk id="2" creationId="{A6E74338-5D97-D6BB-D07C-5FFD0B2B5B83}"/>
          </ac:spMkLst>
        </pc:spChg>
      </pc:sldChg>
      <pc:sldChg chg="addSp delSp modSp mod modNotesTx">
        <pc:chgData name="Karen Fore" userId="099ca418-096d-4750-99a5-946c84e7c9e1" providerId="ADAL" clId="{E54CB3F7-E6CC-48FD-AEB7-C87A3345DF1A}" dt="2023-05-16T22:20:06.010" v="2047" actId="20577"/>
        <pc:sldMkLst>
          <pc:docMk/>
          <pc:sldMk cId="2046622720" sldId="12074"/>
        </pc:sldMkLst>
        <pc:spChg chg="mod topLvl">
          <ac:chgData name="Karen Fore" userId="099ca418-096d-4750-99a5-946c84e7c9e1" providerId="ADAL" clId="{E54CB3F7-E6CC-48FD-AEB7-C87A3345DF1A}" dt="2023-05-16T22:14:10.549" v="1738" actId="164"/>
          <ac:spMkLst>
            <pc:docMk/>
            <pc:sldMk cId="2046622720" sldId="12074"/>
            <ac:spMk id="4" creationId="{6EA371BB-53E8-F407-6FAE-83817985AD0B}"/>
          </ac:spMkLst>
        </pc:spChg>
        <pc:spChg chg="mod topLvl">
          <ac:chgData name="Karen Fore" userId="099ca418-096d-4750-99a5-946c84e7c9e1" providerId="ADAL" clId="{E54CB3F7-E6CC-48FD-AEB7-C87A3345DF1A}" dt="2023-05-16T22:14:13.575" v="1739" actId="164"/>
          <ac:spMkLst>
            <pc:docMk/>
            <pc:sldMk cId="2046622720" sldId="12074"/>
            <ac:spMk id="5" creationId="{EE70D7A5-E4E0-9BCB-368A-3E8265A6881F}"/>
          </ac:spMkLst>
        </pc:spChg>
        <pc:spChg chg="del mod topLvl">
          <ac:chgData name="Karen Fore" userId="099ca418-096d-4750-99a5-946c84e7c9e1" providerId="ADAL" clId="{E54CB3F7-E6CC-48FD-AEB7-C87A3345DF1A}" dt="2023-05-16T22:13:55.906" v="1729" actId="478"/>
          <ac:spMkLst>
            <pc:docMk/>
            <pc:sldMk cId="2046622720" sldId="12074"/>
            <ac:spMk id="6" creationId="{C60EBD98-9A95-978D-8361-81380D4CAD1B}"/>
          </ac:spMkLst>
        </pc:spChg>
        <pc:spChg chg="mod topLvl">
          <ac:chgData name="Karen Fore" userId="099ca418-096d-4750-99a5-946c84e7c9e1" providerId="ADAL" clId="{E54CB3F7-E6CC-48FD-AEB7-C87A3345DF1A}" dt="2023-05-16T22:14:39.982" v="1741" actId="113"/>
          <ac:spMkLst>
            <pc:docMk/>
            <pc:sldMk cId="2046622720" sldId="12074"/>
            <ac:spMk id="18" creationId="{547B5630-C508-CB4D-8FC0-7316DEFE4FD8}"/>
          </ac:spMkLst>
        </pc:spChg>
        <pc:spChg chg="add mod ord">
          <ac:chgData name="Karen Fore" userId="099ca418-096d-4750-99a5-946c84e7c9e1" providerId="ADAL" clId="{E54CB3F7-E6CC-48FD-AEB7-C87A3345DF1A}" dt="2023-05-16T22:14:07.410" v="1737" actId="164"/>
          <ac:spMkLst>
            <pc:docMk/>
            <pc:sldMk cId="2046622720" sldId="12074"/>
            <ac:spMk id="19" creationId="{49FFD7BA-12E9-B47A-7C1F-16223DCBC1B8}"/>
          </ac:spMkLst>
        </pc:spChg>
        <pc:spChg chg="mod topLvl">
          <ac:chgData name="Karen Fore" userId="099ca418-096d-4750-99a5-946c84e7c9e1" providerId="ADAL" clId="{E54CB3F7-E6CC-48FD-AEB7-C87A3345DF1A}" dt="2023-05-16T22:11:33.405" v="1350" actId="164"/>
          <ac:spMkLst>
            <pc:docMk/>
            <pc:sldMk cId="2046622720" sldId="12074"/>
            <ac:spMk id="20" creationId="{1C9A0896-56F7-4CDD-3723-9E81BE4E92E4}"/>
          </ac:spMkLst>
        </pc:spChg>
        <pc:grpChg chg="del">
          <ac:chgData name="Karen Fore" userId="099ca418-096d-4750-99a5-946c84e7c9e1" providerId="ADAL" clId="{E54CB3F7-E6CC-48FD-AEB7-C87A3345DF1A}" dt="2023-05-16T22:11:22.674" v="1348" actId="165"/>
          <ac:grpSpMkLst>
            <pc:docMk/>
            <pc:sldMk cId="2046622720" sldId="12074"/>
            <ac:grpSpMk id="14" creationId="{36A54164-63A9-92B7-190D-60807DCF95E1}"/>
          </ac:grpSpMkLst>
        </pc:grpChg>
        <pc:grpChg chg="add mod">
          <ac:chgData name="Karen Fore" userId="099ca418-096d-4750-99a5-946c84e7c9e1" providerId="ADAL" clId="{E54CB3F7-E6CC-48FD-AEB7-C87A3345DF1A}" dt="2023-05-16T22:14:28.448" v="1740" actId="164"/>
          <ac:grpSpMkLst>
            <pc:docMk/>
            <pc:sldMk cId="2046622720" sldId="12074"/>
            <ac:grpSpMk id="15" creationId="{59E73AC3-A641-579E-FB0C-6656787BD5CA}"/>
          </ac:grpSpMkLst>
        </pc:grpChg>
        <pc:grpChg chg="add mod ord">
          <ac:chgData name="Karen Fore" userId="099ca418-096d-4750-99a5-946c84e7c9e1" providerId="ADAL" clId="{E54CB3F7-E6CC-48FD-AEB7-C87A3345DF1A}" dt="2023-05-16T22:14:28.448" v="1740" actId="164"/>
          <ac:grpSpMkLst>
            <pc:docMk/>
            <pc:sldMk cId="2046622720" sldId="12074"/>
            <ac:grpSpMk id="17" creationId="{AA13FE96-F9BD-AA9D-C36E-3DDD5B396F74}"/>
          </ac:grpSpMkLst>
        </pc:grpChg>
        <pc:grpChg chg="add mod">
          <ac:chgData name="Karen Fore" userId="099ca418-096d-4750-99a5-946c84e7c9e1" providerId="ADAL" clId="{E54CB3F7-E6CC-48FD-AEB7-C87A3345DF1A}" dt="2023-05-16T22:14:28.448" v="1740" actId="164"/>
          <ac:grpSpMkLst>
            <pc:docMk/>
            <pc:sldMk cId="2046622720" sldId="12074"/>
            <ac:grpSpMk id="21" creationId="{D306E4DB-CEFB-9A20-77F1-028B45C8A1D1}"/>
          </ac:grpSpMkLst>
        </pc:grpChg>
        <pc:grpChg chg="add mod">
          <ac:chgData name="Karen Fore" userId="099ca418-096d-4750-99a5-946c84e7c9e1" providerId="ADAL" clId="{E54CB3F7-E6CC-48FD-AEB7-C87A3345DF1A}" dt="2023-05-16T22:14:28.448" v="1740" actId="164"/>
          <ac:grpSpMkLst>
            <pc:docMk/>
            <pc:sldMk cId="2046622720" sldId="12074"/>
            <ac:grpSpMk id="22" creationId="{D2DC7EC0-2843-D4C1-9BD4-A8262A80C9CE}"/>
          </ac:grpSpMkLst>
        </pc:grpChg>
        <pc:grpChg chg="add mod">
          <ac:chgData name="Karen Fore" userId="099ca418-096d-4750-99a5-946c84e7c9e1" providerId="ADAL" clId="{E54CB3F7-E6CC-48FD-AEB7-C87A3345DF1A}" dt="2023-05-16T22:14:28.448" v="1740" actId="164"/>
          <ac:grpSpMkLst>
            <pc:docMk/>
            <pc:sldMk cId="2046622720" sldId="12074"/>
            <ac:grpSpMk id="23" creationId="{CD33D09F-2B19-E55B-5322-9FBD426F4323}"/>
          </ac:grpSpMkLst>
        </pc:grpChg>
        <pc:grpChg chg="add mod">
          <ac:chgData name="Karen Fore" userId="099ca418-096d-4750-99a5-946c84e7c9e1" providerId="ADAL" clId="{E54CB3F7-E6CC-48FD-AEB7-C87A3345DF1A}" dt="2023-05-16T22:14:28.448" v="1740" actId="164"/>
          <ac:grpSpMkLst>
            <pc:docMk/>
            <pc:sldMk cId="2046622720" sldId="12074"/>
            <ac:grpSpMk id="24" creationId="{78B35D76-ABA8-E957-F735-8DA08361DB99}"/>
          </ac:grpSpMkLst>
        </pc:grpChg>
        <pc:picChg chg="add mod modCrop">
          <ac:chgData name="Karen Fore" userId="099ca418-096d-4750-99a5-946c84e7c9e1" providerId="ADAL" clId="{E54CB3F7-E6CC-48FD-AEB7-C87A3345DF1A}" dt="2023-05-16T22:12:07.754" v="1437" actId="1036"/>
          <ac:picMkLst>
            <pc:docMk/>
            <pc:sldMk cId="2046622720" sldId="12074"/>
            <ac:picMk id="8" creationId="{F1170C9D-10A2-EE38-ECEF-F9C9D12BF593}"/>
          </ac:picMkLst>
        </pc:picChg>
        <pc:picChg chg="mod topLvl">
          <ac:chgData name="Karen Fore" userId="099ca418-096d-4750-99a5-946c84e7c9e1" providerId="ADAL" clId="{E54CB3F7-E6CC-48FD-AEB7-C87A3345DF1A}" dt="2023-05-16T22:14:10.549" v="1738" actId="164"/>
          <ac:picMkLst>
            <pc:docMk/>
            <pc:sldMk cId="2046622720" sldId="12074"/>
            <ac:picMk id="11" creationId="{3182F682-C4E2-C7D3-25B1-8E8F0B767BEF}"/>
          </ac:picMkLst>
        </pc:picChg>
        <pc:picChg chg="mod topLvl">
          <ac:chgData name="Karen Fore" userId="099ca418-096d-4750-99a5-946c84e7c9e1" providerId="ADAL" clId="{E54CB3F7-E6CC-48FD-AEB7-C87A3345DF1A}" dt="2023-05-16T22:14:13.575" v="1739" actId="164"/>
          <ac:picMkLst>
            <pc:docMk/>
            <pc:sldMk cId="2046622720" sldId="12074"/>
            <ac:picMk id="12" creationId="{F49FC4D4-B372-6096-3EE5-BD40BEC1E185}"/>
          </ac:picMkLst>
        </pc:picChg>
        <pc:picChg chg="mod topLvl">
          <ac:chgData name="Karen Fore" userId="099ca418-096d-4750-99a5-946c84e7c9e1" providerId="ADAL" clId="{E54CB3F7-E6CC-48FD-AEB7-C87A3345DF1A}" dt="2023-05-16T22:14:07.410" v="1737" actId="164"/>
          <ac:picMkLst>
            <pc:docMk/>
            <pc:sldMk cId="2046622720" sldId="12074"/>
            <ac:picMk id="13" creationId="{A33742BC-5D64-194C-8529-1328EF8BC04E}"/>
          </ac:picMkLst>
        </pc:picChg>
        <pc:picChg chg="mod topLvl modCrop">
          <ac:chgData name="Karen Fore" userId="099ca418-096d-4750-99a5-946c84e7c9e1" providerId="ADAL" clId="{E54CB3F7-E6CC-48FD-AEB7-C87A3345DF1A}" dt="2023-05-16T22:11:27.368" v="1349" actId="164"/>
          <ac:picMkLst>
            <pc:docMk/>
            <pc:sldMk cId="2046622720" sldId="12074"/>
            <ac:picMk id="27" creationId="{C296C69E-41BD-7760-F29A-205F98AFCE9A}"/>
          </ac:picMkLst>
        </pc:picChg>
      </pc:sldChg>
      <pc:sldChg chg="modNotesTx">
        <pc:chgData name="Karen Fore" userId="099ca418-096d-4750-99a5-946c84e7c9e1" providerId="ADAL" clId="{E54CB3F7-E6CC-48FD-AEB7-C87A3345DF1A}" dt="2023-05-16T21:57:12.914" v="26" actId="20577"/>
        <pc:sldMkLst>
          <pc:docMk/>
          <pc:sldMk cId="2752856149" sldId="12075"/>
        </pc:sldMkLst>
      </pc:sldChg>
      <pc:sldChg chg="ord modNotesTx">
        <pc:chgData name="Karen Fore" userId="099ca418-096d-4750-99a5-946c84e7c9e1" providerId="ADAL" clId="{E54CB3F7-E6CC-48FD-AEB7-C87A3345DF1A}" dt="2023-05-17T04:17:20.242" v="16019"/>
        <pc:sldMkLst>
          <pc:docMk/>
          <pc:sldMk cId="885501020" sldId="12108"/>
        </pc:sldMkLst>
      </pc:sldChg>
      <pc:sldChg chg="modSp mod ord modNotesTx">
        <pc:chgData name="Karen Fore" userId="099ca418-096d-4750-99a5-946c84e7c9e1" providerId="ADAL" clId="{E54CB3F7-E6CC-48FD-AEB7-C87A3345DF1A}" dt="2023-05-17T14:58:50.850" v="16030"/>
        <pc:sldMkLst>
          <pc:docMk/>
          <pc:sldMk cId="3981782852" sldId="12109"/>
        </pc:sldMkLst>
        <pc:spChg chg="mod">
          <ac:chgData name="Karen Fore" userId="099ca418-096d-4750-99a5-946c84e7c9e1" providerId="ADAL" clId="{E54CB3F7-E6CC-48FD-AEB7-C87A3345DF1A}" dt="2023-05-17T04:18:20.106" v="16026" actId="20577"/>
          <ac:spMkLst>
            <pc:docMk/>
            <pc:sldMk cId="3981782852" sldId="12109"/>
            <ac:spMk id="124" creationId="{E2E47E7F-6C6D-41DB-B98C-C5FB0451BCA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315680-D772-884F-8C3D-C4BBAB850CF0}" type="datetimeFigureOut">
              <a:rPr lang="en-US" smtClean="0"/>
              <a:t>5/17/2023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58C1C8-185F-BB40-AF9D-2300D534E251}" type="slidenum">
              <a:rPr lang="en-US" smtClean="0"/>
              <a:t>‹#›</a:t>
            </a:fld>
            <a:endParaRPr lang="en-US"/>
          </a:p>
        </p:txBody>
      </p:sp>
    </p:spTree>
    <p:extLst>
      <p:ext uri="{BB962C8B-B14F-4D97-AF65-F5344CB8AC3E}">
        <p14:creationId xmlns:p14="http://schemas.microsoft.com/office/powerpoint/2010/main" val="20435567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529D7E-A6E8-2246-B8CD-991C28DB287B}" type="datetimeFigureOut">
              <a:rPr lang="en-US" smtClean="0"/>
              <a:t>5/17/2023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D0B2C8-089D-F44F-9056-E4858B823D55}" type="slidenum">
              <a:rPr lang="en-US" smtClean="0"/>
              <a:t>‹#›</a:t>
            </a:fld>
            <a:endParaRPr lang="en-US"/>
          </a:p>
        </p:txBody>
      </p:sp>
    </p:spTree>
    <p:extLst>
      <p:ext uri="{BB962C8B-B14F-4D97-AF65-F5344CB8AC3E}">
        <p14:creationId xmlns:p14="http://schemas.microsoft.com/office/powerpoint/2010/main" val="543958792"/>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BrightSign has been a leader in digital signage since 2009. As leaders, it’s important to take a step back from time to time and reflect on how we got here. How are we perceived in the marketplace and why? In doing that, what we’ve learned from talking to our partners is that they use us when it’s unique and complicated, but they may use something else when it’s good enough. That the decision to lead with BrightSign was based on content, but that is not our core value prop. Majority of Brightsign business is rip and replace, which means, that other product wasn’t actually good enough. But why? Why do they rip it out and replace it with BrightSign? Maintenance, management and security and that is what our true customer value proposition is. It’s BrightSign Ecosystem and our dedicated BrightSignOS. A good enough solution, will cost you more in the long run. Failure happens after deployment and that is what we solve for. Mitigation of risk so that you have long term success within your signage platform.  </a:t>
            </a:r>
          </a:p>
          <a:p>
            <a:endParaRPr lang="en-US" dirty="0">
              <a:highlight>
                <a:srgbClr val="FFFF00"/>
              </a:highlight>
            </a:endParaRPr>
          </a:p>
          <a:p>
            <a:r>
              <a:rPr lang="en-US" dirty="0">
                <a:highlight>
                  <a:srgbClr val="FFFF00"/>
                </a:highlight>
              </a:rPr>
              <a:t>- Good to start and end with risk mitigation; what deems a signage deployment to be successful happens after it is installed. </a:t>
            </a:r>
          </a:p>
        </p:txBody>
      </p:sp>
      <p:sp>
        <p:nvSpPr>
          <p:cNvPr id="4" name="Slide Number Placeholder 3"/>
          <p:cNvSpPr>
            <a:spLocks noGrp="1"/>
          </p:cNvSpPr>
          <p:nvPr>
            <p:ph type="sldNum" sz="quarter" idx="10"/>
          </p:nvPr>
        </p:nvSpPr>
        <p:spPr/>
        <p:txBody>
          <a:bodyPr/>
          <a:lstStyle/>
          <a:p>
            <a:fld id="{A5D0B2C8-089D-F44F-9056-E4858B823D55}" type="slidenum">
              <a:rPr lang="en-US" smtClean="0"/>
              <a:t>2</a:t>
            </a:fld>
            <a:endParaRPr lang="en-US"/>
          </a:p>
        </p:txBody>
      </p:sp>
    </p:spTree>
    <p:extLst>
      <p:ext uri="{BB962C8B-B14F-4D97-AF65-F5344CB8AC3E}">
        <p14:creationId xmlns:p14="http://schemas.microsoft.com/office/powerpoint/2010/main" val="925169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6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2400" b="0" u="none" dirty="0"/>
              <a:t>Next up, what we routinely get told by our customers is that they continually get superior results when they use BrightSign.  Well that goes into several things. First there is our long life cycle support –  we typically support our OS for 6 years after we have shipped the last unit and we allow you to apply those updates when you want and if you want. Comparing this to a consumer operating system like Windows, you also get long life cycle support however it is being jammed down your throat. They automatically update whether you like it or not with a lot of consumer features even if you aren’t using them and want to only run digital signage. This is because to Microsoft, digital signage is a trivial part of their business so they focus on adding consumer features to their Windows OS and what that does is add a lot of bloat-wear to the computer.  All these features that you are never going to use, get installed on the device anyway and it makes the device get slower and slower over time. This same thing is what also contributes to the quick replacement of PCs every 3-4 years by consumers – not because the hardware isn’t working but because so many new features that have been added and they are taking up memory and processing and making the computer act slow and crash </a:t>
            </a:r>
            <a:r>
              <a:rPr lang="en-US" sz="2400" b="0" u="none" dirty="0" err="1"/>
              <a:t>alot</a:t>
            </a:r>
            <a:r>
              <a:rPr lang="en-US" sz="2400" b="0" u="none" dirty="0"/>
              <a:t>.  BrightSign’s long life time cycle support allows you to take the updates or not and apply them yourself when you want to. Our updates often provide improved security patches and new features and are solely for the purpose of bettering the digital signage application you are running – nothing else.  </a:t>
            </a:r>
          </a:p>
          <a:p>
            <a:pPr marL="0" marR="0" lvl="0" indent="0" algn="l" defTabSz="13716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sz="2400" b="0" u="none" dirty="0"/>
          </a:p>
          <a:p>
            <a:pPr marL="0" marR="0" lvl="0" indent="0" algn="l" defTabSz="13716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2400" b="0" u="none" dirty="0"/>
              <a:t>Now if we compare this to SoC solutions, when they ship an SoC display, the OS version that ships with it is the one and only version you get as they don’t update it.  For digital signage applications, deployments can take some time to do especially for large installations.  So you may have 3-4 different versions of their OS running on your network.  This makes things very complicated to maintain and it extends to your CMS that you are running.  That CMS will need to support multiple OS versions, but what’s even worse is that you’re not going to be able to use the latest and greatest features of that CMS. Because some of your SoC displays are running an older operating system, you end up locking into the oldest operating system in the network because it is the only way you can keep a standard across all the devices.  </a:t>
            </a:r>
          </a:p>
          <a:p>
            <a:pPr marL="0" marR="0" lvl="0" indent="0" algn="l" defTabSz="13716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sz="2400" b="0" u="none" dirty="0"/>
          </a:p>
          <a:p>
            <a:pPr marL="0" marR="0" lvl="0" indent="0" algn="l" defTabSz="13716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2400" b="0" u="none" dirty="0"/>
              <a:t>With BrightSignOS our operating system originated from Roku and when we split that was the operating system we took with us. While Roku also took that OS core, they continued to add lots and lots of consumer streaming features.  While we took that core OS and designed in more and more digital signage features into it. Its been almost a decade and a half since we split from Roku, so we have added an enormous amount of core features into our BrightSignOS allowing our customers to build virtually anything they can dream up.  And with that we are also able to support not only our BrightAuthor:connected and BSN.cloud software, but we also can support all of our CMS partners. We have added all these great features into our OS that we leverage with our free authoring software, but we also expose all of them through open APIs to our CMS partners so they can easily take advantage of them and integrate them into their solution.  </a:t>
            </a:r>
          </a:p>
          <a:p>
            <a:pPr marL="0" marR="0" lvl="0" indent="0" algn="l" defTabSz="13716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sz="2400" b="0" u="none" dirty="0"/>
          </a:p>
          <a:p>
            <a:pPr marL="0" marR="0" lvl="0" indent="0" algn="l" defTabSz="13716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2400" b="0" u="none" dirty="0"/>
              <a:t>And last but not least, I talked about our BrightSignOS being very focused and dedicated to digital signage, yet we also have the ability to add extensions. For example there is a lot of video recognition technology such as facial recognition which we don’t include support for in BrightSignOS because they are very specialized and if you aren’t using them, then you don’t want them running.  But if you need them we have the ability to add extensions for them and our extensions all go into the same process of being cryptographically signed so that not anyone can just add one to our platform. So it is a very secure and measured way that we add the extensibility to our players and support specialized technology so that our customers don’t need them do not have to have the burden of running these extensions and those customers that do need them can easily get them added in. </a:t>
            </a:r>
          </a:p>
          <a:p>
            <a:pPr marL="0" indent="0">
              <a:buFont typeface="Symbol" panose="05050102010706020507" pitchFamily="18" charset="2"/>
              <a:buNone/>
            </a:pPr>
            <a:endParaRPr lang="en-US" sz="2400" b="0" u="none" dirty="0"/>
          </a:p>
          <a:p>
            <a:pPr marL="0" indent="0">
              <a:buFont typeface="Symbol" panose="05050102010706020507" pitchFamily="18" charset="2"/>
              <a:buNone/>
            </a:pPr>
            <a:r>
              <a:rPr lang="en-US" sz="2400" b="0" u="none" dirty="0"/>
              <a:t>***CMS partners pitch: BrightAuthor:connected is replaced with ‘Dedicated partner support’ which means that we have a dedicated engineering group to support them as they integrate with BrightSignOS, our players and our features.  We also offer joint marketing support to spread the word about the benefits of our integration through PR, our website, marketing programs and events.</a:t>
            </a:r>
          </a:p>
          <a:p>
            <a:pPr marL="0" indent="0">
              <a:buFont typeface="Symbol" panose="05050102010706020507" pitchFamily="18" charset="2"/>
              <a:buNone/>
            </a:pPr>
            <a:r>
              <a:rPr lang="en-US" sz="2400" b="1" u="sng" dirty="0"/>
              <a:t>___</a:t>
            </a:r>
          </a:p>
          <a:p>
            <a:pPr marL="0" indent="0">
              <a:buFont typeface="Symbol" panose="05050102010706020507" pitchFamily="18" charset="2"/>
              <a:buNone/>
            </a:pPr>
            <a:endParaRPr lang="en-US" sz="2400" b="1" u="sng" dirty="0"/>
          </a:p>
          <a:p>
            <a:pPr marL="0" indent="0">
              <a:buFont typeface="Symbol" panose="05050102010706020507" pitchFamily="18" charset="2"/>
              <a:buNone/>
            </a:pPr>
            <a:r>
              <a:rPr lang="en-US" sz="2400" b="1" u="sng" dirty="0"/>
              <a:t>Unrivaled Performance</a:t>
            </a:r>
          </a:p>
          <a:p>
            <a:pPr marL="514350" lvl="0" indent="-514350">
              <a:buFont typeface="Symbol" panose="05050102010706020507" pitchFamily="18" charset="2"/>
              <a:buChar char=""/>
            </a:pPr>
            <a:r>
              <a:rPr lang="en-US" sz="2100" dirty="0"/>
              <a:t>BrightSignOS is built specifically to get the most out of the hardware designed into our players; we invest heavily in optimizing the hardware</a:t>
            </a:r>
          </a:p>
          <a:p>
            <a:pPr marL="1200150" marR="0" lvl="1" indent="-514350" algn="l" defTabSz="13716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2100" dirty="0"/>
              <a:t>utilizes hardware acceleration &amp; dynamically manages memory to play any content you can imagine</a:t>
            </a:r>
          </a:p>
          <a:p>
            <a:pPr marL="514350" marR="0" lvl="0" indent="-514350" algn="l" defTabSz="13716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2100" dirty="0"/>
              <a:t>We build in bleeding edge technology that ensure player longevity – 8K, 3D WebGL transforms, etc.</a:t>
            </a:r>
          </a:p>
          <a:p>
            <a:pPr marL="514350" lvl="0" indent="-514350">
              <a:buFont typeface="Symbol" panose="05050102010706020507" pitchFamily="18" charset="2"/>
              <a:buChar char=""/>
            </a:pPr>
            <a:r>
              <a:rPr lang="en-US" sz="2100" dirty="0"/>
              <a:t>We offer a number of different players that deliver varying performance hardware to match your application – SoC has one and only one choice</a:t>
            </a:r>
          </a:p>
          <a:p>
            <a:pPr marL="0" indent="0">
              <a:buFont typeface="Symbol" panose="05050102010706020507" pitchFamily="18" charset="2"/>
              <a:buNone/>
            </a:pPr>
            <a:r>
              <a:rPr lang="en-US" sz="2400" b="1" u="sng" dirty="0"/>
              <a:t>Vast &amp; Flexible Signage Features </a:t>
            </a:r>
          </a:p>
          <a:p>
            <a:pPr marL="514350" lvl="0" indent="-514350">
              <a:buFont typeface="Symbol" panose="05050102010706020507" pitchFamily="18" charset="2"/>
              <a:buChar char=""/>
            </a:pPr>
            <a:r>
              <a:rPr lang="en-US" sz="2100" dirty="0"/>
              <a:t>Culmination of 16+ years in the business of bring the brightest ideas into reality</a:t>
            </a:r>
          </a:p>
          <a:p>
            <a:pPr marL="514350" lvl="0" indent="-514350">
              <a:buFont typeface="Symbol" panose="05050102010706020507" pitchFamily="18" charset="2"/>
              <a:buChar char=""/>
            </a:pPr>
            <a:r>
              <a:rPr lang="en-US" sz="2100" dirty="0"/>
              <a:t>The unique features we create are built into our OS and made available to our players</a:t>
            </a:r>
          </a:p>
          <a:p>
            <a:pPr marL="514350" lvl="0" indent="-514350">
              <a:buFont typeface="Symbol" panose="05050102010706020507" pitchFamily="18" charset="2"/>
              <a:buChar char=""/>
            </a:pPr>
            <a:r>
              <a:rPr lang="en-US" sz="2100" dirty="0"/>
              <a:t>We offer open APIs to those feature for partners to integrate</a:t>
            </a:r>
          </a:p>
          <a:p>
            <a:pPr marL="514350" lvl="0" indent="-514350">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Samsung can’t support serial connections or GPIO or audio playback capabilities that we hav</a:t>
            </a:r>
            <a:r>
              <a:rPr lang="en-US" sz="2100" dirty="0">
                <a:latin typeface="Calibri" panose="020F0502020204030204" pitchFamily="34" charset="0"/>
                <a:ea typeface="Calibri" panose="020F0502020204030204" pitchFamily="34" charset="0"/>
                <a:cs typeface="Times New Roman" panose="02020603050405020304" pitchFamily="18" charset="0"/>
              </a:rPr>
              <a:t>e</a:t>
            </a:r>
            <a:endParaRPr lang="en-US" sz="2100" dirty="0"/>
          </a:p>
          <a:p>
            <a:pPr marL="0" indent="0">
              <a:buFont typeface="Symbol" panose="05050102010706020507" pitchFamily="18" charset="2"/>
              <a:buNone/>
            </a:pPr>
            <a:r>
              <a:rPr lang="en-US" sz="2400" b="1" u="sng" dirty="0"/>
              <a:t>Free Authoring Software</a:t>
            </a:r>
          </a:p>
          <a:p>
            <a:pPr marL="514350" lvl="0" indent="-514350">
              <a:buFont typeface="Symbol" panose="05050102010706020507" pitchFamily="18" charset="2"/>
              <a:buChar char=""/>
            </a:pPr>
            <a:r>
              <a:rPr lang="en-US" sz="2100" dirty="0"/>
              <a:t>available as a desktop application for PCs &amp; MACs and as a Web interface.  </a:t>
            </a:r>
          </a:p>
          <a:p>
            <a:pPr marL="514350" marR="0" lvl="0" indent="-514350" algn="l" defTabSz="13716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2400" dirty="0"/>
              <a:t>Vast sets of controls using triggers, events and immersive technologies integrated natively and with partners</a:t>
            </a:r>
          </a:p>
          <a:p>
            <a:pPr marL="0" indent="0">
              <a:buFont typeface="Symbol" panose="05050102010706020507" pitchFamily="18" charset="2"/>
              <a:buNone/>
            </a:pPr>
            <a:r>
              <a:rPr lang="en-US" sz="2400" b="1" u="sng" dirty="0"/>
              <a:t>Highly Extensible </a:t>
            </a:r>
          </a:p>
          <a:p>
            <a:pPr marL="514350" lvl="0" indent="-514350">
              <a:buFont typeface="Symbol" panose="05050102010706020507" pitchFamily="18" charset="2"/>
              <a:buChar char=""/>
            </a:pPr>
            <a:r>
              <a:rPr lang="en-US" sz="2100" dirty="0"/>
              <a:t>Plugins</a:t>
            </a:r>
          </a:p>
          <a:p>
            <a:pPr marL="514350" lvl="0" indent="-514350">
              <a:buFont typeface="Symbol" panose="05050102010706020507" pitchFamily="18" charset="2"/>
              <a:buChar char=""/>
            </a:pPr>
            <a:r>
              <a:rPr lang="en-US" sz="2100" dirty="0"/>
              <a:t>Set up players as web servers </a:t>
            </a:r>
          </a:p>
          <a:p>
            <a:pPr marL="514350" lvl="0" indent="-514350">
              <a:buFont typeface="Symbol" panose="05050102010706020507" pitchFamily="18" charset="2"/>
              <a:buChar char=""/>
            </a:pPr>
            <a:r>
              <a:rPr lang="en-US" sz="2100" dirty="0"/>
              <a:t>Connect to 3rd party solutions</a:t>
            </a:r>
          </a:p>
          <a:p>
            <a:pPr marL="514350" lvl="0" indent="-514350">
              <a:buFont typeface="Symbol" panose="05050102010706020507" pitchFamily="18" charset="2"/>
              <a:buChar char=""/>
            </a:pPr>
            <a:r>
              <a:rPr lang="en-US" sz="2100" dirty="0"/>
              <a:t>Partners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latin typeface="Calibri" panose="020F0502020204030204" pitchFamily="34" charset="0"/>
                <a:ea typeface="Calibri" panose="020F0502020204030204" pitchFamily="34" charset="0"/>
                <a:cs typeface="Times New Roman" panose="02020603050405020304" pitchFamily="18" charset="0"/>
              </a:rPr>
              <a:t>Example customer </a:t>
            </a:r>
            <a:r>
              <a:rPr lang="en-US" sz="1100" dirty="0">
                <a:latin typeface="Calibri" panose="020F0502020204030204" pitchFamily="34" charset="0"/>
                <a:ea typeface="Calibri" panose="020F0502020204030204" pitchFamily="34" charset="0"/>
                <a:cs typeface="Times New Roman" panose="02020603050405020304" pitchFamily="18" charset="0"/>
              </a:rPr>
              <a:t>: Meta lands – its not always about the power, its about the overall quality &amp; value the solution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5D0B2C8-089D-F44F-9056-E4858B823D55}" type="slidenum">
              <a:rPr lang="en-US" smtClean="0"/>
              <a:t>11</a:t>
            </a:fld>
            <a:endParaRPr lang="en-US"/>
          </a:p>
        </p:txBody>
      </p:sp>
    </p:spTree>
    <p:extLst>
      <p:ext uri="{BB962C8B-B14F-4D97-AF65-F5344CB8AC3E}">
        <p14:creationId xmlns:p14="http://schemas.microsoft.com/office/powerpoint/2010/main" val="3714110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u="none" dirty="0"/>
              <a:t>The last part of our BrightSignOS is our sustainability. The green movement is coming to signage and the first thing that BrightSign does well on this front is that we simply use less power. Our players offer very high performance for a very low power device.  On average our players use about 10 watts of power while PCs typically run at about 60 watts of power. So our players give you basically the same performance but 6x less power consumption which adds up to a significant amount of cost savings. </a:t>
            </a:r>
          </a:p>
          <a:p>
            <a:pPr marL="0" indent="0">
              <a:buFont typeface="Arial" panose="020B0604020202020204" pitchFamily="34" charset="0"/>
              <a:buNone/>
            </a:pPr>
            <a:endParaRPr lang="en-US" b="0" u="none" dirty="0"/>
          </a:p>
          <a:p>
            <a:pPr marL="0" indent="0">
              <a:buFont typeface="Arial" panose="020B0604020202020204" pitchFamily="34" charset="0"/>
              <a:buNone/>
            </a:pPr>
            <a:r>
              <a:rPr lang="en-US" b="0" u="none" dirty="0"/>
              <a:t>Secondly, our players last a very long time from both the software side because we aren’t adding a lot of features to slow down the device and also because we designed the hardware to be long-lasting with a lot of commercial grade component technology we have included at the hardware level.  PCs get replaced in 3-4 years and our players are on average used 6+ years with some still operating at 9 years because of both the hardware and the software with free updates the give you more life out of the player. So just think about how many times you have to replace other hardware which goes into a landfill and with BrightSign we reduce that waste greatly. In addition to this, our packaging is recyclable and we try to minimize waste throughout our manufacturing and operations.  </a:t>
            </a:r>
          </a:p>
          <a:p>
            <a:pPr marL="0" indent="0">
              <a:buFont typeface="Arial" panose="020B0604020202020204" pitchFamily="34" charset="0"/>
              <a:buNone/>
            </a:pPr>
            <a:endParaRPr lang="en-US" b="0" u="none" dirty="0"/>
          </a:p>
          <a:p>
            <a:pPr marL="0" indent="0">
              <a:buFont typeface="Arial" panose="020B0604020202020204" pitchFamily="34" charset="0"/>
              <a:buNone/>
            </a:pPr>
            <a:r>
              <a:rPr lang="en-US" b="0" u="none" dirty="0"/>
              <a:t>Last but not least, we give you a flexible CMS choice which contributes to the longevity. When you deploy with a CMS, you often have a specifically configured device to deploy with that CMS. And if the user later decides not to continue using that CMS for whatever reason, most of the times what they would have to do is discard the device and put in a new one because it can’t be reconfigured.  But if that device is running BrightSignOS, you can reprovision it and switch out the CMS over the network easily because we support so many. For example if you have a whole network of BrightSign players running a single CMS and you want to change a subset of them to a new CMS, all you have to do is reprovision our player and put a new CMS on top of it and continue to use it.  This shows that we are not only sustainable by reprovisioning, but that we are unique in that we can run multiple CMS solutions on the same network. And the re-provisioning can be done without putting boots on the ground – once again saving on cost and the environment by reducing travel.</a:t>
            </a:r>
          </a:p>
          <a:p>
            <a:pPr marL="0" indent="0">
              <a:buFont typeface="Arial" panose="020B0604020202020204" pitchFamily="34" charset="0"/>
              <a:buNone/>
            </a:pPr>
            <a:endParaRPr lang="en-US" b="0" u="none" dirty="0"/>
          </a:p>
          <a:p>
            <a:pPr marL="0" indent="0">
              <a:buFont typeface="Arial" panose="020B0604020202020204" pitchFamily="34" charset="0"/>
              <a:buNone/>
            </a:pPr>
            <a:r>
              <a:rPr lang="en-US" b="0" u="none" dirty="0"/>
              <a:t>So in summary the core of our sustainability is that our products operate with a very low amount of power, they last a lot longer due to our core hardware choices, OS updates and reprovisioning abilities to any CMS remotely. And as a company our manufacturing and operations embrace sustainable practices.</a:t>
            </a:r>
          </a:p>
          <a:p>
            <a:pPr marL="0" indent="0">
              <a:buFont typeface="Arial" panose="020B0604020202020204" pitchFamily="34" charset="0"/>
              <a:buNone/>
            </a:pPr>
            <a:r>
              <a:rPr lang="en-US" b="1" u="sng" dirty="0"/>
              <a:t>_____</a:t>
            </a:r>
          </a:p>
          <a:p>
            <a:pPr marL="0" indent="0">
              <a:buFont typeface="Arial" panose="020B0604020202020204" pitchFamily="34" charset="0"/>
              <a:buNone/>
            </a:pPr>
            <a:endParaRPr lang="en-US" b="1" u="sng" dirty="0"/>
          </a:p>
          <a:p>
            <a:pPr marL="0" indent="0">
              <a:buFont typeface="Arial" panose="020B0604020202020204" pitchFamily="34" charset="0"/>
              <a:buNone/>
            </a:pPr>
            <a:r>
              <a:rPr lang="en-US" b="1" u="sng" dirty="0"/>
              <a:t>High Performance Appliance</a:t>
            </a:r>
          </a:p>
          <a:p>
            <a:pPr marL="342900" marR="0" lvl="0" indent="-34290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A BrightSign player is an appliance (purpose-built for a task of signage). </a:t>
            </a:r>
          </a:p>
          <a:p>
            <a:pPr marL="342900" marR="0" lvl="0" indent="-34290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They simply don’t fail</a:t>
            </a:r>
          </a:p>
          <a:p>
            <a:pPr marL="342900" marR="0" lvl="0" indent="-34290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Components are long lived &amp; are selected for bleeding-edge high performance that ensures relevance in content support for many years to come </a:t>
            </a:r>
          </a:p>
          <a:p>
            <a:pPr marL="0" indent="0">
              <a:buFont typeface="Symbol" panose="05050102010706020507" pitchFamily="18" charset="2"/>
              <a:buNone/>
            </a:pPr>
            <a:r>
              <a:rPr lang="en-US" sz="2400" b="1" u="sng" dirty="0"/>
              <a:t>Unprecedented Longevity </a:t>
            </a:r>
          </a:p>
          <a:p>
            <a:pPr marL="342900" indent="-342900">
              <a:buFont typeface="Arial" panose="020B0604020202020204" pitchFamily="34" charset="0"/>
              <a:buChar char="•"/>
            </a:pPr>
            <a:r>
              <a:rPr lang="en-US" sz="2400" dirty="0"/>
              <a:t>A BrightSign player’s useful life is maintained thru free/cross-compatible OS updates that leave no player behind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Free updates: Free updates include more than fixes they offer new capabilities to leverage for growth &amp; avoid rip/replace </a:t>
            </a:r>
          </a:p>
          <a:p>
            <a:pPr marL="10287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We provide free OS updates for a minimum of 5 years from a product release. </a:t>
            </a:r>
          </a:p>
          <a:p>
            <a:pPr marL="10287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Every player gets free updates &amp; not just bug fixes, but also new solutions to combat security risks and new features to keep up with market trends which results in incomparable longevity in the field that our competitors cannot touch.</a:t>
            </a:r>
          </a:p>
          <a:p>
            <a:pPr marL="10287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Updates include updates to core technologies used to develop signage (Node and Chromium), security updates, and feature enhancements.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Unprecedented Cross compatible OS: BrightSign player hardware isn’t locked to OS versions – we offer current releases across generations of players </a:t>
            </a:r>
          </a:p>
          <a:p>
            <a:pPr marL="10287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All BrightSign players running our OS have the same core. </a:t>
            </a:r>
          </a:p>
          <a:p>
            <a:pPr marL="10287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While individual product capabilities may vary (such as  4K support or 8K support), Chrome, Node, Streaming, and APIs are all consistent across each device. </a:t>
            </a:r>
          </a:p>
          <a:p>
            <a:pPr marL="10287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with SoC you have to match the OS to the hardware with no upgrade path except rip &amp; replace.  </a:t>
            </a:r>
          </a:p>
          <a:p>
            <a:pPr marL="342900" marR="0" lvl="0" indent="-34290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Scalable to grow with your needs </a:t>
            </a:r>
          </a:p>
          <a:p>
            <a:pPr marL="1114425" lvl="1" indent="-428625">
              <a:buFont typeface="Arial" panose="020B0604020202020204" pitchFamily="34" charset="0"/>
              <a:buChar char="•"/>
            </a:pPr>
            <a:r>
              <a:rPr lang="en-US" sz="2100" dirty="0"/>
              <a:t>We also offer free BrightAuthor:connected and BSN.cloud updates</a:t>
            </a:r>
          </a:p>
          <a:p>
            <a:pPr marL="1114425" lvl="1" indent="-428625">
              <a:buFont typeface="Arial" panose="020B0604020202020204" pitchFamily="34" charset="0"/>
              <a:buChar char="•"/>
            </a:pPr>
            <a:r>
              <a:rPr lang="en-US" sz="2100" dirty="0"/>
              <a:t>we build leading edge performance (8K, HTML performs) into our high-end players to keep them relevant for a longer life</a:t>
            </a:r>
          </a:p>
          <a:p>
            <a:pPr marL="1114425" lvl="1" indent="-428625">
              <a:buFont typeface="Arial" panose="020B0604020202020204" pitchFamily="34" charset="0"/>
              <a:buChar char="•"/>
            </a:pPr>
            <a:r>
              <a:rPr lang="en-US" sz="2100" dirty="0"/>
              <a:t>add new solutions when you need them such as optional BSN.cloud &amp; integrated partner solutions</a:t>
            </a:r>
            <a:endParaRPr lang="en-US" sz="2400" dirty="0"/>
          </a:p>
          <a:p>
            <a:pPr marL="342900" lvl="0" indent="-342900">
              <a:buFont typeface="Arial" panose="020B0604020202020204" pitchFamily="34" charset="0"/>
              <a:buChar char="•"/>
            </a:pPr>
            <a:r>
              <a:rPr lang="en-US" sz="2400" dirty="0"/>
              <a:t>Competition</a:t>
            </a:r>
          </a:p>
          <a:p>
            <a:pPr marL="1114425" lvl="1" indent="-428625">
              <a:buFont typeface="Arial" panose="020B0604020202020204" pitchFamily="34" charset="0"/>
              <a:buChar char="•"/>
            </a:pPr>
            <a:r>
              <a:rPr lang="en-US" sz="2000" dirty="0"/>
              <a:t>SoC – their embedded player is locked to the OS it ships with, which means you have to rip &amp; replace the screen to gain new capabilities or when it simply stops working because it is unreliable and unsecure for long term use. SOC displays all have the same core components until the new models are released &amp; they are locked to their OS version upon delivery.  So no updates to Chrome and Node once you install it. Once a SOC display is installed, it starts to age and rip/replace it only way to upgrade to features or get fixes.</a:t>
            </a:r>
          </a:p>
          <a:p>
            <a:pPr marL="1114425" lvl="1" indent="-428625">
              <a:buFont typeface="Arial" panose="020B0604020202020204" pitchFamily="34" charset="0"/>
              <a:buChar char="•"/>
            </a:pPr>
            <a:r>
              <a:rPr lang="en-US" sz="2000" dirty="0"/>
              <a:t>Signage that runs Chrome OS takes the opposite approach. The update is monthly. This causes changes that are hard to adapt to for digital signage and also causes signage solutions that run Chrome to drop support for devices much more quickly because they can’t keep up with all the OS updates and adjust them to run for signage. – you can’t opt out!</a:t>
            </a:r>
          </a:p>
          <a:p>
            <a:pPr marL="0" indent="0">
              <a:buFont typeface="Symbol" panose="05050102010706020507" pitchFamily="18" charset="2"/>
              <a:buNone/>
            </a:pPr>
            <a:r>
              <a:rPr lang="en-US" sz="2400" b="1" u="sng" dirty="0"/>
              <a:t>Purple goes green</a:t>
            </a:r>
          </a:p>
          <a:p>
            <a:pPr marL="514350" lvl="0" indent="-514350">
              <a:buFont typeface="Symbol" panose="05050102010706020507" pitchFamily="18" charset="2"/>
              <a:buChar char=""/>
            </a:pPr>
            <a:r>
              <a:rPr lang="en-US" sz="2100" dirty="0"/>
              <a:t>Power efficient saves on operational utilities  - BrightSign players run off 6x less power than a PC</a:t>
            </a:r>
          </a:p>
          <a:p>
            <a:pPr marL="514350" lvl="0" indent="-514350">
              <a:buFont typeface="Symbol" panose="05050102010706020507" pitchFamily="18" charset="2"/>
              <a:buChar char=""/>
            </a:pPr>
            <a:r>
              <a:rPr lang="en-US" sz="2100" dirty="0"/>
              <a:t>PCs get cycled every 3-4 years and BrightSigns live for at least 6 years and often up to 9</a:t>
            </a:r>
          </a:p>
          <a:p>
            <a:pPr marL="514350" marR="0" lvl="0" indent="-514350" algn="l" defTabSz="13716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2100" dirty="0"/>
              <a:t>CEC controls to control powering screens on/off to reduce operating expenses</a:t>
            </a:r>
          </a:p>
          <a:p>
            <a:pPr marL="514350" marR="0" lvl="0" indent="-514350" algn="l" defTabSz="13716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2100" dirty="0"/>
              <a:t>All features available in our OS are offered as open APIs so that an integrated CMS partner can them to add support our features in their solutions. </a:t>
            </a:r>
          </a:p>
          <a:p>
            <a:pPr marL="0" lvl="0" indent="0">
              <a:buFont typeface="Symbol" panose="05050102010706020507" pitchFamily="18" charset="2"/>
              <a:buNone/>
            </a:pPr>
            <a:r>
              <a:rPr lang="en-US" sz="2400" b="1" u="sng" dirty="0"/>
              <a:t>Easy to Reprovision / Flexible CMS Choice</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dirty="0"/>
              <a:t>Since players are built to last for an unprecedented number of years (we have players that are running in the field for over 10 years), we make them easy to be repurposed for new or different applications</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dirty="0"/>
              <a:t>This applies also to repurposing them to run a different CMS solution. </a:t>
            </a:r>
          </a:p>
          <a:p>
            <a:pPr marL="428625" lvl="0" indent="-428625">
              <a:buFont typeface="Arial" panose="020B0604020202020204" pitchFamily="34" charset="0"/>
              <a:buChar char="•"/>
            </a:pPr>
            <a:r>
              <a:rPr lang="en-US" sz="2100" dirty="0"/>
              <a:t>BrightSign is unique in our vast support of many CMS solutions – we support 100+ integrated CMS partner solutions</a:t>
            </a:r>
          </a:p>
          <a:p>
            <a:pPr marL="428625" lvl="0" indent="-428625">
              <a:buFont typeface="Arial" panose="020B0604020202020204" pitchFamily="34" charset="0"/>
              <a:buChar char="•"/>
            </a:pPr>
            <a:r>
              <a:rPr lang="en-US" sz="2100" dirty="0"/>
              <a:t>If a customer wants a CMS change on BrightSign, it is simple and quick to do.  Rather than ripping out and replace the player, our re-provisioning process is quick and easy and can even be done remotely.</a:t>
            </a:r>
          </a:p>
          <a:p>
            <a:pPr marL="428625" lvl="0" indent="-428625">
              <a:buFont typeface="Arial" panose="020B0604020202020204" pitchFamily="34" charset="0"/>
              <a:buChar char="•"/>
            </a:pPr>
            <a:r>
              <a:rPr lang="en-US" sz="2100" dirty="0"/>
              <a:t>BrightSign supports multiple CMS partner solutions on a single network </a:t>
            </a:r>
          </a:p>
        </p:txBody>
      </p:sp>
      <p:sp>
        <p:nvSpPr>
          <p:cNvPr id="4" name="Slide Number Placeholder 3"/>
          <p:cNvSpPr>
            <a:spLocks noGrp="1"/>
          </p:cNvSpPr>
          <p:nvPr>
            <p:ph type="sldNum" sz="quarter" idx="5"/>
          </p:nvPr>
        </p:nvSpPr>
        <p:spPr/>
        <p:txBody>
          <a:bodyPr/>
          <a:lstStyle/>
          <a:p>
            <a:fld id="{A5D0B2C8-089D-F44F-9056-E4858B823D55}" type="slidenum">
              <a:rPr lang="en-US" smtClean="0"/>
              <a:t>12</a:t>
            </a:fld>
            <a:endParaRPr lang="en-US"/>
          </a:p>
        </p:txBody>
      </p:sp>
    </p:spTree>
    <p:extLst>
      <p:ext uri="{BB962C8B-B14F-4D97-AF65-F5344CB8AC3E}">
        <p14:creationId xmlns:p14="http://schemas.microsoft.com/office/powerpoint/2010/main" val="2917464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highlight>
                  <a:srgbClr val="FFFF00"/>
                </a:highlight>
              </a:rPr>
              <a:t>And risk mitigation starts with our BrightSign Ecosystem. BrightSign has pioneered digital signage, and over the past 16+ years of experience in the industry, we have learned that simply building players isn’t enough.  It takes an entire ecosystem to ensure the success of our customers. Our BrightSign Ecosystem is focused on greatly reducing the pain points of signage along every step of the way from pre-sales and initial deployment to maintenance, support and improvement of your experience for many years beyond. Our ecosystem is the basis for how we have become the leader and most trusted brand in digital signage.  So while we are known for our players, the core of our ecosystem is actually our operating system - BrightSignOS.  </a:t>
            </a:r>
          </a:p>
        </p:txBody>
      </p:sp>
      <p:sp>
        <p:nvSpPr>
          <p:cNvPr id="4" name="Slide Number Placeholder 3"/>
          <p:cNvSpPr>
            <a:spLocks noGrp="1"/>
          </p:cNvSpPr>
          <p:nvPr>
            <p:ph type="sldNum" sz="quarter" idx="5"/>
          </p:nvPr>
        </p:nvSpPr>
        <p:spPr/>
        <p:txBody>
          <a:bodyPr/>
          <a:lstStyle/>
          <a:p>
            <a:fld id="{A5D0B2C8-089D-F44F-9056-E4858B823D55}" type="slidenum">
              <a:rPr lang="en-US" smtClean="0"/>
              <a:t>3</a:t>
            </a:fld>
            <a:endParaRPr lang="en-US"/>
          </a:p>
        </p:txBody>
      </p:sp>
    </p:spTree>
    <p:extLst>
      <p:ext uri="{BB962C8B-B14F-4D97-AF65-F5344CB8AC3E}">
        <p14:creationId xmlns:p14="http://schemas.microsoft.com/office/powerpoint/2010/main" val="942876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highlight>
                  <a:srgbClr val="FFFF00"/>
                </a:highlight>
              </a:rPr>
              <a:t>BrightSignOS is the power behind every BrightSign player.  This presentation will focus on how this underlying foundation strongly has been designed to take control of mitigating risk while also delivering powerful signage performance that achieves successful results both initially and for the life of your experience.  So let’s unveil the secret behind this ‘Power of Purple’</a:t>
            </a:r>
          </a:p>
        </p:txBody>
      </p:sp>
      <p:sp>
        <p:nvSpPr>
          <p:cNvPr id="4" name="Slide Number Placeholder 3"/>
          <p:cNvSpPr>
            <a:spLocks noGrp="1"/>
          </p:cNvSpPr>
          <p:nvPr>
            <p:ph type="sldNum" sz="quarter" idx="5"/>
          </p:nvPr>
        </p:nvSpPr>
        <p:spPr/>
        <p:txBody>
          <a:bodyPr/>
          <a:lstStyle/>
          <a:p>
            <a:fld id="{A5D0B2C8-089D-F44F-9056-E4858B823D55}" type="slidenum">
              <a:rPr lang="en-US" smtClean="0"/>
              <a:t>4</a:t>
            </a:fld>
            <a:endParaRPr lang="en-US"/>
          </a:p>
        </p:txBody>
      </p:sp>
    </p:spTree>
    <p:extLst>
      <p:ext uri="{BB962C8B-B14F-4D97-AF65-F5344CB8AC3E}">
        <p14:creationId xmlns:p14="http://schemas.microsoft.com/office/powerpoint/2010/main" val="2737357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defRPr/>
            </a:pPr>
            <a:r>
              <a:rPr lang="en-US" sz="1200" dirty="0">
                <a:highlight>
                  <a:srgbClr val="FFFF00"/>
                </a:highlight>
              </a:rPr>
              <a:t>BrightSignOS is the soul of BrightSign bringing unrivaled security, reliability, superior results and sustainability to every BrightSign player. It is purpose-built for signage and will only run only on</a:t>
            </a:r>
            <a:r>
              <a:rPr lang="en-US" sz="1200" dirty="0">
                <a:effectLst/>
                <a:latin typeface="Calibri"/>
                <a:ea typeface="Calibri" panose="020F0502020204030204" pitchFamily="34" charset="0"/>
                <a:cs typeface="Calibri"/>
              </a:rPr>
              <a:t> BrightSign players.</a:t>
            </a:r>
            <a:r>
              <a:rPr lang="en-US" sz="1200" dirty="0">
                <a:latin typeface="Calibri"/>
                <a:ea typeface="Calibri" panose="020F0502020204030204" pitchFamily="34" charset="0"/>
                <a:cs typeface="Calibri"/>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Calibri"/>
                <a:ea typeface="Calibri" panose="020F0502020204030204" pitchFamily="34" charset="0"/>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Calibri"/>
                <a:ea typeface="Calibri" panose="020F0502020204030204" pitchFamily="34" charset="0"/>
                <a:cs typeface="Calibri"/>
              </a:rPr>
              <a:t>Summary talking points if only using this slide vs. zooming into each 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Calibri"/>
                <a:ea typeface="Calibri" panose="020F0502020204030204" pitchFamily="34" charset="0"/>
                <a:cs typeface="Calibri"/>
              </a:rPr>
              <a:t>We talk all the time that we offer a purpose built device but BrightSignOS is what makes us truly different.  It breaks down into these 4 design principals it was built to achieve.</a:t>
            </a:r>
          </a:p>
          <a:p>
            <a:pPr marL="285750" indent="-285750">
              <a:lnSpc>
                <a:spcPct val="100000"/>
              </a:lnSpc>
              <a:spcBef>
                <a:spcPts val="5400"/>
              </a:spcBef>
              <a:buFont typeface="Arial" panose="020B0604020202020204" pitchFamily="34" charset="0"/>
              <a:buChar char="•"/>
            </a:pPr>
            <a:r>
              <a:rPr lang="en-US" sz="1600" b="0" dirty="0"/>
              <a:t>First off it is </a:t>
            </a:r>
            <a:r>
              <a:rPr lang="en-US" sz="1600" b="1" dirty="0"/>
              <a:t>Secure.</a:t>
            </a:r>
            <a:r>
              <a:rPr lang="en-US" sz="1600" dirty="0"/>
              <a:t> It reduces risk to near zero with a purpose-built operating system that removes vulnerabilities and is configurable to any security profile.</a:t>
            </a:r>
            <a:endParaRPr lang="en-US" sz="1600" dirty="0">
              <a:cs typeface="Calibri"/>
            </a:endParaRPr>
          </a:p>
          <a:p>
            <a:pPr marL="285750" marR="0" lvl="0" indent="-285750" algn="l" defTabSz="1371600" rtl="0" eaLnBrk="1" fontAlgn="auto" latinLnBrk="0" hangingPunct="1">
              <a:lnSpc>
                <a:spcPct val="100000"/>
              </a:lnSpc>
              <a:spcBef>
                <a:spcPts val="5400"/>
              </a:spcBef>
              <a:spcAft>
                <a:spcPts val="0"/>
              </a:spcAft>
              <a:buClrTx/>
              <a:buSzTx/>
              <a:buFont typeface="Arial" panose="020B0604020202020204" pitchFamily="34" charset="0"/>
              <a:buChar char="•"/>
              <a:tabLst/>
              <a:defRPr/>
            </a:pPr>
            <a:r>
              <a:rPr lang="en-US" sz="1600" b="0" dirty="0"/>
              <a:t>Next it is </a:t>
            </a:r>
            <a:r>
              <a:rPr lang="en-US" sz="1600" b="1" dirty="0"/>
              <a:t>Reliable. </a:t>
            </a:r>
            <a:r>
              <a:rPr lang="en-US" sz="1600" dirty="0"/>
              <a:t>BrightSignOS delivers legendary reliability boasting a &lt; 0.1% failure rate across millions of players with self-healing &amp; remote management that saves time &amp; money.</a:t>
            </a:r>
            <a:endParaRPr lang="en-US" sz="1600" dirty="0">
              <a:cs typeface="Calibri"/>
            </a:endParaRPr>
          </a:p>
          <a:p>
            <a:pPr marL="285750" indent="-285750">
              <a:lnSpc>
                <a:spcPct val="100000"/>
              </a:lnSpc>
              <a:spcBef>
                <a:spcPts val="5400"/>
              </a:spcBef>
              <a:buFont typeface="Arial" panose="020B0604020202020204" pitchFamily="34" charset="0"/>
              <a:buChar char="•"/>
            </a:pPr>
            <a:r>
              <a:rPr lang="en-US" sz="1600" b="0" dirty="0"/>
              <a:t>It also delivers </a:t>
            </a:r>
            <a:r>
              <a:rPr lang="en-US" sz="1600" b="1" dirty="0"/>
              <a:t>Superior </a:t>
            </a:r>
            <a:r>
              <a:rPr lang="en-US" sz="1600" b="0" dirty="0"/>
              <a:t>results</a:t>
            </a:r>
            <a:r>
              <a:rPr lang="en-US" sz="1600" dirty="0"/>
              <a:t> by running all content at any resolution, supporting virtually any connected device and technology integration, and being highly extensible using easy-to-use software and tools for simple to sophisticated experiences.</a:t>
            </a:r>
            <a:endParaRPr lang="en-US" sz="1600" dirty="0">
              <a:cs typeface="Calibri"/>
            </a:endParaRPr>
          </a:p>
          <a:p>
            <a:pPr marL="285750" indent="-285750">
              <a:lnSpc>
                <a:spcPct val="100000"/>
              </a:lnSpc>
              <a:spcBef>
                <a:spcPts val="5400"/>
              </a:spcBef>
              <a:buFont typeface="Arial" panose="020B0604020202020204" pitchFamily="34" charset="0"/>
              <a:buChar char="•"/>
            </a:pPr>
            <a:r>
              <a:rPr lang="en-US" sz="1600" b="0" dirty="0"/>
              <a:t>And finally it is </a:t>
            </a:r>
            <a:r>
              <a:rPr lang="en-US" sz="1600" b="1" dirty="0"/>
              <a:t>Sustainable </a:t>
            </a:r>
            <a:r>
              <a:rPr lang="en-US" sz="1600" b="0" dirty="0"/>
              <a:t>through its power efficiency and virtually maintenance free operation. It is built to last offering unprecedented free updates </a:t>
            </a:r>
            <a:r>
              <a:rPr lang="en-US" sz="1600" dirty="0"/>
              <a:t>that that leave no player behind and allows them to be repurposed for emerging needs and alternate CMS choices.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5D0B2C8-089D-F44F-9056-E4858B823D55}" type="slidenum">
              <a:rPr lang="en-US" smtClean="0"/>
              <a:t>5</a:t>
            </a:fld>
            <a:endParaRPr lang="en-US"/>
          </a:p>
        </p:txBody>
      </p:sp>
    </p:spTree>
    <p:extLst>
      <p:ext uri="{BB962C8B-B14F-4D97-AF65-F5344CB8AC3E}">
        <p14:creationId xmlns:p14="http://schemas.microsoft.com/office/powerpoint/2010/main" val="2119465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So what does all of that mean? All the efforts put into the design principals of our BrightSignOS ultimately is about mitigation of risk. Statistics show that the number one reason why the customer doesn’t move forward with a purchase or is hesitant to pull the trigger, is due to risk of failure. Failure doesn’t happen at implementation, failure happens after. Failure happens after you install your project. Everything we are solving for with our BrightSignOS comes after implementation. Assessing the total cost of ownership includes planning for the hidden costs because d</a:t>
            </a:r>
            <a:r>
              <a:rPr lang="en-US" sz="1200" b="0" dirty="0">
                <a:solidFill>
                  <a:schemeClr val="bg1"/>
                </a:solidFill>
                <a:latin typeface="Montserrat" charset="0"/>
                <a:ea typeface="Montserrat" charset="0"/>
                <a:cs typeface="Montserrat" charset="0"/>
              </a:rPr>
              <a:t>owntime is the most expensive investment in signage. BrightSignOS greatly reduces the major risks involved thereby delivering huge cost savings throughout the long life of your player. </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Here’s an example to learn from: We had a customer wanting to split a project between SoC and BrightSign because they thought the SoC cost less, but that is just the initial cost without considering the total cost of ownership and risk mitigation.  Yes your content is going to run well on both systems, but all the hidden fees are in maintenance and downtime. Because that SoC display will become obsolete once it is installed, its memory will eventually fail and it isn’t upgradeable so trucks will need to be sent out sooner rather than later to either repair it or rip it out and replace it, and that is hugely expensive.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a:t>
            </a:r>
            <a:r>
              <a:rPr lang="en-US" sz="1200" b="0" dirty="0">
                <a:highlight>
                  <a:srgbClr val="FFFF00"/>
                </a:highlight>
                <a:latin typeface="Calibri Light" panose="020F0302020204030204" pitchFamily="34" charset="0"/>
                <a:ea typeface="Times New Roman" panose="02020603050405020304" pitchFamily="18" charset="0"/>
                <a:cs typeface="Times New Roman" panose="02020603050405020304" pitchFamily="18" charset="0"/>
              </a:rPr>
              <a:t>he most expensive investment in signage is the risk. All the BrightSignOS pillars we just described greatly reduce the major risks involved with signage and </a:t>
            </a:r>
            <a:r>
              <a:rPr lang="en-US" sz="1200" b="0" dirty="0">
                <a:effectLst/>
                <a:highlight>
                  <a:srgbClr val="FFFF00"/>
                </a:highlight>
                <a:latin typeface="Calibri Light" panose="020F0302020204030204" pitchFamily="34" charset="0"/>
                <a:ea typeface="Times New Roman" panose="02020603050405020304" pitchFamily="18" charset="0"/>
                <a:cs typeface="Times New Roman" panose="02020603050405020304" pitchFamily="18" charset="0"/>
              </a:rPr>
              <a:t>delivers overall cost savings to your investment.  With an investment in BrightSign, you mitigate the risks and saves on the true total cost of ownership.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highlight>
                <a:srgbClr val="FFFF00"/>
              </a:highlight>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buFont typeface="Symbol" panose="05050102010706020507" pitchFamily="18" charset="2"/>
              <a:buChar char=""/>
            </a:pPr>
            <a:r>
              <a:rPr lang="en-US" sz="1400" b="1" dirty="0">
                <a:latin typeface="Calibri" panose="020F0502020204030204" pitchFamily="34" charset="0"/>
                <a:ea typeface="Calibri" panose="020F0502020204030204" pitchFamily="34" charset="0"/>
                <a:cs typeface="Times New Roman" panose="02020603050405020304" pitchFamily="18" charset="0"/>
              </a:rPr>
              <a:t>Higher quality &amp; purpose-built</a:t>
            </a:r>
            <a:r>
              <a:rPr lang="en-US" sz="1400" dirty="0">
                <a:latin typeface="Calibri" panose="020F0502020204030204" pitchFamily="34" charset="0"/>
                <a:ea typeface="Calibri" panose="020F0502020204030204" pitchFamily="34" charset="0"/>
                <a:cs typeface="Times New Roman" panose="02020603050405020304" pitchFamily="18" charset="0"/>
              </a:rPr>
              <a:t> hardware &amp; p OS that are more capable, durable, secure &amp; performant</a:t>
            </a:r>
          </a:p>
          <a:p>
            <a:pPr marL="800100" lvl="1" indent="-342900">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Vast set of players to choose from so you can purchase at the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price point that fits your needs</a:t>
            </a:r>
            <a:r>
              <a:rPr lang="en-US" sz="1400" dirty="0">
                <a:effectLst/>
                <a:latin typeface="Calibri" panose="020F0502020204030204" pitchFamily="34" charset="0"/>
                <a:ea typeface="Calibri" panose="020F0502020204030204" pitchFamily="34" charset="0"/>
                <a:cs typeface="Times New Roman" panose="02020603050405020304" pitchFamily="18" charset="0"/>
              </a:rPr>
              <a:t>. SoC solutions only offer 1 choice and it</a:t>
            </a:r>
          </a:p>
          <a:p>
            <a:pPr marL="800100" lvl="1" indent="-342900">
              <a:buFont typeface="Symbol" panose="05050102010706020507" pitchFamily="18" charset="2"/>
              <a:buChar char=""/>
            </a:pPr>
            <a:r>
              <a:rPr lang="en-US" sz="1400" b="1" dirty="0">
                <a:latin typeface="Calibri" panose="020F0502020204030204" pitchFamily="34" charset="0"/>
                <a:ea typeface="Calibri" panose="020F0502020204030204" pitchFamily="34" charset="0"/>
                <a:cs typeface="Times New Roman" panose="02020603050405020304" pitchFamily="18" charset="0"/>
              </a:rPr>
              <a:t>maintenance cost savings </a:t>
            </a:r>
            <a:r>
              <a:rPr lang="en-US" sz="1400" dirty="0">
                <a:latin typeface="Calibri" panose="020F0502020204030204" pitchFamily="34" charset="0"/>
                <a:ea typeface="Calibri" panose="020F0502020204030204" pitchFamily="34" charset="0"/>
                <a:cs typeface="Times New Roman" panose="02020603050405020304" pitchFamily="18" charset="0"/>
              </a:rPr>
              <a:t>due to BrightSign’s &lt;1% failure rate due to its solid-state hardware</a:t>
            </a:r>
          </a:p>
          <a:p>
            <a:pPr marL="800100" lvl="1" indent="-342900">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Close to 0</a:t>
            </a:r>
            <a:r>
              <a:rPr lang="en-US" sz="1400" b="1" dirty="0">
                <a:latin typeface="Calibri" panose="020F0502020204030204" pitchFamily="34" charset="0"/>
                <a:ea typeface="Calibri" panose="020F0502020204030204" pitchFamily="34" charset="0"/>
                <a:cs typeface="Times New Roman" panose="02020603050405020304" pitchFamily="18" charset="0"/>
              </a:rPr>
              <a:t>% downtime </a:t>
            </a:r>
            <a:r>
              <a:rPr lang="en-US" sz="1400" dirty="0">
                <a:latin typeface="Calibri" panose="020F0502020204030204" pitchFamily="34" charset="0"/>
                <a:ea typeface="Calibri" panose="020F0502020204030204" pitchFamily="34" charset="0"/>
                <a:cs typeface="Times New Roman" panose="02020603050405020304" pitchFamily="18" charset="0"/>
              </a:rPr>
              <a:t>due to  ultra high reliability of OS, self healing &amp; rock-solid security </a:t>
            </a:r>
          </a:p>
          <a:p>
            <a:pPr marL="800100" lvl="1" indent="-342900">
              <a:buFont typeface="Symbol" panose="05050102010706020507" pitchFamily="18" charset="2"/>
              <a:buChar char=""/>
            </a:pPr>
            <a:r>
              <a:rPr lang="en-US" sz="1400" b="1" dirty="0">
                <a:latin typeface="Calibri" panose="020F0502020204030204" pitchFamily="34" charset="0"/>
                <a:ea typeface="Calibri" panose="020F0502020204030204" pitchFamily="34" charset="0"/>
                <a:cs typeface="Times New Roman" panose="02020603050405020304" pitchFamily="18" charset="0"/>
              </a:rPr>
              <a:t>Reduced operational costs </a:t>
            </a:r>
            <a:r>
              <a:rPr lang="en-US" sz="1400" dirty="0">
                <a:latin typeface="Calibri" panose="020F0502020204030204" pitchFamily="34" charset="0"/>
                <a:ea typeface="Calibri" panose="020F0502020204030204" pitchFamily="34" charset="0"/>
                <a:cs typeface="Times New Roman" panose="02020603050405020304" pitchFamily="18" charset="0"/>
              </a:rPr>
              <a:t>due to its power efficiency results in utility cost savings &amp; without the need for costly temperature controlled &amp; ventilated operating environments you save even more</a:t>
            </a:r>
          </a:p>
          <a:p>
            <a:pPr marL="342900" marR="0" lvl="0" indent="-342900">
              <a:buFont typeface="Symbol" panose="05050102010706020507" pitchFamily="18" charset="2"/>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Free tools</a:t>
            </a:r>
          </a:p>
          <a:p>
            <a:pPr marL="800100" lvl="1" indent="-342900">
              <a:buFont typeface="Symbol" panose="05050102010706020507" pitchFamily="18" charset="2"/>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Free Player Networking</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options: Local area networking &amp; simple file networking or go with tried and true SD card publishing with </a:t>
            </a:r>
            <a:r>
              <a:rPr lang="en-US" sz="1400" dirty="0" err="1">
                <a:latin typeface="Calibri" panose="020F0502020204030204" pitchFamily="34" charset="0"/>
                <a:ea typeface="Calibri" panose="020F0502020204030204" pitchFamily="34" charset="0"/>
                <a:cs typeface="Times New Roman" panose="02020603050405020304" pitchFamily="18" charset="0"/>
              </a:rPr>
              <a:t>SneakerNet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Symbol" panose="05050102010706020507" pitchFamily="18" charset="2"/>
              <a:buChar char=""/>
            </a:pPr>
            <a:r>
              <a:rPr lang="en-US" sz="1400" b="1" dirty="0">
                <a:latin typeface="Calibri" panose="020F0502020204030204" pitchFamily="34" charset="0"/>
                <a:ea typeface="Calibri" panose="020F0502020204030204" pitchFamily="34" charset="0"/>
                <a:cs typeface="Times New Roman" panose="02020603050405020304" pitchFamily="18" charset="0"/>
              </a:rPr>
              <a:t>Free Control Cloud</a:t>
            </a:r>
            <a:r>
              <a:rPr lang="en-US" sz="1400" dirty="0">
                <a:latin typeface="Calibri" panose="020F0502020204030204" pitchFamily="34" charset="0"/>
                <a:ea typeface="Calibri" panose="020F0502020204030204" pitchFamily="34" charset="0"/>
                <a:cs typeface="Times New Roman" panose="02020603050405020304" pitchFamily="18" charset="0"/>
              </a:rPr>
              <a:t> subscription for real time access to player health and remote controls</a:t>
            </a:r>
          </a:p>
          <a:p>
            <a:pPr marL="800100" lvl="1" indent="-342900">
              <a:buFont typeface="Symbol" panose="05050102010706020507" pitchFamily="18" charset="2"/>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Free BrightAuthor:connected</a:t>
            </a:r>
            <a:r>
              <a:rPr lang="en-US" sz="1400" dirty="0">
                <a:effectLst/>
                <a:latin typeface="Calibri" panose="020F0502020204030204" pitchFamily="34" charset="0"/>
                <a:ea typeface="Calibri" panose="020F0502020204030204" pitchFamily="34" charset="0"/>
                <a:cs typeface="Times New Roman" panose="02020603050405020304" pitchFamily="18" charset="0"/>
              </a:rPr>
              <a:t> free standalone CMS with access to hundreds of signage specific features needed to create and publish captivating presentations.  </a:t>
            </a:r>
          </a:p>
          <a:p>
            <a:pPr marL="342900" marR="0" lvl="0" indent="-342900">
              <a:buFont typeface="Symbol" panose="05050102010706020507" pitchFamily="18" charset="2"/>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Longevity</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for BrightSign is unrivaled at 5-8 years. </a:t>
            </a:r>
            <a:r>
              <a:rPr lang="en-US" sz="1400" dirty="0">
                <a:effectLst/>
                <a:latin typeface="Calibri" panose="020F0502020204030204" pitchFamily="34" charset="0"/>
                <a:ea typeface="Calibri" panose="020F0502020204030204" pitchFamily="34" charset="0"/>
                <a:cs typeface="Times New Roman" panose="02020603050405020304" pitchFamily="18" charset="0"/>
              </a:rPr>
              <a:t>BrightSignOS &amp; solid-state platform – they have a longer life cycle &amp; can be repurposed because we keep them up to date with OS releases</a:t>
            </a:r>
          </a:p>
          <a:p>
            <a:pPr marL="800100" lvl="1" indent="-342900">
              <a:buFont typeface="Symbol" panose="05050102010706020507" pitchFamily="18" charset="2"/>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Free upgrades </a:t>
            </a:r>
            <a:r>
              <a:rPr lang="en-US" sz="1400" dirty="0">
                <a:effectLst/>
                <a:latin typeface="Calibri" panose="020F0502020204030204" pitchFamily="34" charset="0"/>
                <a:ea typeface="Calibri" panose="020F0502020204030204" pitchFamily="34" charset="0"/>
                <a:cs typeface="Times New Roman" panose="02020603050405020304" pitchFamily="18" charset="0"/>
              </a:rPr>
              <a:t>of BrightSignOS for over 5 years guaranteed and not just for bug fixes, but also for new features allowing your signage to grow over time</a:t>
            </a:r>
          </a:p>
          <a:p>
            <a:pPr marL="800100" lvl="1" indent="-342900">
              <a:buFont typeface="Symbol" panose="05050102010706020507" pitchFamily="18" charset="2"/>
              <a:buChar char=""/>
            </a:pPr>
            <a:r>
              <a:rPr lang="en-US" sz="1400" b="1" dirty="0">
                <a:latin typeface="Calibri" panose="020F0502020204030204" pitchFamily="34" charset="0"/>
                <a:ea typeface="Calibri" panose="020F0502020204030204" pitchFamily="34" charset="0"/>
                <a:cs typeface="Times New Roman" panose="02020603050405020304" pitchFamily="18" charset="0"/>
              </a:rPr>
              <a:t>Repurpose players </a:t>
            </a:r>
            <a:r>
              <a:rPr lang="en-US" sz="1400" dirty="0">
                <a:latin typeface="Calibri" panose="020F0502020204030204" pitchFamily="34" charset="0"/>
                <a:ea typeface="Calibri" panose="020F0502020204030204" pitchFamily="34" charset="0"/>
                <a:cs typeface="Times New Roman" panose="02020603050405020304" pitchFamily="18" charset="0"/>
              </a:rPr>
              <a:t>for new applications – there is no end of life to a BrightSign player</a:t>
            </a:r>
          </a:p>
          <a:p>
            <a:pPr marL="800100" lvl="1" indent="-342900">
              <a:buFont typeface="Symbol" panose="05050102010706020507" pitchFamily="18" charset="2"/>
              <a:buChar char=""/>
            </a:pPr>
            <a:r>
              <a:rPr lang="en-US" sz="1400" b="1" dirty="0">
                <a:latin typeface="Calibri" panose="020F0502020204030204" pitchFamily="34" charset="0"/>
                <a:ea typeface="Calibri" panose="020F0502020204030204" pitchFamily="34" charset="0"/>
                <a:cs typeface="Times New Roman" panose="02020603050405020304" pitchFamily="18" charset="0"/>
              </a:rPr>
              <a:t>Always connected </a:t>
            </a:r>
            <a:r>
              <a:rPr lang="en-US" sz="1400" dirty="0">
                <a:latin typeface="Calibri" panose="020F0502020204030204" pitchFamily="34" charset="0"/>
                <a:ea typeface="Calibri" panose="020F0502020204030204" pitchFamily="34" charset="0"/>
                <a:cs typeface="Times New Roman" panose="02020603050405020304" pitchFamily="18" charset="0"/>
              </a:rPr>
              <a:t>- There is basically no need to put boots on the ground to service players that don’t fail, don’t stop playing and are always connected with remote control </a:t>
            </a:r>
          </a:p>
          <a:p>
            <a:pPr marL="800100" lvl="1" indent="-342900">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highly efficient cloud-based network solutions to send content updates and monitors player and network health from a remote location. </a:t>
            </a:r>
            <a:endParaRPr lang="en-US" sz="1200" b="0" dirty="0">
              <a:effectLst/>
              <a:highlight>
                <a:srgbClr val="FFFF00"/>
              </a:highlight>
              <a:latin typeface="Calibri Light" panose="020F0302020204030204" pitchFamily="34" charset="0"/>
              <a:ea typeface="Times New Roman" panose="02020603050405020304" pitchFamily="18" charset="0"/>
              <a:cs typeface="Times New Roman" panose="02020603050405020304" pitchFamily="18" charset="0"/>
            </a:endParaRPr>
          </a:p>
          <a:p>
            <a:endParaRPr lang="en-US" b="0" dirty="0"/>
          </a:p>
        </p:txBody>
      </p:sp>
      <p:sp>
        <p:nvSpPr>
          <p:cNvPr id="4" name="Slide Number Placeholder 3"/>
          <p:cNvSpPr>
            <a:spLocks noGrp="1"/>
          </p:cNvSpPr>
          <p:nvPr>
            <p:ph type="sldNum" sz="quarter" idx="5"/>
          </p:nvPr>
        </p:nvSpPr>
        <p:spPr/>
        <p:txBody>
          <a:bodyPr/>
          <a:lstStyle/>
          <a:p>
            <a:fld id="{A5D0B2C8-089D-F44F-9056-E4858B823D55}" type="slidenum">
              <a:rPr lang="en-US" smtClean="0"/>
              <a:t>6</a:t>
            </a:fld>
            <a:endParaRPr lang="en-US"/>
          </a:p>
        </p:txBody>
      </p:sp>
    </p:spTree>
    <p:extLst>
      <p:ext uri="{BB962C8B-B14F-4D97-AF65-F5344CB8AC3E}">
        <p14:creationId xmlns:p14="http://schemas.microsoft.com/office/powerpoint/2010/main" val="2604846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Calibri" panose="020F0502020204030204" pitchFamily="34" charset="0"/>
                <a:cs typeface="Times New Roman" panose="02020603050405020304" pitchFamily="18" charset="0"/>
              </a:rPr>
              <a:t>The power of purple at its core is our BrightSignOS. And that purple power is of course running on our newest set of players – BrightSign Series 5.  This new series reaches new heights in running leading edge technology to support the highest level of content available – namely 8K and PC-class HTML.  And they also offer even more connectivity options that include Multiple HDMI outputs to support multiple screens from a single player.  </a:t>
            </a:r>
          </a:p>
          <a:p>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ea typeface="Calibri" panose="020F0502020204030204" pitchFamily="34" charset="0"/>
                <a:cs typeface="Times New Roman" panose="02020603050405020304" pitchFamily="18" charset="0"/>
              </a:rPr>
              <a:t>And in terms of HTML content, BrightSign is seeing strong market trends in signage that are hugely focused on HTML and motion graphics. This type of content relies heavily on performance at the edge- meaning the player or PC must animate the motion graphics during playback and respond to interactions with that content during use. Hence we have built the BrightSign Series 5 players to address this trend by focusing on their ability to run super high performing HTML and motion graphics across the entire range of players so that super smooth &amp; responsive experiences can be achieved and exceed what a signage PC can deliver.  </a:t>
            </a:r>
          </a:p>
          <a:p>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296246" indent="-296246" defTabSz="947987">
              <a:lnSpc>
                <a:spcPct val="107000"/>
              </a:lnSpc>
              <a:buFont typeface="Arial" panose="020B0604020202020204" pitchFamily="34" charset="0"/>
              <a:buChar char="•"/>
              <a:defRPr/>
            </a:pPr>
            <a:r>
              <a:rPr lang="en-US" sz="1800" b="1" dirty="0">
                <a:latin typeface="Calibri" panose="020F0502020204030204" pitchFamily="34" charset="0"/>
                <a:ea typeface="Calibri" panose="020F0502020204030204" pitchFamily="34" charset="0"/>
                <a:cs typeface="Times New Roman" panose="02020603050405020304" pitchFamily="18" charset="0"/>
              </a:rPr>
              <a:t>AU335 </a:t>
            </a:r>
            <a:r>
              <a:rPr lang="en-US" sz="1800" dirty="0">
                <a:latin typeface="Calibri" panose="020F0502020204030204" pitchFamily="34" charset="0"/>
                <a:ea typeface="Calibri" panose="020F0502020204030204" pitchFamily="34" charset="0"/>
                <a:cs typeface="Times New Roman" panose="02020603050405020304" pitchFamily="18" charset="0"/>
              </a:rPr>
              <a:t>was our very first series 5 product that was released in September 2020 and was designed for audio playback offering high bandwidth audio and support for ARC/eARC. It also has many audio distribution features and can control other devices for interactive and immersive sound experiences</a:t>
            </a:r>
          </a:p>
          <a:p>
            <a:pPr marL="296246" indent="-296246" defTabSz="947987">
              <a:lnSpc>
                <a:spcPct val="107000"/>
              </a:lnSpc>
              <a:buFont typeface="Arial" panose="020B0604020202020204" pitchFamily="34" charset="0"/>
              <a:buChar char="•"/>
              <a:defRPr/>
            </a:pPr>
            <a:r>
              <a:rPr lang="en-US" sz="1800" b="1" dirty="0">
                <a:latin typeface="Calibri" panose="020F0502020204030204" pitchFamily="34" charset="0"/>
                <a:ea typeface="Calibri" panose="020F0502020204030204" pitchFamily="34" charset="0"/>
                <a:cs typeface="Times New Roman" panose="02020603050405020304" pitchFamily="18" charset="0"/>
              </a:rPr>
              <a:t>LS5 line </a:t>
            </a:r>
            <a:r>
              <a:rPr lang="en-US" sz="1800" dirty="0">
                <a:latin typeface="Calibri" panose="020F0502020204030204" pitchFamily="34" charset="0"/>
                <a:ea typeface="Calibri" panose="020F0502020204030204" pitchFamily="34" charset="0"/>
                <a:cs typeface="Times New Roman" panose="02020603050405020304" pitchFamily="18" charset="0"/>
              </a:rPr>
              <a:t>offers 2 models in the affordable mainstream signage category but surpasses the competition with its unmatched dependability &amp; uptimes, its powerful content support &amp; unrivaled set of signage features to tackle more applications than others in this category including SoC solutions. The 2 models differ in that 1 model supports HD 1080p resolution &amp; the other supports 4K. Otherwise both have the same connectivity options which have expanded from LS4 to include a dedicated digital audio port, a locking power supply &amp; support for an optional dual antenna wireless module. </a:t>
            </a:r>
          </a:p>
          <a:p>
            <a:pPr marL="296246" indent="-296246" defTabSz="947987">
              <a:lnSpc>
                <a:spcPct val="107000"/>
              </a:lnSpc>
              <a:buFont typeface="Arial" panose="020B0604020202020204" pitchFamily="34" charset="0"/>
              <a:buChar char="•"/>
              <a:defRPr/>
            </a:pPr>
            <a:r>
              <a:rPr lang="en-US" sz="1800" b="1" dirty="0">
                <a:latin typeface="Calibri" panose="020F0502020204030204" pitchFamily="34" charset="0"/>
                <a:ea typeface="Calibri" panose="020F0502020204030204" pitchFamily="34" charset="0"/>
                <a:cs typeface="Times New Roman" panose="02020603050405020304" pitchFamily="18" charset="0"/>
              </a:rPr>
              <a:t>HD5 line </a:t>
            </a:r>
            <a:r>
              <a:rPr lang="en-US" sz="1800" dirty="0">
                <a:latin typeface="Calibri" panose="020F0502020204030204" pitchFamily="34" charset="0"/>
                <a:ea typeface="Calibri" panose="020F0502020204030204" pitchFamily="34" charset="0"/>
                <a:cs typeface="Times New Roman" panose="02020603050405020304" pitchFamily="18" charset="0"/>
              </a:rPr>
              <a:t>has an increased in its video &amp; HTML content performance to a more advanced level and its 4K content support surpasses that of LS5 with its ability to support rotation of 4K videos. This line is the ideal starting point for interactive experiences due to its plethora of connectivity options that aren’t available on LS5 – namely GPIO, serial, &amp; IR.  </a:t>
            </a:r>
            <a:endParaRPr lang="en-US" sz="1800" b="1" dirty="0">
              <a:solidFill>
                <a:srgbClr val="FF0000"/>
              </a:solidFill>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296246" indent="-296246" defTabSz="947987">
              <a:lnSpc>
                <a:spcPct val="107000"/>
              </a:lnSpc>
              <a:buFont typeface="Arial" panose="020B0604020202020204" pitchFamily="34" charset="0"/>
              <a:buChar char="•"/>
              <a:defRPr/>
            </a:pPr>
            <a:r>
              <a:rPr lang="en-US" sz="1800" b="1" dirty="0">
                <a:latin typeface="Calibri" panose="020F0502020204030204" pitchFamily="34" charset="0"/>
                <a:ea typeface="Calibri" panose="020F0502020204030204" pitchFamily="34" charset="0"/>
                <a:cs typeface="Times New Roman" panose="02020603050405020304" pitchFamily="18" charset="0"/>
              </a:rPr>
              <a:t>XD5 line</a:t>
            </a:r>
            <a:r>
              <a:rPr lang="en-US" sz="1800" dirty="0">
                <a:latin typeface="Calibri" panose="020F0502020204030204" pitchFamily="34" charset="0"/>
                <a:ea typeface="Calibri" panose="020F0502020204030204" pitchFamily="34" charset="0"/>
                <a:cs typeface="Times New Roman" panose="02020603050405020304" pitchFamily="18" charset="0"/>
              </a:rPr>
              <a:t> is the ideal starting point if motion graphics are a part of your experience. It can handle powerful interactive &amp; multitouch motion graphic applications and provides plenty of room to grow which is why we believe it will be our most popular line of choice and the best option to future proof your single screen applications. This line also has added POE+ support to streamline implementations. </a:t>
            </a:r>
          </a:p>
          <a:p>
            <a:pPr marL="296246" indent="-296246" defTabSz="947987">
              <a:lnSpc>
                <a:spcPct val="107000"/>
              </a:lnSpc>
              <a:buFont typeface="Arial" panose="020B0604020202020204" pitchFamily="34" charset="0"/>
              <a:buChar char="•"/>
              <a:defRPr/>
            </a:pPr>
            <a:r>
              <a:rPr lang="en-US" sz="1400" b="1" i="1" dirty="0">
                <a:latin typeface="Calibri" panose="020F0502020204030204" pitchFamily="34" charset="0"/>
                <a:ea typeface="Calibri" panose="020F0502020204030204" pitchFamily="34" charset="0"/>
                <a:cs typeface="Times New Roman" panose="02020603050405020304" pitchFamily="18" charset="0"/>
              </a:rPr>
              <a:t>XT5 line </a:t>
            </a:r>
            <a:r>
              <a:rPr lang="en-US" sz="1400" i="1" dirty="0">
                <a:solidFill>
                  <a:schemeClr val="bg1"/>
                </a:solidFill>
                <a:latin typeface="Helvetica" panose="020B0604020202020204" pitchFamily="34" charset="0"/>
                <a:cs typeface="Helvetica" panose="020B0604020202020204" pitchFamily="34" charset="0"/>
              </a:rPr>
              <a:t>will have 3 models to choose from all of which are </a:t>
            </a:r>
            <a:r>
              <a:rPr lang="en-US" sz="1400" i="1" dirty="0">
                <a:latin typeface="Calibri" panose="020F0502020204030204" pitchFamily="34" charset="0"/>
                <a:ea typeface="Calibri" panose="020F0502020204030204" pitchFamily="34" charset="0"/>
                <a:cs typeface="Times New Roman" panose="02020603050405020304" pitchFamily="18" charset="0"/>
              </a:rPr>
              <a:t>built for premium 8K content support</a:t>
            </a:r>
            <a:r>
              <a:rPr lang="en-US" sz="1400" i="1" dirty="0">
                <a:solidFill>
                  <a:schemeClr val="bg1"/>
                </a:solidFill>
                <a:latin typeface="Helvetica" panose="020B0604020202020204" pitchFamily="34" charset="0"/>
                <a:cs typeface="Helvetica" panose="020B0604020202020204" pitchFamily="34" charset="0"/>
              </a:rPr>
              <a:t>. The XT245 offers standard I/O connectivity, the XT1145 adds expanded I/O connectivity plus an HDMI input and the XT2145offers 2 HDMI outputs to power 2 screens at once – all in a streamlined &amp; thinner industrial design. </a:t>
            </a:r>
            <a:r>
              <a:rPr lang="en-US" sz="1400" b="1" i="1" dirty="0">
                <a:latin typeface="Calibri" panose="020F0502020204030204" pitchFamily="34" charset="0"/>
                <a:ea typeface="Calibri" panose="020F0502020204030204" pitchFamily="34" charset="0"/>
                <a:cs typeface="Times New Roman" panose="02020603050405020304" pitchFamily="18" charset="0"/>
              </a:rPr>
              <a:t>Coming Summer 2023</a:t>
            </a:r>
            <a:r>
              <a:rPr lang="en-US" sz="1400" i="1" dirty="0">
                <a:latin typeface="Calibri" panose="020F0502020204030204" pitchFamily="34" charset="0"/>
                <a:ea typeface="Calibri" panose="020F0502020204030204" pitchFamily="34" charset="0"/>
                <a:cs typeface="Times New Roman" panose="02020603050405020304" pitchFamily="18" charset="0"/>
              </a:rPr>
              <a:t>.</a:t>
            </a:r>
          </a:p>
          <a:p>
            <a:pPr marL="296246" indent="-296246" defTabSz="947987">
              <a:lnSpc>
                <a:spcPct val="107000"/>
              </a:lnSpc>
              <a:buFont typeface="Arial" panose="020B0604020202020204" pitchFamily="34" charset="0"/>
              <a:buChar char="•"/>
              <a:defRPr/>
            </a:pPr>
            <a:r>
              <a:rPr lang="en-US" sz="1800" b="1" dirty="0">
                <a:latin typeface="Calibri" panose="020F0502020204030204" pitchFamily="34" charset="0"/>
                <a:ea typeface="Calibri" panose="020F0502020204030204" pitchFamily="34" charset="0"/>
                <a:cs typeface="Times New Roman" panose="02020603050405020304" pitchFamily="18" charset="0"/>
              </a:rPr>
              <a:t>XC5 line </a:t>
            </a:r>
            <a:r>
              <a:rPr lang="en-US" sz="1800" dirty="0">
                <a:latin typeface="Calibri" panose="020F0502020204030204" pitchFamily="34" charset="0"/>
                <a:ea typeface="Calibri" panose="020F0502020204030204" pitchFamily="34" charset="0"/>
                <a:cs typeface="Times New Roman" panose="02020603050405020304" pitchFamily="18" charset="0"/>
              </a:rPr>
              <a:t>is our flagship product line delivering PC-class performance that you can rely on and scale with.  The 2 models offer virtually the same I/O for interactivity including GPIO, IR, Serial &amp; 2 USBs but differ in their HTML performance levels and HDMI outputs - the XC2055 has 2 HDMI outputs for dual screen experiences and an Expert level of HTML performance while the XC4055 offers 4 HDMI outputs and an Elite level of HTML performance making it our most powerful and versatile player ever.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C9CA05-EA65-E346-AA4D-2C91C7228D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815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D0B2C8-089D-F44F-9056-E4858B823D55}" type="slidenum">
              <a:rPr lang="en-US" smtClean="0"/>
              <a:t>8</a:t>
            </a:fld>
            <a:endParaRPr lang="en-US"/>
          </a:p>
        </p:txBody>
      </p:sp>
    </p:spTree>
    <p:extLst>
      <p:ext uri="{BB962C8B-B14F-4D97-AF65-F5344CB8AC3E}">
        <p14:creationId xmlns:p14="http://schemas.microsoft.com/office/powerpoint/2010/main" val="52651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a:effectLst/>
                <a:latin typeface="Calibri" panose="020F0502020204030204" pitchFamily="34" charset="0"/>
                <a:ea typeface="Calibri" panose="020F0502020204030204" pitchFamily="34" charset="0"/>
                <a:cs typeface="Times New Roman" panose="02020603050405020304" pitchFamily="18" charset="0"/>
              </a:rPr>
              <a:t>BrightSign builds security into the very core of our system.  That means our system is designed to only run our operating system. In addition, our operating system is designed only to run one single application. If you compare that to other devices like a MAC or Windows laptop or even an android or chrome device, they all run consumer operating systems.  Those consumer operating systems as you very well know, have a home screen &amp; you can add many different types of applications to them. Since we live on these consumer-built devices every day, we want them to do many different and diverse things so we want lots of applications to run on them. But every time you add an application to your device, you create a way for viruses and other things to run and defeat the security mechanisms of your device.  With BrightSignOS, it is built to only run one application which means that you simply cannot put another application on our players and this alone raises the security level dramatically because we do not allow the addition of any other apps.  The way we keep out other apps from running except our own is that we cryptographically sign our operating system and when the BrightSign player starts up, it checks for a digitally encrypted signature to make sure that the software of the BrightSignOS has not been hacked or that there is nothing else running within that software. If it passes the encrypted signature test, BrightSignOS will run. And if it doesn’t pass this test it will not run.  In the open source world, people could actually take open source tools and applications and literally build an operating system to make it look like it is our BrightSignOS, however it would not be signed and therefore our players will absolutely not run it.  This is primarily how we keep out the major security risks and it raises the bar incredibly high on being able to hack our players. As proof of how secure our players are, you need only to look at where our players have been deployed. They can be found in extremely high secure markets like banking and on some of the most secure networks in the world. For example every US Navy ship has BrightSign players on them for ship-to-ship communications.  </a:t>
            </a:r>
          </a:p>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other area of security that we have the ability to address through our BrightSignOS is to configure the security profile and make them even more secure. In some institutions such as government and finance, they don’t allow any external I/O to be accessed so we have ways to configure the system where the USB ports for example are deactivated. We can also disable the SD card slot in which case you would use a self-encrypting SSD storage option that is installed internally on the player resulting in a super secure and high-capacity storage solution. So our base level of security is very high to begin with and we can increase it many ways to make it even more secure. </a:t>
            </a:r>
          </a:p>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a:effectLst/>
                <a:latin typeface="Calibri" panose="020F0502020204030204" pitchFamily="34" charset="0"/>
                <a:ea typeface="Calibri" panose="020F0502020204030204" pitchFamily="34" charset="0"/>
                <a:cs typeface="Times New Roman" panose="02020603050405020304" pitchFamily="18" charset="0"/>
              </a:rPr>
              <a:t>And our security doesn’t stop there. If you are running a partner CMS solution with our players, our security level applies to them as well. </a:t>
            </a:r>
          </a:p>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a:effectLst/>
                <a:latin typeface="Calibri" panose="020F0502020204030204" pitchFamily="34" charset="0"/>
                <a:ea typeface="Calibri" panose="020F0502020204030204" pitchFamily="34" charset="0"/>
                <a:cs typeface="Times New Roman" panose="02020603050405020304" pitchFamily="18" charset="0"/>
              </a:rPr>
              <a:t>With BrightSignOS, we deliver an amazing level of baseline security across the whole platform and we have built in that security from the bottom up. </a:t>
            </a:r>
          </a:p>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a:effectLst/>
                <a:latin typeface="Calibri" panose="020F0502020204030204" pitchFamily="34" charset="0"/>
                <a:ea typeface="Calibri" panose="020F0502020204030204" pitchFamily="34" charset="0"/>
                <a:cs typeface="Times New Roman" panose="02020603050405020304" pitchFamily="18" charset="0"/>
              </a:rPr>
              <a:t>___ </a:t>
            </a:r>
          </a:p>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a:effectLst/>
                <a:latin typeface="Calibri" panose="020F0502020204030204" pitchFamily="34" charset="0"/>
                <a:ea typeface="Calibri" panose="020F0502020204030204" pitchFamily="34" charset="0"/>
                <a:cs typeface="Times New Roman" panose="02020603050405020304" pitchFamily="18" charset="0"/>
              </a:rPr>
              <a:t>BrightSign players are custom built appliances, not a general built computer or device.  All BrightSign players are cryptographically signed only to run BrightSignOS which is a read-only operating system that can’t be modified and won’t allow our players to run anything else which </a:t>
            </a:r>
            <a:r>
              <a:rPr lang="en-US" sz="2400">
                <a:effectLst/>
                <a:latin typeface="Calibri" panose="020F0502020204030204" pitchFamily="34" charset="0"/>
                <a:ea typeface="Calibri" panose="020F0502020204030204" pitchFamily="34" charset="0"/>
                <a:cs typeface="Times New Roman" panose="02020603050405020304" pitchFamily="18" charset="0"/>
              </a:rPr>
              <a:t>reduces virtually all </a:t>
            </a:r>
            <a:r>
              <a:rPr lang="en-US" sz="2400" dirty="0">
                <a:effectLst/>
                <a:latin typeface="Calibri" panose="020F0502020204030204" pitchFamily="34" charset="0"/>
                <a:ea typeface="Calibri" panose="020F0502020204030204" pitchFamily="34" charset="0"/>
                <a:cs typeface="Times New Roman" panose="02020603050405020304" pitchFamily="18" charset="0"/>
              </a:rPr>
              <a:t>attack vectors.</a:t>
            </a:r>
          </a:p>
          <a:p>
            <a:pPr marL="0" indent="0">
              <a:lnSpc>
                <a:spcPct val="100000"/>
              </a:lnSpc>
              <a:buFont typeface="Arial" panose="020B0604020202020204" pitchFamily="34" charset="0"/>
              <a:buNone/>
            </a:pPr>
            <a:endParaRPr lang="en-US" sz="2400" dirty="0"/>
          </a:p>
          <a:p>
            <a:pPr marL="0" indent="0">
              <a:lnSpc>
                <a:spcPct val="100000"/>
              </a:lnSpc>
              <a:buFont typeface="Arial" panose="020B0604020202020204" pitchFamily="34" charset="0"/>
              <a:buNone/>
            </a:pPr>
            <a:r>
              <a:rPr lang="en-US" sz="2400" b="1" u="sng" dirty="0"/>
              <a:t>BrightSignOS is the custom-built power behind every player</a:t>
            </a:r>
          </a:p>
          <a:p>
            <a:pPr marL="342900" indent="-342900">
              <a:lnSpc>
                <a:spcPct val="100000"/>
              </a:lnSpc>
              <a:buFont typeface="Arial" panose="020B0604020202020204" pitchFamily="34" charset="0"/>
              <a:buChar char="•"/>
            </a:pPr>
            <a:r>
              <a:rPr lang="en-US" sz="2400" dirty="0"/>
              <a:t>Our players are built to only to run BrightSignOS – nothing else</a:t>
            </a:r>
          </a:p>
          <a:p>
            <a:pPr marL="342900" indent="-342900">
              <a:lnSpc>
                <a:spcPct val="100000"/>
              </a:lnSpc>
              <a:buFont typeface="Arial" panose="020B0604020202020204" pitchFamily="34" charset="0"/>
              <a:buChar char="•"/>
            </a:pPr>
            <a:r>
              <a:rPr lang="en-US" sz="2400" dirty="0"/>
              <a:t>BrightSignOS is built on top of our own custom version of Linux which only includes what is needed for signage experiences which reduces all the possible attack points &amp; makes them un-hackable</a:t>
            </a:r>
          </a:p>
          <a:p>
            <a:pPr marL="0" indent="0">
              <a:lnSpc>
                <a:spcPct val="100000"/>
              </a:lnSpc>
              <a:buFont typeface="Arial" panose="020B0604020202020204" pitchFamily="34" charset="0"/>
              <a:buNone/>
            </a:pPr>
            <a:r>
              <a:rPr lang="en-US" sz="2400" b="1" u="sng" dirty="0"/>
              <a:t>Cryptographically signed root system that is read only and can’t be hacked</a:t>
            </a:r>
          </a:p>
          <a:p>
            <a:pPr marL="428625" lvl="0" indent="-428625">
              <a:lnSpc>
                <a:spcPct val="100000"/>
              </a:lnSpc>
              <a:buFont typeface="Arial" panose="020B0604020202020204" pitchFamily="34" charset="0"/>
              <a:buChar char="•"/>
            </a:pPr>
            <a:r>
              <a:rPr lang="en-US" sz="2100" dirty="0"/>
              <a:t>Impossible to run arbitrary executables or viruses - Reduced vector of attack because it doesn’t run all the packages a standard Linux build would run</a:t>
            </a:r>
          </a:p>
          <a:p>
            <a:pPr marL="428625" lvl="0" indent="-428625">
              <a:lnSpc>
                <a:spcPct val="100000"/>
              </a:lnSpc>
              <a:buFont typeface="Arial" panose="020B0604020202020204" pitchFamily="34" charset="0"/>
              <a:buChar char="•"/>
            </a:pPr>
            <a:r>
              <a:rPr lang="en-US" sz="2100" dirty="0"/>
              <a:t>Has a security profile that runs only applications signed by BrightSign</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dirty="0"/>
              <a:t>File system itself that runs on the player is not modifiable - There is no admin login to players to change the OS</a:t>
            </a:r>
          </a:p>
          <a:p>
            <a:pPr marL="428625" lvl="0" indent="-428625">
              <a:lnSpc>
                <a:spcPct val="100000"/>
              </a:lnSpc>
              <a:buFont typeface="Arial" panose="020B0604020202020204" pitchFamily="34" charset="0"/>
              <a:buChar char="•"/>
            </a:pPr>
            <a:r>
              <a:rPr lang="en-US" sz="2100" dirty="0"/>
              <a:t>Only attack risks are physically replacing the SD card or exposing the player or presentation to the Internet</a:t>
            </a:r>
          </a:p>
          <a:p>
            <a:pPr marL="0" indent="0">
              <a:lnSpc>
                <a:spcPct val="100000"/>
              </a:lnSpc>
              <a:buFont typeface="Arial" panose="020B0604020202020204" pitchFamily="34" charset="0"/>
              <a:buNone/>
            </a:pPr>
            <a:r>
              <a:rPr lang="en-US" sz="2400" b="1" u="sng" dirty="0"/>
              <a:t>Configurable for any type of security profile</a:t>
            </a:r>
          </a:p>
          <a:p>
            <a:pPr marL="428625" lvl="0" indent="-428625">
              <a:lnSpc>
                <a:spcPct val="100000"/>
              </a:lnSpc>
              <a:buFont typeface="Arial" panose="020B0604020202020204" pitchFamily="34" charset="0"/>
              <a:buChar char="•"/>
            </a:pPr>
            <a:r>
              <a:rPr lang="en-US" sz="2100" dirty="0"/>
              <a:t>Supports fixed, self encrypting SSD storage </a:t>
            </a:r>
          </a:p>
          <a:p>
            <a:pPr marL="428625" lvl="0" indent="-428625">
              <a:lnSpc>
                <a:spcPct val="100000"/>
              </a:lnSpc>
              <a:buFont typeface="Arial" panose="020B0604020202020204" pitchFamily="34" charset="0"/>
              <a:buChar char="•"/>
            </a:pPr>
            <a:r>
              <a:rPr lang="en-US" sz="2100" dirty="0"/>
              <a:t>Uses authentication protocols to ensure content downloads are authorized</a:t>
            </a:r>
          </a:p>
          <a:p>
            <a:pPr marL="428625" lvl="0" indent="-428625">
              <a:lnSpc>
                <a:spcPct val="100000"/>
              </a:lnSpc>
              <a:buFont typeface="Arial" panose="020B0604020202020204" pitchFamily="34" charset="0"/>
              <a:buChar char="•"/>
            </a:pPr>
            <a:r>
              <a:rPr lang="en-US" sz="2100" dirty="0"/>
              <a:t>Customizable player settings to ensure your signage is secure including WPA Enterprise/802.1x, multi-network port priorities &amp; redundancy.</a:t>
            </a:r>
          </a:p>
          <a:p>
            <a:pPr>
              <a:lnSpc>
                <a:spcPct val="100000"/>
              </a:lnSpc>
              <a:buFont typeface="Arial" panose="020B0604020202020204" pitchFamily="34" charset="0"/>
              <a:buNone/>
            </a:pPr>
            <a:r>
              <a:rPr lang="en-US" sz="2400" b="1" u="sng" dirty="0"/>
              <a:t>Security spans across CMS solutions </a:t>
            </a:r>
          </a:p>
          <a:p>
            <a:pPr marL="285750" lvl="0" indent="-285750">
              <a:lnSpc>
                <a:spcPct val="100000"/>
              </a:lnSpc>
              <a:buFont typeface="Arial" panose="020B0604020202020204" pitchFamily="34" charset="0"/>
              <a:buChar char="•"/>
            </a:pPr>
            <a:r>
              <a:rPr lang="en-US" sz="1800" dirty="0"/>
              <a:t>Whether you use BrightAuthor or a partner CMS, our players remain secure because they run BrightSignOS</a:t>
            </a:r>
          </a:p>
          <a:p>
            <a:pPr marL="285750" lvl="0" indent="-285750">
              <a:lnSpc>
                <a:spcPct val="100000"/>
              </a:lnSpc>
              <a:buFont typeface="Arial" panose="020B0604020202020204" pitchFamily="34" charset="0"/>
              <a:buChar char="•"/>
            </a:pPr>
            <a:r>
              <a:rPr lang="en-US" sz="1800" dirty="0"/>
              <a:t>Standardizing on BrightSign players removes the risks SoC &amp; PC solutions can’t address</a:t>
            </a:r>
          </a:p>
        </p:txBody>
      </p:sp>
      <p:sp>
        <p:nvSpPr>
          <p:cNvPr id="4" name="Slide Number Placeholder 3"/>
          <p:cNvSpPr>
            <a:spLocks noGrp="1"/>
          </p:cNvSpPr>
          <p:nvPr>
            <p:ph type="sldNum" sz="quarter" idx="5"/>
          </p:nvPr>
        </p:nvSpPr>
        <p:spPr/>
        <p:txBody>
          <a:bodyPr/>
          <a:lstStyle/>
          <a:p>
            <a:fld id="{A5D0B2C8-089D-F44F-9056-E4858B823D55}" type="slidenum">
              <a:rPr lang="en-US" smtClean="0"/>
              <a:t>9</a:t>
            </a:fld>
            <a:endParaRPr lang="en-US"/>
          </a:p>
        </p:txBody>
      </p:sp>
    </p:spTree>
    <p:extLst>
      <p:ext uri="{BB962C8B-B14F-4D97-AF65-F5344CB8AC3E}">
        <p14:creationId xmlns:p14="http://schemas.microsoft.com/office/powerpoint/2010/main" val="3792844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300"/>
              </a:spcBef>
              <a:buFont typeface="Symbol" panose="05050102010706020507" pitchFamily="18" charset="2"/>
              <a:buNone/>
            </a:pPr>
            <a:r>
              <a:rPr lang="en-US" sz="2400" b="0" u="none" dirty="0"/>
              <a:t>While having a secure system adds to our reliability, it is not the only contributing factor that results in the extremely low failure rates and unmatched uptimes our customers rely on. Since BrightSignOS is designed for only one thing – to run digital signage – we are able to hyper focus its abilities by building in protocols to ensure our players keep running and defeat any obstacles that show up along the way.  </a:t>
            </a:r>
          </a:p>
          <a:p>
            <a:pPr marL="0" indent="0">
              <a:lnSpc>
                <a:spcPct val="100000"/>
              </a:lnSpc>
              <a:spcBef>
                <a:spcPts val="300"/>
              </a:spcBef>
              <a:buFont typeface="Symbol" panose="05050102010706020507" pitchFamily="18" charset="2"/>
              <a:buNone/>
            </a:pPr>
            <a:endParaRPr lang="en-US" sz="2400" b="0" u="none" dirty="0"/>
          </a:p>
          <a:p>
            <a:pPr marL="0" indent="0">
              <a:lnSpc>
                <a:spcPct val="100000"/>
              </a:lnSpc>
              <a:spcBef>
                <a:spcPts val="300"/>
              </a:spcBef>
              <a:buFont typeface="Symbol" panose="05050102010706020507" pitchFamily="18" charset="2"/>
              <a:buNone/>
            </a:pPr>
            <a:r>
              <a:rPr lang="en-US" sz="2400" b="0" u="none" dirty="0"/>
              <a:t>Our very high uptimes are made possible by the technologies we have built into our BrightSignOS to monitor various systems within the device to make sure they are functioning correctly. And if they aren’t functioning the right way, it triggers self-healing actions to go into effect. The player may reboot or go offline for 30seconds to fix itself which is a very short time and allows the players to get back up and correctly run the application. To illustrate how this self-healing works, on a computer when you open a browser like chrome or an application it has at its base an HTML rendering engine that runs. And sometimes it locks up while you are using system.  The reality is, is that your computer knows that it is having problems, but it doesn’t know how to fix it.  You may have an excel spreadsheet open and a browser open at the same time and the OS doesn’t know what to do and what application is more important so it can’t fix itself. So what do you do? You manually close that browser page or the application and then manually restart it. You may even have to do a force quit to fix it – all because it is running a consumer operating system vs. one dedicated to signage. So in our case with BrightSignOS it also has an HTML rendering engine but we only have one application running it.  We know it’s function and that signage is the priority so we can fix it without intervention.  We are able to sense an issue and shut down the HTML rendering engine and restart it back up. And if that doesn’t work, then we can reboot the device and see if that fixes it. And if that doesn’t work then we can actually delete all the content and go back to the server and pull down the last known good content. And if that doesn’t work, then we can completely remove the OS and rebuild or reinstall it over the network without putting boots on the ground. The great thing about this fail-safe set of protocols, is that it is all done automatically without user intervention.  So if you compare that to a device running Windows for example, when that rendering engine goes down it doesn’t know what to do – it just stops or it crashes and puts up a blue screen which means it needs user intervention and someone will need to go and touch the device to fix it. </a:t>
            </a:r>
          </a:p>
          <a:p>
            <a:pPr marL="0" indent="0">
              <a:lnSpc>
                <a:spcPct val="100000"/>
              </a:lnSpc>
              <a:spcBef>
                <a:spcPts val="300"/>
              </a:spcBef>
              <a:buFont typeface="Symbol" panose="05050102010706020507" pitchFamily="18" charset="2"/>
              <a:buNone/>
            </a:pPr>
            <a:endParaRPr lang="en-US" sz="2400" b="0" u="none" dirty="0"/>
          </a:p>
          <a:p>
            <a:pPr marL="0" indent="0">
              <a:lnSpc>
                <a:spcPct val="100000"/>
              </a:lnSpc>
              <a:spcBef>
                <a:spcPts val="300"/>
              </a:spcBef>
              <a:buFont typeface="Symbol" panose="05050102010706020507" pitchFamily="18" charset="2"/>
              <a:buNone/>
            </a:pPr>
            <a:r>
              <a:rPr lang="en-US" sz="2400" b="0" u="none" dirty="0"/>
              <a:t>With BrightSign we aren’t saying that you never have to physically touch the device to resolve an issue, but it is incredibly rare. If the self healing doesn’t fix the problem, the next line of defense is to use our secure remote management to go remotely go in to diagnose and resolve the issues. BrightSignOS offers a secure real time connection to the player that is tied to a remote management system called Control Cloud.  This allows you to electronically reach in and securely touch the device remotely to perform a whole set of diagnostics on our players as well as do things like analyze the network connection. This allows you to save on having to make an in-person trip to service the unit.  </a:t>
            </a:r>
          </a:p>
          <a:p>
            <a:pPr marL="0" indent="0">
              <a:lnSpc>
                <a:spcPct val="100000"/>
              </a:lnSpc>
              <a:spcBef>
                <a:spcPts val="300"/>
              </a:spcBef>
              <a:buFont typeface="Symbol" panose="05050102010706020507" pitchFamily="18" charset="2"/>
              <a:buNone/>
            </a:pPr>
            <a:endParaRPr lang="en-US" sz="2400" b="0" u="none" dirty="0"/>
          </a:p>
          <a:p>
            <a:pPr marL="0" indent="0">
              <a:lnSpc>
                <a:spcPct val="100000"/>
              </a:lnSpc>
              <a:spcBef>
                <a:spcPts val="300"/>
              </a:spcBef>
              <a:buFont typeface="Symbol" panose="05050102010706020507" pitchFamily="18" charset="2"/>
              <a:buNone/>
            </a:pPr>
            <a:r>
              <a:rPr lang="en-US" sz="2400" b="0" u="none" dirty="0"/>
              <a:t>If you take these two things into account – the self healing and remote management - most visits on site are eliminated vs. a lot of other systems that would need to send a person to diagnose and resolve an issue. And those site visits are costly at about $200-$</a:t>
            </a:r>
            <a:r>
              <a:rPr lang="en-US" sz="2400" b="0" u="none"/>
              <a:t>400 minimum</a:t>
            </a:r>
            <a:r>
              <a:rPr lang="en-US" sz="2400" b="0" u="none" dirty="0"/>
              <a:t>. So if you look at the cost of our platform and what our reliability gives to you, it is dramatically reducing the total cost of ownership.  </a:t>
            </a:r>
          </a:p>
          <a:p>
            <a:pPr marL="0" indent="0">
              <a:lnSpc>
                <a:spcPct val="100000"/>
              </a:lnSpc>
              <a:spcBef>
                <a:spcPts val="300"/>
              </a:spcBef>
              <a:buFont typeface="Symbol" panose="05050102010706020507" pitchFamily="18" charset="2"/>
              <a:buNone/>
            </a:pPr>
            <a:endParaRPr lang="en-US" sz="2400" b="0" u="none" dirty="0"/>
          </a:p>
          <a:p>
            <a:pPr marL="0" indent="0">
              <a:lnSpc>
                <a:spcPct val="100000"/>
              </a:lnSpc>
              <a:spcBef>
                <a:spcPts val="300"/>
              </a:spcBef>
              <a:buFont typeface="Symbol" panose="05050102010706020507" pitchFamily="18" charset="2"/>
              <a:buNone/>
            </a:pPr>
            <a:r>
              <a:rPr lang="en-US" sz="2400" b="0" u="none" dirty="0"/>
              <a:t>And last but not least, all of the devices today use flash memory as a way of storing content.  When you think about that, flash memory is a consumable entity in digital signage – it degrades over time due to all the reading &amp; writing that happens to play a presentation. So that memory needs to be accessible in order to change it out when necessary.  This is why BrightSign makes our players with removeable SD card slots so that you can access the one thing that we all know degrades over time. A good analogy for this is a car’s tires. You wouldn’t buy a car with tires that you could never change out because once they wear out you have to buy a new car.  And the same is true for digital signage with fixed memory. Since the memory is the first thing to go bad, if you can’t swap it out because it is soldered to the board, you have to rip out and replace the whole screen just to fix a simple memory issue. </a:t>
            </a:r>
          </a:p>
          <a:p>
            <a:pPr marL="0" indent="0">
              <a:lnSpc>
                <a:spcPct val="100000"/>
              </a:lnSpc>
              <a:spcBef>
                <a:spcPts val="300"/>
              </a:spcBef>
              <a:buFont typeface="Symbol" panose="05050102010706020507" pitchFamily="18" charset="2"/>
              <a:buNone/>
            </a:pPr>
            <a:endParaRPr lang="en-US" sz="2400" b="0" u="none" dirty="0"/>
          </a:p>
          <a:p>
            <a:pPr marL="0" indent="0">
              <a:lnSpc>
                <a:spcPct val="100000"/>
              </a:lnSpc>
              <a:spcBef>
                <a:spcPts val="300"/>
              </a:spcBef>
              <a:buFont typeface="Symbol" panose="05050102010706020507" pitchFamily="18" charset="2"/>
              <a:buNone/>
            </a:pPr>
            <a:r>
              <a:rPr lang="en-US" sz="2400" b="0" u="none" dirty="0"/>
              <a:t>To give you a deeper understanding of how flash memory degrades, at the lowest level what happens is that when one block has too many reads/writes, it moves the content to a new block. And if you wear out all the blocks then you have to replace the storage media.  So if you are using an SD card you have to physically replace it which is why having it accessible to replace is a good thing. Replacement costs for an SD card memory is relatively cheap at about $20-30 and they do last a long time if you buy commercial-grade class cards. To compare this to an SoC solution which has fixed memory, their memory is not replaceable - it is soldered down on the circuit board. When its memory goes out you’re not replacing an SD card you are replacing the whole display. In addition to this, using large capacity storage makes the life of your storage even longer because there are more memory blocks to wear out as the data keeps moving to a known good block in the memory.  So in doing the math, if your content is 4GB and your total flash memory storage is 8GB – which is the typical storage capacity of an SoC solution, that memory capacity will degrade quickly.  Whereas in a BrightSign you can put in a 64GB card to play that same 4GB of content and it gives you exponentially more life because there are more memory blocks to use. In addition, BrightSign supports adding an internal, self-encrypting SSD memory card on some models which supports a whopping 256GB of memory which adds not only security.  Even though you can’t remove SSD memory as easily, it still is indeed removeable and replaceable and it gives you a way to add more storage life which extends the reliability of your player.</a:t>
            </a:r>
          </a:p>
          <a:p>
            <a:pPr marL="0" indent="0">
              <a:lnSpc>
                <a:spcPct val="100000"/>
              </a:lnSpc>
              <a:spcBef>
                <a:spcPts val="300"/>
              </a:spcBef>
              <a:buFont typeface="Symbol" panose="05050102010706020507" pitchFamily="18" charset="2"/>
              <a:buNone/>
            </a:pPr>
            <a:endParaRPr lang="en-US" sz="2400" b="0" u="none" dirty="0"/>
          </a:p>
          <a:p>
            <a:pPr marL="0" indent="0">
              <a:lnSpc>
                <a:spcPct val="100000"/>
              </a:lnSpc>
              <a:spcBef>
                <a:spcPts val="300"/>
              </a:spcBef>
              <a:buFont typeface="Symbol" panose="05050102010706020507" pitchFamily="18" charset="2"/>
              <a:buNone/>
            </a:pPr>
            <a:r>
              <a:rPr lang="en-US" sz="2400" b="0" u="none" dirty="0"/>
              <a:t>So with our self healing, remote management and removeable storage combined we can deliver unmatched uptimes resulting in amazing reliability made possible with our dedicated BrightSignOS operating system. </a:t>
            </a:r>
          </a:p>
          <a:p>
            <a:pPr marL="0" indent="0">
              <a:lnSpc>
                <a:spcPct val="100000"/>
              </a:lnSpc>
              <a:spcBef>
                <a:spcPts val="300"/>
              </a:spcBef>
              <a:buFont typeface="Symbol" panose="05050102010706020507" pitchFamily="18" charset="2"/>
              <a:buNone/>
            </a:pPr>
            <a:r>
              <a:rPr lang="en-US" sz="2400" b="0" u="none" dirty="0"/>
              <a:t>____</a:t>
            </a:r>
          </a:p>
          <a:p>
            <a:pPr marL="0" indent="0">
              <a:lnSpc>
                <a:spcPct val="100000"/>
              </a:lnSpc>
              <a:spcBef>
                <a:spcPts val="300"/>
              </a:spcBef>
              <a:buFont typeface="Symbol" panose="05050102010706020507" pitchFamily="18" charset="2"/>
              <a:buNone/>
            </a:pPr>
            <a:endParaRPr lang="en-US" sz="2400" b="1" u="sng" dirty="0"/>
          </a:p>
          <a:p>
            <a:pPr marL="0" indent="0">
              <a:lnSpc>
                <a:spcPct val="100000"/>
              </a:lnSpc>
              <a:spcBef>
                <a:spcPts val="300"/>
              </a:spcBef>
              <a:buFont typeface="Symbol" panose="05050102010706020507" pitchFamily="18" charset="2"/>
              <a:buNone/>
            </a:pPr>
            <a:r>
              <a:rPr lang="en-US" sz="2400" b="1" u="sng" dirty="0"/>
              <a:t>Unmatched Uptimes  </a:t>
            </a:r>
          </a:p>
          <a:p>
            <a:pPr marL="514350" lvl="0" indent="-514350">
              <a:lnSpc>
                <a:spcPct val="100000"/>
              </a:lnSpc>
              <a:spcBef>
                <a:spcPts val="300"/>
              </a:spcBef>
              <a:buFont typeface="Symbol" panose="05050102010706020507" pitchFamily="18" charset="2"/>
              <a:buChar char=""/>
            </a:pPr>
            <a:r>
              <a:rPr lang="en-US" sz="2100" dirty="0"/>
              <a:t>Solid state, longer life power supplies &amp; higher quality components overall resulting in &lt;.1% failure rates</a:t>
            </a:r>
          </a:p>
          <a:p>
            <a:pPr marL="514350" lvl="0" indent="-514350">
              <a:lnSpc>
                <a:spcPct val="100000"/>
              </a:lnSpc>
              <a:spcBef>
                <a:spcPts val="300"/>
              </a:spcBef>
              <a:buFont typeface="Symbol" panose="05050102010706020507" pitchFamily="18" charset="2"/>
              <a:buChar char=""/>
            </a:pPr>
            <a:r>
              <a:rPr lang="en-US" sz="2100" dirty="0"/>
              <a:t>Commercial-grade design &amp; manufacturing processes </a:t>
            </a:r>
          </a:p>
          <a:p>
            <a:pPr marL="514350" lvl="0" indent="-514350">
              <a:lnSpc>
                <a:spcPct val="100000"/>
              </a:lnSpc>
              <a:spcBef>
                <a:spcPts val="300"/>
              </a:spcBef>
              <a:buFont typeface="Symbol" panose="05050102010706020507" pitchFamily="18" charset="2"/>
              <a:buChar char=""/>
            </a:pPr>
            <a:r>
              <a:rPr lang="en-US" sz="2100" dirty="0"/>
              <a:t>BrightSignOS is designed only to run signage applications </a:t>
            </a:r>
          </a:p>
          <a:p>
            <a:pPr marL="514350" marR="0" lvl="0" indent="-514350" algn="l" defTabSz="1371600" rtl="0" eaLnBrk="1" fontAlgn="auto" latinLnBrk="0" hangingPunct="1">
              <a:lnSpc>
                <a:spcPct val="100000"/>
              </a:lnSpc>
              <a:spcBef>
                <a:spcPts val="300"/>
              </a:spcBef>
              <a:spcAft>
                <a:spcPts val="0"/>
              </a:spcAft>
              <a:buClrTx/>
              <a:buSzTx/>
              <a:buFont typeface="Symbol" panose="05050102010706020507" pitchFamily="18" charset="2"/>
              <a:buChar char=""/>
              <a:tabLst/>
              <a:defRPr/>
            </a:pPr>
            <a:r>
              <a:rPr lang="en-US" sz="2400" dirty="0"/>
              <a:t>Perceived downtime is greatly reduced with running BrightSign</a:t>
            </a:r>
          </a:p>
          <a:p>
            <a:pPr marL="0" indent="0">
              <a:lnSpc>
                <a:spcPct val="100000"/>
              </a:lnSpc>
              <a:spcBef>
                <a:spcPts val="300"/>
              </a:spcBef>
              <a:buFont typeface="Symbol" panose="05050102010706020507" pitchFamily="18" charset="2"/>
              <a:buNone/>
            </a:pPr>
            <a:r>
              <a:rPr lang="en-US" sz="2400" b="1" u="sng" dirty="0"/>
              <a:t>Self healing for the unexpected</a:t>
            </a:r>
          </a:p>
          <a:p>
            <a:pPr marL="514350" lvl="0" indent="-514350">
              <a:lnSpc>
                <a:spcPct val="100000"/>
              </a:lnSpc>
              <a:spcBef>
                <a:spcPts val="300"/>
              </a:spcBef>
              <a:buFont typeface="Symbol" panose="05050102010706020507" pitchFamily="18" charset="2"/>
              <a:buChar char=""/>
            </a:pPr>
            <a:r>
              <a:rPr lang="en-US" sz="2100" dirty="0"/>
              <a:t>Players run unattended – they always play the presentation published. There is no other player designed to run this way </a:t>
            </a:r>
          </a:p>
          <a:p>
            <a:pPr marL="1200150" lvl="1" indent="-514350">
              <a:lnSpc>
                <a:spcPct val="100000"/>
              </a:lnSpc>
              <a:spcBef>
                <a:spcPts val="300"/>
              </a:spcBef>
              <a:buFont typeface="Symbol" panose="05050102010706020507" pitchFamily="18" charset="2"/>
              <a:buChar char=""/>
            </a:pPr>
            <a:r>
              <a:rPr lang="en-US" sz="2100" dirty="0"/>
              <a:t>SoC solution, android, iOS, windows, etc. have other applications that want to be in control of the device</a:t>
            </a:r>
          </a:p>
          <a:p>
            <a:pPr marL="514350" lvl="0" indent="-514350">
              <a:lnSpc>
                <a:spcPct val="100000"/>
              </a:lnSpc>
              <a:spcBef>
                <a:spcPts val="300"/>
              </a:spcBef>
              <a:buFont typeface="Symbol" panose="05050102010706020507" pitchFamily="18" charset="2"/>
              <a:buChar char=""/>
            </a:pPr>
            <a:r>
              <a:rPr lang="en-US" sz="2100" dirty="0"/>
              <a:t>Automatically reboot when something goes wrong resulting in less than 1 minute of downtime</a:t>
            </a:r>
          </a:p>
          <a:p>
            <a:pPr marL="514350" lvl="0" indent="-514350">
              <a:lnSpc>
                <a:spcPct val="100000"/>
              </a:lnSpc>
              <a:spcBef>
                <a:spcPts val="300"/>
              </a:spcBef>
              <a:buFont typeface="Symbol" panose="05050102010706020507" pitchFamily="18" charset="2"/>
              <a:buChar char=""/>
            </a:pPr>
            <a:r>
              <a:rPr lang="en-US" sz="2100" dirty="0"/>
              <a:t> Reverts to the last known good published presentation on cloud-connected players</a:t>
            </a:r>
          </a:p>
          <a:p>
            <a:pPr marL="0" indent="0">
              <a:lnSpc>
                <a:spcPct val="100000"/>
              </a:lnSpc>
              <a:spcBef>
                <a:spcPts val="300"/>
              </a:spcBef>
              <a:buFont typeface="Symbol" panose="05050102010706020507" pitchFamily="18" charset="2"/>
              <a:buNone/>
            </a:pPr>
            <a:r>
              <a:rPr lang="en-US" sz="2400" b="1" u="sng" dirty="0"/>
              <a:t>Remote management for all players</a:t>
            </a:r>
          </a:p>
          <a:p>
            <a:pPr marL="514350" lvl="0" indent="-514350">
              <a:lnSpc>
                <a:spcPct val="100000"/>
              </a:lnSpc>
              <a:spcBef>
                <a:spcPts val="300"/>
              </a:spcBef>
              <a:buFont typeface="Symbol" panose="05050102010706020507" pitchFamily="18" charset="2"/>
              <a:buChar char=""/>
            </a:pPr>
            <a:r>
              <a:rPr lang="en-US" sz="2100" dirty="0"/>
              <a:t>Apply updates on your terms</a:t>
            </a:r>
          </a:p>
          <a:p>
            <a:pPr marL="514350" lvl="0" indent="-514350">
              <a:lnSpc>
                <a:spcPct val="100000"/>
              </a:lnSpc>
              <a:spcBef>
                <a:spcPts val="300"/>
              </a:spcBef>
              <a:buFont typeface="Symbol" panose="05050102010706020507" pitchFamily="18" charset="2"/>
              <a:buChar char=""/>
            </a:pPr>
            <a:r>
              <a:rPr lang="en-US" sz="2100" dirty="0"/>
              <a:t>Reboot and re-configure players anywhere, anytime</a:t>
            </a:r>
          </a:p>
          <a:p>
            <a:pPr marL="514350" lvl="0" indent="-514350">
              <a:lnSpc>
                <a:spcPct val="100000"/>
              </a:lnSpc>
              <a:spcBef>
                <a:spcPts val="300"/>
              </a:spcBef>
              <a:buFont typeface="Symbol" panose="05050102010706020507" pitchFamily="18" charset="2"/>
              <a:buChar char=""/>
            </a:pPr>
            <a:r>
              <a:rPr lang="en-US" sz="2100" dirty="0"/>
              <a:t>Monitor SD card health &amp; reformat SD cards remotely</a:t>
            </a:r>
          </a:p>
          <a:p>
            <a:pPr marL="514350" lvl="0" indent="-514350">
              <a:lnSpc>
                <a:spcPct val="100000"/>
              </a:lnSpc>
              <a:spcBef>
                <a:spcPts val="300"/>
              </a:spcBef>
              <a:buFont typeface="Symbol" panose="05050102010706020507" pitchFamily="18" charset="2"/>
              <a:buChar char=""/>
            </a:pPr>
            <a:r>
              <a:rPr lang="en-US" sz="2100" dirty="0"/>
              <a:t>Connect via the </a:t>
            </a:r>
            <a:r>
              <a:rPr lang="en-US" sz="2100" dirty="0" err="1"/>
              <a:t>dws</a:t>
            </a:r>
            <a:r>
              <a:rPr lang="en-US" sz="2100" dirty="0"/>
              <a:t> or control cloud </a:t>
            </a:r>
          </a:p>
          <a:p>
            <a:pPr marL="0" indent="0">
              <a:lnSpc>
                <a:spcPct val="100000"/>
              </a:lnSpc>
              <a:spcBef>
                <a:spcPts val="300"/>
              </a:spcBef>
              <a:buFont typeface="Symbol" panose="05050102010706020507" pitchFamily="18" charset="2"/>
              <a:buNone/>
            </a:pPr>
            <a:r>
              <a:rPr lang="en-US" sz="2400" b="1" u="sng" dirty="0"/>
              <a:t>Removeable storage avoids rip/replace</a:t>
            </a:r>
          </a:p>
          <a:p>
            <a:pPr marL="514350" lvl="0" indent="-514350">
              <a:lnSpc>
                <a:spcPct val="100000"/>
              </a:lnSpc>
              <a:spcBef>
                <a:spcPts val="300"/>
              </a:spcBef>
              <a:buFont typeface="Symbol" panose="05050102010706020507" pitchFamily="18" charset="2"/>
              <a:buChar char=""/>
            </a:pPr>
            <a:r>
              <a:rPr lang="en-US" sz="2100" dirty="0"/>
              <a:t>Memory is a consumable that needs to be maintained </a:t>
            </a:r>
          </a:p>
          <a:p>
            <a:pPr marL="514350" lvl="0" indent="-514350">
              <a:lnSpc>
                <a:spcPct val="100000"/>
              </a:lnSpc>
              <a:spcBef>
                <a:spcPts val="300"/>
              </a:spcBef>
              <a:buFont typeface="Symbol" panose="05050102010706020507" pitchFamily="18" charset="2"/>
              <a:buChar char=""/>
            </a:pPr>
            <a:r>
              <a:rPr lang="en-US" sz="2100" dirty="0"/>
              <a:t>Easy to replace or upgrade as capacity needs increase</a:t>
            </a:r>
          </a:p>
          <a:p>
            <a:pPr marL="0" lvl="0" indent="0">
              <a:lnSpc>
                <a:spcPct val="100000"/>
              </a:lnSpc>
              <a:spcBef>
                <a:spcPts val="300"/>
              </a:spcBef>
              <a:buFont typeface="Symbol" panose="05050102010706020507" pitchFamily="18" charset="2"/>
              <a:buNone/>
            </a:pPr>
            <a:r>
              <a:rPr lang="en-US" sz="2100" dirty="0"/>
              <a:t>---------</a:t>
            </a:r>
          </a:p>
          <a:p>
            <a:pPr marL="171450" indent="-171450">
              <a:buFont typeface="Arial" panose="020B0604020202020204" pitchFamily="34" charset="0"/>
              <a:buChar char="•"/>
            </a:pPr>
            <a:r>
              <a:rPr lang="en-US" sz="2400" dirty="0"/>
              <a:t>Example customer: </a:t>
            </a:r>
            <a:r>
              <a:rPr lang="en-US" sz="2400" dirty="0" err="1"/>
              <a:t>PatientPoint</a:t>
            </a:r>
            <a:r>
              <a:rPr lang="en-US" sz="2400" dirty="0"/>
              <a:t>: their uptimes are in high 90s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Competition: </a:t>
            </a:r>
          </a:p>
          <a:p>
            <a:pPr marL="8572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BrightSignOS is the leading and one of the very few commercial-grade operating systems built and designed only to run signage. </a:t>
            </a:r>
          </a:p>
          <a:p>
            <a:pPr marL="8572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SoC and PC solutions that run OS are foundationally built for non-signage purposes</a:t>
            </a:r>
          </a:p>
          <a:p>
            <a:pPr marL="171450" marR="0" indent="-171450">
              <a:buFont typeface="Arial" panose="020B0604020202020204" pitchFamily="34" charset="0"/>
              <a:buChar char="•"/>
            </a:pPr>
            <a:r>
              <a:rPr lang="en-US" sz="2400" dirty="0"/>
              <a:t>Free Cloud-connectivity for real-time player health &amp; controls without putting boots on the ground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Removeable storage is a benefit as it is a consumable and reduces the need to rip/replace. Examples of consumables: Cars have tires to replace periodically, fans on a PC need to be serviced/replaced, but our players don’t have them. </a:t>
            </a:r>
          </a:p>
          <a:p>
            <a:pPr marL="0" lvl="0" indent="0">
              <a:lnSpc>
                <a:spcPct val="100000"/>
              </a:lnSpc>
              <a:spcBef>
                <a:spcPts val="300"/>
              </a:spcBef>
              <a:buFont typeface="Symbol" panose="05050102010706020507" pitchFamily="18" charset="2"/>
              <a:buNone/>
            </a:pPr>
            <a:endParaRPr lang="en-US" sz="21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A5D0B2C8-089D-F44F-9056-E4858B823D55}" type="slidenum">
              <a:rPr lang="en-US" smtClean="0"/>
              <a:t>10</a:t>
            </a:fld>
            <a:endParaRPr lang="en-US"/>
          </a:p>
        </p:txBody>
      </p:sp>
    </p:spTree>
    <p:extLst>
      <p:ext uri="{BB962C8B-B14F-4D97-AF65-F5344CB8AC3E}">
        <p14:creationId xmlns:p14="http://schemas.microsoft.com/office/powerpoint/2010/main" val="3186157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4AEE444D-C350-40E2-8AF4-464D4D71FD84}" type="datetimeFigureOut">
              <a:rPr lang="en-US" smtClean="0"/>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DD5E7-4292-4A31-B513-0F002613ECF8}" type="slidenum">
              <a:rPr lang="en-US" smtClean="0"/>
              <a:t>‹#›</a:t>
            </a:fld>
            <a:endParaRPr lang="en-US"/>
          </a:p>
        </p:txBody>
      </p:sp>
    </p:spTree>
    <p:extLst>
      <p:ext uri="{BB962C8B-B14F-4D97-AF65-F5344CB8AC3E}">
        <p14:creationId xmlns:p14="http://schemas.microsoft.com/office/powerpoint/2010/main" val="3825776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50659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89152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Master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C665A875-C5FA-4242-9B11-A0AD06F3CF9B}"/>
              </a:ext>
            </a:extLst>
          </p:cNvPr>
          <p:cNvSpPr>
            <a:spLocks noGrp="1"/>
          </p:cNvSpPr>
          <p:nvPr>
            <p:ph type="pic" sz="quarter" idx="10" hasCustomPrompt="1"/>
          </p:nvPr>
        </p:nvSpPr>
        <p:spPr>
          <a:xfrm>
            <a:off x="1" y="0"/>
            <a:ext cx="18287999" cy="10287000"/>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20308510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7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4FA71971-FA32-405E-8B91-98BC53F6362F}"/>
              </a:ext>
            </a:extLst>
          </p:cNvPr>
          <p:cNvSpPr>
            <a:spLocks noGrp="1"/>
          </p:cNvSpPr>
          <p:nvPr>
            <p:ph type="pic" sz="quarter" idx="14" hasCustomPrompt="1"/>
          </p:nvPr>
        </p:nvSpPr>
        <p:spPr>
          <a:xfrm>
            <a:off x="913475" y="876044"/>
            <a:ext cx="9259226" cy="8477507"/>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34888073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9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079B16E4-29F6-4637-B895-1D21FC21878A}"/>
              </a:ext>
            </a:extLst>
          </p:cNvPr>
          <p:cNvSpPr>
            <a:spLocks noGrp="1"/>
          </p:cNvSpPr>
          <p:nvPr>
            <p:ph type="pic" sz="quarter" idx="15" hasCustomPrompt="1"/>
          </p:nvPr>
        </p:nvSpPr>
        <p:spPr>
          <a:xfrm>
            <a:off x="1926236" y="3552669"/>
            <a:ext cx="14435528" cy="6734331"/>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30629382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 Master Layout">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9EB5E956-8933-4751-B348-F81A0B6E840E}"/>
              </a:ext>
            </a:extLst>
          </p:cNvPr>
          <p:cNvSpPr>
            <a:spLocks noGrp="1"/>
          </p:cNvSpPr>
          <p:nvPr>
            <p:ph type="pic" sz="quarter" idx="10" hasCustomPrompt="1"/>
          </p:nvPr>
        </p:nvSpPr>
        <p:spPr>
          <a:xfrm>
            <a:off x="11220450" y="895350"/>
            <a:ext cx="6305550" cy="7734300"/>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5009772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40782B09-7F5D-B54F-95D0-B5A1338664CF}"/>
              </a:ext>
            </a:extLst>
          </p:cNvPr>
          <p:cNvSpPr>
            <a:spLocks noGrp="1"/>
          </p:cNvSpPr>
          <p:nvPr>
            <p:ph type="pic" sz="quarter" idx="10" hasCustomPrompt="1"/>
          </p:nvPr>
        </p:nvSpPr>
        <p:spPr>
          <a:xfrm>
            <a:off x="913474" y="876043"/>
            <a:ext cx="9259226" cy="8477507"/>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9EB5E956-8933-4751-B348-F81A0B6E840E}"/>
              </a:ext>
            </a:extLst>
          </p:cNvPr>
          <p:cNvSpPr>
            <a:spLocks noGrp="1"/>
          </p:cNvSpPr>
          <p:nvPr>
            <p:ph type="pic" sz="quarter" idx="10" hasCustomPrompt="1"/>
          </p:nvPr>
        </p:nvSpPr>
        <p:spPr>
          <a:xfrm>
            <a:off x="759185" y="723900"/>
            <a:ext cx="7482563" cy="4857750"/>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 Master Layout">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9EB5E956-8933-4751-B348-F81A0B6E840E}"/>
              </a:ext>
            </a:extLst>
          </p:cNvPr>
          <p:cNvSpPr>
            <a:spLocks noGrp="1"/>
          </p:cNvSpPr>
          <p:nvPr>
            <p:ph type="pic" sz="quarter" idx="10" hasCustomPrompt="1"/>
          </p:nvPr>
        </p:nvSpPr>
        <p:spPr>
          <a:xfrm>
            <a:off x="11464603" y="733160"/>
            <a:ext cx="6072128" cy="4024679"/>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8" name="Picture Placeholder 8">
            <a:extLst>
              <a:ext uri="{FF2B5EF4-FFF2-40B4-BE49-F238E27FC236}">
                <a16:creationId xmlns:a16="http://schemas.microsoft.com/office/drawing/2014/main" id="{9EB5E956-8933-4751-B348-F81A0B6E840E}"/>
              </a:ext>
            </a:extLst>
          </p:cNvPr>
          <p:cNvSpPr>
            <a:spLocks noGrp="1"/>
          </p:cNvSpPr>
          <p:nvPr>
            <p:ph type="pic" sz="quarter" idx="11" hasCustomPrompt="1"/>
          </p:nvPr>
        </p:nvSpPr>
        <p:spPr>
          <a:xfrm>
            <a:off x="11464604" y="5481505"/>
            <a:ext cx="6072128" cy="4024679"/>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 Master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5867C961-8096-4663-BD49-60816DBBC7EB}"/>
              </a:ext>
            </a:extLst>
          </p:cNvPr>
          <p:cNvSpPr>
            <a:spLocks noGrp="1"/>
          </p:cNvSpPr>
          <p:nvPr>
            <p:ph type="pic" sz="quarter" idx="12" hasCustomPrompt="1"/>
          </p:nvPr>
        </p:nvSpPr>
        <p:spPr>
          <a:xfrm>
            <a:off x="2133598" y="685801"/>
            <a:ext cx="4901255" cy="8871734"/>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8" name="Picture Placeholder 8">
            <a:extLst>
              <a:ext uri="{FF2B5EF4-FFF2-40B4-BE49-F238E27FC236}">
                <a16:creationId xmlns:a16="http://schemas.microsoft.com/office/drawing/2014/main" id="{4F6D574E-19BC-46CD-A5D7-B5C0CACF2314}"/>
              </a:ext>
            </a:extLst>
          </p:cNvPr>
          <p:cNvSpPr>
            <a:spLocks noGrp="1"/>
          </p:cNvSpPr>
          <p:nvPr>
            <p:ph type="pic" sz="quarter" idx="13" hasCustomPrompt="1"/>
          </p:nvPr>
        </p:nvSpPr>
        <p:spPr>
          <a:xfrm>
            <a:off x="7327118" y="5322958"/>
            <a:ext cx="5098881" cy="4234577"/>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4" name="Picture Placeholder 8">
            <a:extLst>
              <a:ext uri="{FF2B5EF4-FFF2-40B4-BE49-F238E27FC236}">
                <a16:creationId xmlns:a16="http://schemas.microsoft.com/office/drawing/2014/main" id="{AC3ECA9A-B2EB-9448-A3C8-4388C918E11C}"/>
              </a:ext>
            </a:extLst>
          </p:cNvPr>
          <p:cNvSpPr>
            <a:spLocks noGrp="1"/>
          </p:cNvSpPr>
          <p:nvPr>
            <p:ph type="pic" sz="quarter" idx="14" hasCustomPrompt="1"/>
          </p:nvPr>
        </p:nvSpPr>
        <p:spPr>
          <a:xfrm>
            <a:off x="7327118" y="685799"/>
            <a:ext cx="5098881" cy="4234577"/>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5" name="Picture Placeholder 8">
            <a:extLst>
              <a:ext uri="{FF2B5EF4-FFF2-40B4-BE49-F238E27FC236}">
                <a16:creationId xmlns:a16="http://schemas.microsoft.com/office/drawing/2014/main" id="{FBCBA6DD-B192-B245-BE97-E9BBD174E340}"/>
              </a:ext>
            </a:extLst>
          </p:cNvPr>
          <p:cNvSpPr>
            <a:spLocks noGrp="1"/>
          </p:cNvSpPr>
          <p:nvPr>
            <p:ph type="pic" sz="quarter" idx="15" hasCustomPrompt="1"/>
          </p:nvPr>
        </p:nvSpPr>
        <p:spPr>
          <a:xfrm>
            <a:off x="12725399" y="685801"/>
            <a:ext cx="4901255" cy="8871734"/>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553091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 Master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7B2CD84-AFC4-F846-92CF-C8713DE6EB63}"/>
              </a:ext>
            </a:extLst>
          </p:cNvPr>
          <p:cNvSpPr>
            <a:spLocks noGrp="1"/>
          </p:cNvSpPr>
          <p:nvPr>
            <p:ph type="pic" sz="quarter" idx="12" hasCustomPrompt="1"/>
          </p:nvPr>
        </p:nvSpPr>
        <p:spPr>
          <a:xfrm flipH="1">
            <a:off x="7225352" y="3314702"/>
            <a:ext cx="3031002" cy="5486400"/>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5" name="Picture Placeholder 8">
            <a:extLst>
              <a:ext uri="{FF2B5EF4-FFF2-40B4-BE49-F238E27FC236}">
                <a16:creationId xmlns:a16="http://schemas.microsoft.com/office/drawing/2014/main" id="{FE38CB7C-40F1-6D42-8107-D90A8B35FF64}"/>
              </a:ext>
            </a:extLst>
          </p:cNvPr>
          <p:cNvSpPr>
            <a:spLocks noGrp="1"/>
          </p:cNvSpPr>
          <p:nvPr>
            <p:ph type="pic" sz="quarter" idx="13" hasCustomPrompt="1"/>
          </p:nvPr>
        </p:nvSpPr>
        <p:spPr>
          <a:xfrm flipH="1">
            <a:off x="3834447" y="3314699"/>
            <a:ext cx="3153218" cy="2618720"/>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8">
            <a:extLst>
              <a:ext uri="{FF2B5EF4-FFF2-40B4-BE49-F238E27FC236}">
                <a16:creationId xmlns:a16="http://schemas.microsoft.com/office/drawing/2014/main" id="{B487AF7D-1DDD-2345-BB27-16123DB4E67C}"/>
              </a:ext>
            </a:extLst>
          </p:cNvPr>
          <p:cNvSpPr>
            <a:spLocks noGrp="1"/>
          </p:cNvSpPr>
          <p:nvPr>
            <p:ph type="pic" sz="quarter" idx="14" hasCustomPrompt="1"/>
          </p:nvPr>
        </p:nvSpPr>
        <p:spPr>
          <a:xfrm flipH="1">
            <a:off x="3834447" y="6248401"/>
            <a:ext cx="3153218" cy="2618720"/>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7" name="Picture Placeholder 8">
            <a:extLst>
              <a:ext uri="{FF2B5EF4-FFF2-40B4-BE49-F238E27FC236}">
                <a16:creationId xmlns:a16="http://schemas.microsoft.com/office/drawing/2014/main" id="{F9177259-1E1A-854B-B0C2-EB2AA67CBF18}"/>
              </a:ext>
            </a:extLst>
          </p:cNvPr>
          <p:cNvSpPr>
            <a:spLocks noGrp="1"/>
          </p:cNvSpPr>
          <p:nvPr>
            <p:ph type="pic" sz="quarter" idx="15" hasCustomPrompt="1"/>
          </p:nvPr>
        </p:nvSpPr>
        <p:spPr>
          <a:xfrm flipH="1">
            <a:off x="10494041" y="3314699"/>
            <a:ext cx="3031002" cy="5486400"/>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8" name="Picture Placeholder 8">
            <a:extLst>
              <a:ext uri="{FF2B5EF4-FFF2-40B4-BE49-F238E27FC236}">
                <a16:creationId xmlns:a16="http://schemas.microsoft.com/office/drawing/2014/main" id="{ED5CC779-07D7-6049-92D3-D9BF6D8223B8}"/>
              </a:ext>
            </a:extLst>
          </p:cNvPr>
          <p:cNvSpPr>
            <a:spLocks noGrp="1"/>
          </p:cNvSpPr>
          <p:nvPr>
            <p:ph type="pic" sz="quarter" idx="16" hasCustomPrompt="1"/>
          </p:nvPr>
        </p:nvSpPr>
        <p:spPr>
          <a:xfrm flipH="1">
            <a:off x="13762730" y="3314696"/>
            <a:ext cx="3153218" cy="2618720"/>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9" name="Picture Placeholder 8">
            <a:extLst>
              <a:ext uri="{FF2B5EF4-FFF2-40B4-BE49-F238E27FC236}">
                <a16:creationId xmlns:a16="http://schemas.microsoft.com/office/drawing/2014/main" id="{7B0096DC-B078-E948-81D4-8B64D94B614E}"/>
              </a:ext>
            </a:extLst>
          </p:cNvPr>
          <p:cNvSpPr>
            <a:spLocks noGrp="1"/>
          </p:cNvSpPr>
          <p:nvPr>
            <p:ph type="pic" sz="quarter" idx="17" hasCustomPrompt="1"/>
          </p:nvPr>
        </p:nvSpPr>
        <p:spPr>
          <a:xfrm flipH="1">
            <a:off x="13762730" y="6248398"/>
            <a:ext cx="3153218" cy="2618720"/>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9 Master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7B2CD84-AFC4-F846-92CF-C8713DE6EB63}"/>
              </a:ext>
            </a:extLst>
          </p:cNvPr>
          <p:cNvSpPr>
            <a:spLocks noGrp="1"/>
          </p:cNvSpPr>
          <p:nvPr>
            <p:ph type="pic" sz="quarter" idx="12" hasCustomPrompt="1"/>
          </p:nvPr>
        </p:nvSpPr>
        <p:spPr>
          <a:xfrm flipH="1">
            <a:off x="8991226" y="3314702"/>
            <a:ext cx="3990214" cy="5486400"/>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7" name="Picture Placeholder 8">
            <a:extLst>
              <a:ext uri="{FF2B5EF4-FFF2-40B4-BE49-F238E27FC236}">
                <a16:creationId xmlns:a16="http://schemas.microsoft.com/office/drawing/2014/main" id="{F9177259-1E1A-854B-B0C2-EB2AA67CBF18}"/>
              </a:ext>
            </a:extLst>
          </p:cNvPr>
          <p:cNvSpPr>
            <a:spLocks noGrp="1"/>
          </p:cNvSpPr>
          <p:nvPr>
            <p:ph type="pic" sz="quarter" idx="15" hasCustomPrompt="1"/>
          </p:nvPr>
        </p:nvSpPr>
        <p:spPr>
          <a:xfrm flipH="1">
            <a:off x="13142852" y="3314699"/>
            <a:ext cx="3990214" cy="5486400"/>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2" name="Picture Placeholder 8">
            <a:extLst>
              <a:ext uri="{FF2B5EF4-FFF2-40B4-BE49-F238E27FC236}">
                <a16:creationId xmlns:a16="http://schemas.microsoft.com/office/drawing/2014/main" id="{ECF3A547-BBA0-5235-7DCF-9A8DE3B26E9C}"/>
              </a:ext>
            </a:extLst>
          </p:cNvPr>
          <p:cNvSpPr>
            <a:spLocks noGrp="1"/>
          </p:cNvSpPr>
          <p:nvPr>
            <p:ph type="pic" sz="quarter" idx="16" hasCustomPrompt="1"/>
          </p:nvPr>
        </p:nvSpPr>
        <p:spPr>
          <a:xfrm flipH="1">
            <a:off x="687974" y="3314699"/>
            <a:ext cx="3990214" cy="5486400"/>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4" name="Picture Placeholder 8">
            <a:extLst>
              <a:ext uri="{FF2B5EF4-FFF2-40B4-BE49-F238E27FC236}">
                <a16:creationId xmlns:a16="http://schemas.microsoft.com/office/drawing/2014/main" id="{49CEF814-452E-1593-9274-103504A97EE0}"/>
              </a:ext>
            </a:extLst>
          </p:cNvPr>
          <p:cNvSpPr>
            <a:spLocks noGrp="1"/>
          </p:cNvSpPr>
          <p:nvPr>
            <p:ph type="pic" sz="quarter" idx="17" hasCustomPrompt="1"/>
          </p:nvPr>
        </p:nvSpPr>
        <p:spPr>
          <a:xfrm flipH="1">
            <a:off x="4839600" y="3314696"/>
            <a:ext cx="3990214" cy="5486400"/>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32529706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D3D986E1-33B4-4F3B-AE14-7E74B0CAF028}"/>
              </a:ext>
            </a:extLst>
          </p:cNvPr>
          <p:cNvSpPr>
            <a:spLocks noGrp="1"/>
          </p:cNvSpPr>
          <p:nvPr>
            <p:ph type="pic" sz="quarter" idx="12" hasCustomPrompt="1"/>
          </p:nvPr>
        </p:nvSpPr>
        <p:spPr>
          <a:xfrm>
            <a:off x="1198061" y="2541416"/>
            <a:ext cx="5990547" cy="5996193"/>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 Master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56C317-D8EA-4790-9492-3318AD88460A}"/>
              </a:ext>
            </a:extLst>
          </p:cNvPr>
          <p:cNvSpPr>
            <a:spLocks noGrp="1"/>
          </p:cNvSpPr>
          <p:nvPr>
            <p:ph type="pic" sz="quarter" idx="12" hasCustomPrompt="1"/>
          </p:nvPr>
        </p:nvSpPr>
        <p:spPr>
          <a:xfrm>
            <a:off x="1635958" y="3143831"/>
            <a:ext cx="6972470" cy="4648313"/>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 Master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 Master Layout">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3DB2101A-67D7-4EFE-AC9A-FE87C28BFDA6}"/>
              </a:ext>
            </a:extLst>
          </p:cNvPr>
          <p:cNvSpPr>
            <a:spLocks noGrp="1"/>
          </p:cNvSpPr>
          <p:nvPr>
            <p:ph type="pic" sz="quarter" idx="10" hasCustomPrompt="1"/>
          </p:nvPr>
        </p:nvSpPr>
        <p:spPr>
          <a:xfrm>
            <a:off x="1058061" y="595238"/>
            <a:ext cx="9133689" cy="9133689"/>
          </a:xfrm>
          <a:custGeom>
            <a:avLst/>
            <a:gdLst>
              <a:gd name="connsiteX0" fmla="*/ 3425251 w 6850502"/>
              <a:gd name="connsiteY0" fmla="*/ 0 h 6850502"/>
              <a:gd name="connsiteX1" fmla="*/ 6850502 w 6850502"/>
              <a:gd name="connsiteY1" fmla="*/ 3425251 h 6850502"/>
              <a:gd name="connsiteX2" fmla="*/ 3425251 w 6850502"/>
              <a:gd name="connsiteY2" fmla="*/ 6850502 h 6850502"/>
              <a:gd name="connsiteX3" fmla="*/ 0 w 6850502"/>
              <a:gd name="connsiteY3" fmla="*/ 3425251 h 6850502"/>
              <a:gd name="connsiteX4" fmla="*/ 3425251 w 6850502"/>
              <a:gd name="connsiteY4" fmla="*/ 0 h 6850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0502" h="6850502">
                <a:moveTo>
                  <a:pt x="3425251" y="0"/>
                </a:moveTo>
                <a:cubicBezTo>
                  <a:pt x="5316965" y="0"/>
                  <a:pt x="6850502" y="1533537"/>
                  <a:pt x="6850502" y="3425251"/>
                </a:cubicBezTo>
                <a:cubicBezTo>
                  <a:pt x="6850502" y="5316965"/>
                  <a:pt x="5316965" y="6850502"/>
                  <a:pt x="3425251" y="6850502"/>
                </a:cubicBezTo>
                <a:cubicBezTo>
                  <a:pt x="1533537" y="6850502"/>
                  <a:pt x="0" y="5316965"/>
                  <a:pt x="0" y="3425251"/>
                </a:cubicBezTo>
                <a:cubicBezTo>
                  <a:pt x="0" y="1533537"/>
                  <a:pt x="1533537" y="0"/>
                  <a:pt x="3425251" y="0"/>
                </a:cubicBezTo>
                <a:close/>
              </a:path>
            </a:pathLst>
          </a:custGeom>
          <a:pattFill prst="pct5">
            <a:fgClr>
              <a:schemeClr val="accent1"/>
            </a:fgClr>
            <a:bgClr>
              <a:schemeClr val="bg1"/>
            </a:bgClr>
          </a:pattFill>
        </p:spPr>
        <p:txBody>
          <a:bodyPr wrap="square" anchor="ctr">
            <a:noAutofit/>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 Master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DB2101A-67D7-4EFE-AC9A-FE87C28BFDA6}"/>
              </a:ext>
            </a:extLst>
          </p:cNvPr>
          <p:cNvSpPr>
            <a:spLocks noGrp="1"/>
          </p:cNvSpPr>
          <p:nvPr>
            <p:ph type="pic" sz="quarter" idx="12" hasCustomPrompt="1"/>
          </p:nvPr>
        </p:nvSpPr>
        <p:spPr>
          <a:xfrm>
            <a:off x="1705761" y="704382"/>
            <a:ext cx="3742539" cy="3742539"/>
          </a:xfrm>
          <a:custGeom>
            <a:avLst/>
            <a:gdLst>
              <a:gd name="connsiteX0" fmla="*/ 3425251 w 6850502"/>
              <a:gd name="connsiteY0" fmla="*/ 0 h 6850502"/>
              <a:gd name="connsiteX1" fmla="*/ 6850502 w 6850502"/>
              <a:gd name="connsiteY1" fmla="*/ 3425251 h 6850502"/>
              <a:gd name="connsiteX2" fmla="*/ 3425251 w 6850502"/>
              <a:gd name="connsiteY2" fmla="*/ 6850502 h 6850502"/>
              <a:gd name="connsiteX3" fmla="*/ 0 w 6850502"/>
              <a:gd name="connsiteY3" fmla="*/ 3425251 h 6850502"/>
              <a:gd name="connsiteX4" fmla="*/ 3425251 w 6850502"/>
              <a:gd name="connsiteY4" fmla="*/ 0 h 6850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0502" h="6850502">
                <a:moveTo>
                  <a:pt x="3425251" y="0"/>
                </a:moveTo>
                <a:cubicBezTo>
                  <a:pt x="5316965" y="0"/>
                  <a:pt x="6850502" y="1533537"/>
                  <a:pt x="6850502" y="3425251"/>
                </a:cubicBezTo>
                <a:cubicBezTo>
                  <a:pt x="6850502" y="5316965"/>
                  <a:pt x="5316965" y="6850502"/>
                  <a:pt x="3425251" y="6850502"/>
                </a:cubicBezTo>
                <a:cubicBezTo>
                  <a:pt x="1533537" y="6850502"/>
                  <a:pt x="0" y="5316965"/>
                  <a:pt x="0" y="3425251"/>
                </a:cubicBezTo>
                <a:cubicBezTo>
                  <a:pt x="0" y="1533537"/>
                  <a:pt x="1533537" y="0"/>
                  <a:pt x="3425251" y="0"/>
                </a:cubicBezTo>
                <a:close/>
              </a:path>
            </a:pathLst>
          </a:custGeom>
          <a:pattFill prst="pct5">
            <a:fgClr>
              <a:schemeClr val="accent1"/>
            </a:fgClr>
            <a:bgClr>
              <a:schemeClr val="bg1"/>
            </a:bgClr>
          </a:pattFill>
        </p:spPr>
        <p:txBody>
          <a:bodyPr wrap="square" anchor="ctr">
            <a:noAutofit/>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4">
            <a:extLst>
              <a:ext uri="{FF2B5EF4-FFF2-40B4-BE49-F238E27FC236}">
                <a16:creationId xmlns:a16="http://schemas.microsoft.com/office/drawing/2014/main" id="{3DB2101A-67D7-4EFE-AC9A-FE87C28BFDA6}"/>
              </a:ext>
            </a:extLst>
          </p:cNvPr>
          <p:cNvSpPr>
            <a:spLocks noGrp="1"/>
          </p:cNvSpPr>
          <p:nvPr>
            <p:ph type="pic" sz="quarter" idx="13" hasCustomPrompt="1"/>
          </p:nvPr>
        </p:nvSpPr>
        <p:spPr>
          <a:xfrm>
            <a:off x="1705761" y="5790732"/>
            <a:ext cx="3742539" cy="3742539"/>
          </a:xfrm>
          <a:custGeom>
            <a:avLst/>
            <a:gdLst>
              <a:gd name="connsiteX0" fmla="*/ 3425251 w 6850502"/>
              <a:gd name="connsiteY0" fmla="*/ 0 h 6850502"/>
              <a:gd name="connsiteX1" fmla="*/ 6850502 w 6850502"/>
              <a:gd name="connsiteY1" fmla="*/ 3425251 h 6850502"/>
              <a:gd name="connsiteX2" fmla="*/ 3425251 w 6850502"/>
              <a:gd name="connsiteY2" fmla="*/ 6850502 h 6850502"/>
              <a:gd name="connsiteX3" fmla="*/ 0 w 6850502"/>
              <a:gd name="connsiteY3" fmla="*/ 3425251 h 6850502"/>
              <a:gd name="connsiteX4" fmla="*/ 3425251 w 6850502"/>
              <a:gd name="connsiteY4" fmla="*/ 0 h 6850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0502" h="6850502">
                <a:moveTo>
                  <a:pt x="3425251" y="0"/>
                </a:moveTo>
                <a:cubicBezTo>
                  <a:pt x="5316965" y="0"/>
                  <a:pt x="6850502" y="1533537"/>
                  <a:pt x="6850502" y="3425251"/>
                </a:cubicBezTo>
                <a:cubicBezTo>
                  <a:pt x="6850502" y="5316965"/>
                  <a:pt x="5316965" y="6850502"/>
                  <a:pt x="3425251" y="6850502"/>
                </a:cubicBezTo>
                <a:cubicBezTo>
                  <a:pt x="1533537" y="6850502"/>
                  <a:pt x="0" y="5316965"/>
                  <a:pt x="0" y="3425251"/>
                </a:cubicBezTo>
                <a:cubicBezTo>
                  <a:pt x="0" y="1533537"/>
                  <a:pt x="1533537" y="0"/>
                  <a:pt x="3425251" y="0"/>
                </a:cubicBezTo>
                <a:close/>
              </a:path>
            </a:pathLst>
          </a:custGeom>
          <a:pattFill prst="pct5">
            <a:fgClr>
              <a:schemeClr val="accent1"/>
            </a:fgClr>
            <a:bgClr>
              <a:schemeClr val="bg1"/>
            </a:bgClr>
          </a:pattFill>
        </p:spPr>
        <p:txBody>
          <a:bodyPr wrap="square" anchor="ctr">
            <a:noAutofit/>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16266760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 Master Layout">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55481863-EC87-4497-947B-34B0858FE0E2}"/>
              </a:ext>
            </a:extLst>
          </p:cNvPr>
          <p:cNvSpPr>
            <a:spLocks noGrp="1"/>
          </p:cNvSpPr>
          <p:nvPr>
            <p:ph type="pic" sz="quarter" idx="12" hasCustomPrompt="1"/>
          </p:nvPr>
        </p:nvSpPr>
        <p:spPr>
          <a:xfrm>
            <a:off x="5266859" y="990601"/>
            <a:ext cx="5928240" cy="4014617"/>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8" name="Picture Placeholder 8">
            <a:extLst>
              <a:ext uri="{FF2B5EF4-FFF2-40B4-BE49-F238E27FC236}">
                <a16:creationId xmlns:a16="http://schemas.microsoft.com/office/drawing/2014/main" id="{A29EE630-89EE-49CF-A95D-B66AA4FE5E06}"/>
              </a:ext>
            </a:extLst>
          </p:cNvPr>
          <p:cNvSpPr>
            <a:spLocks noGrp="1"/>
          </p:cNvSpPr>
          <p:nvPr>
            <p:ph type="pic" sz="quarter" idx="13" hasCustomPrompt="1"/>
          </p:nvPr>
        </p:nvSpPr>
        <p:spPr>
          <a:xfrm>
            <a:off x="11413194" y="990601"/>
            <a:ext cx="5928240" cy="4014617"/>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9" name="Picture Placeholder 8">
            <a:extLst>
              <a:ext uri="{FF2B5EF4-FFF2-40B4-BE49-F238E27FC236}">
                <a16:creationId xmlns:a16="http://schemas.microsoft.com/office/drawing/2014/main" id="{4C02FE3B-016B-43BE-83B4-88B579DD2C31}"/>
              </a:ext>
            </a:extLst>
          </p:cNvPr>
          <p:cNvSpPr>
            <a:spLocks noGrp="1"/>
          </p:cNvSpPr>
          <p:nvPr>
            <p:ph type="pic" sz="quarter" idx="14" hasCustomPrompt="1"/>
          </p:nvPr>
        </p:nvSpPr>
        <p:spPr>
          <a:xfrm>
            <a:off x="5266859" y="5205584"/>
            <a:ext cx="12074576" cy="4014617"/>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 Master 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CD6F3D89-9605-477D-852E-EC2C273477A7}"/>
              </a:ext>
            </a:extLst>
          </p:cNvPr>
          <p:cNvSpPr>
            <a:spLocks noGrp="1"/>
          </p:cNvSpPr>
          <p:nvPr>
            <p:ph type="pic" sz="quarter" idx="14" hasCustomPrompt="1"/>
          </p:nvPr>
        </p:nvSpPr>
        <p:spPr>
          <a:xfrm>
            <a:off x="8629651" y="2"/>
            <a:ext cx="9650855" cy="10287000"/>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 Master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418AD0E2-F334-4ADF-B32F-8DEDD621A74D}"/>
              </a:ext>
            </a:extLst>
          </p:cNvPr>
          <p:cNvSpPr>
            <a:spLocks noGrp="1"/>
          </p:cNvSpPr>
          <p:nvPr>
            <p:ph type="pic" sz="quarter" idx="14" hasCustomPrompt="1"/>
          </p:nvPr>
        </p:nvSpPr>
        <p:spPr>
          <a:xfrm>
            <a:off x="1051184" y="2900910"/>
            <a:ext cx="3530184" cy="5846163"/>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8">
            <a:extLst>
              <a:ext uri="{FF2B5EF4-FFF2-40B4-BE49-F238E27FC236}">
                <a16:creationId xmlns:a16="http://schemas.microsoft.com/office/drawing/2014/main" id="{3D2D17C4-C786-4822-943B-B5ACDD32E937}"/>
              </a:ext>
            </a:extLst>
          </p:cNvPr>
          <p:cNvSpPr>
            <a:spLocks noGrp="1"/>
          </p:cNvSpPr>
          <p:nvPr>
            <p:ph type="pic" sz="quarter" idx="15" hasCustomPrompt="1"/>
          </p:nvPr>
        </p:nvSpPr>
        <p:spPr>
          <a:xfrm>
            <a:off x="9618063" y="2900910"/>
            <a:ext cx="3530184" cy="5846163"/>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913041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 Master Layout">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E2EC4B4B-5740-4F09-8F8A-2F5D7CFC325A}"/>
              </a:ext>
            </a:extLst>
          </p:cNvPr>
          <p:cNvSpPr>
            <a:spLocks noGrp="1"/>
          </p:cNvSpPr>
          <p:nvPr>
            <p:ph type="pic" sz="quarter" idx="14" hasCustomPrompt="1"/>
          </p:nvPr>
        </p:nvSpPr>
        <p:spPr>
          <a:xfrm>
            <a:off x="990600" y="0"/>
            <a:ext cx="5181600" cy="5181600"/>
          </a:xfrm>
          <a:custGeom>
            <a:avLst/>
            <a:gdLst>
              <a:gd name="connsiteX0" fmla="*/ 2134894 w 4269788"/>
              <a:gd name="connsiteY0" fmla="*/ 0 h 4269788"/>
              <a:gd name="connsiteX1" fmla="*/ 4269788 w 4269788"/>
              <a:gd name="connsiteY1" fmla="*/ 2134894 h 4269788"/>
              <a:gd name="connsiteX2" fmla="*/ 2134894 w 4269788"/>
              <a:gd name="connsiteY2" fmla="*/ 4269788 h 4269788"/>
              <a:gd name="connsiteX3" fmla="*/ 0 w 4269788"/>
              <a:gd name="connsiteY3" fmla="*/ 2134894 h 4269788"/>
            </a:gdLst>
            <a:ahLst/>
            <a:cxnLst>
              <a:cxn ang="0">
                <a:pos x="connsiteX0" y="connsiteY0"/>
              </a:cxn>
              <a:cxn ang="0">
                <a:pos x="connsiteX1" y="connsiteY1"/>
              </a:cxn>
              <a:cxn ang="0">
                <a:pos x="connsiteX2" y="connsiteY2"/>
              </a:cxn>
              <a:cxn ang="0">
                <a:pos x="connsiteX3" y="connsiteY3"/>
              </a:cxn>
            </a:cxnLst>
            <a:rect l="l" t="t" r="r" b="b"/>
            <a:pathLst>
              <a:path w="4269788" h="4269788">
                <a:moveTo>
                  <a:pt x="2134894" y="0"/>
                </a:moveTo>
                <a:lnTo>
                  <a:pt x="4269788" y="2134894"/>
                </a:lnTo>
                <a:lnTo>
                  <a:pt x="2134894" y="4269788"/>
                </a:lnTo>
                <a:lnTo>
                  <a:pt x="0" y="2134894"/>
                </a:lnTo>
                <a:close/>
              </a:path>
            </a:pathLst>
          </a:custGeom>
          <a:pattFill prst="pct5">
            <a:fgClr>
              <a:schemeClr val="accent1"/>
            </a:fgClr>
            <a:bgClr>
              <a:schemeClr val="bg1"/>
            </a:bgClr>
          </a:pattFill>
        </p:spPr>
        <p:txBody>
          <a:bodyPr wrap="square" anchor="ctr">
            <a:noAutofit/>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8" name="Picture Placeholder 6">
            <a:extLst>
              <a:ext uri="{FF2B5EF4-FFF2-40B4-BE49-F238E27FC236}">
                <a16:creationId xmlns:a16="http://schemas.microsoft.com/office/drawing/2014/main" id="{E2EC4B4B-5740-4F09-8F8A-2F5D7CFC325A}"/>
              </a:ext>
            </a:extLst>
          </p:cNvPr>
          <p:cNvSpPr>
            <a:spLocks noGrp="1"/>
          </p:cNvSpPr>
          <p:nvPr>
            <p:ph type="pic" sz="quarter" idx="15" hasCustomPrompt="1"/>
          </p:nvPr>
        </p:nvSpPr>
        <p:spPr>
          <a:xfrm>
            <a:off x="990600" y="5181600"/>
            <a:ext cx="5181600" cy="5181600"/>
          </a:xfrm>
          <a:custGeom>
            <a:avLst/>
            <a:gdLst>
              <a:gd name="connsiteX0" fmla="*/ 2134894 w 4269788"/>
              <a:gd name="connsiteY0" fmla="*/ 0 h 4269788"/>
              <a:gd name="connsiteX1" fmla="*/ 4269788 w 4269788"/>
              <a:gd name="connsiteY1" fmla="*/ 2134894 h 4269788"/>
              <a:gd name="connsiteX2" fmla="*/ 2134894 w 4269788"/>
              <a:gd name="connsiteY2" fmla="*/ 4269788 h 4269788"/>
              <a:gd name="connsiteX3" fmla="*/ 0 w 4269788"/>
              <a:gd name="connsiteY3" fmla="*/ 2134894 h 4269788"/>
            </a:gdLst>
            <a:ahLst/>
            <a:cxnLst>
              <a:cxn ang="0">
                <a:pos x="connsiteX0" y="connsiteY0"/>
              </a:cxn>
              <a:cxn ang="0">
                <a:pos x="connsiteX1" y="connsiteY1"/>
              </a:cxn>
              <a:cxn ang="0">
                <a:pos x="connsiteX2" y="connsiteY2"/>
              </a:cxn>
              <a:cxn ang="0">
                <a:pos x="connsiteX3" y="connsiteY3"/>
              </a:cxn>
            </a:cxnLst>
            <a:rect l="l" t="t" r="r" b="b"/>
            <a:pathLst>
              <a:path w="4269788" h="4269788">
                <a:moveTo>
                  <a:pt x="2134894" y="0"/>
                </a:moveTo>
                <a:lnTo>
                  <a:pt x="4269788" y="2134894"/>
                </a:lnTo>
                <a:lnTo>
                  <a:pt x="2134894" y="4269788"/>
                </a:lnTo>
                <a:lnTo>
                  <a:pt x="0" y="2134894"/>
                </a:lnTo>
                <a:close/>
              </a:path>
            </a:pathLst>
          </a:custGeom>
          <a:pattFill prst="pct5">
            <a:fgClr>
              <a:schemeClr val="accent1"/>
            </a:fgClr>
            <a:bgClr>
              <a:schemeClr val="bg1"/>
            </a:bgClr>
          </a:pattFill>
        </p:spPr>
        <p:txBody>
          <a:bodyPr wrap="square" anchor="ctr">
            <a:noAutofit/>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 Master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FA71971-FA32-405E-8B91-98BC53F6362F}"/>
              </a:ext>
            </a:extLst>
          </p:cNvPr>
          <p:cNvSpPr>
            <a:spLocks noGrp="1"/>
          </p:cNvSpPr>
          <p:nvPr>
            <p:ph type="pic" sz="quarter" idx="14" hasCustomPrompt="1"/>
          </p:nvPr>
        </p:nvSpPr>
        <p:spPr>
          <a:xfrm>
            <a:off x="-38101" y="2002341"/>
            <a:ext cx="5657852" cy="5208183"/>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12" name="Picture Placeholder 8">
            <a:extLst>
              <a:ext uri="{FF2B5EF4-FFF2-40B4-BE49-F238E27FC236}">
                <a16:creationId xmlns:a16="http://schemas.microsoft.com/office/drawing/2014/main" id="{4FA71971-FA32-405E-8B91-98BC53F6362F}"/>
              </a:ext>
            </a:extLst>
          </p:cNvPr>
          <p:cNvSpPr>
            <a:spLocks noGrp="1"/>
          </p:cNvSpPr>
          <p:nvPr>
            <p:ph type="pic" sz="quarter" idx="15" hasCustomPrompt="1"/>
          </p:nvPr>
        </p:nvSpPr>
        <p:spPr>
          <a:xfrm>
            <a:off x="6134099" y="2002341"/>
            <a:ext cx="5657852" cy="5208183"/>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13" name="Picture Placeholder 8">
            <a:extLst>
              <a:ext uri="{FF2B5EF4-FFF2-40B4-BE49-F238E27FC236}">
                <a16:creationId xmlns:a16="http://schemas.microsoft.com/office/drawing/2014/main" id="{4FA71971-FA32-405E-8B91-98BC53F6362F}"/>
              </a:ext>
            </a:extLst>
          </p:cNvPr>
          <p:cNvSpPr>
            <a:spLocks noGrp="1"/>
          </p:cNvSpPr>
          <p:nvPr>
            <p:ph type="pic" sz="quarter" idx="16" hasCustomPrompt="1"/>
          </p:nvPr>
        </p:nvSpPr>
        <p:spPr>
          <a:xfrm>
            <a:off x="12630149" y="2002341"/>
            <a:ext cx="5657852" cy="5208183"/>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 Master Layout">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E7BF7FB5-48ED-45FF-A895-9C7EDEAED228}"/>
              </a:ext>
            </a:extLst>
          </p:cNvPr>
          <p:cNvSpPr>
            <a:spLocks noGrp="1"/>
          </p:cNvSpPr>
          <p:nvPr>
            <p:ph type="pic" sz="quarter" idx="14" hasCustomPrompt="1"/>
          </p:nvPr>
        </p:nvSpPr>
        <p:spPr>
          <a:xfrm>
            <a:off x="539645" y="376629"/>
            <a:ext cx="4721900" cy="4721901"/>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8" name="Picture Placeholder 8">
            <a:extLst>
              <a:ext uri="{FF2B5EF4-FFF2-40B4-BE49-F238E27FC236}">
                <a16:creationId xmlns:a16="http://schemas.microsoft.com/office/drawing/2014/main" id="{F5B4738C-AB31-44F0-A0EB-5F4688B9026D}"/>
              </a:ext>
            </a:extLst>
          </p:cNvPr>
          <p:cNvSpPr>
            <a:spLocks noGrp="1"/>
          </p:cNvSpPr>
          <p:nvPr>
            <p:ph type="pic" sz="quarter" idx="15" hasCustomPrompt="1"/>
          </p:nvPr>
        </p:nvSpPr>
        <p:spPr>
          <a:xfrm>
            <a:off x="5261545" y="5098530"/>
            <a:ext cx="4721900" cy="4721901"/>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9" name="Picture Placeholder 8">
            <a:extLst>
              <a:ext uri="{FF2B5EF4-FFF2-40B4-BE49-F238E27FC236}">
                <a16:creationId xmlns:a16="http://schemas.microsoft.com/office/drawing/2014/main" id="{D51E98F7-D24A-4452-B920-17F1FDC12652}"/>
              </a:ext>
            </a:extLst>
          </p:cNvPr>
          <p:cNvSpPr>
            <a:spLocks noGrp="1"/>
          </p:cNvSpPr>
          <p:nvPr>
            <p:ph type="pic" sz="quarter" idx="16" hasCustomPrompt="1"/>
          </p:nvPr>
        </p:nvSpPr>
        <p:spPr>
          <a:xfrm>
            <a:off x="10365692" y="5098530"/>
            <a:ext cx="7382657" cy="4721901"/>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2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477D307B-68BE-4578-A580-7118C13C9C29}"/>
              </a:ext>
            </a:extLst>
          </p:cNvPr>
          <p:cNvSpPr>
            <a:spLocks noGrp="1"/>
          </p:cNvSpPr>
          <p:nvPr>
            <p:ph type="pic" sz="quarter" idx="14" hasCustomPrompt="1"/>
          </p:nvPr>
        </p:nvSpPr>
        <p:spPr>
          <a:xfrm>
            <a:off x="1866276" y="1"/>
            <a:ext cx="5868648" cy="8342027"/>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3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29818F08-7737-4C18-AA21-86450B93E0EE}"/>
              </a:ext>
            </a:extLst>
          </p:cNvPr>
          <p:cNvSpPr>
            <a:spLocks noGrp="1"/>
          </p:cNvSpPr>
          <p:nvPr>
            <p:ph type="pic" sz="quarter" idx="14" hasCustomPrompt="1"/>
          </p:nvPr>
        </p:nvSpPr>
        <p:spPr>
          <a:xfrm>
            <a:off x="1424002" y="1935875"/>
            <a:ext cx="6415250" cy="6415251"/>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4 Master Layout">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32D53545-7958-484B-AA69-BBD066173F82}"/>
              </a:ext>
            </a:extLst>
          </p:cNvPr>
          <p:cNvSpPr>
            <a:spLocks noGrp="1"/>
          </p:cNvSpPr>
          <p:nvPr>
            <p:ph type="pic" sz="quarter" idx="14" hasCustomPrompt="1"/>
          </p:nvPr>
        </p:nvSpPr>
        <p:spPr>
          <a:xfrm>
            <a:off x="8555636" y="576809"/>
            <a:ext cx="4294682" cy="4294682"/>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9" name="Picture Placeholder 8">
            <a:extLst>
              <a:ext uri="{FF2B5EF4-FFF2-40B4-BE49-F238E27FC236}">
                <a16:creationId xmlns:a16="http://schemas.microsoft.com/office/drawing/2014/main" id="{34C39AF7-13E2-4312-ACC8-2F880D0F7CC8}"/>
              </a:ext>
            </a:extLst>
          </p:cNvPr>
          <p:cNvSpPr>
            <a:spLocks noGrp="1"/>
          </p:cNvSpPr>
          <p:nvPr>
            <p:ph type="pic" sz="quarter" idx="15" hasCustomPrompt="1"/>
          </p:nvPr>
        </p:nvSpPr>
        <p:spPr>
          <a:xfrm>
            <a:off x="13367479" y="576809"/>
            <a:ext cx="4294682" cy="4294682"/>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10" name="Picture Placeholder 8">
            <a:extLst>
              <a:ext uri="{FF2B5EF4-FFF2-40B4-BE49-F238E27FC236}">
                <a16:creationId xmlns:a16="http://schemas.microsoft.com/office/drawing/2014/main" id="{B7761A6D-402B-4023-8BFA-C230338B0E51}"/>
              </a:ext>
            </a:extLst>
          </p:cNvPr>
          <p:cNvSpPr>
            <a:spLocks noGrp="1"/>
          </p:cNvSpPr>
          <p:nvPr>
            <p:ph type="pic" sz="quarter" idx="16" hasCustomPrompt="1"/>
          </p:nvPr>
        </p:nvSpPr>
        <p:spPr>
          <a:xfrm>
            <a:off x="8555636" y="5420819"/>
            <a:ext cx="4294682" cy="4294682"/>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11" name="Picture Placeholder 8">
            <a:extLst>
              <a:ext uri="{FF2B5EF4-FFF2-40B4-BE49-F238E27FC236}">
                <a16:creationId xmlns:a16="http://schemas.microsoft.com/office/drawing/2014/main" id="{D63332BA-3228-4E24-B0BF-E9FBFC4A56CE}"/>
              </a:ext>
            </a:extLst>
          </p:cNvPr>
          <p:cNvSpPr>
            <a:spLocks noGrp="1"/>
          </p:cNvSpPr>
          <p:nvPr>
            <p:ph type="pic" sz="quarter" idx="17" hasCustomPrompt="1"/>
          </p:nvPr>
        </p:nvSpPr>
        <p:spPr>
          <a:xfrm>
            <a:off x="13367479" y="5420819"/>
            <a:ext cx="4294682" cy="4294682"/>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5 Master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0BA2D5AD-913E-4209-AC41-4E1F03EB9E61}"/>
              </a:ext>
            </a:extLst>
          </p:cNvPr>
          <p:cNvSpPr>
            <a:spLocks noGrp="1"/>
          </p:cNvSpPr>
          <p:nvPr>
            <p:ph type="pic" sz="quarter" idx="15" hasCustomPrompt="1"/>
          </p:nvPr>
        </p:nvSpPr>
        <p:spPr>
          <a:xfrm>
            <a:off x="12249150" y="5233130"/>
            <a:ext cx="5524500" cy="4522422"/>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4" name="Picture Placeholder 8">
            <a:extLst>
              <a:ext uri="{FF2B5EF4-FFF2-40B4-BE49-F238E27FC236}">
                <a16:creationId xmlns:a16="http://schemas.microsoft.com/office/drawing/2014/main" id="{0BA2D5AD-913E-4209-AC41-4E1F03EB9E61}"/>
              </a:ext>
            </a:extLst>
          </p:cNvPr>
          <p:cNvSpPr>
            <a:spLocks noGrp="1"/>
          </p:cNvSpPr>
          <p:nvPr>
            <p:ph type="pic" sz="quarter" idx="16" hasCustomPrompt="1"/>
          </p:nvPr>
        </p:nvSpPr>
        <p:spPr>
          <a:xfrm>
            <a:off x="8896350" y="375379"/>
            <a:ext cx="5524500" cy="4522422"/>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6 Master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CA7F1896-BD2A-47DB-A088-2BB18448CEC1}"/>
              </a:ext>
            </a:extLst>
          </p:cNvPr>
          <p:cNvSpPr>
            <a:spLocks noGrp="1"/>
          </p:cNvSpPr>
          <p:nvPr>
            <p:ph type="pic" sz="quarter" idx="14" hasCustomPrompt="1"/>
          </p:nvPr>
        </p:nvSpPr>
        <p:spPr>
          <a:xfrm>
            <a:off x="604435" y="557939"/>
            <a:ext cx="6021092" cy="4951707"/>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8">
            <a:extLst>
              <a:ext uri="{FF2B5EF4-FFF2-40B4-BE49-F238E27FC236}">
                <a16:creationId xmlns:a16="http://schemas.microsoft.com/office/drawing/2014/main" id="{3A27A661-ED56-48EB-99C7-9033DB48994B}"/>
              </a:ext>
            </a:extLst>
          </p:cNvPr>
          <p:cNvSpPr>
            <a:spLocks noGrp="1"/>
          </p:cNvSpPr>
          <p:nvPr>
            <p:ph type="pic" sz="quarter" idx="15" hasCustomPrompt="1"/>
          </p:nvPr>
        </p:nvSpPr>
        <p:spPr>
          <a:xfrm>
            <a:off x="6950990" y="4719237"/>
            <a:ext cx="10732577" cy="4951707"/>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7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25546EA1-22A5-45EF-B645-52932F72B279}"/>
              </a:ext>
            </a:extLst>
          </p:cNvPr>
          <p:cNvSpPr>
            <a:spLocks noGrp="1"/>
          </p:cNvSpPr>
          <p:nvPr>
            <p:ph type="pic" sz="quarter" idx="15" hasCustomPrompt="1"/>
          </p:nvPr>
        </p:nvSpPr>
        <p:spPr>
          <a:xfrm>
            <a:off x="7689955" y="5390838"/>
            <a:ext cx="10005935" cy="4390245"/>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0 Master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4E0ED2A6-E687-4B51-A54A-37D9EC60041F}"/>
              </a:ext>
            </a:extLst>
          </p:cNvPr>
          <p:cNvSpPr>
            <a:spLocks noGrp="1"/>
          </p:cNvSpPr>
          <p:nvPr>
            <p:ph type="pic" sz="quarter" idx="15" hasCustomPrompt="1"/>
          </p:nvPr>
        </p:nvSpPr>
        <p:spPr>
          <a:xfrm>
            <a:off x="1" y="2838763"/>
            <a:ext cx="4609475" cy="4609475"/>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8">
            <a:extLst>
              <a:ext uri="{FF2B5EF4-FFF2-40B4-BE49-F238E27FC236}">
                <a16:creationId xmlns:a16="http://schemas.microsoft.com/office/drawing/2014/main" id="{C4621A99-3A3D-4D25-AFA9-8BF9812D3701}"/>
              </a:ext>
            </a:extLst>
          </p:cNvPr>
          <p:cNvSpPr>
            <a:spLocks noGrp="1"/>
          </p:cNvSpPr>
          <p:nvPr>
            <p:ph type="pic" sz="quarter" idx="16" hasCustomPrompt="1"/>
          </p:nvPr>
        </p:nvSpPr>
        <p:spPr>
          <a:xfrm>
            <a:off x="13678526" y="2838763"/>
            <a:ext cx="4609475" cy="4609475"/>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420045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1 Master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F24437AA-7C48-4379-9ADD-2EF291D68E82}"/>
              </a:ext>
            </a:extLst>
          </p:cNvPr>
          <p:cNvSpPr>
            <a:spLocks noGrp="1"/>
          </p:cNvSpPr>
          <p:nvPr>
            <p:ph type="pic" sz="quarter" idx="15" hasCustomPrompt="1"/>
          </p:nvPr>
        </p:nvSpPr>
        <p:spPr>
          <a:xfrm>
            <a:off x="1641425" y="3125449"/>
            <a:ext cx="3800007" cy="6796166"/>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8">
            <a:extLst>
              <a:ext uri="{FF2B5EF4-FFF2-40B4-BE49-F238E27FC236}">
                <a16:creationId xmlns:a16="http://schemas.microsoft.com/office/drawing/2014/main" id="{34DB8FD8-EF71-4008-A367-959C360BB7AF}"/>
              </a:ext>
            </a:extLst>
          </p:cNvPr>
          <p:cNvSpPr>
            <a:spLocks noGrp="1"/>
          </p:cNvSpPr>
          <p:nvPr>
            <p:ph type="pic" sz="quarter" idx="16" hasCustomPrompt="1"/>
          </p:nvPr>
        </p:nvSpPr>
        <p:spPr>
          <a:xfrm>
            <a:off x="9960963" y="382249"/>
            <a:ext cx="3800007" cy="6796166"/>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3 Master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DB2101A-67D7-4EFE-AC9A-FE87C28BFDA6}"/>
              </a:ext>
            </a:extLst>
          </p:cNvPr>
          <p:cNvSpPr>
            <a:spLocks noGrp="1"/>
          </p:cNvSpPr>
          <p:nvPr>
            <p:ph type="pic" sz="quarter" idx="12" hasCustomPrompt="1"/>
          </p:nvPr>
        </p:nvSpPr>
        <p:spPr>
          <a:xfrm>
            <a:off x="7687461" y="2034165"/>
            <a:ext cx="3742539" cy="3742539"/>
          </a:xfrm>
          <a:custGeom>
            <a:avLst/>
            <a:gdLst>
              <a:gd name="connsiteX0" fmla="*/ 3425251 w 6850502"/>
              <a:gd name="connsiteY0" fmla="*/ 0 h 6850502"/>
              <a:gd name="connsiteX1" fmla="*/ 6850502 w 6850502"/>
              <a:gd name="connsiteY1" fmla="*/ 3425251 h 6850502"/>
              <a:gd name="connsiteX2" fmla="*/ 3425251 w 6850502"/>
              <a:gd name="connsiteY2" fmla="*/ 6850502 h 6850502"/>
              <a:gd name="connsiteX3" fmla="*/ 0 w 6850502"/>
              <a:gd name="connsiteY3" fmla="*/ 3425251 h 6850502"/>
              <a:gd name="connsiteX4" fmla="*/ 3425251 w 6850502"/>
              <a:gd name="connsiteY4" fmla="*/ 0 h 6850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0502" h="6850502">
                <a:moveTo>
                  <a:pt x="3425251" y="0"/>
                </a:moveTo>
                <a:cubicBezTo>
                  <a:pt x="5316965" y="0"/>
                  <a:pt x="6850502" y="1533537"/>
                  <a:pt x="6850502" y="3425251"/>
                </a:cubicBezTo>
                <a:cubicBezTo>
                  <a:pt x="6850502" y="5316965"/>
                  <a:pt x="5316965" y="6850502"/>
                  <a:pt x="3425251" y="6850502"/>
                </a:cubicBezTo>
                <a:cubicBezTo>
                  <a:pt x="1533537" y="6850502"/>
                  <a:pt x="0" y="5316965"/>
                  <a:pt x="0" y="3425251"/>
                </a:cubicBezTo>
                <a:cubicBezTo>
                  <a:pt x="0" y="1533537"/>
                  <a:pt x="1533537" y="0"/>
                  <a:pt x="3425251" y="0"/>
                </a:cubicBezTo>
                <a:close/>
              </a:path>
            </a:pathLst>
          </a:custGeom>
          <a:pattFill prst="pct5">
            <a:fgClr>
              <a:schemeClr val="accent1"/>
            </a:fgClr>
            <a:bgClr>
              <a:schemeClr val="bg1"/>
            </a:bgClr>
          </a:pattFill>
        </p:spPr>
        <p:txBody>
          <a:bodyPr wrap="square" anchor="ctr">
            <a:noAutofit/>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4">
            <a:extLst>
              <a:ext uri="{FF2B5EF4-FFF2-40B4-BE49-F238E27FC236}">
                <a16:creationId xmlns:a16="http://schemas.microsoft.com/office/drawing/2014/main" id="{3DB2101A-67D7-4EFE-AC9A-FE87C28BFDA6}"/>
              </a:ext>
            </a:extLst>
          </p:cNvPr>
          <p:cNvSpPr>
            <a:spLocks noGrp="1"/>
          </p:cNvSpPr>
          <p:nvPr>
            <p:ph type="pic" sz="quarter" idx="13" hasCustomPrompt="1"/>
          </p:nvPr>
        </p:nvSpPr>
        <p:spPr>
          <a:xfrm>
            <a:off x="7687461" y="6217731"/>
            <a:ext cx="3742539" cy="3742539"/>
          </a:xfrm>
          <a:custGeom>
            <a:avLst/>
            <a:gdLst>
              <a:gd name="connsiteX0" fmla="*/ 3425251 w 6850502"/>
              <a:gd name="connsiteY0" fmla="*/ 0 h 6850502"/>
              <a:gd name="connsiteX1" fmla="*/ 6850502 w 6850502"/>
              <a:gd name="connsiteY1" fmla="*/ 3425251 h 6850502"/>
              <a:gd name="connsiteX2" fmla="*/ 3425251 w 6850502"/>
              <a:gd name="connsiteY2" fmla="*/ 6850502 h 6850502"/>
              <a:gd name="connsiteX3" fmla="*/ 0 w 6850502"/>
              <a:gd name="connsiteY3" fmla="*/ 3425251 h 6850502"/>
              <a:gd name="connsiteX4" fmla="*/ 3425251 w 6850502"/>
              <a:gd name="connsiteY4" fmla="*/ 0 h 6850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0502" h="6850502">
                <a:moveTo>
                  <a:pt x="3425251" y="0"/>
                </a:moveTo>
                <a:cubicBezTo>
                  <a:pt x="5316965" y="0"/>
                  <a:pt x="6850502" y="1533537"/>
                  <a:pt x="6850502" y="3425251"/>
                </a:cubicBezTo>
                <a:cubicBezTo>
                  <a:pt x="6850502" y="5316965"/>
                  <a:pt x="5316965" y="6850502"/>
                  <a:pt x="3425251" y="6850502"/>
                </a:cubicBezTo>
                <a:cubicBezTo>
                  <a:pt x="1533537" y="6850502"/>
                  <a:pt x="0" y="5316965"/>
                  <a:pt x="0" y="3425251"/>
                </a:cubicBezTo>
                <a:cubicBezTo>
                  <a:pt x="0" y="1533537"/>
                  <a:pt x="1533537" y="0"/>
                  <a:pt x="3425251" y="0"/>
                </a:cubicBezTo>
                <a:close/>
              </a:path>
            </a:pathLst>
          </a:custGeom>
          <a:pattFill prst="pct5">
            <a:fgClr>
              <a:schemeClr val="accent1"/>
            </a:fgClr>
            <a:bgClr>
              <a:schemeClr val="bg1"/>
            </a:bgClr>
          </a:pattFill>
        </p:spPr>
        <p:txBody>
          <a:bodyPr wrap="square" anchor="ctr">
            <a:noAutofit/>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8893654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aster Layout 36">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9A392D8A-2787-0F4C-BAE4-2EE10301D0D8}"/>
              </a:ext>
            </a:extLst>
          </p:cNvPr>
          <p:cNvSpPr>
            <a:spLocks noGrp="1"/>
          </p:cNvSpPr>
          <p:nvPr>
            <p:ph type="pic" sz="quarter" idx="22" hasCustomPrompt="1"/>
          </p:nvPr>
        </p:nvSpPr>
        <p:spPr>
          <a:xfrm>
            <a:off x="1952961" y="2964809"/>
            <a:ext cx="2574444" cy="5545097"/>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12" name="Picture Placeholder 8">
            <a:extLst>
              <a:ext uri="{FF2B5EF4-FFF2-40B4-BE49-F238E27FC236}">
                <a16:creationId xmlns:a16="http://schemas.microsoft.com/office/drawing/2014/main" id="{D489A359-9A8A-2F4A-AB72-AA095CC1AF9F}"/>
              </a:ext>
            </a:extLst>
          </p:cNvPr>
          <p:cNvSpPr>
            <a:spLocks noGrp="1"/>
          </p:cNvSpPr>
          <p:nvPr>
            <p:ph type="pic" sz="quarter" idx="23" hasCustomPrompt="1"/>
          </p:nvPr>
        </p:nvSpPr>
        <p:spPr>
          <a:xfrm>
            <a:off x="5440644" y="2964809"/>
            <a:ext cx="2574444" cy="5545097"/>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9157379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44614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86913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C9EC0-05EE-4A1B-A35C-C102AC41CA25}" type="datetimeFigureOut">
              <a:rPr lang="en-US" smtClean="0"/>
              <a:t>5/17/2023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2A5C1E-F268-4A6E-A1A5-FC4CDABBDE44}" type="slidenum">
              <a:rPr lang="en-US" smtClean="0"/>
              <a:t>‹#›</a:t>
            </a:fld>
            <a:endParaRPr lang="en-US"/>
          </a:p>
        </p:txBody>
      </p:sp>
    </p:spTree>
    <p:extLst>
      <p:ext uri="{BB962C8B-B14F-4D97-AF65-F5344CB8AC3E}">
        <p14:creationId xmlns:p14="http://schemas.microsoft.com/office/powerpoint/2010/main" val="2363932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97640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16244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dirty="0"/>
              <a:t>5/17/2023</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38363857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7" r:id="rId13"/>
    <p:sldLayoutId id="2147483769" r:id="rId14"/>
    <p:sldLayoutId id="2147483770" r:id="rId15"/>
    <p:sldLayoutId id="2147483653" r:id="rId16"/>
    <p:sldLayoutId id="2147483654" r:id="rId17"/>
    <p:sldLayoutId id="2147483656" r:id="rId18"/>
    <p:sldLayoutId id="2147483658" r:id="rId19"/>
    <p:sldLayoutId id="2147483659" r:id="rId20"/>
    <p:sldLayoutId id="2147483775" r:id="rId21"/>
    <p:sldLayoutId id="2147483660" r:id="rId22"/>
    <p:sldLayoutId id="2147483661" r:id="rId23"/>
    <p:sldLayoutId id="2147483662" r:id="rId24"/>
    <p:sldLayoutId id="2147483663" r:id="rId25"/>
    <p:sldLayoutId id="2147483716" r:id="rId26"/>
    <p:sldLayoutId id="2147483664" r:id="rId27"/>
    <p:sldLayoutId id="2147483665" r:id="rId28"/>
    <p:sldLayoutId id="2147483667" r:id="rId29"/>
    <p:sldLayoutId id="2147483668" r:id="rId30"/>
    <p:sldLayoutId id="2147483671" r:id="rId31"/>
    <p:sldLayoutId id="2147483669" r:id="rId32"/>
    <p:sldLayoutId id="2147483670" r:id="rId33"/>
    <p:sldLayoutId id="2147483672" r:id="rId34"/>
    <p:sldLayoutId id="2147483674" r:id="rId35"/>
    <p:sldLayoutId id="2147483673" r:id="rId36"/>
    <p:sldLayoutId id="2147483675" r:id="rId37"/>
    <p:sldLayoutId id="2147483676" r:id="rId38"/>
    <p:sldLayoutId id="2147483679" r:id="rId39"/>
    <p:sldLayoutId id="2147483680" r:id="rId40"/>
    <p:sldLayoutId id="2147483718" r:id="rId41"/>
    <p:sldLayoutId id="2147483721" r:id="rId42"/>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ontserrat" panose="00000500000000000000" pitchFamily="50" charset="0"/>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ontserrat" panose="00000500000000000000" pitchFamily="50" charset="0"/>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ontserrat" panose="00000500000000000000" pitchFamily="50"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ontserrat" panose="00000500000000000000" pitchFamily="50"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ontserrat" panose="00000500000000000000" pitchFamily="50"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ontserrat" panose="00000500000000000000" pitchFamily="50"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9.jpeg"/><Relationship Id="rId7" Type="http://schemas.openxmlformats.org/officeDocument/2006/relationships/image" Target="../media/image46.svg"/><Relationship Id="rId12" Type="http://schemas.openxmlformats.org/officeDocument/2006/relationships/image" Target="../media/image50.sv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svg"/><Relationship Id="rId10" Type="http://schemas.openxmlformats.org/officeDocument/2006/relationships/image" Target="../media/image21.png"/><Relationship Id="rId4" Type="http://schemas.openxmlformats.org/officeDocument/2006/relationships/image" Target="../media/image43.png"/><Relationship Id="rId9" Type="http://schemas.openxmlformats.org/officeDocument/2006/relationships/image" Target="../media/image48.sv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8.jpeg"/><Relationship Id="rId7" Type="http://schemas.openxmlformats.org/officeDocument/2006/relationships/image" Target="../media/image54.sv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svg"/><Relationship Id="rId10" Type="http://schemas.openxmlformats.org/officeDocument/2006/relationships/image" Target="../media/image21.png"/><Relationship Id="rId4" Type="http://schemas.openxmlformats.org/officeDocument/2006/relationships/image" Target="../media/image51.png"/><Relationship Id="rId9" Type="http://schemas.openxmlformats.org/officeDocument/2006/relationships/image" Target="../media/image56.sv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3" Type="http://schemas.openxmlformats.org/officeDocument/2006/relationships/image" Target="../media/image17.jpeg"/><Relationship Id="rId7" Type="http://schemas.openxmlformats.org/officeDocument/2006/relationships/image" Target="../media/image61.svg"/><Relationship Id="rId12"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67.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15.pn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22.png"/><Relationship Id="rId18" Type="http://schemas.openxmlformats.org/officeDocument/2006/relationships/image" Target="../media/image25.pn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2.png"/><Relationship Id="rId17"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24.png"/><Relationship Id="rId1" Type="http://schemas.openxmlformats.org/officeDocument/2006/relationships/slideLayout" Target="../slideLayouts/slideLayout21.xml"/><Relationship Id="rId6" Type="http://schemas.openxmlformats.org/officeDocument/2006/relationships/image" Target="../media/image20.jpeg"/><Relationship Id="rId11" Type="http://schemas.openxmlformats.org/officeDocument/2006/relationships/slide" Target="slide10.xml"/><Relationship Id="rId5" Type="http://schemas.openxmlformats.org/officeDocument/2006/relationships/image" Target="../media/image19.jpeg"/><Relationship Id="rId15" Type="http://schemas.openxmlformats.org/officeDocument/2006/relationships/image" Target="../media/image23.png"/><Relationship Id="rId10" Type="http://schemas.openxmlformats.org/officeDocument/2006/relationships/slide" Target="slide11.xml"/><Relationship Id="rId19" Type="http://schemas.openxmlformats.org/officeDocument/2006/relationships/image" Target="../media/image25.png"/><Relationship Id="rId4" Type="http://schemas.openxmlformats.org/officeDocument/2006/relationships/image" Target="../media/image18.jpeg"/><Relationship Id="rId9" Type="http://schemas.openxmlformats.org/officeDocument/2006/relationships/slide" Target="slide12.xml"/><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0.jpeg"/><Relationship Id="rId7" Type="http://schemas.openxmlformats.org/officeDocument/2006/relationships/image" Target="../media/image40.sv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svg"/><Relationship Id="rId10" Type="http://schemas.openxmlformats.org/officeDocument/2006/relationships/image" Target="../media/image21.png"/><Relationship Id="rId4" Type="http://schemas.openxmlformats.org/officeDocument/2006/relationships/image" Target="../media/image37.png"/><Relationship Id="rId9"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84066E2-C69A-C8E4-2699-2410C9BC1FDA}"/>
              </a:ext>
            </a:extLst>
          </p:cNvPr>
          <p:cNvPicPr>
            <a:picLocks noGrp="1" noChangeAspect="1"/>
          </p:cNvPicPr>
          <p:nvPr>
            <p:ph type="pic" sz="quarter" idx="10"/>
          </p:nvPr>
        </p:nvPicPr>
        <p:blipFill>
          <a:blip r:embed="rId2"/>
          <a:srcRect/>
          <a:stretch>
            <a:fillRect/>
          </a:stretch>
        </p:blipFill>
        <p:spPr/>
      </p:pic>
      <p:sp>
        <p:nvSpPr>
          <p:cNvPr id="10" name="Rectangle 9">
            <a:extLst>
              <a:ext uri="{FF2B5EF4-FFF2-40B4-BE49-F238E27FC236}">
                <a16:creationId xmlns:a16="http://schemas.microsoft.com/office/drawing/2014/main" id="{DF2F4033-0FB9-012A-06E7-601A10DBB193}"/>
              </a:ext>
            </a:extLst>
          </p:cNvPr>
          <p:cNvSpPr/>
          <p:nvPr/>
        </p:nvSpPr>
        <p:spPr>
          <a:xfrm>
            <a:off x="0" y="0"/>
            <a:ext cx="18288000" cy="10287000"/>
          </a:xfrm>
          <a:prstGeom prst="rect">
            <a:avLst/>
          </a:prstGeom>
          <a:solidFill>
            <a:schemeClr val="dk1">
              <a:alpha val="6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6E74338-5D97-D6BB-D07C-5FFD0B2B5B83}"/>
              </a:ext>
            </a:extLst>
          </p:cNvPr>
          <p:cNvSpPr txBox="1"/>
          <p:nvPr/>
        </p:nvSpPr>
        <p:spPr>
          <a:xfrm>
            <a:off x="14951304" y="9971948"/>
            <a:ext cx="3447532" cy="307777"/>
          </a:xfrm>
          <a:prstGeom prst="rect">
            <a:avLst/>
          </a:prstGeom>
          <a:noFill/>
        </p:spPr>
        <p:txBody>
          <a:bodyPr wrap="square">
            <a:spAutoFit/>
          </a:bodyPr>
          <a:lstStyle/>
          <a:p>
            <a:pPr algn="r"/>
            <a:r>
              <a:rPr lang="en-US" sz="1400" b="1" spc="900" dirty="0">
                <a:solidFill>
                  <a:schemeClr val="bg1"/>
                </a:solidFill>
              </a:rPr>
              <a:t>May 16, 2023</a:t>
            </a:r>
          </a:p>
        </p:txBody>
      </p:sp>
      <p:grpSp>
        <p:nvGrpSpPr>
          <p:cNvPr id="8" name="Group 7">
            <a:extLst>
              <a:ext uri="{FF2B5EF4-FFF2-40B4-BE49-F238E27FC236}">
                <a16:creationId xmlns:a16="http://schemas.microsoft.com/office/drawing/2014/main" id="{416A4B40-20B2-5AB9-BC9A-36B04241243D}"/>
              </a:ext>
            </a:extLst>
          </p:cNvPr>
          <p:cNvGrpSpPr/>
          <p:nvPr/>
        </p:nvGrpSpPr>
        <p:grpSpPr>
          <a:xfrm>
            <a:off x="2285986" y="1586360"/>
            <a:ext cx="13716028" cy="6271280"/>
            <a:chOff x="2285986" y="966429"/>
            <a:chExt cx="13716028" cy="6271280"/>
          </a:xfrm>
        </p:grpSpPr>
        <p:pic>
          <p:nvPicPr>
            <p:cNvPr id="6" name="Picture 5" descr="Text&#10;&#10;Description automatically generated">
              <a:extLst>
                <a:ext uri="{FF2B5EF4-FFF2-40B4-BE49-F238E27FC236}">
                  <a16:creationId xmlns:a16="http://schemas.microsoft.com/office/drawing/2014/main" id="{923372EC-DDA8-C029-459E-E100223CBD18}"/>
                </a:ext>
              </a:extLst>
            </p:cNvPr>
            <p:cNvPicPr>
              <a:picLocks noChangeAspect="1"/>
            </p:cNvPicPr>
            <p:nvPr/>
          </p:nvPicPr>
          <p:blipFill rotWithShape="1">
            <a:blip r:embed="rId3"/>
            <a:srcRect b="31417"/>
            <a:stretch/>
          </p:blipFill>
          <p:spPr>
            <a:xfrm>
              <a:off x="2285986" y="966429"/>
              <a:ext cx="13716028" cy="6271280"/>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CA4F7489-9081-898F-F418-E13A0A098A36}"/>
                </a:ext>
              </a:extLst>
            </p:cNvPr>
            <p:cNvPicPr>
              <a:picLocks noChangeAspect="1"/>
            </p:cNvPicPr>
            <p:nvPr/>
          </p:nvPicPr>
          <p:blipFill>
            <a:blip r:embed="rId4"/>
            <a:stretch>
              <a:fillRect/>
            </a:stretch>
          </p:blipFill>
          <p:spPr>
            <a:xfrm>
              <a:off x="6696889" y="1276461"/>
              <a:ext cx="4894223" cy="1056395"/>
            </a:xfrm>
            <a:prstGeom prst="rect">
              <a:avLst/>
            </a:prstGeom>
          </p:spPr>
        </p:pic>
      </p:grpSp>
    </p:spTree>
    <p:extLst>
      <p:ext uri="{BB962C8B-B14F-4D97-AF65-F5344CB8AC3E}">
        <p14:creationId xmlns:p14="http://schemas.microsoft.com/office/powerpoint/2010/main" val="407815319"/>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p:cNvSpPr txBox="1">
            <a:spLocks/>
          </p:cNvSpPr>
          <p:nvPr/>
        </p:nvSpPr>
        <p:spPr>
          <a:xfrm>
            <a:off x="981492" y="1920150"/>
            <a:ext cx="11762957" cy="1260858"/>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pPr>
            <a:r>
              <a:rPr lang="en-US" sz="2550"/>
              <a:t>Legendary reliability boasting a &lt; 0.1% failure rate across millions of players with self-healing &amp; remote management that saves time &amp; money.</a:t>
            </a:r>
            <a:endParaRPr lang="en-US" sz="2550" spc="300">
              <a:latin typeface="Montserrat" charset="0"/>
              <a:ea typeface="Montserrat" charset="0"/>
              <a:cs typeface="Montserrat" charset="0"/>
            </a:endParaRPr>
          </a:p>
        </p:txBody>
      </p:sp>
      <p:sp>
        <p:nvSpPr>
          <p:cNvPr id="32" name="Rectangle 31">
            <a:extLst>
              <a:ext uri="{FF2B5EF4-FFF2-40B4-BE49-F238E27FC236}">
                <a16:creationId xmlns:a16="http://schemas.microsoft.com/office/drawing/2014/main" id="{11B0CF90-B223-FD41-820C-38FDFCC596CA}"/>
              </a:ext>
            </a:extLst>
          </p:cNvPr>
          <p:cNvSpPr/>
          <p:nvPr/>
        </p:nvSpPr>
        <p:spPr>
          <a:xfrm>
            <a:off x="1120699" y="1"/>
            <a:ext cx="1849349" cy="1849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chemeClr val="accent1">
                  <a:lumMod val="75000"/>
                </a:schemeClr>
              </a:solidFill>
            </a:endParaRPr>
          </a:p>
        </p:txBody>
      </p:sp>
      <p:sp>
        <p:nvSpPr>
          <p:cNvPr id="34" name="Rectangle 33">
            <a:extLst>
              <a:ext uri="{FF2B5EF4-FFF2-40B4-BE49-F238E27FC236}">
                <a16:creationId xmlns:a16="http://schemas.microsoft.com/office/drawing/2014/main" id="{E49C685F-3D5C-E446-B5D3-D0A47F8F6E6E}"/>
              </a:ext>
            </a:extLst>
          </p:cNvPr>
          <p:cNvSpPr/>
          <p:nvPr/>
        </p:nvSpPr>
        <p:spPr>
          <a:xfrm>
            <a:off x="3081316" y="1"/>
            <a:ext cx="913799" cy="91379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5" name="Rectangle 34">
            <a:extLst>
              <a:ext uri="{FF2B5EF4-FFF2-40B4-BE49-F238E27FC236}">
                <a16:creationId xmlns:a16="http://schemas.microsoft.com/office/drawing/2014/main" id="{9FE0FBBF-49BF-BE42-A52C-D6ABE558FBCC}"/>
              </a:ext>
            </a:extLst>
          </p:cNvPr>
          <p:cNvSpPr/>
          <p:nvPr/>
        </p:nvSpPr>
        <p:spPr>
          <a:xfrm>
            <a:off x="3081316" y="1022240"/>
            <a:ext cx="546020" cy="5460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 name="Subtitle 2">
            <a:extLst>
              <a:ext uri="{FF2B5EF4-FFF2-40B4-BE49-F238E27FC236}">
                <a16:creationId xmlns:a16="http://schemas.microsoft.com/office/drawing/2014/main" id="{FA9B100F-91A8-EB7E-3140-89295233C56E}"/>
              </a:ext>
            </a:extLst>
          </p:cNvPr>
          <p:cNvSpPr txBox="1">
            <a:spLocks/>
          </p:cNvSpPr>
          <p:nvPr/>
        </p:nvSpPr>
        <p:spPr>
          <a:xfrm>
            <a:off x="1120697" y="2855700"/>
            <a:ext cx="11246954" cy="7037415"/>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lnSpc>
                <a:spcPct val="100000"/>
              </a:lnSpc>
              <a:spcBef>
                <a:spcPts val="300"/>
              </a:spcBef>
              <a:buFont typeface="Symbol" panose="05050102010706020507" pitchFamily="18" charset="2"/>
              <a:buChar char=""/>
            </a:pPr>
            <a:endParaRPr lang="en-US" sz="2400"/>
          </a:p>
          <a:p>
            <a:pPr lvl="1">
              <a:lnSpc>
                <a:spcPct val="100000"/>
              </a:lnSpc>
              <a:spcBef>
                <a:spcPts val="300"/>
              </a:spcBef>
              <a:buFont typeface="Arial" panose="020B0604020202020204" pitchFamily="34" charset="0"/>
              <a:buChar char="•"/>
            </a:pPr>
            <a:endParaRPr lang="en-US" sz="2100"/>
          </a:p>
        </p:txBody>
      </p:sp>
      <p:sp>
        <p:nvSpPr>
          <p:cNvPr id="10" name="TextBox 9"/>
          <p:cNvSpPr txBox="1"/>
          <p:nvPr/>
        </p:nvSpPr>
        <p:spPr>
          <a:xfrm>
            <a:off x="3596994" y="603137"/>
            <a:ext cx="9758232" cy="830997"/>
          </a:xfrm>
          <a:prstGeom prst="rect">
            <a:avLst/>
          </a:prstGeom>
          <a:noFill/>
        </p:spPr>
        <p:txBody>
          <a:bodyPr wrap="square" rtlCol="0">
            <a:spAutoFit/>
          </a:bodyPr>
          <a:lstStyle/>
          <a:p>
            <a:r>
              <a:rPr lang="en-US" sz="4800" b="1" spc="900">
                <a:latin typeface="Montserrat" charset="0"/>
                <a:ea typeface="Montserrat" charset="0"/>
                <a:cs typeface="Montserrat" charset="0"/>
              </a:rPr>
              <a:t>Reliable</a:t>
            </a:r>
          </a:p>
        </p:txBody>
      </p:sp>
      <p:pic>
        <p:nvPicPr>
          <p:cNvPr id="4" name="Picture Placeholder 3" descr="A picture containing indoor, close&#10;&#10;Description automatically generated">
            <a:extLst>
              <a:ext uri="{FF2B5EF4-FFF2-40B4-BE49-F238E27FC236}">
                <a16:creationId xmlns:a16="http://schemas.microsoft.com/office/drawing/2014/main" id="{4EB8C1E0-830B-D946-4DC3-2D525689651A}"/>
              </a:ext>
            </a:extLst>
          </p:cNvPr>
          <p:cNvPicPr>
            <a:picLocks noGrp="1" noChangeAspect="1"/>
          </p:cNvPicPr>
          <p:nvPr>
            <p:ph type="pic" sz="quarter" idx="10"/>
          </p:nvPr>
        </p:nvPicPr>
        <p:blipFill rotWithShape="1">
          <a:blip r:embed="rId3"/>
          <a:srcRect l="17164" t="-239" r="43782" b="239"/>
          <a:stretch/>
        </p:blipFill>
        <p:spPr>
          <a:xfrm>
            <a:off x="12995275" y="895350"/>
            <a:ext cx="4530725" cy="7734300"/>
          </a:xfrm>
        </p:spPr>
      </p:pic>
      <p:grpSp>
        <p:nvGrpSpPr>
          <p:cNvPr id="19" name="Group 18">
            <a:extLst>
              <a:ext uri="{FF2B5EF4-FFF2-40B4-BE49-F238E27FC236}">
                <a16:creationId xmlns:a16="http://schemas.microsoft.com/office/drawing/2014/main" id="{C7C883FD-5CF8-7CD9-614C-821840BDD42E}"/>
              </a:ext>
            </a:extLst>
          </p:cNvPr>
          <p:cNvGrpSpPr/>
          <p:nvPr/>
        </p:nvGrpSpPr>
        <p:grpSpPr>
          <a:xfrm>
            <a:off x="8057596" y="6488768"/>
            <a:ext cx="1851285" cy="1851285"/>
            <a:chOff x="1551900" y="3356756"/>
            <a:chExt cx="1851285" cy="1851285"/>
          </a:xfrm>
        </p:grpSpPr>
        <p:pic>
          <p:nvPicPr>
            <p:cNvPr id="14" name="Graphic 13" descr="Hammer1 with solid fill">
              <a:extLst>
                <a:ext uri="{FF2B5EF4-FFF2-40B4-BE49-F238E27FC236}">
                  <a16:creationId xmlns:a16="http://schemas.microsoft.com/office/drawing/2014/main" id="{9147B10A-F065-E9D4-AC73-E39A8AC7FE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09716" y="3560884"/>
              <a:ext cx="1535654" cy="1535654"/>
            </a:xfrm>
            <a:prstGeom prst="rect">
              <a:avLst/>
            </a:prstGeom>
          </p:spPr>
        </p:pic>
        <p:sp>
          <p:nvSpPr>
            <p:cNvPr id="15" name="Oval 14">
              <a:extLst>
                <a:ext uri="{FF2B5EF4-FFF2-40B4-BE49-F238E27FC236}">
                  <a16:creationId xmlns:a16="http://schemas.microsoft.com/office/drawing/2014/main" id="{5A91E2B7-651A-FA37-2DF2-D22FEF9812E7}"/>
                </a:ext>
              </a:extLst>
            </p:cNvPr>
            <p:cNvSpPr/>
            <p:nvPr/>
          </p:nvSpPr>
          <p:spPr>
            <a:xfrm>
              <a:off x="1551900" y="3356756"/>
              <a:ext cx="1851285" cy="1851285"/>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41D76C20-743C-9DFD-23CA-6F1CDAD3D3BF}"/>
              </a:ext>
            </a:extLst>
          </p:cNvPr>
          <p:cNvGrpSpPr/>
          <p:nvPr/>
        </p:nvGrpSpPr>
        <p:grpSpPr>
          <a:xfrm>
            <a:off x="8057596" y="3309136"/>
            <a:ext cx="1851285" cy="1851285"/>
            <a:chOff x="5723475" y="3470832"/>
            <a:chExt cx="1851285" cy="1851285"/>
          </a:xfrm>
        </p:grpSpPr>
        <p:pic>
          <p:nvPicPr>
            <p:cNvPr id="9" name="Graphic 8" descr="Adhesive Bandage with solid fill">
              <a:extLst>
                <a:ext uri="{FF2B5EF4-FFF2-40B4-BE49-F238E27FC236}">
                  <a16:creationId xmlns:a16="http://schemas.microsoft.com/office/drawing/2014/main" id="{BAA5BCFA-16D3-F8E5-0FFD-2051426B48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87184" y="3555360"/>
              <a:ext cx="1723869" cy="1723869"/>
            </a:xfrm>
            <a:prstGeom prst="rect">
              <a:avLst/>
            </a:prstGeom>
          </p:spPr>
        </p:pic>
        <p:sp>
          <p:nvSpPr>
            <p:cNvPr id="16" name="Oval 15">
              <a:extLst>
                <a:ext uri="{FF2B5EF4-FFF2-40B4-BE49-F238E27FC236}">
                  <a16:creationId xmlns:a16="http://schemas.microsoft.com/office/drawing/2014/main" id="{0DE2FC7F-5989-6864-E218-CA5CD837ABCA}"/>
                </a:ext>
              </a:extLst>
            </p:cNvPr>
            <p:cNvSpPr/>
            <p:nvPr/>
          </p:nvSpPr>
          <p:spPr>
            <a:xfrm>
              <a:off x="5723475" y="3470832"/>
              <a:ext cx="1851285" cy="1851285"/>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4E667A74-717E-E6E3-0E75-A048215162CC}"/>
              </a:ext>
            </a:extLst>
          </p:cNvPr>
          <p:cNvGrpSpPr/>
          <p:nvPr/>
        </p:nvGrpSpPr>
        <p:grpSpPr>
          <a:xfrm>
            <a:off x="3333844" y="3470831"/>
            <a:ext cx="1851285" cy="1851285"/>
            <a:chOff x="1606864" y="6624935"/>
            <a:chExt cx="1851285" cy="1851285"/>
          </a:xfrm>
        </p:grpSpPr>
        <p:pic>
          <p:nvPicPr>
            <p:cNvPr id="13" name="Graphic 12" descr="Stopwatch 75% with solid fill">
              <a:extLst>
                <a:ext uri="{FF2B5EF4-FFF2-40B4-BE49-F238E27FC236}">
                  <a16:creationId xmlns:a16="http://schemas.microsoft.com/office/drawing/2014/main" id="{DC1DB8CF-3281-CBF2-468D-B6BA807ABA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70571" y="6660756"/>
              <a:ext cx="1723869" cy="1723869"/>
            </a:xfrm>
            <a:prstGeom prst="rect">
              <a:avLst/>
            </a:prstGeom>
          </p:spPr>
        </p:pic>
        <p:sp>
          <p:nvSpPr>
            <p:cNvPr id="17" name="Oval 16">
              <a:extLst>
                <a:ext uri="{FF2B5EF4-FFF2-40B4-BE49-F238E27FC236}">
                  <a16:creationId xmlns:a16="http://schemas.microsoft.com/office/drawing/2014/main" id="{86FA6C29-766A-D9FD-2E8B-9D6BD2382466}"/>
                </a:ext>
              </a:extLst>
            </p:cNvPr>
            <p:cNvSpPr/>
            <p:nvPr/>
          </p:nvSpPr>
          <p:spPr>
            <a:xfrm>
              <a:off x="1606864" y="6624935"/>
              <a:ext cx="1851285" cy="1851285"/>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Subtitle 2">
            <a:extLst>
              <a:ext uri="{FF2B5EF4-FFF2-40B4-BE49-F238E27FC236}">
                <a16:creationId xmlns:a16="http://schemas.microsoft.com/office/drawing/2014/main" id="{95B3D9B0-D5F9-0EBB-3F9D-4C952458A2C2}"/>
              </a:ext>
            </a:extLst>
          </p:cNvPr>
          <p:cNvSpPr txBox="1">
            <a:spLocks/>
          </p:cNvSpPr>
          <p:nvPr/>
        </p:nvSpPr>
        <p:spPr>
          <a:xfrm>
            <a:off x="2155528" y="5415087"/>
            <a:ext cx="4207916" cy="364742"/>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2550" b="1">
                <a:solidFill>
                  <a:schemeClr val="tx2"/>
                </a:solidFill>
              </a:rPr>
              <a:t>Unmatched uptimes</a:t>
            </a:r>
            <a:endParaRPr lang="en-US" sz="2550" b="1" spc="300">
              <a:solidFill>
                <a:schemeClr val="tx2"/>
              </a:solidFill>
              <a:latin typeface="Montserrat" charset="0"/>
              <a:ea typeface="Montserrat" charset="0"/>
              <a:cs typeface="Montserrat" charset="0"/>
            </a:endParaRPr>
          </a:p>
        </p:txBody>
      </p:sp>
      <p:sp>
        <p:nvSpPr>
          <p:cNvPr id="24" name="Subtitle 2">
            <a:extLst>
              <a:ext uri="{FF2B5EF4-FFF2-40B4-BE49-F238E27FC236}">
                <a16:creationId xmlns:a16="http://schemas.microsoft.com/office/drawing/2014/main" id="{9AC24D1A-6679-09A7-4FB9-A65E272DBF2E}"/>
              </a:ext>
            </a:extLst>
          </p:cNvPr>
          <p:cNvSpPr txBox="1">
            <a:spLocks/>
          </p:cNvSpPr>
          <p:nvPr/>
        </p:nvSpPr>
        <p:spPr>
          <a:xfrm>
            <a:off x="6879280" y="5431486"/>
            <a:ext cx="4207916" cy="364742"/>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2550" b="1">
                <a:solidFill>
                  <a:schemeClr val="tx2"/>
                </a:solidFill>
              </a:rPr>
              <a:t>Self-healing</a:t>
            </a:r>
            <a:endParaRPr lang="en-US" sz="2550" b="1" spc="300">
              <a:solidFill>
                <a:schemeClr val="tx2"/>
              </a:solidFill>
              <a:latin typeface="Montserrat" charset="0"/>
              <a:ea typeface="Montserrat" charset="0"/>
              <a:cs typeface="Montserrat" charset="0"/>
            </a:endParaRPr>
          </a:p>
        </p:txBody>
      </p:sp>
      <p:sp>
        <p:nvSpPr>
          <p:cNvPr id="26" name="Subtitle 2">
            <a:extLst>
              <a:ext uri="{FF2B5EF4-FFF2-40B4-BE49-F238E27FC236}">
                <a16:creationId xmlns:a16="http://schemas.microsoft.com/office/drawing/2014/main" id="{877F61B8-655B-7B53-5436-EFFA0443F796}"/>
              </a:ext>
            </a:extLst>
          </p:cNvPr>
          <p:cNvSpPr txBox="1">
            <a:spLocks/>
          </p:cNvSpPr>
          <p:nvPr/>
        </p:nvSpPr>
        <p:spPr>
          <a:xfrm>
            <a:off x="6879280" y="8424581"/>
            <a:ext cx="4207916" cy="364742"/>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2550" b="1">
                <a:solidFill>
                  <a:schemeClr val="tx2"/>
                </a:solidFill>
              </a:rPr>
              <a:t>Removable storage avoids rip/replace</a:t>
            </a:r>
            <a:endParaRPr lang="en-US" sz="2550" b="1" spc="300">
              <a:solidFill>
                <a:schemeClr val="tx2"/>
              </a:solidFill>
              <a:latin typeface="Montserrat" charset="0"/>
              <a:ea typeface="Montserrat" charset="0"/>
              <a:cs typeface="Montserrat" charset="0"/>
            </a:endParaRPr>
          </a:p>
        </p:txBody>
      </p:sp>
      <p:sp>
        <p:nvSpPr>
          <p:cNvPr id="27" name="Subtitle 2">
            <a:extLst>
              <a:ext uri="{FF2B5EF4-FFF2-40B4-BE49-F238E27FC236}">
                <a16:creationId xmlns:a16="http://schemas.microsoft.com/office/drawing/2014/main" id="{1A405F18-94DC-5372-1FBE-65F8527DB03A}"/>
              </a:ext>
            </a:extLst>
          </p:cNvPr>
          <p:cNvSpPr txBox="1">
            <a:spLocks/>
          </p:cNvSpPr>
          <p:nvPr/>
        </p:nvSpPr>
        <p:spPr>
          <a:xfrm>
            <a:off x="2155528" y="8424581"/>
            <a:ext cx="4207916" cy="364742"/>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2550" b="1">
                <a:solidFill>
                  <a:schemeClr val="tx2"/>
                </a:solidFill>
              </a:rPr>
              <a:t>Remote management </a:t>
            </a:r>
            <a:br>
              <a:rPr lang="en-US" sz="2550" b="1">
                <a:solidFill>
                  <a:schemeClr val="tx2"/>
                </a:solidFill>
              </a:rPr>
            </a:br>
            <a:r>
              <a:rPr lang="en-US" sz="2550" b="1">
                <a:solidFill>
                  <a:schemeClr val="tx2"/>
                </a:solidFill>
              </a:rPr>
              <a:t>for all players</a:t>
            </a:r>
            <a:endParaRPr lang="en-US" sz="2550" b="1" spc="300">
              <a:solidFill>
                <a:schemeClr val="tx2"/>
              </a:solidFill>
              <a:latin typeface="Montserrat" charset="0"/>
              <a:ea typeface="Montserrat" charset="0"/>
              <a:cs typeface="Montserrat" charset="0"/>
            </a:endParaRPr>
          </a:p>
        </p:txBody>
      </p:sp>
      <p:pic>
        <p:nvPicPr>
          <p:cNvPr id="6" name="Picture 5" descr="Text&#10;&#10;Description automatically generated with medium confidence">
            <a:extLst>
              <a:ext uri="{FF2B5EF4-FFF2-40B4-BE49-F238E27FC236}">
                <a16:creationId xmlns:a16="http://schemas.microsoft.com/office/drawing/2014/main" id="{D0925BBD-171D-0686-2D1D-74EDEAEA5912}"/>
              </a:ext>
            </a:extLst>
          </p:cNvPr>
          <p:cNvPicPr>
            <a:picLocks noChangeAspect="1"/>
          </p:cNvPicPr>
          <p:nvPr/>
        </p:nvPicPr>
        <p:blipFill>
          <a:blip r:embed="rId10"/>
          <a:stretch>
            <a:fillRect/>
          </a:stretch>
        </p:blipFill>
        <p:spPr>
          <a:xfrm>
            <a:off x="1180196" y="425058"/>
            <a:ext cx="1638495" cy="887519"/>
          </a:xfrm>
          <a:prstGeom prst="rect">
            <a:avLst/>
          </a:prstGeom>
        </p:spPr>
      </p:pic>
      <p:grpSp>
        <p:nvGrpSpPr>
          <p:cNvPr id="2" name="Group 1">
            <a:extLst>
              <a:ext uri="{FF2B5EF4-FFF2-40B4-BE49-F238E27FC236}">
                <a16:creationId xmlns:a16="http://schemas.microsoft.com/office/drawing/2014/main" id="{0A6832AE-5FBA-FD8F-6934-00A9C6C85E39}"/>
              </a:ext>
            </a:extLst>
          </p:cNvPr>
          <p:cNvGrpSpPr/>
          <p:nvPr/>
        </p:nvGrpSpPr>
        <p:grpSpPr>
          <a:xfrm>
            <a:off x="3333844" y="6535080"/>
            <a:ext cx="1851285" cy="1851285"/>
            <a:chOff x="3133179" y="6535080"/>
            <a:chExt cx="1851285" cy="1851285"/>
          </a:xfrm>
        </p:grpSpPr>
        <p:sp>
          <p:nvSpPr>
            <p:cNvPr id="18" name="Oval 17">
              <a:extLst>
                <a:ext uri="{FF2B5EF4-FFF2-40B4-BE49-F238E27FC236}">
                  <a16:creationId xmlns:a16="http://schemas.microsoft.com/office/drawing/2014/main" id="{E55D41BD-5F10-0D10-1E6F-5511E4E699B5}"/>
                </a:ext>
              </a:extLst>
            </p:cNvPr>
            <p:cNvSpPr/>
            <p:nvPr/>
          </p:nvSpPr>
          <p:spPr>
            <a:xfrm>
              <a:off x="3133179" y="6535080"/>
              <a:ext cx="1851285" cy="1851285"/>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Hierarchy with solid fill">
              <a:extLst>
                <a:ext uri="{FF2B5EF4-FFF2-40B4-BE49-F238E27FC236}">
                  <a16:creationId xmlns:a16="http://schemas.microsoft.com/office/drawing/2014/main" id="{CF5DF111-4CBB-575A-5D82-417116CCF16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56998" y="6692896"/>
              <a:ext cx="1403646" cy="1403646"/>
            </a:xfrm>
            <a:prstGeom prst="rect">
              <a:avLst/>
            </a:prstGeom>
          </p:spPr>
        </p:pic>
      </p:grpSp>
    </p:spTree>
    <p:extLst>
      <p:ext uri="{BB962C8B-B14F-4D97-AF65-F5344CB8AC3E}">
        <p14:creationId xmlns:p14="http://schemas.microsoft.com/office/powerpoint/2010/main" val="30556604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p:cNvSpPr txBox="1">
            <a:spLocks/>
          </p:cNvSpPr>
          <p:nvPr/>
        </p:nvSpPr>
        <p:spPr>
          <a:xfrm>
            <a:off x="981493" y="1920150"/>
            <a:ext cx="10171190" cy="1072830"/>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pPr>
            <a:r>
              <a:rPr lang="en-US"/>
              <a:t>Runs content, resolution, connected device, and technology integration with easy-to-use tools for simple to sophisticated experiences</a:t>
            </a:r>
            <a:r>
              <a:rPr lang="en-US" sz="2550"/>
              <a:t>.</a:t>
            </a:r>
            <a:endParaRPr lang="en-US" sz="2550" spc="300">
              <a:latin typeface="Montserrat" charset="0"/>
              <a:ea typeface="Montserrat" charset="0"/>
              <a:cs typeface="Montserrat" charset="0"/>
            </a:endParaRPr>
          </a:p>
        </p:txBody>
      </p:sp>
      <p:sp>
        <p:nvSpPr>
          <p:cNvPr id="32" name="Rectangle 31">
            <a:extLst>
              <a:ext uri="{FF2B5EF4-FFF2-40B4-BE49-F238E27FC236}">
                <a16:creationId xmlns:a16="http://schemas.microsoft.com/office/drawing/2014/main" id="{11B0CF90-B223-FD41-820C-38FDFCC596CA}"/>
              </a:ext>
            </a:extLst>
          </p:cNvPr>
          <p:cNvSpPr/>
          <p:nvPr/>
        </p:nvSpPr>
        <p:spPr>
          <a:xfrm>
            <a:off x="1120699" y="1"/>
            <a:ext cx="1849349" cy="1849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chemeClr val="accent1">
                  <a:lumMod val="75000"/>
                </a:schemeClr>
              </a:solidFill>
            </a:endParaRPr>
          </a:p>
        </p:txBody>
      </p:sp>
      <p:sp>
        <p:nvSpPr>
          <p:cNvPr id="34" name="Rectangle 33">
            <a:extLst>
              <a:ext uri="{FF2B5EF4-FFF2-40B4-BE49-F238E27FC236}">
                <a16:creationId xmlns:a16="http://schemas.microsoft.com/office/drawing/2014/main" id="{E49C685F-3D5C-E446-B5D3-D0A47F8F6E6E}"/>
              </a:ext>
            </a:extLst>
          </p:cNvPr>
          <p:cNvSpPr/>
          <p:nvPr/>
        </p:nvSpPr>
        <p:spPr>
          <a:xfrm>
            <a:off x="3081316" y="1"/>
            <a:ext cx="913799" cy="91379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5" name="Rectangle 34">
            <a:extLst>
              <a:ext uri="{FF2B5EF4-FFF2-40B4-BE49-F238E27FC236}">
                <a16:creationId xmlns:a16="http://schemas.microsoft.com/office/drawing/2014/main" id="{9FE0FBBF-49BF-BE42-A52C-D6ABE558FBCC}"/>
              </a:ext>
            </a:extLst>
          </p:cNvPr>
          <p:cNvSpPr/>
          <p:nvPr/>
        </p:nvSpPr>
        <p:spPr>
          <a:xfrm>
            <a:off x="3081316" y="1022240"/>
            <a:ext cx="546020" cy="5460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19" name="Picture Placeholder 9">
            <a:extLst>
              <a:ext uri="{FF2B5EF4-FFF2-40B4-BE49-F238E27FC236}">
                <a16:creationId xmlns:a16="http://schemas.microsoft.com/office/drawing/2014/main" id="{A9EB93CC-E260-76B0-CF8A-1707D8454057}"/>
              </a:ext>
            </a:extLst>
          </p:cNvPr>
          <p:cNvPicPr>
            <a:picLocks noGrp="1" noChangeAspect="1"/>
          </p:cNvPicPr>
          <p:nvPr>
            <p:ph type="pic" sz="quarter" idx="10"/>
          </p:nvPr>
        </p:nvPicPr>
        <p:blipFill rotWithShape="1">
          <a:blip r:embed="rId3"/>
          <a:srcRect l="9345" r="9345"/>
          <a:stretch/>
        </p:blipFill>
        <p:spPr>
          <a:xfrm>
            <a:off x="11482778" y="1202649"/>
            <a:ext cx="6305550" cy="7734300"/>
          </a:xfrm>
        </p:spPr>
      </p:pic>
      <p:sp>
        <p:nvSpPr>
          <p:cNvPr id="3" name="Subtitle 2">
            <a:extLst>
              <a:ext uri="{FF2B5EF4-FFF2-40B4-BE49-F238E27FC236}">
                <a16:creationId xmlns:a16="http://schemas.microsoft.com/office/drawing/2014/main" id="{FA9B100F-91A8-EB7E-3140-89295233C56E}"/>
              </a:ext>
            </a:extLst>
          </p:cNvPr>
          <p:cNvSpPr txBox="1">
            <a:spLocks/>
          </p:cNvSpPr>
          <p:nvPr/>
        </p:nvSpPr>
        <p:spPr>
          <a:xfrm>
            <a:off x="1120697" y="2992980"/>
            <a:ext cx="11246954" cy="6900135"/>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buFont typeface="Symbol" panose="05050102010706020507" pitchFamily="18" charset="2"/>
              <a:buChar char=""/>
            </a:pPr>
            <a:endParaRPr lang="en-US" sz="2100"/>
          </a:p>
        </p:txBody>
      </p:sp>
      <p:sp>
        <p:nvSpPr>
          <p:cNvPr id="10" name="TextBox 9"/>
          <p:cNvSpPr txBox="1"/>
          <p:nvPr/>
        </p:nvSpPr>
        <p:spPr>
          <a:xfrm>
            <a:off x="3596994" y="603137"/>
            <a:ext cx="9758232" cy="830997"/>
          </a:xfrm>
          <a:prstGeom prst="rect">
            <a:avLst/>
          </a:prstGeom>
          <a:noFill/>
        </p:spPr>
        <p:txBody>
          <a:bodyPr wrap="square" rtlCol="0">
            <a:spAutoFit/>
          </a:bodyPr>
          <a:lstStyle/>
          <a:p>
            <a:r>
              <a:rPr lang="en-US" sz="4800" b="1" spc="900">
                <a:latin typeface="Montserrat" charset="0"/>
                <a:ea typeface="Montserrat" charset="0"/>
                <a:cs typeface="Montserrat" charset="0"/>
              </a:rPr>
              <a:t>Superior</a:t>
            </a:r>
          </a:p>
        </p:txBody>
      </p:sp>
      <p:grpSp>
        <p:nvGrpSpPr>
          <p:cNvPr id="8" name="Group 7">
            <a:extLst>
              <a:ext uri="{FF2B5EF4-FFF2-40B4-BE49-F238E27FC236}">
                <a16:creationId xmlns:a16="http://schemas.microsoft.com/office/drawing/2014/main" id="{080A17AA-AE55-778B-2AFD-8E810D7945E2}"/>
              </a:ext>
            </a:extLst>
          </p:cNvPr>
          <p:cNvGrpSpPr/>
          <p:nvPr/>
        </p:nvGrpSpPr>
        <p:grpSpPr>
          <a:xfrm>
            <a:off x="2213560" y="3596520"/>
            <a:ext cx="1927708" cy="1927708"/>
            <a:chOff x="2213560" y="3596520"/>
            <a:chExt cx="1927708" cy="1927708"/>
          </a:xfrm>
        </p:grpSpPr>
        <p:pic>
          <p:nvPicPr>
            <p:cNvPr id="11" name="Graphic 10">
              <a:extLst>
                <a:ext uri="{FF2B5EF4-FFF2-40B4-BE49-F238E27FC236}">
                  <a16:creationId xmlns:a16="http://schemas.microsoft.com/office/drawing/2014/main" id="{0E3EE65D-DFAF-1C5E-E957-A7D4B8A3F00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283162" y="3666122"/>
              <a:ext cx="1788504" cy="1788504"/>
            </a:xfrm>
            <a:prstGeom prst="rect">
              <a:avLst/>
            </a:prstGeom>
          </p:spPr>
        </p:pic>
        <p:sp>
          <p:nvSpPr>
            <p:cNvPr id="14" name="Oval 13">
              <a:extLst>
                <a:ext uri="{FF2B5EF4-FFF2-40B4-BE49-F238E27FC236}">
                  <a16:creationId xmlns:a16="http://schemas.microsoft.com/office/drawing/2014/main" id="{78AE8897-A057-4411-5362-DE48BD1CB6FE}"/>
                </a:ext>
              </a:extLst>
            </p:cNvPr>
            <p:cNvSpPr/>
            <p:nvPr/>
          </p:nvSpPr>
          <p:spPr>
            <a:xfrm>
              <a:off x="2213560" y="3596520"/>
              <a:ext cx="1927708" cy="1927708"/>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E3C14A6-D50A-A34F-8BC5-153AF4A62945}"/>
              </a:ext>
            </a:extLst>
          </p:cNvPr>
          <p:cNvGrpSpPr/>
          <p:nvPr/>
        </p:nvGrpSpPr>
        <p:grpSpPr>
          <a:xfrm>
            <a:off x="6744486" y="3516845"/>
            <a:ext cx="1927708" cy="1927708"/>
            <a:chOff x="6262559" y="3587971"/>
            <a:chExt cx="1927708" cy="1927708"/>
          </a:xfrm>
        </p:grpSpPr>
        <p:pic>
          <p:nvPicPr>
            <p:cNvPr id="6" name="Graphic 5" descr="Checklist with solid fill">
              <a:extLst>
                <a:ext uri="{FF2B5EF4-FFF2-40B4-BE49-F238E27FC236}">
                  <a16:creationId xmlns:a16="http://schemas.microsoft.com/office/drawing/2014/main" id="{0E9BDD15-5542-70C1-63FA-31EB1910BC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94607" y="3720019"/>
              <a:ext cx="1663613" cy="1663613"/>
            </a:xfrm>
            <a:prstGeom prst="rect">
              <a:avLst/>
            </a:prstGeom>
          </p:spPr>
        </p:pic>
        <p:sp>
          <p:nvSpPr>
            <p:cNvPr id="17" name="Oval 16">
              <a:extLst>
                <a:ext uri="{FF2B5EF4-FFF2-40B4-BE49-F238E27FC236}">
                  <a16:creationId xmlns:a16="http://schemas.microsoft.com/office/drawing/2014/main" id="{92DCC215-E88D-110D-1047-DB6C5A47C269}"/>
                </a:ext>
              </a:extLst>
            </p:cNvPr>
            <p:cNvSpPr/>
            <p:nvPr/>
          </p:nvSpPr>
          <p:spPr>
            <a:xfrm>
              <a:off x="6262559" y="3587971"/>
              <a:ext cx="1927708" cy="1927708"/>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81DCCC03-F61D-7314-D6C0-5F79532FE121}"/>
              </a:ext>
            </a:extLst>
          </p:cNvPr>
          <p:cNvGrpSpPr/>
          <p:nvPr/>
        </p:nvGrpSpPr>
        <p:grpSpPr>
          <a:xfrm>
            <a:off x="6744486" y="7009241"/>
            <a:ext cx="1927708" cy="1927708"/>
            <a:chOff x="6216975" y="5753464"/>
            <a:chExt cx="1927708" cy="1927708"/>
          </a:xfrm>
        </p:grpSpPr>
        <p:pic>
          <p:nvPicPr>
            <p:cNvPr id="4" name="Graphic 3" descr="Gears with solid fill">
              <a:extLst>
                <a:ext uri="{FF2B5EF4-FFF2-40B4-BE49-F238E27FC236}">
                  <a16:creationId xmlns:a16="http://schemas.microsoft.com/office/drawing/2014/main" id="{704B2E89-FE58-4B8F-CB46-C3B5B4B826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01738" y="5885512"/>
              <a:ext cx="1663613" cy="1663613"/>
            </a:xfrm>
            <a:prstGeom prst="rect">
              <a:avLst/>
            </a:prstGeom>
          </p:spPr>
        </p:pic>
        <p:sp>
          <p:nvSpPr>
            <p:cNvPr id="18" name="Oval 17">
              <a:extLst>
                <a:ext uri="{FF2B5EF4-FFF2-40B4-BE49-F238E27FC236}">
                  <a16:creationId xmlns:a16="http://schemas.microsoft.com/office/drawing/2014/main" id="{C8E53249-E7FB-53EC-6DE8-D07F86B098BD}"/>
                </a:ext>
              </a:extLst>
            </p:cNvPr>
            <p:cNvSpPr/>
            <p:nvPr/>
          </p:nvSpPr>
          <p:spPr>
            <a:xfrm>
              <a:off x="6216975" y="5753464"/>
              <a:ext cx="1927708" cy="1927708"/>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Subtitle 2">
            <a:extLst>
              <a:ext uri="{FF2B5EF4-FFF2-40B4-BE49-F238E27FC236}">
                <a16:creationId xmlns:a16="http://schemas.microsoft.com/office/drawing/2014/main" id="{43576B3E-FC2C-7BD8-2D27-B66602D804E8}"/>
              </a:ext>
            </a:extLst>
          </p:cNvPr>
          <p:cNvSpPr txBox="1">
            <a:spLocks/>
          </p:cNvSpPr>
          <p:nvPr/>
        </p:nvSpPr>
        <p:spPr>
          <a:xfrm>
            <a:off x="902157" y="5645578"/>
            <a:ext cx="4550515" cy="364742"/>
          </a:xfrm>
          <a:prstGeom prst="rect">
            <a:avLst/>
          </a:prstGeom>
        </p:spPr>
        <p:txBody>
          <a:bodyPr vert="horz" lIns="137160" tIns="68580" rIns="137160" bIns="6858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2550" b="1">
                <a:solidFill>
                  <a:schemeClr val="tx2"/>
                </a:solidFill>
              </a:rPr>
              <a:t>Long life cycle support </a:t>
            </a:r>
            <a:endParaRPr lang="en-US" sz="2550" b="1" spc="300">
              <a:solidFill>
                <a:schemeClr val="tx2"/>
              </a:solidFill>
              <a:latin typeface="Montserrat" charset="0"/>
              <a:ea typeface="Montserrat" charset="0"/>
              <a:cs typeface="Montserrat" charset="0"/>
            </a:endParaRPr>
          </a:p>
        </p:txBody>
      </p:sp>
      <p:sp>
        <p:nvSpPr>
          <p:cNvPr id="26" name="Subtitle 2">
            <a:extLst>
              <a:ext uri="{FF2B5EF4-FFF2-40B4-BE49-F238E27FC236}">
                <a16:creationId xmlns:a16="http://schemas.microsoft.com/office/drawing/2014/main" id="{7234AABE-CB57-404E-C61A-78C6F2708BAB}"/>
              </a:ext>
            </a:extLst>
          </p:cNvPr>
          <p:cNvSpPr txBox="1">
            <a:spLocks/>
          </p:cNvSpPr>
          <p:nvPr/>
        </p:nvSpPr>
        <p:spPr>
          <a:xfrm>
            <a:off x="5799424" y="5594178"/>
            <a:ext cx="3817832" cy="374240"/>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2550" b="1">
                <a:solidFill>
                  <a:schemeClr val="tx2"/>
                </a:solidFill>
              </a:rPr>
              <a:t>Vast &amp; flexible signage features</a:t>
            </a:r>
            <a:endParaRPr lang="en-US" sz="2550" b="1" spc="300">
              <a:solidFill>
                <a:schemeClr val="tx2"/>
              </a:solidFill>
              <a:latin typeface="Montserrat" charset="0"/>
              <a:ea typeface="Montserrat" charset="0"/>
              <a:cs typeface="Montserrat" charset="0"/>
            </a:endParaRPr>
          </a:p>
        </p:txBody>
      </p:sp>
      <p:sp>
        <p:nvSpPr>
          <p:cNvPr id="27" name="Subtitle 2">
            <a:extLst>
              <a:ext uri="{FF2B5EF4-FFF2-40B4-BE49-F238E27FC236}">
                <a16:creationId xmlns:a16="http://schemas.microsoft.com/office/drawing/2014/main" id="{FDBC4457-19F3-2B41-AF8B-DAA0B9BBF6FB}"/>
              </a:ext>
            </a:extLst>
          </p:cNvPr>
          <p:cNvSpPr txBox="1">
            <a:spLocks/>
          </p:cNvSpPr>
          <p:nvPr/>
        </p:nvSpPr>
        <p:spPr>
          <a:xfrm>
            <a:off x="1073456" y="8900018"/>
            <a:ext cx="4207916" cy="364742"/>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2550" b="1">
                <a:solidFill>
                  <a:schemeClr val="tx2"/>
                </a:solidFill>
              </a:rPr>
              <a:t>Free authoring software</a:t>
            </a:r>
            <a:endParaRPr lang="en-US" sz="2550" b="1" spc="300">
              <a:solidFill>
                <a:schemeClr val="tx2"/>
              </a:solidFill>
              <a:latin typeface="Montserrat" charset="0"/>
              <a:ea typeface="Montserrat" charset="0"/>
              <a:cs typeface="Montserrat" charset="0"/>
            </a:endParaRPr>
          </a:p>
        </p:txBody>
      </p:sp>
      <p:sp>
        <p:nvSpPr>
          <p:cNvPr id="28" name="Subtitle 2">
            <a:extLst>
              <a:ext uri="{FF2B5EF4-FFF2-40B4-BE49-F238E27FC236}">
                <a16:creationId xmlns:a16="http://schemas.microsoft.com/office/drawing/2014/main" id="{71865811-09FE-1F86-5A30-76AA577A2434}"/>
              </a:ext>
            </a:extLst>
          </p:cNvPr>
          <p:cNvSpPr txBox="1">
            <a:spLocks/>
          </p:cNvSpPr>
          <p:nvPr/>
        </p:nvSpPr>
        <p:spPr>
          <a:xfrm>
            <a:off x="5604382" y="8936949"/>
            <a:ext cx="4207916" cy="364742"/>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2550" b="1">
                <a:solidFill>
                  <a:schemeClr val="tx2"/>
                </a:solidFill>
              </a:rPr>
              <a:t>Highly extensible</a:t>
            </a:r>
            <a:endParaRPr lang="en-US" sz="2550" b="1" spc="300">
              <a:solidFill>
                <a:schemeClr val="tx2"/>
              </a:solidFill>
              <a:latin typeface="Montserrat" charset="0"/>
              <a:ea typeface="Montserrat" charset="0"/>
              <a:cs typeface="Montserrat" charset="0"/>
            </a:endParaRPr>
          </a:p>
        </p:txBody>
      </p:sp>
      <p:pic>
        <p:nvPicPr>
          <p:cNvPr id="7" name="Picture 6" descr="Text&#10;&#10;Description automatically generated with medium confidence">
            <a:extLst>
              <a:ext uri="{FF2B5EF4-FFF2-40B4-BE49-F238E27FC236}">
                <a16:creationId xmlns:a16="http://schemas.microsoft.com/office/drawing/2014/main" id="{1D23A24E-3970-7238-F176-32BD971C7263}"/>
              </a:ext>
            </a:extLst>
          </p:cNvPr>
          <p:cNvPicPr>
            <a:picLocks noChangeAspect="1"/>
          </p:cNvPicPr>
          <p:nvPr/>
        </p:nvPicPr>
        <p:blipFill>
          <a:blip r:embed="rId10"/>
          <a:stretch>
            <a:fillRect/>
          </a:stretch>
        </p:blipFill>
        <p:spPr>
          <a:xfrm>
            <a:off x="1180196" y="425058"/>
            <a:ext cx="1638495" cy="887519"/>
          </a:xfrm>
          <a:prstGeom prst="rect">
            <a:avLst/>
          </a:prstGeom>
        </p:spPr>
      </p:pic>
      <p:grpSp>
        <p:nvGrpSpPr>
          <p:cNvPr id="2" name="Group 1">
            <a:extLst>
              <a:ext uri="{FF2B5EF4-FFF2-40B4-BE49-F238E27FC236}">
                <a16:creationId xmlns:a16="http://schemas.microsoft.com/office/drawing/2014/main" id="{B4A59933-CAE8-9CA8-459A-004EF32DBC31}"/>
              </a:ext>
            </a:extLst>
          </p:cNvPr>
          <p:cNvGrpSpPr/>
          <p:nvPr/>
        </p:nvGrpSpPr>
        <p:grpSpPr>
          <a:xfrm>
            <a:off x="2213560" y="6877194"/>
            <a:ext cx="1927708" cy="1927708"/>
            <a:chOff x="2034398" y="6877194"/>
            <a:chExt cx="1927708" cy="1927708"/>
          </a:xfrm>
        </p:grpSpPr>
        <p:sp>
          <p:nvSpPr>
            <p:cNvPr id="16" name="Oval 15">
              <a:extLst>
                <a:ext uri="{FF2B5EF4-FFF2-40B4-BE49-F238E27FC236}">
                  <a16:creationId xmlns:a16="http://schemas.microsoft.com/office/drawing/2014/main" id="{0BD7B51E-C4C6-0C89-A979-CBE12E4C0962}"/>
                </a:ext>
              </a:extLst>
            </p:cNvPr>
            <p:cNvSpPr/>
            <p:nvPr/>
          </p:nvSpPr>
          <p:spPr>
            <a:xfrm>
              <a:off x="2034398" y="6877194"/>
              <a:ext cx="1927708" cy="1927708"/>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551935CF-200B-B972-14ED-D3D8E05052A2}"/>
                </a:ext>
              </a:extLst>
            </p:cNvPr>
            <p:cNvPicPr>
              <a:picLocks noChangeAspect="1"/>
            </p:cNvPicPr>
            <p:nvPr/>
          </p:nvPicPr>
          <p:blipFill>
            <a:blip r:embed="rId11"/>
            <a:stretch>
              <a:fillRect/>
            </a:stretch>
          </p:blipFill>
          <p:spPr>
            <a:xfrm>
              <a:off x="2416327" y="7224479"/>
              <a:ext cx="1211009" cy="1233137"/>
            </a:xfrm>
            <a:prstGeom prst="rect">
              <a:avLst/>
            </a:prstGeom>
          </p:spPr>
        </p:pic>
      </p:grpSp>
    </p:spTree>
    <p:extLst>
      <p:ext uri="{BB962C8B-B14F-4D97-AF65-F5344CB8AC3E}">
        <p14:creationId xmlns:p14="http://schemas.microsoft.com/office/powerpoint/2010/main" val="249023837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p:cNvSpPr txBox="1">
            <a:spLocks/>
          </p:cNvSpPr>
          <p:nvPr/>
        </p:nvSpPr>
        <p:spPr>
          <a:xfrm>
            <a:off x="981492" y="2076268"/>
            <a:ext cx="11581569" cy="1002027"/>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pPr>
            <a:r>
              <a:rPr lang="en-US"/>
              <a:t>Easy to maintain, power efficient, built to last, and scalable with free updates that leave no player behind</a:t>
            </a:r>
            <a:r>
              <a:rPr lang="en-US" sz="2550"/>
              <a:t>.</a:t>
            </a:r>
            <a:endParaRPr lang="en-US" sz="2550" spc="300">
              <a:latin typeface="Montserrat" charset="0"/>
              <a:ea typeface="Montserrat" charset="0"/>
              <a:cs typeface="Montserrat" charset="0"/>
            </a:endParaRPr>
          </a:p>
        </p:txBody>
      </p:sp>
      <p:sp>
        <p:nvSpPr>
          <p:cNvPr id="32" name="Rectangle 31">
            <a:extLst>
              <a:ext uri="{FF2B5EF4-FFF2-40B4-BE49-F238E27FC236}">
                <a16:creationId xmlns:a16="http://schemas.microsoft.com/office/drawing/2014/main" id="{11B0CF90-B223-FD41-820C-38FDFCC596CA}"/>
              </a:ext>
            </a:extLst>
          </p:cNvPr>
          <p:cNvSpPr/>
          <p:nvPr/>
        </p:nvSpPr>
        <p:spPr>
          <a:xfrm>
            <a:off x="1120699" y="1"/>
            <a:ext cx="1849349" cy="1849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chemeClr val="accent1">
                  <a:lumMod val="75000"/>
                </a:schemeClr>
              </a:solidFill>
            </a:endParaRPr>
          </a:p>
        </p:txBody>
      </p:sp>
      <p:sp>
        <p:nvSpPr>
          <p:cNvPr id="34" name="Rectangle 33">
            <a:extLst>
              <a:ext uri="{FF2B5EF4-FFF2-40B4-BE49-F238E27FC236}">
                <a16:creationId xmlns:a16="http://schemas.microsoft.com/office/drawing/2014/main" id="{E49C685F-3D5C-E446-B5D3-D0A47F8F6E6E}"/>
              </a:ext>
            </a:extLst>
          </p:cNvPr>
          <p:cNvSpPr/>
          <p:nvPr/>
        </p:nvSpPr>
        <p:spPr>
          <a:xfrm>
            <a:off x="3081316" y="1"/>
            <a:ext cx="913799" cy="91379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5" name="Rectangle 34">
            <a:extLst>
              <a:ext uri="{FF2B5EF4-FFF2-40B4-BE49-F238E27FC236}">
                <a16:creationId xmlns:a16="http://schemas.microsoft.com/office/drawing/2014/main" id="{9FE0FBBF-49BF-BE42-A52C-D6ABE558FBCC}"/>
              </a:ext>
            </a:extLst>
          </p:cNvPr>
          <p:cNvSpPr/>
          <p:nvPr/>
        </p:nvSpPr>
        <p:spPr>
          <a:xfrm>
            <a:off x="3081316" y="1022240"/>
            <a:ext cx="546020" cy="5460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 name="Subtitle 2">
            <a:extLst>
              <a:ext uri="{FF2B5EF4-FFF2-40B4-BE49-F238E27FC236}">
                <a16:creationId xmlns:a16="http://schemas.microsoft.com/office/drawing/2014/main" id="{FA9B100F-91A8-EB7E-3140-89295233C56E}"/>
              </a:ext>
            </a:extLst>
          </p:cNvPr>
          <p:cNvSpPr txBox="1">
            <a:spLocks/>
          </p:cNvSpPr>
          <p:nvPr/>
        </p:nvSpPr>
        <p:spPr>
          <a:xfrm>
            <a:off x="1120697" y="2992980"/>
            <a:ext cx="16650468" cy="6900135"/>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200150" lvl="1" indent="-514350">
              <a:buFont typeface="Symbol" panose="05050102010706020507" pitchFamily="18" charset="2"/>
              <a:buChar char=""/>
            </a:pPr>
            <a:endParaRPr lang="en-US" sz="2100"/>
          </a:p>
        </p:txBody>
      </p:sp>
      <p:sp>
        <p:nvSpPr>
          <p:cNvPr id="10" name="TextBox 9"/>
          <p:cNvSpPr txBox="1"/>
          <p:nvPr/>
        </p:nvSpPr>
        <p:spPr>
          <a:xfrm>
            <a:off x="3596994" y="603137"/>
            <a:ext cx="9758232" cy="830997"/>
          </a:xfrm>
          <a:prstGeom prst="rect">
            <a:avLst/>
          </a:prstGeom>
          <a:noFill/>
        </p:spPr>
        <p:txBody>
          <a:bodyPr wrap="square" rtlCol="0">
            <a:spAutoFit/>
          </a:bodyPr>
          <a:lstStyle/>
          <a:p>
            <a:r>
              <a:rPr lang="en-US" sz="4800" b="1" spc="900">
                <a:latin typeface="Montserrat" charset="0"/>
                <a:ea typeface="Montserrat" charset="0"/>
                <a:cs typeface="Montserrat" charset="0"/>
              </a:rPr>
              <a:t>Sustainable</a:t>
            </a:r>
          </a:p>
        </p:txBody>
      </p:sp>
      <p:pic>
        <p:nvPicPr>
          <p:cNvPr id="4" name="Picture 3">
            <a:extLst>
              <a:ext uri="{FF2B5EF4-FFF2-40B4-BE49-F238E27FC236}">
                <a16:creationId xmlns:a16="http://schemas.microsoft.com/office/drawing/2014/main" id="{29D3F29F-ED07-ADF7-2FE1-42227983E183}"/>
              </a:ext>
            </a:extLst>
          </p:cNvPr>
          <p:cNvPicPr>
            <a:picLocks noChangeAspect="1"/>
          </p:cNvPicPr>
          <p:nvPr/>
        </p:nvPicPr>
        <p:blipFill>
          <a:blip r:embed="rId3"/>
          <a:srcRect t="78" b="78"/>
          <a:stretch/>
        </p:blipFill>
        <p:spPr>
          <a:xfrm>
            <a:off x="12891540" y="2421163"/>
            <a:ext cx="4721903" cy="6547951"/>
          </a:xfrm>
          <a:prstGeom prst="rect">
            <a:avLst/>
          </a:prstGeom>
        </p:spPr>
      </p:pic>
      <p:grpSp>
        <p:nvGrpSpPr>
          <p:cNvPr id="9" name="Group 8">
            <a:extLst>
              <a:ext uri="{FF2B5EF4-FFF2-40B4-BE49-F238E27FC236}">
                <a16:creationId xmlns:a16="http://schemas.microsoft.com/office/drawing/2014/main" id="{87A0EF74-4C12-77B9-4745-18E2C83C42C8}"/>
              </a:ext>
            </a:extLst>
          </p:cNvPr>
          <p:cNvGrpSpPr/>
          <p:nvPr/>
        </p:nvGrpSpPr>
        <p:grpSpPr>
          <a:xfrm>
            <a:off x="1860263" y="7202382"/>
            <a:ext cx="3534145" cy="2501549"/>
            <a:chOff x="460970" y="7360040"/>
            <a:chExt cx="3534145" cy="2501549"/>
          </a:xfrm>
        </p:grpSpPr>
        <p:grpSp>
          <p:nvGrpSpPr>
            <p:cNvPr id="26" name="Group 25">
              <a:extLst>
                <a:ext uri="{FF2B5EF4-FFF2-40B4-BE49-F238E27FC236}">
                  <a16:creationId xmlns:a16="http://schemas.microsoft.com/office/drawing/2014/main" id="{A5B2DDF9-7F84-1A5B-374A-077BA34708AC}"/>
                </a:ext>
              </a:extLst>
            </p:cNvPr>
            <p:cNvGrpSpPr/>
            <p:nvPr/>
          </p:nvGrpSpPr>
          <p:grpSpPr>
            <a:xfrm>
              <a:off x="1299230" y="7360040"/>
              <a:ext cx="1701383" cy="1701383"/>
              <a:chOff x="1573966" y="3070510"/>
              <a:chExt cx="1701383" cy="1701383"/>
            </a:xfrm>
          </p:grpSpPr>
          <p:grpSp>
            <p:nvGrpSpPr>
              <p:cNvPr id="17" name="Group 16">
                <a:extLst>
                  <a:ext uri="{FF2B5EF4-FFF2-40B4-BE49-F238E27FC236}">
                    <a16:creationId xmlns:a16="http://schemas.microsoft.com/office/drawing/2014/main" id="{22A59794-9F91-A250-BBC3-7DE28CA79FDD}"/>
                  </a:ext>
                </a:extLst>
              </p:cNvPr>
              <p:cNvGrpSpPr/>
              <p:nvPr/>
            </p:nvGrpSpPr>
            <p:grpSpPr>
              <a:xfrm>
                <a:off x="1706192" y="3181759"/>
                <a:ext cx="1436929" cy="1450695"/>
                <a:chOff x="5391123" y="3017923"/>
                <a:chExt cx="1821207" cy="1838655"/>
              </a:xfrm>
              <a:solidFill>
                <a:srgbClr val="00B050"/>
              </a:solidFill>
            </p:grpSpPr>
            <p:pic>
              <p:nvPicPr>
                <p:cNvPr id="8" name="Graphic 7" descr="Sustainability with solid fill">
                  <a:extLst>
                    <a:ext uri="{FF2B5EF4-FFF2-40B4-BE49-F238E27FC236}">
                      <a16:creationId xmlns:a16="http://schemas.microsoft.com/office/drawing/2014/main" id="{37C103A2-82A7-F57A-C208-DD20939527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91123" y="3017923"/>
                  <a:ext cx="1821207" cy="1821207"/>
                </a:xfrm>
                <a:prstGeom prst="rect">
                  <a:avLst/>
                </a:prstGeom>
              </p:spPr>
            </p:pic>
            <p:pic>
              <p:nvPicPr>
                <p:cNvPr id="6" name="Graphic 5" descr="Leaf with solid fill">
                  <a:extLst>
                    <a:ext uri="{FF2B5EF4-FFF2-40B4-BE49-F238E27FC236}">
                      <a16:creationId xmlns:a16="http://schemas.microsoft.com/office/drawing/2014/main" id="{1687D246-0FCD-DB0F-9200-D80086C368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32136" y="3802147"/>
                  <a:ext cx="1054431" cy="1054431"/>
                </a:xfrm>
                <a:prstGeom prst="rect">
                  <a:avLst/>
                </a:prstGeom>
              </p:spPr>
            </p:pic>
          </p:grpSp>
          <p:sp>
            <p:nvSpPr>
              <p:cNvPr id="18" name="Oval 17">
                <a:extLst>
                  <a:ext uri="{FF2B5EF4-FFF2-40B4-BE49-F238E27FC236}">
                    <a16:creationId xmlns:a16="http://schemas.microsoft.com/office/drawing/2014/main" id="{34CE1BDB-F19B-1015-FA0F-B78E79A097CD}"/>
                  </a:ext>
                </a:extLst>
              </p:cNvPr>
              <p:cNvSpPr/>
              <p:nvPr/>
            </p:nvSpPr>
            <p:spPr>
              <a:xfrm>
                <a:off x="1573966" y="3070510"/>
                <a:ext cx="1701383" cy="1701383"/>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Subtitle 2">
              <a:extLst>
                <a:ext uri="{FF2B5EF4-FFF2-40B4-BE49-F238E27FC236}">
                  <a16:creationId xmlns:a16="http://schemas.microsoft.com/office/drawing/2014/main" id="{5FCD8370-D242-1FB1-F83D-7382B759DAA6}"/>
                </a:ext>
              </a:extLst>
            </p:cNvPr>
            <p:cNvSpPr txBox="1">
              <a:spLocks/>
            </p:cNvSpPr>
            <p:nvPr/>
          </p:nvSpPr>
          <p:spPr>
            <a:xfrm>
              <a:off x="460970" y="9450516"/>
              <a:ext cx="3534145" cy="411073"/>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pPr>
              <a:r>
                <a:rPr lang="en-US" sz="2550" b="1">
                  <a:solidFill>
                    <a:schemeClr val="tx2"/>
                  </a:solidFill>
                </a:rPr>
                <a:t>Purple Goes Green</a:t>
              </a:r>
              <a:endParaRPr lang="en-US" sz="2550" b="1" spc="300">
                <a:solidFill>
                  <a:schemeClr val="tx2"/>
                </a:solidFill>
                <a:latin typeface="Montserrat" charset="0"/>
                <a:ea typeface="Montserrat" charset="0"/>
                <a:cs typeface="Montserrat" charset="0"/>
              </a:endParaRPr>
            </a:p>
          </p:txBody>
        </p:sp>
      </p:grpSp>
      <p:grpSp>
        <p:nvGrpSpPr>
          <p:cNvPr id="24" name="Group 23">
            <a:extLst>
              <a:ext uri="{FF2B5EF4-FFF2-40B4-BE49-F238E27FC236}">
                <a16:creationId xmlns:a16="http://schemas.microsoft.com/office/drawing/2014/main" id="{E7AD7DF5-44D1-C96C-0BDE-75D186B0E9B2}"/>
              </a:ext>
            </a:extLst>
          </p:cNvPr>
          <p:cNvGrpSpPr/>
          <p:nvPr/>
        </p:nvGrpSpPr>
        <p:grpSpPr>
          <a:xfrm>
            <a:off x="6770703" y="3789856"/>
            <a:ext cx="1701383" cy="1701383"/>
            <a:chOff x="1494203" y="4974750"/>
            <a:chExt cx="1701383" cy="1701383"/>
          </a:xfrm>
        </p:grpSpPr>
        <p:sp>
          <p:nvSpPr>
            <p:cNvPr id="19" name="Oval 18">
              <a:extLst>
                <a:ext uri="{FF2B5EF4-FFF2-40B4-BE49-F238E27FC236}">
                  <a16:creationId xmlns:a16="http://schemas.microsoft.com/office/drawing/2014/main" id="{FD446788-9AF7-7FE3-AA44-BC4113B1082F}"/>
                </a:ext>
              </a:extLst>
            </p:cNvPr>
            <p:cNvSpPr/>
            <p:nvPr/>
          </p:nvSpPr>
          <p:spPr>
            <a:xfrm>
              <a:off x="1494203" y="4974750"/>
              <a:ext cx="1701383" cy="1701383"/>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Stopwatch 75% with solid fill">
              <a:extLst>
                <a:ext uri="{FF2B5EF4-FFF2-40B4-BE49-F238E27FC236}">
                  <a16:creationId xmlns:a16="http://schemas.microsoft.com/office/drawing/2014/main" id="{62976C6A-055B-5DAD-C1DD-CFCF8823DC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48083" y="5186762"/>
              <a:ext cx="1193622" cy="1193622"/>
            </a:xfrm>
            <a:prstGeom prst="rect">
              <a:avLst/>
            </a:prstGeom>
          </p:spPr>
        </p:pic>
      </p:grpSp>
      <p:sp>
        <p:nvSpPr>
          <p:cNvPr id="28" name="Subtitle 2">
            <a:extLst>
              <a:ext uri="{FF2B5EF4-FFF2-40B4-BE49-F238E27FC236}">
                <a16:creationId xmlns:a16="http://schemas.microsoft.com/office/drawing/2014/main" id="{26D1C125-B058-F17B-F435-54DC68E405DF}"/>
              </a:ext>
            </a:extLst>
          </p:cNvPr>
          <p:cNvSpPr txBox="1">
            <a:spLocks/>
          </p:cNvSpPr>
          <p:nvPr/>
        </p:nvSpPr>
        <p:spPr>
          <a:xfrm>
            <a:off x="5983821" y="5705802"/>
            <a:ext cx="3534144" cy="1001068"/>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2550" b="1">
                <a:solidFill>
                  <a:schemeClr val="tx2"/>
                </a:solidFill>
              </a:rPr>
              <a:t>Unprecedented Longevity</a:t>
            </a:r>
            <a:endParaRPr lang="en-US" sz="2550" b="1" spc="300">
              <a:solidFill>
                <a:schemeClr val="tx2"/>
              </a:solidFill>
              <a:latin typeface="Montserrat" charset="0"/>
              <a:ea typeface="Montserrat" charset="0"/>
              <a:cs typeface="Montserrat" charset="0"/>
            </a:endParaRPr>
          </a:p>
        </p:txBody>
      </p:sp>
      <p:grpSp>
        <p:nvGrpSpPr>
          <p:cNvPr id="13" name="Group 12">
            <a:extLst>
              <a:ext uri="{FF2B5EF4-FFF2-40B4-BE49-F238E27FC236}">
                <a16:creationId xmlns:a16="http://schemas.microsoft.com/office/drawing/2014/main" id="{B00E8481-4E2F-48AE-F2D3-7DF60E5AC768}"/>
              </a:ext>
            </a:extLst>
          </p:cNvPr>
          <p:cNvGrpSpPr/>
          <p:nvPr/>
        </p:nvGrpSpPr>
        <p:grpSpPr>
          <a:xfrm>
            <a:off x="5794407" y="7250444"/>
            <a:ext cx="4550515" cy="2412619"/>
            <a:chOff x="4395114" y="7408102"/>
            <a:chExt cx="4550515" cy="2412619"/>
          </a:xfrm>
        </p:grpSpPr>
        <p:grpSp>
          <p:nvGrpSpPr>
            <p:cNvPr id="23" name="Group 22">
              <a:extLst>
                <a:ext uri="{FF2B5EF4-FFF2-40B4-BE49-F238E27FC236}">
                  <a16:creationId xmlns:a16="http://schemas.microsoft.com/office/drawing/2014/main" id="{E8ED9A78-FA9D-A157-2857-CAA9A6B1192A}"/>
                </a:ext>
              </a:extLst>
            </p:cNvPr>
            <p:cNvGrpSpPr/>
            <p:nvPr/>
          </p:nvGrpSpPr>
          <p:grpSpPr>
            <a:xfrm>
              <a:off x="5371410" y="7408102"/>
              <a:ext cx="1701383" cy="1701383"/>
              <a:chOff x="1619773" y="7442469"/>
              <a:chExt cx="1701383" cy="1701383"/>
            </a:xfrm>
          </p:grpSpPr>
          <p:pic>
            <p:nvPicPr>
              <p:cNvPr id="14" name="Graphic 13" descr="Paint brush with solid fill">
                <a:extLst>
                  <a:ext uri="{FF2B5EF4-FFF2-40B4-BE49-F238E27FC236}">
                    <a16:creationId xmlns:a16="http://schemas.microsoft.com/office/drawing/2014/main" id="{50A34E7A-EE8F-9359-325C-606C1168C41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98412" y="7729920"/>
                <a:ext cx="1071636" cy="1071636"/>
              </a:xfrm>
              <a:prstGeom prst="rect">
                <a:avLst/>
              </a:prstGeom>
            </p:spPr>
          </p:pic>
          <p:sp>
            <p:nvSpPr>
              <p:cNvPr id="20" name="Oval 19">
                <a:extLst>
                  <a:ext uri="{FF2B5EF4-FFF2-40B4-BE49-F238E27FC236}">
                    <a16:creationId xmlns:a16="http://schemas.microsoft.com/office/drawing/2014/main" id="{82A69F6C-5B28-CFA0-6CB1-243B4F7B6C7A}"/>
                  </a:ext>
                </a:extLst>
              </p:cNvPr>
              <p:cNvSpPr/>
              <p:nvPr/>
            </p:nvSpPr>
            <p:spPr>
              <a:xfrm>
                <a:off x="1619773" y="7442469"/>
                <a:ext cx="1701383" cy="1701383"/>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Subtitle 2">
              <a:extLst>
                <a:ext uri="{FF2B5EF4-FFF2-40B4-BE49-F238E27FC236}">
                  <a16:creationId xmlns:a16="http://schemas.microsoft.com/office/drawing/2014/main" id="{8254ECFF-EAD8-CFF1-A0CE-7F56EC441BC5}"/>
                </a:ext>
              </a:extLst>
            </p:cNvPr>
            <p:cNvSpPr txBox="1">
              <a:spLocks/>
            </p:cNvSpPr>
            <p:nvPr/>
          </p:nvSpPr>
          <p:spPr>
            <a:xfrm>
              <a:off x="4395114" y="9455979"/>
              <a:ext cx="4550515" cy="364742"/>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pPr>
              <a:r>
                <a:rPr lang="en-US" sz="2550" b="1">
                  <a:solidFill>
                    <a:schemeClr val="tx2"/>
                  </a:solidFill>
                </a:rPr>
                <a:t>Flexible CMS Choice</a:t>
              </a:r>
              <a:endParaRPr lang="en-US" sz="2550" b="1" spc="300">
                <a:solidFill>
                  <a:schemeClr val="tx2"/>
                </a:solidFill>
                <a:latin typeface="Montserrat" charset="0"/>
                <a:ea typeface="Montserrat" charset="0"/>
                <a:cs typeface="Montserrat" charset="0"/>
              </a:endParaRPr>
            </a:p>
          </p:txBody>
        </p:sp>
      </p:grpSp>
      <p:sp>
        <p:nvSpPr>
          <p:cNvPr id="11" name="Subtitle 2">
            <a:extLst>
              <a:ext uri="{FF2B5EF4-FFF2-40B4-BE49-F238E27FC236}">
                <a16:creationId xmlns:a16="http://schemas.microsoft.com/office/drawing/2014/main" id="{9E40D6F9-A560-AD5D-BE9A-090873CEEB1E}"/>
              </a:ext>
            </a:extLst>
          </p:cNvPr>
          <p:cNvSpPr txBox="1">
            <a:spLocks/>
          </p:cNvSpPr>
          <p:nvPr/>
        </p:nvSpPr>
        <p:spPr>
          <a:xfrm>
            <a:off x="1518892" y="5690798"/>
            <a:ext cx="4077044" cy="1001068"/>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2550" b="1">
                <a:solidFill>
                  <a:schemeClr val="tx2"/>
                </a:solidFill>
                <a:latin typeface="Montserrat" charset="0"/>
                <a:ea typeface="Montserrat" charset="0"/>
                <a:cs typeface="Montserrat" charset="0"/>
              </a:rPr>
              <a:t>Low Power, High Performance</a:t>
            </a:r>
          </a:p>
        </p:txBody>
      </p:sp>
      <p:pic>
        <p:nvPicPr>
          <p:cNvPr id="7" name="Picture 6" descr="Text&#10;&#10;Description automatically generated with medium confidence">
            <a:extLst>
              <a:ext uri="{FF2B5EF4-FFF2-40B4-BE49-F238E27FC236}">
                <a16:creationId xmlns:a16="http://schemas.microsoft.com/office/drawing/2014/main" id="{EC06CB8C-18AB-7726-1A70-9D1D753C7CFA}"/>
              </a:ext>
            </a:extLst>
          </p:cNvPr>
          <p:cNvPicPr>
            <a:picLocks noChangeAspect="1"/>
          </p:cNvPicPr>
          <p:nvPr/>
        </p:nvPicPr>
        <p:blipFill>
          <a:blip r:embed="rId12"/>
          <a:stretch>
            <a:fillRect/>
          </a:stretch>
        </p:blipFill>
        <p:spPr>
          <a:xfrm>
            <a:off x="1180196" y="425058"/>
            <a:ext cx="1638495" cy="887519"/>
          </a:xfrm>
          <a:prstGeom prst="rect">
            <a:avLst/>
          </a:prstGeom>
        </p:spPr>
      </p:pic>
      <p:sp>
        <p:nvSpPr>
          <p:cNvPr id="15" name="Oval 14">
            <a:extLst>
              <a:ext uri="{FF2B5EF4-FFF2-40B4-BE49-F238E27FC236}">
                <a16:creationId xmlns:a16="http://schemas.microsoft.com/office/drawing/2014/main" id="{7E1A73A5-D3EF-DC2E-3F31-7C0A1ED52131}"/>
              </a:ext>
            </a:extLst>
          </p:cNvPr>
          <p:cNvSpPr/>
          <p:nvPr/>
        </p:nvSpPr>
        <p:spPr>
          <a:xfrm>
            <a:off x="2776643" y="3772284"/>
            <a:ext cx="1701383" cy="1701383"/>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Trophy with solid fill">
            <a:extLst>
              <a:ext uri="{FF2B5EF4-FFF2-40B4-BE49-F238E27FC236}">
                <a16:creationId xmlns:a16="http://schemas.microsoft.com/office/drawing/2014/main" id="{9CA7B6EC-96BA-53C5-9A5A-3C66536EB50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024453" y="4046637"/>
            <a:ext cx="1145082" cy="1145082"/>
          </a:xfrm>
          <a:prstGeom prst="rect">
            <a:avLst/>
          </a:prstGeom>
        </p:spPr>
      </p:pic>
    </p:spTree>
    <p:extLst>
      <p:ext uri="{BB962C8B-B14F-4D97-AF65-F5344CB8AC3E}">
        <p14:creationId xmlns:p14="http://schemas.microsoft.com/office/powerpoint/2010/main" val="352232655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4A18D7B-BDF4-864D-902E-824622E8B2F8}"/>
              </a:ext>
            </a:extLst>
          </p:cNvPr>
          <p:cNvSpPr/>
          <p:nvPr/>
        </p:nvSpPr>
        <p:spPr>
          <a:xfrm>
            <a:off x="3311189" y="1434"/>
            <a:ext cx="4174778" cy="1028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 name="TextBox 2">
            <a:extLst>
              <a:ext uri="{FF2B5EF4-FFF2-40B4-BE49-F238E27FC236}">
                <a16:creationId xmlns:a16="http://schemas.microsoft.com/office/drawing/2014/main" id="{353859B1-E10D-2040-8D84-A7AA8F8F97D6}"/>
              </a:ext>
            </a:extLst>
          </p:cNvPr>
          <p:cNvSpPr txBox="1"/>
          <p:nvPr/>
        </p:nvSpPr>
        <p:spPr>
          <a:xfrm>
            <a:off x="10205356" y="478826"/>
            <a:ext cx="7773885" cy="1013996"/>
          </a:xfrm>
          <a:prstGeom prst="rect">
            <a:avLst/>
          </a:prstGeom>
          <a:noFill/>
        </p:spPr>
        <p:txBody>
          <a:bodyPr wrap="square" rtlCol="0">
            <a:spAutoFit/>
          </a:bodyPr>
          <a:lstStyle/>
          <a:p>
            <a:pPr>
              <a:lnSpc>
                <a:spcPct val="150000"/>
              </a:lnSpc>
            </a:pPr>
            <a:r>
              <a:rPr lang="en-US" sz="4500" b="1" spc="450">
                <a:latin typeface="Montserrat" charset="0"/>
                <a:ea typeface="Montserrat" charset="0"/>
                <a:cs typeface="Montserrat" charset="0"/>
              </a:rPr>
              <a:t>LONG TERM SUCCESS</a:t>
            </a:r>
          </a:p>
        </p:txBody>
      </p:sp>
      <p:sp>
        <p:nvSpPr>
          <p:cNvPr id="4" name="Subtitle 2">
            <a:extLst>
              <a:ext uri="{FF2B5EF4-FFF2-40B4-BE49-F238E27FC236}">
                <a16:creationId xmlns:a16="http://schemas.microsoft.com/office/drawing/2014/main" id="{5B2F3BCC-E80A-854D-940B-D275B5FFFB43}"/>
              </a:ext>
            </a:extLst>
          </p:cNvPr>
          <p:cNvSpPr txBox="1">
            <a:spLocks/>
          </p:cNvSpPr>
          <p:nvPr/>
        </p:nvSpPr>
        <p:spPr>
          <a:xfrm>
            <a:off x="10290553" y="1484037"/>
            <a:ext cx="7146950" cy="721200"/>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2100" spc="900">
                <a:latin typeface="Montserrat" charset="0"/>
                <a:ea typeface="Montserrat" charset="0"/>
                <a:cs typeface="Montserrat" charset="0"/>
              </a:rPr>
              <a:t>VISUALIZE THE OUTCOME</a:t>
            </a:r>
          </a:p>
        </p:txBody>
      </p:sp>
      <p:sp>
        <p:nvSpPr>
          <p:cNvPr id="16" name="TextBox 15">
            <a:extLst>
              <a:ext uri="{FF2B5EF4-FFF2-40B4-BE49-F238E27FC236}">
                <a16:creationId xmlns:a16="http://schemas.microsoft.com/office/drawing/2014/main" id="{2B0A70BA-E963-F249-92C6-E945A51AC464}"/>
              </a:ext>
            </a:extLst>
          </p:cNvPr>
          <p:cNvSpPr txBox="1"/>
          <p:nvPr/>
        </p:nvSpPr>
        <p:spPr>
          <a:xfrm>
            <a:off x="11748203" y="5187198"/>
            <a:ext cx="6231039" cy="877163"/>
          </a:xfrm>
          <a:prstGeom prst="rect">
            <a:avLst/>
          </a:prstGeom>
          <a:noFill/>
        </p:spPr>
        <p:txBody>
          <a:bodyPr wrap="square" rtlCol="0">
            <a:spAutoFit/>
          </a:bodyPr>
          <a:lstStyle/>
          <a:p>
            <a:r>
              <a:rPr lang="en-US" sz="2550" b="1">
                <a:solidFill>
                  <a:schemeClr val="accent1">
                    <a:lumMod val="75000"/>
                  </a:schemeClr>
                </a:solidFill>
                <a:latin typeface="Montserrat" charset="0"/>
                <a:ea typeface="Montserrat" charset="0"/>
                <a:cs typeface="Montserrat" charset="0"/>
              </a:rPr>
              <a:t>How much risk are you willing to take?</a:t>
            </a:r>
          </a:p>
        </p:txBody>
      </p:sp>
      <p:sp>
        <p:nvSpPr>
          <p:cNvPr id="17" name="Subtitle 2">
            <a:extLst>
              <a:ext uri="{FF2B5EF4-FFF2-40B4-BE49-F238E27FC236}">
                <a16:creationId xmlns:a16="http://schemas.microsoft.com/office/drawing/2014/main" id="{79E464C7-1713-3E4F-9165-DE2678DB70A3}"/>
              </a:ext>
            </a:extLst>
          </p:cNvPr>
          <p:cNvSpPr txBox="1">
            <a:spLocks/>
          </p:cNvSpPr>
          <p:nvPr/>
        </p:nvSpPr>
        <p:spPr>
          <a:xfrm>
            <a:off x="11849044" y="5854899"/>
            <a:ext cx="5949356" cy="1371600"/>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pPr>
            <a:endParaRPr lang="en-US" sz="1800">
              <a:latin typeface="PT Sans" panose="020B0503020203020204" pitchFamily="34" charset="77"/>
              <a:ea typeface="Lora" charset="0"/>
              <a:cs typeface="Lora" charset="0"/>
            </a:endParaRPr>
          </a:p>
        </p:txBody>
      </p:sp>
      <p:sp>
        <p:nvSpPr>
          <p:cNvPr id="21" name="TextBox 20">
            <a:extLst>
              <a:ext uri="{FF2B5EF4-FFF2-40B4-BE49-F238E27FC236}">
                <a16:creationId xmlns:a16="http://schemas.microsoft.com/office/drawing/2014/main" id="{6D3E9DC7-B192-6F4B-B1CD-F4F1516687CE}"/>
              </a:ext>
            </a:extLst>
          </p:cNvPr>
          <p:cNvSpPr txBox="1"/>
          <p:nvPr/>
        </p:nvSpPr>
        <p:spPr>
          <a:xfrm>
            <a:off x="11849042" y="7894200"/>
            <a:ext cx="5949356" cy="877163"/>
          </a:xfrm>
          <a:prstGeom prst="rect">
            <a:avLst/>
          </a:prstGeom>
          <a:noFill/>
        </p:spPr>
        <p:txBody>
          <a:bodyPr wrap="square" rtlCol="0">
            <a:spAutoFit/>
          </a:bodyPr>
          <a:lstStyle/>
          <a:p>
            <a:r>
              <a:rPr lang="en-US" sz="2550" b="1">
                <a:solidFill>
                  <a:schemeClr val="accent1">
                    <a:lumMod val="75000"/>
                  </a:schemeClr>
                </a:solidFill>
                <a:latin typeface="Montserrat" charset="0"/>
                <a:ea typeface="Montserrat" charset="0"/>
                <a:cs typeface="Montserrat" charset="0"/>
              </a:rPr>
              <a:t>Do I want a complete solution or just a screen? </a:t>
            </a:r>
          </a:p>
        </p:txBody>
      </p:sp>
      <p:sp>
        <p:nvSpPr>
          <p:cNvPr id="22" name="Subtitle 2">
            <a:extLst>
              <a:ext uri="{FF2B5EF4-FFF2-40B4-BE49-F238E27FC236}">
                <a16:creationId xmlns:a16="http://schemas.microsoft.com/office/drawing/2014/main" id="{C22E2710-6582-5748-8711-965969F34759}"/>
              </a:ext>
            </a:extLst>
          </p:cNvPr>
          <p:cNvSpPr txBox="1">
            <a:spLocks/>
          </p:cNvSpPr>
          <p:nvPr/>
        </p:nvSpPr>
        <p:spPr>
          <a:xfrm>
            <a:off x="11849044" y="8094473"/>
            <a:ext cx="5377601" cy="950727"/>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pPr>
            <a:endParaRPr lang="en-US" sz="1800">
              <a:latin typeface="PT Sans" panose="020B0503020203020204" pitchFamily="34" charset="77"/>
              <a:ea typeface="Lora" charset="0"/>
              <a:cs typeface="Lora" charset="0"/>
            </a:endParaRPr>
          </a:p>
        </p:txBody>
      </p:sp>
      <p:sp>
        <p:nvSpPr>
          <p:cNvPr id="26" name="TextBox 25">
            <a:extLst>
              <a:ext uri="{FF2B5EF4-FFF2-40B4-BE49-F238E27FC236}">
                <a16:creationId xmlns:a16="http://schemas.microsoft.com/office/drawing/2014/main" id="{EB948060-8661-D24D-8165-227BFF68F899}"/>
              </a:ext>
            </a:extLst>
          </p:cNvPr>
          <p:cNvSpPr txBox="1"/>
          <p:nvPr/>
        </p:nvSpPr>
        <p:spPr>
          <a:xfrm>
            <a:off x="11849042" y="2846514"/>
            <a:ext cx="5949356" cy="877163"/>
          </a:xfrm>
          <a:prstGeom prst="rect">
            <a:avLst/>
          </a:prstGeom>
          <a:noFill/>
        </p:spPr>
        <p:txBody>
          <a:bodyPr wrap="square" rtlCol="0">
            <a:spAutoFit/>
          </a:bodyPr>
          <a:lstStyle/>
          <a:p>
            <a:r>
              <a:rPr lang="en-US" sz="2550" b="1">
                <a:solidFill>
                  <a:schemeClr val="accent1">
                    <a:lumMod val="75000"/>
                  </a:schemeClr>
                </a:solidFill>
                <a:latin typeface="Montserrat" charset="0"/>
                <a:ea typeface="Montserrat" charset="0"/>
                <a:cs typeface="Montserrat" charset="0"/>
              </a:rPr>
              <a:t>Will ‘good enough’ deliver results today &amp; tomorrow?</a:t>
            </a:r>
          </a:p>
        </p:txBody>
      </p:sp>
      <p:sp>
        <p:nvSpPr>
          <p:cNvPr id="27" name="Subtitle 2">
            <a:extLst>
              <a:ext uri="{FF2B5EF4-FFF2-40B4-BE49-F238E27FC236}">
                <a16:creationId xmlns:a16="http://schemas.microsoft.com/office/drawing/2014/main" id="{C386A09D-5301-A54E-9355-69CCCDD83EA8}"/>
              </a:ext>
            </a:extLst>
          </p:cNvPr>
          <p:cNvSpPr txBox="1">
            <a:spLocks/>
          </p:cNvSpPr>
          <p:nvPr/>
        </p:nvSpPr>
        <p:spPr>
          <a:xfrm>
            <a:off x="11849044" y="3582863"/>
            <a:ext cx="5621117" cy="950727"/>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pPr>
            <a:endParaRPr lang="en-US" sz="1800">
              <a:latin typeface="PT Sans" panose="020B0503020203020204" pitchFamily="34" charset="0"/>
              <a:ea typeface="Lora" charset="0"/>
              <a:cs typeface="Lora" charset="0"/>
            </a:endParaRPr>
          </a:p>
        </p:txBody>
      </p:sp>
      <p:pic>
        <p:nvPicPr>
          <p:cNvPr id="6" name="Picture Placeholder 5">
            <a:extLst>
              <a:ext uri="{FF2B5EF4-FFF2-40B4-BE49-F238E27FC236}">
                <a16:creationId xmlns:a16="http://schemas.microsoft.com/office/drawing/2014/main" id="{C5E6554F-9A40-0BF0-7FCE-D6355C4D47FF}"/>
              </a:ext>
            </a:extLst>
          </p:cNvPr>
          <p:cNvPicPr>
            <a:picLocks noGrp="1" noChangeAspect="1"/>
          </p:cNvPicPr>
          <p:nvPr>
            <p:ph type="pic" sz="quarter" idx="14"/>
          </p:nvPr>
        </p:nvPicPr>
        <p:blipFill>
          <a:blip r:embed="rId3"/>
          <a:srcRect l="5149" r="5149"/>
          <a:stretch/>
        </p:blipFill>
        <p:spPr>
          <a:xfrm>
            <a:off x="913476" y="876044"/>
            <a:ext cx="8883669" cy="8477507"/>
          </a:xfrm>
          <a:ln>
            <a:solidFill>
              <a:schemeClr val="bg1"/>
            </a:solidFill>
          </a:ln>
        </p:spPr>
      </p:pic>
      <p:pic>
        <p:nvPicPr>
          <p:cNvPr id="8" name="Graphic 7" descr="Hammer1 with solid fill">
            <a:extLst>
              <a:ext uri="{FF2B5EF4-FFF2-40B4-BE49-F238E27FC236}">
                <a16:creationId xmlns:a16="http://schemas.microsoft.com/office/drawing/2014/main" id="{94150DB7-C387-A834-4F27-6A8605DF92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6603" y="4939980"/>
            <a:ext cx="1371600" cy="1371600"/>
          </a:xfrm>
          <a:prstGeom prst="rect">
            <a:avLst/>
          </a:prstGeom>
        </p:spPr>
      </p:pic>
      <p:pic>
        <p:nvPicPr>
          <p:cNvPr id="13" name="Graphic 12" descr="Thumbs up sign with solid fill">
            <a:extLst>
              <a:ext uri="{FF2B5EF4-FFF2-40B4-BE49-F238E27FC236}">
                <a16:creationId xmlns:a16="http://schemas.microsoft.com/office/drawing/2014/main" id="{09170A4D-6644-D5B1-D3B6-14D89EE2A4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38093" y="2755579"/>
            <a:ext cx="987614" cy="987614"/>
          </a:xfrm>
          <a:prstGeom prst="rect">
            <a:avLst/>
          </a:prstGeom>
        </p:spPr>
      </p:pic>
      <p:pic>
        <p:nvPicPr>
          <p:cNvPr id="19" name="Graphic 18" descr="Confused person with solid fill">
            <a:extLst>
              <a:ext uri="{FF2B5EF4-FFF2-40B4-BE49-F238E27FC236}">
                <a16:creationId xmlns:a16="http://schemas.microsoft.com/office/drawing/2014/main" id="{7BC1B837-C855-E808-CE35-74226F31CF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07105" y="7506908"/>
            <a:ext cx="1371600" cy="1371600"/>
          </a:xfrm>
          <a:prstGeom prst="rect">
            <a:avLst/>
          </a:prstGeom>
        </p:spPr>
      </p:pic>
      <p:pic>
        <p:nvPicPr>
          <p:cNvPr id="23" name="Graphic 22" descr="No sign outline">
            <a:extLst>
              <a:ext uri="{FF2B5EF4-FFF2-40B4-BE49-F238E27FC236}">
                <a16:creationId xmlns:a16="http://schemas.microsoft.com/office/drawing/2014/main" id="{0812A781-35FE-EAA5-A732-263503EE51A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46099" y="2563584"/>
            <a:ext cx="1371600" cy="1371600"/>
          </a:xfrm>
          <a:prstGeom prst="rect">
            <a:avLst/>
          </a:prstGeom>
        </p:spPr>
      </p:pic>
    </p:spTree>
    <p:extLst>
      <p:ext uri="{BB962C8B-B14F-4D97-AF65-F5344CB8AC3E}">
        <p14:creationId xmlns:p14="http://schemas.microsoft.com/office/powerpoint/2010/main" val="2752856149"/>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36EAAD-F161-6B36-1DEA-C238CCF10090}"/>
              </a:ext>
            </a:extLst>
          </p:cNvPr>
          <p:cNvSpPr/>
          <p:nvPr/>
        </p:nvSpPr>
        <p:spPr>
          <a:xfrm>
            <a:off x="1120699" y="1"/>
            <a:ext cx="1849349" cy="1849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chemeClr val="accent1">
                  <a:lumMod val="75000"/>
                </a:schemeClr>
              </a:solidFill>
            </a:endParaRPr>
          </a:p>
        </p:txBody>
      </p:sp>
      <p:sp>
        <p:nvSpPr>
          <p:cNvPr id="7" name="Rectangle 6">
            <a:extLst>
              <a:ext uri="{FF2B5EF4-FFF2-40B4-BE49-F238E27FC236}">
                <a16:creationId xmlns:a16="http://schemas.microsoft.com/office/drawing/2014/main" id="{8F284D4B-ED73-BF6B-A3C1-36674BC2F7C6}"/>
              </a:ext>
            </a:extLst>
          </p:cNvPr>
          <p:cNvSpPr/>
          <p:nvPr/>
        </p:nvSpPr>
        <p:spPr>
          <a:xfrm>
            <a:off x="3081316" y="1"/>
            <a:ext cx="913799" cy="91379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9" name="Rectangle 8">
            <a:extLst>
              <a:ext uri="{FF2B5EF4-FFF2-40B4-BE49-F238E27FC236}">
                <a16:creationId xmlns:a16="http://schemas.microsoft.com/office/drawing/2014/main" id="{79FA7104-CBAE-5E4A-9769-821F00C668E5}"/>
              </a:ext>
            </a:extLst>
          </p:cNvPr>
          <p:cNvSpPr/>
          <p:nvPr/>
        </p:nvSpPr>
        <p:spPr>
          <a:xfrm>
            <a:off x="3081316" y="1022240"/>
            <a:ext cx="546020" cy="5460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10" name="Picture 9">
            <a:extLst>
              <a:ext uri="{FF2B5EF4-FFF2-40B4-BE49-F238E27FC236}">
                <a16:creationId xmlns:a16="http://schemas.microsoft.com/office/drawing/2014/main" id="{3A45A2B8-514C-DF59-0E5C-7C0A825BBA33}"/>
              </a:ext>
            </a:extLst>
          </p:cNvPr>
          <p:cNvPicPr>
            <a:picLocks noChangeAspect="1"/>
          </p:cNvPicPr>
          <p:nvPr/>
        </p:nvPicPr>
        <p:blipFill rotWithShape="1">
          <a:blip r:embed="rId3"/>
          <a:srcRect l="3706" t="5862" r="76176" b="10570"/>
          <a:stretch/>
        </p:blipFill>
        <p:spPr>
          <a:xfrm>
            <a:off x="1390910" y="281285"/>
            <a:ext cx="1286976" cy="1286976"/>
          </a:xfrm>
          <a:prstGeom prst="ellipse">
            <a:avLst/>
          </a:prstGeom>
        </p:spPr>
      </p:pic>
      <p:sp>
        <p:nvSpPr>
          <p:cNvPr id="2" name="Title 1">
            <a:extLst>
              <a:ext uri="{FF2B5EF4-FFF2-40B4-BE49-F238E27FC236}">
                <a16:creationId xmlns:a16="http://schemas.microsoft.com/office/drawing/2014/main" id="{88080283-D3D2-6B39-A3D1-5F7BA0AE51E9}"/>
              </a:ext>
            </a:extLst>
          </p:cNvPr>
          <p:cNvSpPr>
            <a:spLocks noGrp="1"/>
          </p:cNvSpPr>
          <p:nvPr>
            <p:ph type="ctrTitle" idx="4294967295"/>
          </p:nvPr>
        </p:nvSpPr>
        <p:spPr>
          <a:xfrm>
            <a:off x="3211286" y="410482"/>
            <a:ext cx="10110788" cy="882650"/>
          </a:xfrm>
        </p:spPr>
        <p:txBody>
          <a:bodyPr anchor="ctr">
            <a:normAutofit/>
          </a:bodyPr>
          <a:lstStyle/>
          <a:p>
            <a:r>
              <a:rPr lang="en-US" sz="4800" b="1"/>
              <a:t>The BrightSign Ecosystem</a:t>
            </a:r>
          </a:p>
        </p:txBody>
      </p:sp>
      <p:pic>
        <p:nvPicPr>
          <p:cNvPr id="16" name="Picture 15">
            <a:extLst>
              <a:ext uri="{FF2B5EF4-FFF2-40B4-BE49-F238E27FC236}">
                <a16:creationId xmlns:a16="http://schemas.microsoft.com/office/drawing/2014/main" id="{7268E22B-7D42-ECA4-D988-5662DCF6B4CB}"/>
              </a:ext>
            </a:extLst>
          </p:cNvPr>
          <p:cNvPicPr>
            <a:picLocks noChangeAspect="1"/>
          </p:cNvPicPr>
          <p:nvPr/>
        </p:nvPicPr>
        <p:blipFill rotWithShape="1">
          <a:blip r:embed="rId4"/>
          <a:srcRect l="12635" r="12635"/>
          <a:stretch/>
        </p:blipFill>
        <p:spPr>
          <a:xfrm>
            <a:off x="1136702" y="3732663"/>
            <a:ext cx="5716826" cy="4303059"/>
          </a:xfrm>
          <a:prstGeom prst="rect">
            <a:avLst/>
          </a:prstGeom>
        </p:spPr>
      </p:pic>
      <p:grpSp>
        <p:nvGrpSpPr>
          <p:cNvPr id="24" name="Group 23">
            <a:extLst>
              <a:ext uri="{FF2B5EF4-FFF2-40B4-BE49-F238E27FC236}">
                <a16:creationId xmlns:a16="http://schemas.microsoft.com/office/drawing/2014/main" id="{78B35D76-ABA8-E957-F735-8DA08361DB99}"/>
              </a:ext>
            </a:extLst>
          </p:cNvPr>
          <p:cNvGrpSpPr/>
          <p:nvPr/>
        </p:nvGrpSpPr>
        <p:grpSpPr>
          <a:xfrm>
            <a:off x="7021618" y="2206688"/>
            <a:ext cx="10445288" cy="7309614"/>
            <a:chOff x="7021618" y="2206688"/>
            <a:chExt cx="10445288" cy="7309614"/>
          </a:xfrm>
        </p:grpSpPr>
        <p:grpSp>
          <p:nvGrpSpPr>
            <p:cNvPr id="15" name="Group 14">
              <a:extLst>
                <a:ext uri="{FF2B5EF4-FFF2-40B4-BE49-F238E27FC236}">
                  <a16:creationId xmlns:a16="http://schemas.microsoft.com/office/drawing/2014/main" id="{59E73AC3-A641-579E-FB0C-6656787BD5CA}"/>
                </a:ext>
              </a:extLst>
            </p:cNvPr>
            <p:cNvGrpSpPr/>
            <p:nvPr/>
          </p:nvGrpSpPr>
          <p:grpSpPr>
            <a:xfrm>
              <a:off x="7055231" y="2206688"/>
              <a:ext cx="10411675" cy="1452720"/>
              <a:chOff x="7055231" y="2206688"/>
              <a:chExt cx="10411675" cy="1452720"/>
            </a:xfrm>
          </p:grpSpPr>
          <p:pic>
            <p:nvPicPr>
              <p:cNvPr id="27" name="Picture 26">
                <a:extLst>
                  <a:ext uri="{FF2B5EF4-FFF2-40B4-BE49-F238E27FC236}">
                    <a16:creationId xmlns:a16="http://schemas.microsoft.com/office/drawing/2014/main" id="{C296C69E-41BD-7760-F29A-205F98AFCE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65" t="16145" r="76571" b="66683"/>
              <a:stretch/>
            </p:blipFill>
            <p:spPr>
              <a:xfrm>
                <a:off x="7055231" y="2206688"/>
                <a:ext cx="1734045" cy="1452720"/>
              </a:xfrm>
              <a:prstGeom prst="rect">
                <a:avLst/>
              </a:prstGeom>
            </p:spPr>
          </p:pic>
          <p:sp>
            <p:nvSpPr>
              <p:cNvPr id="18" name="TextBox 17">
                <a:extLst>
                  <a:ext uri="{FF2B5EF4-FFF2-40B4-BE49-F238E27FC236}">
                    <a16:creationId xmlns:a16="http://schemas.microsoft.com/office/drawing/2014/main" id="{547B5630-C508-CB4D-8FC0-7316DEFE4FD8}"/>
                  </a:ext>
                </a:extLst>
              </p:cNvPr>
              <p:cNvSpPr txBox="1"/>
              <p:nvPr/>
            </p:nvSpPr>
            <p:spPr>
              <a:xfrm>
                <a:off x="8923753" y="2603799"/>
                <a:ext cx="8543153" cy="1055608"/>
              </a:xfrm>
              <a:prstGeom prst="roundRect">
                <a:avLst/>
              </a:prstGeom>
              <a:solidFill>
                <a:schemeClr val="tx1"/>
              </a:solidFill>
            </p:spPr>
            <p:txBody>
              <a:bodyPr wrap="square" rtlCol="0">
                <a:spAutoFit/>
              </a:bodyPr>
              <a:lstStyle/>
              <a:p>
                <a:r>
                  <a:rPr lang="en-US" sz="2000" b="1" dirty="0">
                    <a:solidFill>
                      <a:schemeClr val="bg1"/>
                    </a:solidFill>
                  </a:rPr>
                  <a:t>BrightSignOS</a:t>
                </a:r>
                <a:r>
                  <a:rPr lang="en-US" sz="2000" dirty="0">
                    <a:solidFill>
                      <a:schemeClr val="bg1"/>
                    </a:solidFill>
                  </a:rPr>
                  <a:t>™</a:t>
                </a:r>
                <a:endParaRPr lang="en-US" sz="1900" baseline="30000" dirty="0">
                  <a:solidFill>
                    <a:schemeClr val="bg1"/>
                  </a:solidFill>
                </a:endParaRPr>
              </a:p>
              <a:p>
                <a:r>
                  <a:rPr lang="en-US" dirty="0">
                    <a:solidFill>
                      <a:schemeClr val="bg1"/>
                    </a:solidFill>
                  </a:rPr>
                  <a:t>The only purpose-built operating system bringing unrivaled security and signage power to every BrightSign player.</a:t>
                </a:r>
              </a:p>
            </p:txBody>
          </p:sp>
        </p:grpSp>
        <p:grpSp>
          <p:nvGrpSpPr>
            <p:cNvPr id="22" name="Group 21">
              <a:extLst>
                <a:ext uri="{FF2B5EF4-FFF2-40B4-BE49-F238E27FC236}">
                  <a16:creationId xmlns:a16="http://schemas.microsoft.com/office/drawing/2014/main" id="{D2DC7EC0-2843-D4C1-9BD4-A8262A80C9CE}"/>
                </a:ext>
              </a:extLst>
            </p:cNvPr>
            <p:cNvGrpSpPr/>
            <p:nvPr/>
          </p:nvGrpSpPr>
          <p:grpSpPr>
            <a:xfrm>
              <a:off x="7055231" y="6905711"/>
              <a:ext cx="10411675" cy="1098442"/>
              <a:chOff x="7055231" y="6905711"/>
              <a:chExt cx="10411675" cy="1098442"/>
            </a:xfrm>
          </p:grpSpPr>
          <p:sp>
            <p:nvSpPr>
              <p:cNvPr id="4" name="TextBox 3">
                <a:extLst>
                  <a:ext uri="{FF2B5EF4-FFF2-40B4-BE49-F238E27FC236}">
                    <a16:creationId xmlns:a16="http://schemas.microsoft.com/office/drawing/2014/main" id="{6EA371BB-53E8-F407-6FAE-83817985AD0B}"/>
                  </a:ext>
                </a:extLst>
              </p:cNvPr>
              <p:cNvSpPr txBox="1"/>
              <p:nvPr/>
            </p:nvSpPr>
            <p:spPr>
              <a:xfrm>
                <a:off x="8923753" y="6905711"/>
                <a:ext cx="8543153" cy="1021556"/>
              </a:xfrm>
              <a:prstGeom prst="roundRect">
                <a:avLst/>
              </a:prstGeom>
              <a:solidFill>
                <a:srgbClr val="D8CAE3"/>
              </a:solidFill>
            </p:spPr>
            <p:txBody>
              <a:bodyPr wrap="square" rtlCol="0">
                <a:spAutoFit/>
              </a:bodyPr>
              <a:lstStyle/>
              <a:p>
                <a:r>
                  <a:rPr lang="en-US" sz="2000" b="1" dirty="0"/>
                  <a:t>Partners</a:t>
                </a:r>
                <a:endParaRPr lang="en-US" sz="1900" b="1" dirty="0"/>
              </a:p>
              <a:p>
                <a:r>
                  <a:rPr lang="en-US" sz="1700" dirty="0"/>
                  <a:t>Our global network of authorized resellers, integrators, and technology providers ensures success for every customer.</a:t>
                </a:r>
              </a:p>
            </p:txBody>
          </p:sp>
          <p:pic>
            <p:nvPicPr>
              <p:cNvPr id="11" name="Picture 10">
                <a:extLst>
                  <a:ext uri="{FF2B5EF4-FFF2-40B4-BE49-F238E27FC236}">
                    <a16:creationId xmlns:a16="http://schemas.microsoft.com/office/drawing/2014/main" id="{3182F682-C4E2-C7D3-25B1-8E8F0B767BE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65" t="54368" r="77290" b="32648"/>
              <a:stretch/>
            </p:blipFill>
            <p:spPr>
              <a:xfrm>
                <a:off x="7055231" y="6905711"/>
                <a:ext cx="1640078" cy="1098442"/>
              </a:xfrm>
              <a:prstGeom prst="rect">
                <a:avLst/>
              </a:prstGeom>
            </p:spPr>
          </p:pic>
        </p:grpSp>
        <p:grpSp>
          <p:nvGrpSpPr>
            <p:cNvPr id="23" name="Group 22">
              <a:extLst>
                <a:ext uri="{FF2B5EF4-FFF2-40B4-BE49-F238E27FC236}">
                  <a16:creationId xmlns:a16="http://schemas.microsoft.com/office/drawing/2014/main" id="{CD33D09F-2B19-E55B-5322-9FBD426F4323}"/>
                </a:ext>
              </a:extLst>
            </p:cNvPr>
            <p:cNvGrpSpPr/>
            <p:nvPr/>
          </p:nvGrpSpPr>
          <p:grpSpPr>
            <a:xfrm>
              <a:off x="7102214" y="5460830"/>
              <a:ext cx="10364692" cy="1098442"/>
              <a:chOff x="7102214" y="5460830"/>
              <a:chExt cx="10364692" cy="1098442"/>
            </a:xfrm>
          </p:grpSpPr>
          <p:sp>
            <p:nvSpPr>
              <p:cNvPr id="5" name="TextBox 4">
                <a:extLst>
                  <a:ext uri="{FF2B5EF4-FFF2-40B4-BE49-F238E27FC236}">
                    <a16:creationId xmlns:a16="http://schemas.microsoft.com/office/drawing/2014/main" id="{EE70D7A5-E4E0-9BCB-368A-3E8265A6881F}"/>
                  </a:ext>
                </a:extLst>
              </p:cNvPr>
              <p:cNvSpPr txBox="1"/>
              <p:nvPr/>
            </p:nvSpPr>
            <p:spPr>
              <a:xfrm>
                <a:off x="8923753" y="5476757"/>
                <a:ext cx="8543153" cy="1021556"/>
              </a:xfrm>
              <a:prstGeom prst="roundRect">
                <a:avLst/>
              </a:prstGeom>
              <a:solidFill>
                <a:srgbClr val="D8CAE3"/>
              </a:solidFill>
            </p:spPr>
            <p:txBody>
              <a:bodyPr wrap="square" rtlCol="0">
                <a:spAutoFit/>
              </a:bodyPr>
              <a:lstStyle/>
              <a:p>
                <a:r>
                  <a:rPr lang="en-US" sz="2000" b="1" dirty="0"/>
                  <a:t>Integrations &amp; Add-ons</a:t>
                </a:r>
                <a:endParaRPr lang="en-US" sz="1900" b="1" dirty="0"/>
              </a:p>
              <a:p>
                <a:r>
                  <a:rPr lang="en-US" sz="1700" dirty="0"/>
                  <a:t>Our players can be customized to fit any application using a wide range of leading CMS solutions, software, and add-on peripherals.</a:t>
                </a:r>
              </a:p>
            </p:txBody>
          </p:sp>
          <p:pic>
            <p:nvPicPr>
              <p:cNvPr id="12" name="Picture 11">
                <a:extLst>
                  <a:ext uri="{FF2B5EF4-FFF2-40B4-BE49-F238E27FC236}">
                    <a16:creationId xmlns:a16="http://schemas.microsoft.com/office/drawing/2014/main" id="{F49FC4D4-B372-6096-3EE5-BD40BEC1E18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65" t="70542" r="77290" b="16474"/>
              <a:stretch/>
            </p:blipFill>
            <p:spPr>
              <a:xfrm>
                <a:off x="7102214" y="5460830"/>
                <a:ext cx="1640078" cy="1098442"/>
              </a:xfrm>
              <a:prstGeom prst="rect">
                <a:avLst/>
              </a:prstGeom>
            </p:spPr>
          </p:pic>
        </p:grpSp>
        <p:grpSp>
          <p:nvGrpSpPr>
            <p:cNvPr id="21" name="Group 20">
              <a:extLst>
                <a:ext uri="{FF2B5EF4-FFF2-40B4-BE49-F238E27FC236}">
                  <a16:creationId xmlns:a16="http://schemas.microsoft.com/office/drawing/2014/main" id="{D306E4DB-CEFB-9A20-77F1-028B45C8A1D1}"/>
                </a:ext>
              </a:extLst>
            </p:cNvPr>
            <p:cNvGrpSpPr/>
            <p:nvPr/>
          </p:nvGrpSpPr>
          <p:grpSpPr>
            <a:xfrm>
              <a:off x="7070601" y="8270826"/>
              <a:ext cx="10396305" cy="1245476"/>
              <a:chOff x="7070601" y="8270826"/>
              <a:chExt cx="10396305" cy="1245476"/>
            </a:xfrm>
          </p:grpSpPr>
          <p:sp>
            <p:nvSpPr>
              <p:cNvPr id="19" name="TextBox 18">
                <a:extLst>
                  <a:ext uri="{FF2B5EF4-FFF2-40B4-BE49-F238E27FC236}">
                    <a16:creationId xmlns:a16="http://schemas.microsoft.com/office/drawing/2014/main" id="{49FFD7BA-12E9-B47A-7C1F-16223DCBC1B8}"/>
                  </a:ext>
                </a:extLst>
              </p:cNvPr>
              <p:cNvSpPr txBox="1"/>
              <p:nvPr/>
            </p:nvSpPr>
            <p:spPr>
              <a:xfrm>
                <a:off x="8923753" y="8340448"/>
                <a:ext cx="8543153" cy="1021556"/>
              </a:xfrm>
              <a:prstGeom prst="roundRect">
                <a:avLst/>
              </a:prstGeom>
              <a:solidFill>
                <a:srgbClr val="D8CAE3"/>
              </a:solidFill>
            </p:spPr>
            <p:txBody>
              <a:bodyPr wrap="square" rtlCol="0">
                <a:spAutoFit/>
              </a:bodyPr>
              <a:lstStyle/>
              <a:p>
                <a:r>
                  <a:rPr lang="en-US" sz="2000" b="1" dirty="0"/>
                  <a:t>Support</a:t>
                </a:r>
                <a:endParaRPr lang="en-US" sz="1900" b="1" dirty="0"/>
              </a:p>
              <a:p>
                <a:r>
                  <a:rPr lang="en-US" sz="1700" dirty="0"/>
                  <a:t>We deliver solutions at every step, from pre-sales consulting and engineering to flexible training options, online resources and direct support.</a:t>
                </a:r>
              </a:p>
            </p:txBody>
          </p:sp>
          <p:pic>
            <p:nvPicPr>
              <p:cNvPr id="13" name="Picture 12">
                <a:extLst>
                  <a:ext uri="{FF2B5EF4-FFF2-40B4-BE49-F238E27FC236}">
                    <a16:creationId xmlns:a16="http://schemas.microsoft.com/office/drawing/2014/main" id="{A33742BC-5D64-194C-8529-1328EF8BC0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65" t="85667" r="76571" b="-389"/>
              <a:stretch/>
            </p:blipFill>
            <p:spPr>
              <a:xfrm>
                <a:off x="7070601" y="8270826"/>
                <a:ext cx="1734045" cy="1245476"/>
              </a:xfrm>
              <a:prstGeom prst="rect">
                <a:avLst/>
              </a:prstGeom>
            </p:spPr>
          </p:pic>
        </p:grpSp>
        <p:grpSp>
          <p:nvGrpSpPr>
            <p:cNvPr id="17" name="Group 16">
              <a:extLst>
                <a:ext uri="{FF2B5EF4-FFF2-40B4-BE49-F238E27FC236}">
                  <a16:creationId xmlns:a16="http://schemas.microsoft.com/office/drawing/2014/main" id="{AA13FE96-F9BD-AA9D-C36E-3DDD5B396F74}"/>
                </a:ext>
              </a:extLst>
            </p:cNvPr>
            <p:cNvGrpSpPr/>
            <p:nvPr/>
          </p:nvGrpSpPr>
          <p:grpSpPr>
            <a:xfrm>
              <a:off x="7021618" y="4047003"/>
              <a:ext cx="10445288" cy="1245476"/>
              <a:chOff x="7021618" y="4047003"/>
              <a:chExt cx="10445288" cy="1245476"/>
            </a:xfrm>
          </p:grpSpPr>
          <p:sp>
            <p:nvSpPr>
              <p:cNvPr id="20" name="TextBox 19">
                <a:extLst>
                  <a:ext uri="{FF2B5EF4-FFF2-40B4-BE49-F238E27FC236}">
                    <a16:creationId xmlns:a16="http://schemas.microsoft.com/office/drawing/2014/main" id="{1C9A0896-56F7-4CDD-3723-9E81BE4E92E4}"/>
                  </a:ext>
                </a:extLst>
              </p:cNvPr>
              <p:cNvSpPr txBox="1"/>
              <p:nvPr/>
            </p:nvSpPr>
            <p:spPr>
              <a:xfrm>
                <a:off x="8923753" y="4063500"/>
                <a:ext cx="8543153" cy="1021556"/>
              </a:xfrm>
              <a:prstGeom prst="roundRect">
                <a:avLst/>
              </a:prstGeom>
              <a:solidFill>
                <a:srgbClr val="D8CAE3"/>
              </a:solidFill>
            </p:spPr>
            <p:txBody>
              <a:bodyPr wrap="square" rtlCol="0">
                <a:spAutoFit/>
              </a:bodyPr>
              <a:lstStyle/>
              <a:p>
                <a:r>
                  <a:rPr lang="en-US" sz="2000" b="1" dirty="0"/>
                  <a:t>Players</a:t>
                </a:r>
                <a:endParaRPr lang="en-US" sz="1900" b="1" dirty="0"/>
              </a:p>
              <a:p>
                <a:r>
                  <a:rPr lang="en-US" sz="1700" dirty="0"/>
                  <a:t>Expansive lineup delivering legendary reliability, security &amp; performance with an unparalleled commitment to excellence &amp; innovation.</a:t>
                </a:r>
              </a:p>
            </p:txBody>
          </p:sp>
          <p:pic>
            <p:nvPicPr>
              <p:cNvPr id="8" name="Picture 7">
                <a:extLst>
                  <a:ext uri="{FF2B5EF4-FFF2-40B4-BE49-F238E27FC236}">
                    <a16:creationId xmlns:a16="http://schemas.microsoft.com/office/drawing/2014/main" id="{F1170C9D-10A2-EE38-ECEF-F9C9D12BF59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65" t="37903" r="76571" b="47375"/>
              <a:stretch/>
            </p:blipFill>
            <p:spPr>
              <a:xfrm>
                <a:off x="7021618" y="4047003"/>
                <a:ext cx="1734045" cy="1245476"/>
              </a:xfrm>
              <a:prstGeom prst="rect">
                <a:avLst/>
              </a:prstGeom>
            </p:spPr>
          </p:pic>
        </p:grpSp>
      </p:grpSp>
    </p:spTree>
    <p:extLst>
      <p:ext uri="{BB962C8B-B14F-4D97-AF65-F5344CB8AC3E}">
        <p14:creationId xmlns:p14="http://schemas.microsoft.com/office/powerpoint/2010/main" val="204662272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game controller&#10;&#10;Description automatically generated with low confidence">
            <a:extLst>
              <a:ext uri="{FF2B5EF4-FFF2-40B4-BE49-F238E27FC236}">
                <a16:creationId xmlns:a16="http://schemas.microsoft.com/office/drawing/2014/main" id="{FCAE939F-B9B4-CBD9-2CB8-9D4269195364}"/>
              </a:ext>
            </a:extLst>
          </p:cNvPr>
          <p:cNvPicPr>
            <a:picLocks noChangeAspect="1"/>
          </p:cNvPicPr>
          <p:nvPr/>
        </p:nvPicPr>
        <p:blipFill rotWithShape="1">
          <a:blip r:embed="rId3"/>
          <a:srcRect b="10436"/>
          <a:stretch/>
        </p:blipFill>
        <p:spPr>
          <a:xfrm>
            <a:off x="0" y="1"/>
            <a:ext cx="18362951" cy="10287000"/>
          </a:xfrm>
          <a:prstGeom prst="rect">
            <a:avLst/>
          </a:prstGeom>
        </p:spPr>
      </p:pic>
      <p:sp>
        <p:nvSpPr>
          <p:cNvPr id="7" name="Rectangle 6">
            <a:extLst>
              <a:ext uri="{FF2B5EF4-FFF2-40B4-BE49-F238E27FC236}">
                <a16:creationId xmlns:a16="http://schemas.microsoft.com/office/drawing/2014/main" id="{AAFD2603-2DC2-C71B-449F-D3B71F96AFE8}"/>
              </a:ext>
            </a:extLst>
          </p:cNvPr>
          <p:cNvSpPr/>
          <p:nvPr/>
        </p:nvSpPr>
        <p:spPr>
          <a:xfrm>
            <a:off x="0" y="0"/>
            <a:ext cx="18362951" cy="10287000"/>
          </a:xfrm>
          <a:prstGeom prst="rect">
            <a:avLst/>
          </a:prstGeom>
          <a:solidFill>
            <a:schemeClr val="dk1">
              <a:alpha val="64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50"/>
          </a:p>
        </p:txBody>
      </p:sp>
      <p:sp>
        <p:nvSpPr>
          <p:cNvPr id="9" name="Title 8">
            <a:extLst>
              <a:ext uri="{FF2B5EF4-FFF2-40B4-BE49-F238E27FC236}">
                <a16:creationId xmlns:a16="http://schemas.microsoft.com/office/drawing/2014/main" id="{A317E1A3-2593-6CBA-497A-F1D4466F1142}"/>
              </a:ext>
            </a:extLst>
          </p:cNvPr>
          <p:cNvSpPr>
            <a:spLocks noGrp="1"/>
          </p:cNvSpPr>
          <p:nvPr>
            <p:ph type="ctrTitle"/>
          </p:nvPr>
        </p:nvSpPr>
        <p:spPr/>
        <p:txBody>
          <a:bodyPr/>
          <a:lstStyle/>
          <a:p>
            <a:r>
              <a:rPr lang="en-US">
                <a:solidFill>
                  <a:schemeClr val="bg1"/>
                </a:solidFill>
                <a:latin typeface="+mj-lt"/>
              </a:rPr>
              <a:t>BrightSignOS</a:t>
            </a:r>
            <a:r>
              <a:rPr lang="en-US" baseline="30000">
                <a:solidFill>
                  <a:schemeClr val="bg1"/>
                </a:solidFill>
                <a:latin typeface="+mj-lt"/>
              </a:rPr>
              <a:t>™</a:t>
            </a:r>
          </a:p>
        </p:txBody>
      </p:sp>
      <p:sp>
        <p:nvSpPr>
          <p:cNvPr id="3" name="Subtitle 2">
            <a:extLst>
              <a:ext uri="{FF2B5EF4-FFF2-40B4-BE49-F238E27FC236}">
                <a16:creationId xmlns:a16="http://schemas.microsoft.com/office/drawing/2014/main" id="{D86F8468-C26E-6553-E50E-224F2630B6C3}"/>
              </a:ext>
            </a:extLst>
          </p:cNvPr>
          <p:cNvSpPr>
            <a:spLocks noGrp="1"/>
          </p:cNvSpPr>
          <p:nvPr>
            <p:ph type="subTitle" idx="1"/>
          </p:nvPr>
        </p:nvSpPr>
        <p:spPr/>
        <p:txBody>
          <a:bodyPr/>
          <a:lstStyle/>
          <a:p>
            <a:r>
              <a:rPr lang="en-US" sz="4800">
                <a:solidFill>
                  <a:schemeClr val="bg1"/>
                </a:solidFill>
              </a:rPr>
              <a:t>The Power of Purple Unveiled</a:t>
            </a:r>
          </a:p>
          <a:p>
            <a:endParaRPr lang="en-US" sz="4800"/>
          </a:p>
        </p:txBody>
      </p:sp>
    </p:spTree>
    <p:extLst>
      <p:ext uri="{BB962C8B-B14F-4D97-AF65-F5344CB8AC3E}">
        <p14:creationId xmlns:p14="http://schemas.microsoft.com/office/powerpoint/2010/main" val="369470289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864ED5-0ABE-3A77-4314-79008A655BA3}"/>
              </a:ext>
            </a:extLst>
          </p:cNvPr>
          <p:cNvPicPr>
            <a:picLocks noChangeAspect="1"/>
          </p:cNvPicPr>
          <p:nvPr/>
        </p:nvPicPr>
        <p:blipFill>
          <a:blip r:embed="rId3"/>
          <a:srcRect t="78" b="78"/>
          <a:stretch/>
        </p:blipFill>
        <p:spPr>
          <a:xfrm>
            <a:off x="13683608" y="3743054"/>
            <a:ext cx="3941459" cy="5465695"/>
          </a:xfrm>
          <a:prstGeom prst="rect">
            <a:avLst/>
          </a:prstGeom>
        </p:spPr>
      </p:pic>
      <p:pic>
        <p:nvPicPr>
          <p:cNvPr id="5" name="Picture Placeholder 9">
            <a:extLst>
              <a:ext uri="{FF2B5EF4-FFF2-40B4-BE49-F238E27FC236}">
                <a16:creationId xmlns:a16="http://schemas.microsoft.com/office/drawing/2014/main" id="{E757261F-E9FF-C70B-CF32-17723FB8751F}"/>
              </a:ext>
            </a:extLst>
          </p:cNvPr>
          <p:cNvPicPr>
            <a:picLocks noChangeAspect="1"/>
          </p:cNvPicPr>
          <p:nvPr/>
        </p:nvPicPr>
        <p:blipFill rotWithShape="1">
          <a:blip r:embed="rId4"/>
          <a:srcRect l="9345" r="9345"/>
          <a:stretch/>
        </p:blipFill>
        <p:spPr>
          <a:xfrm>
            <a:off x="9516095" y="3743055"/>
            <a:ext cx="3982419" cy="4884779"/>
          </a:xfrm>
          <a:prstGeom prst="rect">
            <a:avLst/>
          </a:prstGeom>
        </p:spPr>
      </p:pic>
      <p:pic>
        <p:nvPicPr>
          <p:cNvPr id="4" name="Picture Placeholder 3" descr="A picture containing indoor, close&#10;&#10;Description automatically generated">
            <a:extLst>
              <a:ext uri="{FF2B5EF4-FFF2-40B4-BE49-F238E27FC236}">
                <a16:creationId xmlns:a16="http://schemas.microsoft.com/office/drawing/2014/main" id="{56784D1E-4AB2-A273-D932-894EF705694C}"/>
              </a:ext>
            </a:extLst>
          </p:cNvPr>
          <p:cNvPicPr>
            <a:picLocks noChangeAspect="1"/>
          </p:cNvPicPr>
          <p:nvPr/>
        </p:nvPicPr>
        <p:blipFill rotWithShape="1">
          <a:blip r:embed="rId5"/>
          <a:srcRect l="19831" r="31929" b="331"/>
          <a:stretch/>
        </p:blipFill>
        <p:spPr>
          <a:xfrm>
            <a:off x="5352778" y="3743055"/>
            <a:ext cx="4016074" cy="5521926"/>
          </a:xfrm>
          <a:prstGeom prst="rect">
            <a:avLst/>
          </a:prstGeom>
        </p:spPr>
      </p:pic>
      <p:pic>
        <p:nvPicPr>
          <p:cNvPr id="2" name="Picture Placeholder 9" descr="A picture containing text, person, computer&#10;&#10;Description automatically generated">
            <a:extLst>
              <a:ext uri="{FF2B5EF4-FFF2-40B4-BE49-F238E27FC236}">
                <a16:creationId xmlns:a16="http://schemas.microsoft.com/office/drawing/2014/main" id="{EA47DF2F-8FF7-208D-5F14-6AABC741DBC4}"/>
              </a:ext>
            </a:extLst>
          </p:cNvPr>
          <p:cNvPicPr>
            <a:picLocks noChangeAspect="1"/>
          </p:cNvPicPr>
          <p:nvPr/>
        </p:nvPicPr>
        <p:blipFill rotWithShape="1">
          <a:blip r:embed="rId6">
            <a:extLst>
              <a:ext uri="{28A0092B-C50C-407E-A947-70E740481C1C}">
                <a14:useLocalDpi xmlns:a14="http://schemas.microsoft.com/office/drawing/2010/main" val="0"/>
              </a:ext>
            </a:extLst>
          </a:blip>
          <a:srcRect l="20913" r="20913"/>
          <a:stretch/>
        </p:blipFill>
        <p:spPr>
          <a:xfrm>
            <a:off x="1180193" y="3743055"/>
            <a:ext cx="4013897" cy="4923390"/>
          </a:xfrm>
          <a:prstGeom prst="rect">
            <a:avLst/>
          </a:prstGeom>
        </p:spPr>
      </p:pic>
      <p:sp>
        <p:nvSpPr>
          <p:cNvPr id="12" name="Subtitle 2"/>
          <p:cNvSpPr txBox="1">
            <a:spLocks/>
          </p:cNvSpPr>
          <p:nvPr/>
        </p:nvSpPr>
        <p:spPr>
          <a:xfrm>
            <a:off x="981492" y="1920150"/>
            <a:ext cx="13575165" cy="851022"/>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pc="900"/>
              <a:t>THE POWER BEHIND EVERY BRIGHTSIGN PLAYER</a:t>
            </a:r>
            <a:endParaRPr lang="en-US" sz="2700" spc="900">
              <a:latin typeface="Montserrat" charset="0"/>
              <a:ea typeface="Montserrat" charset="0"/>
              <a:cs typeface="Montserrat" charset="0"/>
            </a:endParaRPr>
          </a:p>
        </p:txBody>
      </p:sp>
      <p:sp>
        <p:nvSpPr>
          <p:cNvPr id="32" name="Rectangle 31">
            <a:extLst>
              <a:ext uri="{FF2B5EF4-FFF2-40B4-BE49-F238E27FC236}">
                <a16:creationId xmlns:a16="http://schemas.microsoft.com/office/drawing/2014/main" id="{11B0CF90-B223-FD41-820C-38FDFCC596CA}"/>
              </a:ext>
            </a:extLst>
          </p:cNvPr>
          <p:cNvSpPr/>
          <p:nvPr/>
        </p:nvSpPr>
        <p:spPr>
          <a:xfrm>
            <a:off x="1120699" y="1"/>
            <a:ext cx="1849349" cy="1849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chemeClr val="accent1">
                  <a:lumMod val="75000"/>
                </a:schemeClr>
              </a:solidFill>
            </a:endParaRPr>
          </a:p>
        </p:txBody>
      </p:sp>
      <p:sp>
        <p:nvSpPr>
          <p:cNvPr id="34" name="Rectangle 33">
            <a:extLst>
              <a:ext uri="{FF2B5EF4-FFF2-40B4-BE49-F238E27FC236}">
                <a16:creationId xmlns:a16="http://schemas.microsoft.com/office/drawing/2014/main" id="{E49C685F-3D5C-E446-B5D3-D0A47F8F6E6E}"/>
              </a:ext>
            </a:extLst>
          </p:cNvPr>
          <p:cNvSpPr/>
          <p:nvPr/>
        </p:nvSpPr>
        <p:spPr>
          <a:xfrm>
            <a:off x="3081316" y="1"/>
            <a:ext cx="913799" cy="91379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5" name="Rectangle 34">
            <a:extLst>
              <a:ext uri="{FF2B5EF4-FFF2-40B4-BE49-F238E27FC236}">
                <a16:creationId xmlns:a16="http://schemas.microsoft.com/office/drawing/2014/main" id="{9FE0FBBF-49BF-BE42-A52C-D6ABE558FBCC}"/>
              </a:ext>
            </a:extLst>
          </p:cNvPr>
          <p:cNvSpPr/>
          <p:nvPr/>
        </p:nvSpPr>
        <p:spPr>
          <a:xfrm>
            <a:off x="3081316" y="1022240"/>
            <a:ext cx="546020" cy="5460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0" name="TextBox 9"/>
          <p:cNvSpPr txBox="1"/>
          <p:nvPr/>
        </p:nvSpPr>
        <p:spPr>
          <a:xfrm>
            <a:off x="3596994" y="603137"/>
            <a:ext cx="9758232" cy="830997"/>
          </a:xfrm>
          <a:prstGeom prst="rect">
            <a:avLst/>
          </a:prstGeom>
          <a:noFill/>
        </p:spPr>
        <p:txBody>
          <a:bodyPr wrap="square" rtlCol="0">
            <a:spAutoFit/>
          </a:bodyPr>
          <a:lstStyle/>
          <a:p>
            <a:r>
              <a:rPr lang="en-US" sz="4800" b="1" spc="900">
                <a:latin typeface="Montserrat" charset="0"/>
                <a:ea typeface="Montserrat" charset="0"/>
                <a:cs typeface="Montserrat" charset="0"/>
              </a:rPr>
              <a:t>BrightSignO</a:t>
            </a:r>
            <a:r>
              <a:rPr lang="en-US" sz="4800" b="1" spc="300">
                <a:latin typeface="Montserrat" charset="0"/>
                <a:ea typeface="Montserrat" charset="0"/>
                <a:cs typeface="Montserrat" charset="0"/>
              </a:rPr>
              <a:t>S</a:t>
            </a:r>
            <a:r>
              <a:rPr lang="en-US" sz="4800" b="1" spc="900" baseline="30000">
                <a:latin typeface="Montserrat" charset="0"/>
                <a:ea typeface="Montserrat" charset="0"/>
                <a:cs typeface="Montserrat" charset="0"/>
              </a:rPr>
              <a:t>™</a:t>
            </a:r>
          </a:p>
        </p:txBody>
      </p:sp>
      <p:pic>
        <p:nvPicPr>
          <p:cNvPr id="7" name="Picture 6" descr="Text&#10;&#10;Description automatically generated with medium confidence">
            <a:extLst>
              <a:ext uri="{FF2B5EF4-FFF2-40B4-BE49-F238E27FC236}">
                <a16:creationId xmlns:a16="http://schemas.microsoft.com/office/drawing/2014/main" id="{1D7A0B85-2D9A-FAE2-7926-55D27FBB4BE4}"/>
              </a:ext>
            </a:extLst>
          </p:cNvPr>
          <p:cNvPicPr>
            <a:picLocks noChangeAspect="1"/>
          </p:cNvPicPr>
          <p:nvPr/>
        </p:nvPicPr>
        <p:blipFill>
          <a:blip r:embed="rId7"/>
          <a:stretch>
            <a:fillRect/>
          </a:stretch>
        </p:blipFill>
        <p:spPr>
          <a:xfrm>
            <a:off x="1180196" y="425058"/>
            <a:ext cx="1638495" cy="887519"/>
          </a:xfrm>
          <a:prstGeom prst="rect">
            <a:avLst/>
          </a:prstGeom>
        </p:spPr>
      </p:pic>
      <p:sp>
        <p:nvSpPr>
          <p:cNvPr id="31" name="Rectangle 30">
            <a:hlinkClick r:id="rId8" action="ppaction://hlinksldjump"/>
            <a:extLst>
              <a:ext uri="{FF2B5EF4-FFF2-40B4-BE49-F238E27FC236}">
                <a16:creationId xmlns:a16="http://schemas.microsoft.com/office/drawing/2014/main" id="{43AE3873-9492-A227-591C-197853ECBBEA}"/>
              </a:ext>
            </a:extLst>
          </p:cNvPr>
          <p:cNvSpPr/>
          <p:nvPr/>
        </p:nvSpPr>
        <p:spPr>
          <a:xfrm>
            <a:off x="1180194" y="8585200"/>
            <a:ext cx="4013897" cy="679560"/>
          </a:xfrm>
          <a:prstGeom prst="rect">
            <a:avLst/>
          </a:prstGeom>
          <a:ln w="127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spc="300">
                <a:latin typeface="Montserrat" panose="00000500000000000000" pitchFamily="50" charset="0"/>
              </a:rPr>
              <a:t>SECURE</a:t>
            </a:r>
          </a:p>
        </p:txBody>
      </p:sp>
      <p:sp>
        <p:nvSpPr>
          <p:cNvPr id="37" name="Rectangle 36">
            <a:hlinkClick r:id="rId9" action="ppaction://hlinksldjump"/>
            <a:extLst>
              <a:ext uri="{FF2B5EF4-FFF2-40B4-BE49-F238E27FC236}">
                <a16:creationId xmlns:a16="http://schemas.microsoft.com/office/drawing/2014/main" id="{CCE6CEFE-26BF-6A17-5E54-49138B889CD8}"/>
              </a:ext>
            </a:extLst>
          </p:cNvPr>
          <p:cNvSpPr/>
          <p:nvPr/>
        </p:nvSpPr>
        <p:spPr>
          <a:xfrm>
            <a:off x="13683608" y="8573048"/>
            <a:ext cx="3941459" cy="69171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spc="300">
                <a:latin typeface="Montserrat" panose="00000500000000000000" pitchFamily="50" charset="0"/>
              </a:rPr>
              <a:t>SUSTAINABLE</a:t>
            </a:r>
          </a:p>
        </p:txBody>
      </p:sp>
      <p:sp>
        <p:nvSpPr>
          <p:cNvPr id="36" name="Rectangle 35">
            <a:hlinkClick r:id="rId10" action="ppaction://hlinksldjump"/>
            <a:extLst>
              <a:ext uri="{FF2B5EF4-FFF2-40B4-BE49-F238E27FC236}">
                <a16:creationId xmlns:a16="http://schemas.microsoft.com/office/drawing/2014/main" id="{31FB0587-7250-46CA-BF8C-45F0174B7973}"/>
              </a:ext>
            </a:extLst>
          </p:cNvPr>
          <p:cNvSpPr/>
          <p:nvPr/>
        </p:nvSpPr>
        <p:spPr>
          <a:xfrm>
            <a:off x="9507535" y="8573048"/>
            <a:ext cx="3990979" cy="69171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spc="300">
                <a:latin typeface="Montserrat" panose="00000500000000000000" pitchFamily="50" charset="0"/>
              </a:rPr>
              <a:t>SUPERIOR</a:t>
            </a:r>
          </a:p>
        </p:txBody>
      </p:sp>
      <p:sp>
        <p:nvSpPr>
          <p:cNvPr id="33" name="Rectangle 32">
            <a:hlinkClick r:id="rId11" action="ppaction://hlinksldjump"/>
            <a:extLst>
              <a:ext uri="{FF2B5EF4-FFF2-40B4-BE49-F238E27FC236}">
                <a16:creationId xmlns:a16="http://schemas.microsoft.com/office/drawing/2014/main" id="{3C3631B3-84AA-9750-CB68-6FF45DB236CF}"/>
              </a:ext>
            </a:extLst>
          </p:cNvPr>
          <p:cNvSpPr/>
          <p:nvPr/>
        </p:nvSpPr>
        <p:spPr>
          <a:xfrm>
            <a:off x="5352778" y="8585200"/>
            <a:ext cx="4016074" cy="679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spc="300">
                <a:latin typeface="Montserrat" panose="00000500000000000000" pitchFamily="50" charset="0"/>
              </a:rPr>
              <a:t>RELIABLE</a:t>
            </a:r>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D166685E-138D-AF13-E717-0A3DDCB75F1F}"/>
                  </a:ext>
                </a:extLst>
              </p:cNvPr>
              <p:cNvGraphicFramePr>
                <a:graphicFrameLocks noChangeAspect="1"/>
              </p:cNvGraphicFramePr>
              <p:nvPr>
                <p:extLst>
                  <p:ext uri="{D42A27DB-BD31-4B8C-83A1-F6EECF244321}">
                    <p14:modId xmlns:p14="http://schemas.microsoft.com/office/powerpoint/2010/main" val="408922454"/>
                  </p:ext>
                </p:extLst>
              </p:nvPr>
            </p:nvGraphicFramePr>
            <p:xfrm>
              <a:off x="1180193" y="8585200"/>
              <a:ext cx="3987492" cy="701733"/>
            </p:xfrm>
            <a:graphic>
              <a:graphicData uri="http://schemas.microsoft.com/office/powerpoint/2016/slidezoom">
                <pslz:sldZm>
                  <pslz:sldZmObj sldId="12058" cId="3817200908">
                    <pslz:zmPr id="{C7BC4AE3-487B-401E-AAA7-811CAA4F5AF6}" imageType="cover" transitionDur="1000">
                      <p166:blipFill xmlns:p166="http://schemas.microsoft.com/office/powerpoint/2016/6/main">
                        <a:blip r:embed="rId12"/>
                        <a:stretch>
                          <a:fillRect/>
                        </a:stretch>
                      </p166:blipFill>
                      <p166:spPr xmlns:p166="http://schemas.microsoft.com/office/powerpoint/2016/6/main">
                        <a:xfrm>
                          <a:off x="0" y="0"/>
                          <a:ext cx="3987492" cy="701733"/>
                        </a:xfrm>
                        <a:prstGeom prst="rect">
                          <a:avLst/>
                        </a:prstGeom>
                        <a:ln w="3175">
                          <a:solidFill>
                            <a:prstClr val="ltGray"/>
                          </a:solidFill>
                        </a:ln>
                      </p166:spPr>
                    </pslz:zmPr>
                  </pslz:sldZmObj>
                </pslz:sldZm>
              </a:graphicData>
            </a:graphic>
          </p:graphicFrame>
        </mc:Choice>
        <mc:Fallback xmlns="">
          <p:pic>
            <p:nvPicPr>
              <p:cNvPr id="8" name="Slide Zoom 7">
                <a:extLst>
                  <a:ext uri="{FF2B5EF4-FFF2-40B4-BE49-F238E27FC236}">
                    <a16:creationId xmlns:a16="http://schemas.microsoft.com/office/drawing/2014/main" id="{D166685E-138D-AF13-E717-0A3DDCB75F1F}"/>
                  </a:ext>
                </a:extLst>
              </p:cNvPr>
              <p:cNvPicPr>
                <a:picLocks noGrp="1" noRot="1" noChangeAspect="1" noMove="1" noResize="1" noEditPoints="1" noAdjustHandles="1" noChangeArrowheads="1" noChangeShapeType="1"/>
              </p:cNvPicPr>
              <p:nvPr/>
            </p:nvPicPr>
            <p:blipFill>
              <a:blip r:embed="rId13"/>
              <a:stretch>
                <a:fillRect/>
              </a:stretch>
            </p:blipFill>
            <p:spPr>
              <a:xfrm>
                <a:off x="1180193" y="8585200"/>
                <a:ext cx="3987492" cy="70173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EADBAFE9-96D6-8210-C1B4-BF1F00306F4E}"/>
                  </a:ext>
                </a:extLst>
              </p:cNvPr>
              <p:cNvGraphicFramePr>
                <a:graphicFrameLocks noChangeAspect="1"/>
              </p:cNvGraphicFramePr>
              <p:nvPr>
                <p:extLst>
                  <p:ext uri="{D42A27DB-BD31-4B8C-83A1-F6EECF244321}">
                    <p14:modId xmlns:p14="http://schemas.microsoft.com/office/powerpoint/2010/main" val="1297936697"/>
                  </p:ext>
                </p:extLst>
              </p:nvPr>
            </p:nvGraphicFramePr>
            <p:xfrm>
              <a:off x="5361339" y="8573048"/>
              <a:ext cx="3989669" cy="702116"/>
            </p:xfrm>
            <a:graphic>
              <a:graphicData uri="http://schemas.microsoft.com/office/powerpoint/2016/slidezoom">
                <pslz:sldZm>
                  <pslz:sldZmObj sldId="12061" cId="305566048">
                    <pslz:zmPr id="{B2BA1F6D-7414-4178-BEDE-22BBC273AAD0}" imageType="cover" transitionDur="1000">
                      <p166:blipFill xmlns:p166="http://schemas.microsoft.com/office/powerpoint/2016/6/main">
                        <a:blip r:embed="rId14"/>
                        <a:stretch>
                          <a:fillRect/>
                        </a:stretch>
                      </p166:blipFill>
                      <p166:spPr xmlns:p166="http://schemas.microsoft.com/office/powerpoint/2016/6/main">
                        <a:xfrm>
                          <a:off x="0" y="0"/>
                          <a:ext cx="3989669" cy="702116"/>
                        </a:xfrm>
                        <a:prstGeom prst="rect">
                          <a:avLst/>
                        </a:prstGeom>
                        <a:ln w="3175">
                          <a:solidFill>
                            <a:prstClr val="ltGray"/>
                          </a:solidFill>
                        </a:ln>
                      </p166:spPr>
                    </pslz:zmPr>
                  </pslz:sldZmObj>
                </pslz:sldZm>
              </a:graphicData>
            </a:graphic>
          </p:graphicFrame>
        </mc:Choice>
        <mc:Fallback xmlns="">
          <p:pic>
            <p:nvPicPr>
              <p:cNvPr id="11" name="Slide Zoom 10">
                <a:extLst>
                  <a:ext uri="{FF2B5EF4-FFF2-40B4-BE49-F238E27FC236}">
                    <a16:creationId xmlns:a16="http://schemas.microsoft.com/office/drawing/2014/main" id="{EADBAFE9-96D6-8210-C1B4-BF1F00306F4E}"/>
                  </a:ext>
                </a:extLst>
              </p:cNvPr>
              <p:cNvPicPr>
                <a:picLocks noGrp="1" noRot="1" noChangeAspect="1" noMove="1" noResize="1" noEditPoints="1" noAdjustHandles="1" noChangeArrowheads="1" noChangeShapeType="1"/>
              </p:cNvPicPr>
              <p:nvPr/>
            </p:nvPicPr>
            <p:blipFill>
              <a:blip r:embed="rId15"/>
              <a:stretch>
                <a:fillRect/>
              </a:stretch>
            </p:blipFill>
            <p:spPr>
              <a:xfrm>
                <a:off x="5361339" y="8573048"/>
                <a:ext cx="3989669" cy="7021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021BC542-E27D-738B-8C9B-E692D71096D6}"/>
                  </a:ext>
                </a:extLst>
              </p:cNvPr>
              <p:cNvGraphicFramePr>
                <a:graphicFrameLocks noChangeAspect="1"/>
              </p:cNvGraphicFramePr>
              <p:nvPr>
                <p:extLst>
                  <p:ext uri="{D42A27DB-BD31-4B8C-83A1-F6EECF244321}">
                    <p14:modId xmlns:p14="http://schemas.microsoft.com/office/powerpoint/2010/main" val="1822310236"/>
                  </p:ext>
                </p:extLst>
              </p:nvPr>
            </p:nvGraphicFramePr>
            <p:xfrm>
              <a:off x="9507534" y="8554502"/>
              <a:ext cx="3982419" cy="710258"/>
            </p:xfrm>
            <a:graphic>
              <a:graphicData uri="http://schemas.microsoft.com/office/powerpoint/2016/slidezoom">
                <pslz:sldZm>
                  <pslz:sldZmObj sldId="12064" cId="2490238372">
                    <pslz:zmPr id="{8F43402C-56B6-4464-8D95-CE1DAC353C55}" imageType="cover" transitionDur="1000">
                      <p166:blipFill xmlns:p166="http://schemas.microsoft.com/office/powerpoint/2016/6/main">
                        <a:blip r:embed="rId16"/>
                        <a:stretch>
                          <a:fillRect/>
                        </a:stretch>
                      </p166:blipFill>
                      <p166:spPr xmlns:p166="http://schemas.microsoft.com/office/powerpoint/2016/6/main">
                        <a:xfrm>
                          <a:off x="0" y="0"/>
                          <a:ext cx="3982419" cy="710258"/>
                        </a:xfrm>
                        <a:prstGeom prst="rect">
                          <a:avLst/>
                        </a:prstGeom>
                        <a:ln w="3175">
                          <a:solidFill>
                            <a:prstClr val="ltGray"/>
                          </a:solidFill>
                        </a:ln>
                      </p166:spPr>
                    </pslz:zmPr>
                  </pslz:sldZmObj>
                </pslz:sldZm>
              </a:graphicData>
            </a:graphic>
          </p:graphicFrame>
        </mc:Choice>
        <mc:Fallback xmlns="">
          <p:pic>
            <p:nvPicPr>
              <p:cNvPr id="14" name="Slide Zoom 13">
                <a:extLst>
                  <a:ext uri="{FF2B5EF4-FFF2-40B4-BE49-F238E27FC236}">
                    <a16:creationId xmlns:a16="http://schemas.microsoft.com/office/drawing/2014/main" id="{021BC542-E27D-738B-8C9B-E692D71096D6}"/>
                  </a:ext>
                </a:extLst>
              </p:cNvPr>
              <p:cNvPicPr>
                <a:picLocks noGrp="1" noRot="1" noChangeAspect="1" noMove="1" noResize="1" noEditPoints="1" noAdjustHandles="1" noChangeArrowheads="1" noChangeShapeType="1"/>
              </p:cNvPicPr>
              <p:nvPr/>
            </p:nvPicPr>
            <p:blipFill>
              <a:blip r:embed="rId17"/>
              <a:stretch>
                <a:fillRect/>
              </a:stretch>
            </p:blipFill>
            <p:spPr>
              <a:xfrm>
                <a:off x="9507534" y="8554502"/>
                <a:ext cx="3982419" cy="71025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AA62E0EF-3BAE-35A1-67C2-DB5E0A4C9292}"/>
                  </a:ext>
                </a:extLst>
              </p:cNvPr>
              <p:cNvGraphicFramePr>
                <a:graphicFrameLocks noChangeAspect="1"/>
              </p:cNvGraphicFramePr>
              <p:nvPr>
                <p:extLst>
                  <p:ext uri="{D42A27DB-BD31-4B8C-83A1-F6EECF244321}">
                    <p14:modId xmlns:p14="http://schemas.microsoft.com/office/powerpoint/2010/main" val="2746330102"/>
                  </p:ext>
                </p:extLst>
              </p:nvPr>
            </p:nvGraphicFramePr>
            <p:xfrm>
              <a:off x="13683607" y="8554502"/>
              <a:ext cx="3941459" cy="711845"/>
            </p:xfrm>
            <a:graphic>
              <a:graphicData uri="http://schemas.microsoft.com/office/powerpoint/2016/slidezoom">
                <pslz:sldZm>
                  <pslz:sldZmObj sldId="12065" cId="3522326551">
                    <pslz:zmPr id="{FF599C60-7333-4739-A344-06ACF5D921BE}" imageType="cover" transitionDur="1000">
                      <p166:blipFill xmlns:p166="http://schemas.microsoft.com/office/powerpoint/2016/6/main">
                        <a:blip r:embed="rId18"/>
                        <a:stretch>
                          <a:fillRect/>
                        </a:stretch>
                      </p166:blipFill>
                      <p166:spPr xmlns:p166="http://schemas.microsoft.com/office/powerpoint/2016/6/main">
                        <a:xfrm>
                          <a:off x="0" y="0"/>
                          <a:ext cx="3941459" cy="711845"/>
                        </a:xfrm>
                        <a:prstGeom prst="rect">
                          <a:avLst/>
                        </a:prstGeom>
                        <a:ln w="3175">
                          <a:solidFill>
                            <a:prstClr val="ltGray"/>
                          </a:solidFill>
                        </a:ln>
                      </p166:spPr>
                    </pslz:zmPr>
                  </pslz:sldZmObj>
                </pslz:sldZm>
              </a:graphicData>
            </a:graphic>
          </p:graphicFrame>
        </mc:Choice>
        <mc:Fallback xmlns="">
          <p:pic>
            <p:nvPicPr>
              <p:cNvPr id="16" name="Slide Zoom 15">
                <a:extLst>
                  <a:ext uri="{FF2B5EF4-FFF2-40B4-BE49-F238E27FC236}">
                    <a16:creationId xmlns:a16="http://schemas.microsoft.com/office/drawing/2014/main" id="{AA62E0EF-3BAE-35A1-67C2-DB5E0A4C9292}"/>
                  </a:ext>
                </a:extLst>
              </p:cNvPr>
              <p:cNvPicPr>
                <a:picLocks noGrp="1" noRot="1" noChangeAspect="1" noMove="1" noResize="1" noEditPoints="1" noAdjustHandles="1" noChangeArrowheads="1" noChangeShapeType="1"/>
              </p:cNvPicPr>
              <p:nvPr/>
            </p:nvPicPr>
            <p:blipFill>
              <a:blip r:embed="rId19"/>
              <a:stretch>
                <a:fillRect/>
              </a:stretch>
            </p:blipFill>
            <p:spPr>
              <a:xfrm>
                <a:off x="13683607" y="8554502"/>
                <a:ext cx="3941459" cy="711845"/>
              </a:xfrm>
              <a:prstGeom prst="rect">
                <a:avLst/>
              </a:prstGeom>
              <a:ln w="3175">
                <a:solidFill>
                  <a:prstClr val="ltGray"/>
                </a:solidFill>
              </a:ln>
            </p:spPr>
          </p:pic>
        </mc:Fallback>
      </mc:AlternateContent>
    </p:spTree>
    <p:extLst>
      <p:ext uri="{BB962C8B-B14F-4D97-AF65-F5344CB8AC3E}">
        <p14:creationId xmlns:p14="http://schemas.microsoft.com/office/powerpoint/2010/main" val="885501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2B45EAF-5F7E-534B-3865-22F977765160}"/>
              </a:ext>
            </a:extLst>
          </p:cNvPr>
          <p:cNvGrpSpPr/>
          <p:nvPr/>
        </p:nvGrpSpPr>
        <p:grpSpPr>
          <a:xfrm>
            <a:off x="0" y="0"/>
            <a:ext cx="18288000" cy="10315086"/>
            <a:chOff x="0" y="0"/>
            <a:chExt cx="18288000" cy="10315086"/>
          </a:xfrm>
        </p:grpSpPr>
        <p:pic>
          <p:nvPicPr>
            <p:cNvPr id="3" name="Picture 2" descr="Chart&#10;&#10;Description automatically generated">
              <a:extLst>
                <a:ext uri="{FF2B5EF4-FFF2-40B4-BE49-F238E27FC236}">
                  <a16:creationId xmlns:a16="http://schemas.microsoft.com/office/drawing/2014/main" id="{CE5D83A7-8E1E-DCE8-9E1C-C617B348B78A}"/>
                </a:ext>
              </a:extLst>
            </p:cNvPr>
            <p:cNvPicPr>
              <a:picLocks noChangeAspect="1"/>
            </p:cNvPicPr>
            <p:nvPr/>
          </p:nvPicPr>
          <p:blipFill>
            <a:blip r:embed="rId3"/>
            <a:srcRect/>
            <a:stretch/>
          </p:blipFill>
          <p:spPr>
            <a:xfrm>
              <a:off x="0" y="0"/>
              <a:ext cx="18288000" cy="10315086"/>
            </a:xfrm>
            <a:prstGeom prst="rect">
              <a:avLst/>
            </a:prstGeom>
          </p:spPr>
        </p:pic>
        <p:sp>
          <p:nvSpPr>
            <p:cNvPr id="6" name="Rectangle: Top Corners One Rounded and One Snipped 5">
              <a:extLst>
                <a:ext uri="{FF2B5EF4-FFF2-40B4-BE49-F238E27FC236}">
                  <a16:creationId xmlns:a16="http://schemas.microsoft.com/office/drawing/2014/main" id="{8B3A18FE-89C8-B48E-7807-CA5ADDAB5717}"/>
                </a:ext>
              </a:extLst>
            </p:cNvPr>
            <p:cNvSpPr/>
            <p:nvPr/>
          </p:nvSpPr>
          <p:spPr>
            <a:xfrm flipH="1" flipV="1">
              <a:off x="7219783" y="930303"/>
              <a:ext cx="2413221" cy="81539"/>
            </a:xfrm>
            <a:prstGeom prst="snipRoundRect">
              <a:avLst>
                <a:gd name="adj1" fmla="val 16667"/>
                <a:gd name="adj2" fmla="val 25730"/>
              </a:avLst>
            </a:prstGeom>
            <a:solidFill>
              <a:srgbClr val="8A5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B09AA35C-0BFF-7186-2519-DDE6C7160D42}"/>
              </a:ext>
            </a:extLst>
          </p:cNvPr>
          <p:cNvSpPr txBox="1"/>
          <p:nvPr/>
        </p:nvSpPr>
        <p:spPr>
          <a:xfrm>
            <a:off x="1846424" y="14656"/>
            <a:ext cx="16830356" cy="1007007"/>
          </a:xfrm>
          <a:prstGeom prst="rect">
            <a:avLst/>
          </a:prstGeom>
          <a:noFill/>
        </p:spPr>
        <p:txBody>
          <a:bodyPr wrap="square" lIns="91440" tIns="45720" rIns="91440" bIns="45720" rtlCol="0" anchor="t">
            <a:spAutoFit/>
          </a:bodyPr>
          <a:lstStyle/>
          <a:p>
            <a:pPr>
              <a:lnSpc>
                <a:spcPct val="150000"/>
              </a:lnSpc>
            </a:pPr>
            <a:r>
              <a:rPr lang="en-US" sz="4500" b="1" cap="all" spc="450">
                <a:solidFill>
                  <a:schemeClr val="bg1"/>
                </a:solidFill>
                <a:latin typeface="Montserrat"/>
                <a:ea typeface="Montserrat" charset="0"/>
                <a:cs typeface="Montserrat" charset="0"/>
              </a:rPr>
              <a:t>Reducing risk to save $ on signage </a:t>
            </a:r>
            <a:endParaRPr lang="en-US" sz="4500" b="1" cap="all" spc="450">
              <a:solidFill>
                <a:schemeClr val="bg1"/>
              </a:solidFill>
              <a:latin typeface="Montserrat" charset="0"/>
              <a:ea typeface="Montserrat" charset="0"/>
              <a:cs typeface="Montserrat" charset="0"/>
            </a:endParaRPr>
          </a:p>
        </p:txBody>
      </p:sp>
      <p:sp>
        <p:nvSpPr>
          <p:cNvPr id="16" name="Subtitle 2">
            <a:extLst>
              <a:ext uri="{FF2B5EF4-FFF2-40B4-BE49-F238E27FC236}">
                <a16:creationId xmlns:a16="http://schemas.microsoft.com/office/drawing/2014/main" id="{E1110153-937F-91DA-291D-73730922FC4B}"/>
              </a:ext>
            </a:extLst>
          </p:cNvPr>
          <p:cNvSpPr txBox="1">
            <a:spLocks/>
          </p:cNvSpPr>
          <p:nvPr/>
        </p:nvSpPr>
        <p:spPr>
          <a:xfrm>
            <a:off x="0" y="9613323"/>
            <a:ext cx="18288000" cy="721200"/>
          </a:xfrm>
          <a:prstGeom prst="rect">
            <a:avLst/>
          </a:prstGeom>
          <a:solidFill>
            <a:schemeClr val="tx1"/>
          </a:solidFill>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50000"/>
              </a:lnSpc>
            </a:pPr>
            <a:r>
              <a:rPr lang="en-US" sz="2100" b="1">
                <a:solidFill>
                  <a:schemeClr val="bg1"/>
                </a:solidFill>
                <a:latin typeface="Montserrat" charset="0"/>
                <a:ea typeface="Montserrat" charset="0"/>
                <a:cs typeface="Montserrat" charset="0"/>
              </a:rPr>
              <a:t>Downtime is the most expensive investment in signage</a:t>
            </a:r>
          </a:p>
        </p:txBody>
      </p:sp>
      <p:sp>
        <p:nvSpPr>
          <p:cNvPr id="1031" name="TextBox 1030">
            <a:extLst>
              <a:ext uri="{FF2B5EF4-FFF2-40B4-BE49-F238E27FC236}">
                <a16:creationId xmlns:a16="http://schemas.microsoft.com/office/drawing/2014/main" id="{E90AD145-4378-E050-ECDC-783318408560}"/>
              </a:ext>
            </a:extLst>
          </p:cNvPr>
          <p:cNvSpPr txBox="1"/>
          <p:nvPr/>
        </p:nvSpPr>
        <p:spPr>
          <a:xfrm>
            <a:off x="1184467" y="1974582"/>
            <a:ext cx="5949356" cy="553998"/>
          </a:xfrm>
          <a:prstGeom prst="rect">
            <a:avLst/>
          </a:prstGeom>
          <a:noFill/>
        </p:spPr>
        <p:txBody>
          <a:bodyPr wrap="square" rtlCol="0">
            <a:spAutoFit/>
          </a:bodyPr>
          <a:lstStyle/>
          <a:p>
            <a:r>
              <a:rPr lang="en-US" sz="3000" b="1">
                <a:solidFill>
                  <a:schemeClr val="accent1">
                    <a:lumMod val="75000"/>
                  </a:schemeClr>
                </a:solidFill>
                <a:latin typeface="Montserrat" charset="0"/>
                <a:ea typeface="Montserrat" charset="0"/>
                <a:cs typeface="Montserrat" charset="0"/>
              </a:rPr>
              <a:t>Total cost of Ownership</a:t>
            </a:r>
          </a:p>
        </p:txBody>
      </p:sp>
      <p:sp>
        <p:nvSpPr>
          <p:cNvPr id="1034" name="TextBox 1033">
            <a:extLst>
              <a:ext uri="{FF2B5EF4-FFF2-40B4-BE49-F238E27FC236}">
                <a16:creationId xmlns:a16="http://schemas.microsoft.com/office/drawing/2014/main" id="{BB942F24-D25D-AC7C-6C9C-0D9AECD864F8}"/>
              </a:ext>
            </a:extLst>
          </p:cNvPr>
          <p:cNvSpPr txBox="1"/>
          <p:nvPr/>
        </p:nvSpPr>
        <p:spPr>
          <a:xfrm>
            <a:off x="6968974" y="4271515"/>
            <a:ext cx="6078218" cy="1073856"/>
          </a:xfrm>
          <a:prstGeom prst="rect">
            <a:avLst/>
          </a:prstGeom>
          <a:noFill/>
        </p:spPr>
        <p:txBody>
          <a:bodyPr wrap="square" rtlCol="0" anchor="ctr">
            <a:noAutofit/>
          </a:bodyPr>
          <a:lstStyle/>
          <a:p>
            <a:pPr algn="r"/>
            <a:r>
              <a:rPr lang="en-US" sz="3600" b="1">
                <a:solidFill>
                  <a:schemeClr val="bg1"/>
                </a:solidFill>
              </a:rPr>
              <a:t>Downtime Costs</a:t>
            </a:r>
          </a:p>
        </p:txBody>
      </p:sp>
      <p:sp>
        <p:nvSpPr>
          <p:cNvPr id="1035" name="TextBox 1034">
            <a:extLst>
              <a:ext uri="{FF2B5EF4-FFF2-40B4-BE49-F238E27FC236}">
                <a16:creationId xmlns:a16="http://schemas.microsoft.com/office/drawing/2014/main" id="{FCDE1CAC-E64E-C02D-9206-E8B812444EA5}"/>
              </a:ext>
            </a:extLst>
          </p:cNvPr>
          <p:cNvSpPr txBox="1"/>
          <p:nvPr/>
        </p:nvSpPr>
        <p:spPr>
          <a:xfrm>
            <a:off x="7034172" y="5683536"/>
            <a:ext cx="6013020" cy="461665"/>
          </a:xfrm>
          <a:prstGeom prst="rect">
            <a:avLst/>
          </a:prstGeom>
          <a:noFill/>
        </p:spPr>
        <p:txBody>
          <a:bodyPr wrap="square" rtlCol="0">
            <a:spAutoFit/>
          </a:bodyPr>
          <a:lstStyle/>
          <a:p>
            <a:pPr algn="r"/>
            <a:r>
              <a:rPr lang="en-US" sz="2400" b="1">
                <a:solidFill>
                  <a:schemeClr val="bg1"/>
                </a:solidFill>
              </a:rPr>
              <a:t>Maintenance Costs</a:t>
            </a:r>
          </a:p>
        </p:txBody>
      </p:sp>
      <p:sp>
        <p:nvSpPr>
          <p:cNvPr id="1036" name="TextBox 1035">
            <a:extLst>
              <a:ext uri="{FF2B5EF4-FFF2-40B4-BE49-F238E27FC236}">
                <a16:creationId xmlns:a16="http://schemas.microsoft.com/office/drawing/2014/main" id="{80B5AAF1-91B5-6503-0DF3-8C3EC26CB9DD}"/>
              </a:ext>
            </a:extLst>
          </p:cNvPr>
          <p:cNvSpPr txBox="1"/>
          <p:nvPr/>
        </p:nvSpPr>
        <p:spPr>
          <a:xfrm>
            <a:off x="7388406" y="6651106"/>
            <a:ext cx="5658786" cy="461665"/>
          </a:xfrm>
          <a:prstGeom prst="rect">
            <a:avLst/>
          </a:prstGeom>
          <a:noFill/>
        </p:spPr>
        <p:txBody>
          <a:bodyPr wrap="square" rtlCol="0">
            <a:spAutoFit/>
          </a:bodyPr>
          <a:lstStyle/>
          <a:p>
            <a:pPr algn="r"/>
            <a:r>
              <a:rPr lang="en-US" sz="2400" b="1">
                <a:solidFill>
                  <a:schemeClr val="bg1"/>
                </a:solidFill>
              </a:rPr>
              <a:t>Operational Costs</a:t>
            </a:r>
          </a:p>
        </p:txBody>
      </p:sp>
      <p:sp>
        <p:nvSpPr>
          <p:cNvPr id="1037" name="TextBox 1036">
            <a:extLst>
              <a:ext uri="{FF2B5EF4-FFF2-40B4-BE49-F238E27FC236}">
                <a16:creationId xmlns:a16="http://schemas.microsoft.com/office/drawing/2014/main" id="{3FE15091-14CF-CE0C-B968-93573B5FCB15}"/>
              </a:ext>
            </a:extLst>
          </p:cNvPr>
          <p:cNvSpPr txBox="1"/>
          <p:nvPr/>
        </p:nvSpPr>
        <p:spPr>
          <a:xfrm>
            <a:off x="9076180" y="8813493"/>
            <a:ext cx="3971012" cy="461665"/>
          </a:xfrm>
          <a:prstGeom prst="rect">
            <a:avLst/>
          </a:prstGeom>
          <a:noFill/>
        </p:spPr>
        <p:txBody>
          <a:bodyPr wrap="square" rtlCol="0">
            <a:spAutoFit/>
          </a:bodyPr>
          <a:lstStyle/>
          <a:p>
            <a:pPr algn="r"/>
            <a:r>
              <a:rPr lang="en-US" sz="2400" b="1">
                <a:solidFill>
                  <a:schemeClr val="bg1"/>
                </a:solidFill>
              </a:rPr>
              <a:t>Replacement Costs</a:t>
            </a:r>
          </a:p>
        </p:txBody>
      </p:sp>
      <p:sp>
        <p:nvSpPr>
          <p:cNvPr id="1038" name="TextBox 1037">
            <a:extLst>
              <a:ext uri="{FF2B5EF4-FFF2-40B4-BE49-F238E27FC236}">
                <a16:creationId xmlns:a16="http://schemas.microsoft.com/office/drawing/2014/main" id="{90777DA4-1630-DF3D-CE61-4E62501768E6}"/>
              </a:ext>
            </a:extLst>
          </p:cNvPr>
          <p:cNvSpPr txBox="1"/>
          <p:nvPr/>
        </p:nvSpPr>
        <p:spPr>
          <a:xfrm>
            <a:off x="7942153" y="7701667"/>
            <a:ext cx="5105039" cy="461665"/>
          </a:xfrm>
          <a:prstGeom prst="rect">
            <a:avLst/>
          </a:prstGeom>
          <a:noFill/>
        </p:spPr>
        <p:txBody>
          <a:bodyPr wrap="square" rtlCol="0">
            <a:spAutoFit/>
          </a:bodyPr>
          <a:lstStyle/>
          <a:p>
            <a:pPr algn="r"/>
            <a:r>
              <a:rPr lang="en-US" sz="2400" b="1">
                <a:solidFill>
                  <a:schemeClr val="bg1"/>
                </a:solidFill>
              </a:rPr>
              <a:t>Upgrade Costs</a:t>
            </a:r>
          </a:p>
        </p:txBody>
      </p:sp>
      <p:sp>
        <p:nvSpPr>
          <p:cNvPr id="1040" name="TextBox 1039">
            <a:extLst>
              <a:ext uri="{FF2B5EF4-FFF2-40B4-BE49-F238E27FC236}">
                <a16:creationId xmlns:a16="http://schemas.microsoft.com/office/drawing/2014/main" id="{F7BC7C59-B19C-7275-E8DA-EAF6BBB415E1}"/>
              </a:ext>
            </a:extLst>
          </p:cNvPr>
          <p:cNvSpPr txBox="1"/>
          <p:nvPr/>
        </p:nvSpPr>
        <p:spPr>
          <a:xfrm>
            <a:off x="7618838" y="8080343"/>
            <a:ext cx="2474414" cy="715581"/>
          </a:xfrm>
          <a:prstGeom prst="rect">
            <a:avLst/>
          </a:prstGeom>
          <a:noFill/>
          <a:ln>
            <a:noFill/>
          </a:ln>
        </p:spPr>
        <p:txBody>
          <a:bodyPr wrap="square" rtlCol="0">
            <a:spAutoFit/>
          </a:bodyPr>
          <a:lstStyle/>
          <a:p>
            <a:pPr algn="ctr"/>
            <a:endParaRPr lang="en-US" sz="4050" b="1">
              <a:solidFill>
                <a:schemeClr val="bg1"/>
              </a:solidFill>
            </a:endParaRPr>
          </a:p>
        </p:txBody>
      </p:sp>
      <p:pic>
        <p:nvPicPr>
          <p:cNvPr id="1044" name="Graphic 1043" descr="Cruise ship with solid fill">
            <a:extLst>
              <a:ext uri="{FF2B5EF4-FFF2-40B4-BE49-F238E27FC236}">
                <a16:creationId xmlns:a16="http://schemas.microsoft.com/office/drawing/2014/main" id="{7DEDEFFD-9930-64B9-10B1-745B00C7DC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05576" y="3371488"/>
            <a:ext cx="1371600" cy="1371600"/>
          </a:xfrm>
          <a:prstGeom prst="rect">
            <a:avLst/>
          </a:prstGeom>
        </p:spPr>
      </p:pic>
      <p:sp>
        <p:nvSpPr>
          <p:cNvPr id="2" name="TextBox 1">
            <a:extLst>
              <a:ext uri="{FF2B5EF4-FFF2-40B4-BE49-F238E27FC236}">
                <a16:creationId xmlns:a16="http://schemas.microsoft.com/office/drawing/2014/main" id="{8CD03ECD-BB3E-5520-66BD-0C1F0CD2FC78}"/>
              </a:ext>
            </a:extLst>
          </p:cNvPr>
          <p:cNvSpPr txBox="1"/>
          <p:nvPr/>
        </p:nvSpPr>
        <p:spPr>
          <a:xfrm>
            <a:off x="9076180" y="2585699"/>
            <a:ext cx="5949356" cy="553998"/>
          </a:xfrm>
          <a:prstGeom prst="rect">
            <a:avLst/>
          </a:prstGeom>
          <a:noFill/>
        </p:spPr>
        <p:txBody>
          <a:bodyPr wrap="square" rtlCol="0">
            <a:spAutoFit/>
          </a:bodyPr>
          <a:lstStyle/>
          <a:p>
            <a:r>
              <a:rPr lang="en-US" sz="3000" b="1">
                <a:solidFill>
                  <a:schemeClr val="accent1">
                    <a:lumMod val="75000"/>
                  </a:schemeClr>
                </a:solidFill>
                <a:latin typeface="Montserrat" charset="0"/>
                <a:ea typeface="Montserrat" charset="0"/>
                <a:cs typeface="Montserrat" charset="0"/>
              </a:rPr>
              <a:t>Purchase Cost</a:t>
            </a:r>
          </a:p>
        </p:txBody>
      </p:sp>
      <p:sp>
        <p:nvSpPr>
          <p:cNvPr id="4" name="TextBox 3">
            <a:extLst>
              <a:ext uri="{FF2B5EF4-FFF2-40B4-BE49-F238E27FC236}">
                <a16:creationId xmlns:a16="http://schemas.microsoft.com/office/drawing/2014/main" id="{455CD0FE-82D2-5909-D326-D1458CDC8FE5}"/>
              </a:ext>
            </a:extLst>
          </p:cNvPr>
          <p:cNvSpPr txBox="1"/>
          <p:nvPr/>
        </p:nvSpPr>
        <p:spPr>
          <a:xfrm rot="5400000">
            <a:off x="12216258" y="6822140"/>
            <a:ext cx="4259705" cy="646331"/>
          </a:xfrm>
          <a:prstGeom prst="rect">
            <a:avLst/>
          </a:prstGeom>
          <a:noFill/>
        </p:spPr>
        <p:txBody>
          <a:bodyPr wrap="square" rtlCol="0">
            <a:spAutoFit/>
          </a:bodyPr>
          <a:lstStyle/>
          <a:p>
            <a:r>
              <a:rPr lang="en-US" sz="3600" b="1">
                <a:solidFill>
                  <a:schemeClr val="accent1">
                    <a:lumMod val="75000"/>
                  </a:schemeClr>
                </a:solidFill>
                <a:latin typeface="Montserrat" charset="0"/>
                <a:ea typeface="Montserrat" charset="0"/>
                <a:cs typeface="Montserrat" charset="0"/>
              </a:rPr>
              <a:t>HIDDEN COSTS</a:t>
            </a:r>
          </a:p>
        </p:txBody>
      </p:sp>
    </p:spTree>
    <p:extLst>
      <p:ext uri="{BB962C8B-B14F-4D97-AF65-F5344CB8AC3E}">
        <p14:creationId xmlns:p14="http://schemas.microsoft.com/office/powerpoint/2010/main" val="3796636725"/>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327943-DFF7-2F08-5736-9CCAAB55633F}"/>
              </a:ext>
            </a:extLst>
          </p:cNvPr>
          <p:cNvPicPr>
            <a:picLocks noChangeAspect="1"/>
          </p:cNvPicPr>
          <p:nvPr/>
        </p:nvPicPr>
        <p:blipFill>
          <a:blip r:embed="rId3"/>
          <a:srcRect t="3345" b="3345"/>
          <a:stretch/>
        </p:blipFill>
        <p:spPr>
          <a:xfrm>
            <a:off x="-14514" y="670017"/>
            <a:ext cx="18322638" cy="9616983"/>
          </a:xfrm>
          <a:prstGeom prst="rect">
            <a:avLst/>
          </a:prstGeom>
        </p:spPr>
      </p:pic>
      <p:sp>
        <p:nvSpPr>
          <p:cNvPr id="15" name="Rectangle 14">
            <a:extLst>
              <a:ext uri="{FF2B5EF4-FFF2-40B4-BE49-F238E27FC236}">
                <a16:creationId xmlns:a16="http://schemas.microsoft.com/office/drawing/2014/main" id="{90AF7BA9-2AA2-4068-9C48-5B6D88735FC3}"/>
              </a:ext>
            </a:extLst>
          </p:cNvPr>
          <p:cNvSpPr/>
          <p:nvPr/>
        </p:nvSpPr>
        <p:spPr>
          <a:xfrm>
            <a:off x="-14514" y="-45188"/>
            <a:ext cx="18386304" cy="17636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en-US" sz="4050">
              <a:solidFill>
                <a:prstClr val="white"/>
              </a:solidFill>
              <a:latin typeface="Montserrat"/>
            </a:endParaRPr>
          </a:p>
        </p:txBody>
      </p:sp>
      <p:sp>
        <p:nvSpPr>
          <p:cNvPr id="10" name="Rectangle 9">
            <a:extLst>
              <a:ext uri="{FF2B5EF4-FFF2-40B4-BE49-F238E27FC236}">
                <a16:creationId xmlns:a16="http://schemas.microsoft.com/office/drawing/2014/main" id="{A1DE72B8-1B0C-13DC-00E7-AEE307838599}"/>
              </a:ext>
            </a:extLst>
          </p:cNvPr>
          <p:cNvSpPr/>
          <p:nvPr/>
        </p:nvSpPr>
        <p:spPr>
          <a:xfrm>
            <a:off x="-14514" y="9503470"/>
            <a:ext cx="18302514" cy="818898"/>
          </a:xfrm>
          <a:prstGeom prst="rect">
            <a:avLst/>
          </a:prstGeom>
          <a:solidFill>
            <a:srgbClr val="065381">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hlinkClick r:id="" action="ppaction://noaction"/>
            <a:extLst>
              <a:ext uri="{FF2B5EF4-FFF2-40B4-BE49-F238E27FC236}">
                <a16:creationId xmlns:a16="http://schemas.microsoft.com/office/drawing/2014/main" id="{029679C3-0C78-4D20-B7AA-771679ACAAD0}"/>
              </a:ext>
            </a:extLst>
          </p:cNvPr>
          <p:cNvSpPr txBox="1">
            <a:spLocks noChangeAspect="1"/>
          </p:cNvSpPr>
          <p:nvPr/>
        </p:nvSpPr>
        <p:spPr>
          <a:xfrm>
            <a:off x="12119430" y="2603740"/>
            <a:ext cx="2633472" cy="1083567"/>
          </a:xfrm>
          <a:prstGeom prst="rect">
            <a:avLst/>
          </a:prstGeom>
          <a:noFill/>
        </p:spPr>
        <p:txBody>
          <a:bodyPr wrap="none" rtlCol="0">
            <a:noAutofit/>
          </a:bodyPr>
          <a:lstStyle/>
          <a:p>
            <a:pPr algn="ctr" defTabSz="457223"/>
            <a:r>
              <a:rPr lang="en-US" sz="6600" b="1">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XT5</a:t>
            </a:r>
          </a:p>
        </p:txBody>
      </p:sp>
      <p:sp>
        <p:nvSpPr>
          <p:cNvPr id="93" name="TextBox 92">
            <a:hlinkClick r:id="" action="ppaction://noaction"/>
            <a:extLst>
              <a:ext uri="{FF2B5EF4-FFF2-40B4-BE49-F238E27FC236}">
                <a16:creationId xmlns:a16="http://schemas.microsoft.com/office/drawing/2014/main" id="{2613E6D7-5D8C-4AAE-89D2-D6B38BA52D49}"/>
              </a:ext>
            </a:extLst>
          </p:cNvPr>
          <p:cNvSpPr txBox="1">
            <a:spLocks noChangeAspect="1"/>
          </p:cNvSpPr>
          <p:nvPr/>
        </p:nvSpPr>
        <p:spPr>
          <a:xfrm>
            <a:off x="3115399" y="5902444"/>
            <a:ext cx="2633472" cy="898792"/>
          </a:xfrm>
          <a:prstGeom prst="rect">
            <a:avLst/>
          </a:prstGeom>
          <a:noFill/>
        </p:spPr>
        <p:txBody>
          <a:bodyPr wrap="none" rtlCol="0">
            <a:noAutofit/>
          </a:bodyPr>
          <a:lstStyle/>
          <a:p>
            <a:pPr algn="ctr" defTabSz="457223"/>
            <a:r>
              <a:rPr lang="en-US" sz="6600" b="1">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LS5</a:t>
            </a:r>
          </a:p>
        </p:txBody>
      </p:sp>
      <p:sp>
        <p:nvSpPr>
          <p:cNvPr id="94" name="TextBox 93">
            <a:hlinkClick r:id="" action="ppaction://noaction"/>
            <a:extLst>
              <a:ext uri="{FF2B5EF4-FFF2-40B4-BE49-F238E27FC236}">
                <a16:creationId xmlns:a16="http://schemas.microsoft.com/office/drawing/2014/main" id="{CE4FDCAB-28B3-44B6-A52D-516CE4CF26B5}"/>
              </a:ext>
            </a:extLst>
          </p:cNvPr>
          <p:cNvSpPr txBox="1">
            <a:spLocks noChangeAspect="1"/>
          </p:cNvSpPr>
          <p:nvPr/>
        </p:nvSpPr>
        <p:spPr>
          <a:xfrm>
            <a:off x="6070613" y="4841696"/>
            <a:ext cx="2633472" cy="997877"/>
          </a:xfrm>
          <a:prstGeom prst="rect">
            <a:avLst/>
          </a:prstGeom>
          <a:noFill/>
        </p:spPr>
        <p:txBody>
          <a:bodyPr wrap="none" rtlCol="0">
            <a:noAutofit/>
          </a:bodyPr>
          <a:lstStyle/>
          <a:p>
            <a:pPr algn="ctr" defTabSz="457223"/>
            <a:r>
              <a:rPr lang="en-US" sz="6600" b="1">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HD5</a:t>
            </a:r>
          </a:p>
        </p:txBody>
      </p:sp>
      <p:sp>
        <p:nvSpPr>
          <p:cNvPr id="96" name="TextBox 95">
            <a:hlinkClick r:id="" action="ppaction://noaction"/>
            <a:extLst>
              <a:ext uri="{FF2B5EF4-FFF2-40B4-BE49-F238E27FC236}">
                <a16:creationId xmlns:a16="http://schemas.microsoft.com/office/drawing/2014/main" id="{B49366E4-5D19-419C-B7B4-4B5B1D62635E}"/>
              </a:ext>
            </a:extLst>
          </p:cNvPr>
          <p:cNvSpPr txBox="1">
            <a:spLocks noChangeAspect="1"/>
          </p:cNvSpPr>
          <p:nvPr/>
        </p:nvSpPr>
        <p:spPr>
          <a:xfrm>
            <a:off x="9116403" y="3750178"/>
            <a:ext cx="2633472" cy="1028647"/>
          </a:xfrm>
          <a:prstGeom prst="rect">
            <a:avLst/>
          </a:prstGeom>
          <a:noFill/>
        </p:spPr>
        <p:txBody>
          <a:bodyPr wrap="none" rtlCol="0">
            <a:noAutofit/>
          </a:bodyPr>
          <a:lstStyle/>
          <a:p>
            <a:pPr algn="ctr" defTabSz="457223"/>
            <a:r>
              <a:rPr lang="en-US" sz="6600" b="1">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XD5</a:t>
            </a:r>
          </a:p>
        </p:txBody>
      </p:sp>
      <p:sp>
        <p:nvSpPr>
          <p:cNvPr id="5" name="TextBox 4">
            <a:hlinkClick r:id="" action="ppaction://noaction"/>
            <a:extLst>
              <a:ext uri="{FF2B5EF4-FFF2-40B4-BE49-F238E27FC236}">
                <a16:creationId xmlns:a16="http://schemas.microsoft.com/office/drawing/2014/main" id="{0FCE0D17-D347-49DA-B742-0E79933D71BC}"/>
              </a:ext>
            </a:extLst>
          </p:cNvPr>
          <p:cNvSpPr txBox="1">
            <a:spLocks noChangeAspect="1"/>
          </p:cNvSpPr>
          <p:nvPr/>
        </p:nvSpPr>
        <p:spPr>
          <a:xfrm>
            <a:off x="15122458" y="1721971"/>
            <a:ext cx="2633472" cy="818898"/>
          </a:xfrm>
          <a:prstGeom prst="rect">
            <a:avLst/>
          </a:prstGeom>
          <a:noFill/>
        </p:spPr>
        <p:txBody>
          <a:bodyPr wrap="none" rtlCol="0">
            <a:noAutofit/>
          </a:bodyPr>
          <a:lstStyle/>
          <a:p>
            <a:pPr algn="ctr" defTabSz="457223"/>
            <a:r>
              <a:rPr lang="en-US" sz="6600" b="1">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XC5</a:t>
            </a:r>
          </a:p>
        </p:txBody>
      </p:sp>
      <p:sp>
        <p:nvSpPr>
          <p:cNvPr id="152" name="TextBox 151">
            <a:extLst>
              <a:ext uri="{FF2B5EF4-FFF2-40B4-BE49-F238E27FC236}">
                <a16:creationId xmlns:a16="http://schemas.microsoft.com/office/drawing/2014/main" id="{2EB6F93C-77D7-4E46-BBF0-68700AD82776}"/>
              </a:ext>
            </a:extLst>
          </p:cNvPr>
          <p:cNvSpPr txBox="1"/>
          <p:nvPr/>
        </p:nvSpPr>
        <p:spPr>
          <a:xfrm>
            <a:off x="256469" y="209532"/>
            <a:ext cx="7865702" cy="646023"/>
          </a:xfrm>
          <a:prstGeom prst="rect">
            <a:avLst/>
          </a:prstGeom>
          <a:noFill/>
        </p:spPr>
        <p:txBody>
          <a:bodyPr wrap="none" rtlCol="0" anchor="ctr">
            <a:noAutofit/>
          </a:bodyPr>
          <a:lstStyle/>
          <a:p>
            <a:pPr defTabSz="457223"/>
            <a:r>
              <a:rPr lang="en-US" sz="6600" b="1" cap="all" spc="450">
                <a:solidFill>
                  <a:srgbClr val="311C6B"/>
                </a:solidFill>
                <a:latin typeface="Montserrat"/>
                <a:cs typeface="Arial" panose="020B0604020202020204" pitchFamily="34" charset="0"/>
              </a:rPr>
              <a:t>BrightSign Series 5 </a:t>
            </a:r>
            <a:endParaRPr lang="en-US" sz="6600" b="1" cap="all" spc="450">
              <a:solidFill>
                <a:srgbClr val="311C6B"/>
              </a:solidFill>
              <a:highlight>
                <a:srgbClr val="FFFF00"/>
              </a:highlight>
              <a:latin typeface="Montserrat"/>
              <a:cs typeface="Arial" panose="020B0604020202020204" pitchFamily="34" charset="0"/>
            </a:endParaRPr>
          </a:p>
        </p:txBody>
      </p:sp>
      <p:sp>
        <p:nvSpPr>
          <p:cNvPr id="153" name="TextBox 152">
            <a:extLst>
              <a:ext uri="{FF2B5EF4-FFF2-40B4-BE49-F238E27FC236}">
                <a16:creationId xmlns:a16="http://schemas.microsoft.com/office/drawing/2014/main" id="{C4170E3E-37CE-424D-8652-85510754AE52}"/>
              </a:ext>
            </a:extLst>
          </p:cNvPr>
          <p:cNvSpPr txBox="1"/>
          <p:nvPr/>
        </p:nvSpPr>
        <p:spPr>
          <a:xfrm>
            <a:off x="256467" y="1005137"/>
            <a:ext cx="17427122" cy="584775"/>
          </a:xfrm>
          <a:prstGeom prst="rect">
            <a:avLst/>
          </a:prstGeom>
          <a:noFill/>
        </p:spPr>
        <p:txBody>
          <a:bodyPr wrap="square">
            <a:spAutoFit/>
          </a:bodyPr>
          <a:lstStyle/>
          <a:p>
            <a:pPr defTabSz="457223"/>
            <a:r>
              <a:rPr lang="en-US" sz="3200" b="1" cap="small" spc="700">
                <a:latin typeface="Open Sans" panose="020B0606030504020204" pitchFamily="34" charset="0"/>
                <a:ea typeface="Open Sans" panose="020B0606030504020204" pitchFamily="34" charset="0"/>
                <a:cs typeface="Open Sans" panose="020B0606030504020204" pitchFamily="34" charset="0"/>
              </a:rPr>
              <a:t>content and connections at every level and price point</a:t>
            </a:r>
            <a:endParaRPr lang="en-US" sz="3200" spc="700">
              <a:latin typeface="Montserrat"/>
            </a:endParaRPr>
          </a:p>
        </p:txBody>
      </p:sp>
      <p:pic>
        <p:nvPicPr>
          <p:cNvPr id="13" name="Picture 12">
            <a:hlinkClick r:id="" action="ppaction://noaction"/>
            <a:extLst>
              <a:ext uri="{FF2B5EF4-FFF2-40B4-BE49-F238E27FC236}">
                <a16:creationId xmlns:a16="http://schemas.microsoft.com/office/drawing/2014/main" id="{F7EAC833-3DCF-9EF4-86A9-1CC8CBC69D9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66406" y="2783881"/>
            <a:ext cx="2345576" cy="1555503"/>
          </a:xfrm>
          <a:prstGeom prst="rect">
            <a:avLst/>
          </a:prstGeom>
          <a:effectLst>
            <a:glow rad="685800">
              <a:srgbClr val="916EA6">
                <a:alpha val="28000"/>
              </a:srgbClr>
            </a:glow>
          </a:effectLst>
        </p:spPr>
      </p:pic>
      <p:pic>
        <p:nvPicPr>
          <p:cNvPr id="14" name="Picture 13">
            <a:hlinkClick r:id="" action="ppaction://noaction"/>
            <a:extLst>
              <a:ext uri="{FF2B5EF4-FFF2-40B4-BE49-F238E27FC236}">
                <a16:creationId xmlns:a16="http://schemas.microsoft.com/office/drawing/2014/main" id="{02B15112-A4A9-3799-A744-F0C2497D3B1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03360" y="4732618"/>
            <a:ext cx="1859558" cy="1310457"/>
          </a:xfrm>
          <a:prstGeom prst="rect">
            <a:avLst/>
          </a:prstGeom>
          <a:effectLst>
            <a:glow rad="685800">
              <a:srgbClr val="916EA6">
                <a:alpha val="28000"/>
              </a:srgbClr>
            </a:glow>
          </a:effectLst>
        </p:spPr>
      </p:pic>
      <p:pic>
        <p:nvPicPr>
          <p:cNvPr id="17" name="Picture 16">
            <a:hlinkClick r:id="" action="ppaction://noaction"/>
            <a:extLst>
              <a:ext uri="{FF2B5EF4-FFF2-40B4-BE49-F238E27FC236}">
                <a16:creationId xmlns:a16="http://schemas.microsoft.com/office/drawing/2014/main" id="{DE9126A8-5F73-A81C-D752-56D6BDF5C31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6347" t="16824" r="16375" b="20766"/>
          <a:stretch/>
        </p:blipFill>
        <p:spPr>
          <a:xfrm>
            <a:off x="12291855" y="3677101"/>
            <a:ext cx="2288623" cy="1353554"/>
          </a:xfrm>
          <a:prstGeom prst="rect">
            <a:avLst/>
          </a:prstGeom>
          <a:effectLst>
            <a:glow rad="685800">
              <a:srgbClr val="916EA6">
                <a:alpha val="28000"/>
              </a:srgbClr>
            </a:glow>
          </a:effectLst>
        </p:spPr>
      </p:pic>
      <p:pic>
        <p:nvPicPr>
          <p:cNvPr id="26" name="Picture 25">
            <a:hlinkClick r:id="" action="ppaction://noaction"/>
            <a:extLst>
              <a:ext uri="{FF2B5EF4-FFF2-40B4-BE49-F238E27FC236}">
                <a16:creationId xmlns:a16="http://schemas.microsoft.com/office/drawing/2014/main" id="{39F930D2-A759-EC15-A6D5-98CA1F36449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8991"/>
          <a:stretch/>
        </p:blipFill>
        <p:spPr>
          <a:xfrm>
            <a:off x="6550327" y="5947794"/>
            <a:ext cx="1674045" cy="1174026"/>
          </a:xfrm>
          <a:prstGeom prst="rect">
            <a:avLst/>
          </a:prstGeom>
          <a:effectLst>
            <a:glow rad="685800">
              <a:srgbClr val="916EA6">
                <a:alpha val="28000"/>
              </a:srgbClr>
            </a:glow>
          </a:effectLst>
        </p:spPr>
      </p:pic>
      <p:sp>
        <p:nvSpPr>
          <p:cNvPr id="266" name="TextBox 265">
            <a:hlinkClick r:id="" action="ppaction://noaction"/>
            <a:extLst>
              <a:ext uri="{FF2B5EF4-FFF2-40B4-BE49-F238E27FC236}">
                <a16:creationId xmlns:a16="http://schemas.microsoft.com/office/drawing/2014/main" id="{47B5F7AD-135A-427E-9BA2-0635BE298487}"/>
              </a:ext>
            </a:extLst>
          </p:cNvPr>
          <p:cNvSpPr txBox="1">
            <a:spLocks noChangeAspect="1"/>
          </p:cNvSpPr>
          <p:nvPr/>
        </p:nvSpPr>
        <p:spPr>
          <a:xfrm>
            <a:off x="172871" y="6864106"/>
            <a:ext cx="2633472" cy="981070"/>
          </a:xfrm>
          <a:prstGeom prst="rect">
            <a:avLst/>
          </a:prstGeom>
          <a:noFill/>
        </p:spPr>
        <p:txBody>
          <a:bodyPr wrap="none" rtlCol="0">
            <a:noAutofit/>
          </a:bodyPr>
          <a:lstStyle/>
          <a:p>
            <a:pPr algn="ctr" defTabSz="457223"/>
            <a:r>
              <a:rPr lang="en-US" sz="6600" b="1">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AU5</a:t>
            </a:r>
          </a:p>
        </p:txBody>
      </p:sp>
      <p:pic>
        <p:nvPicPr>
          <p:cNvPr id="2" name="Picture 1" descr="A picture containing text, electronics&#10;&#10;Description automatically generated">
            <a:hlinkClick r:id="" action="ppaction://noaction"/>
            <a:extLst>
              <a:ext uri="{FF2B5EF4-FFF2-40B4-BE49-F238E27FC236}">
                <a16:creationId xmlns:a16="http://schemas.microsoft.com/office/drawing/2014/main" id="{921719EA-BE9B-687F-82A3-9AA1B1BAAE5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0973" y="7880543"/>
            <a:ext cx="1697268" cy="879537"/>
          </a:xfrm>
          <a:prstGeom prst="rect">
            <a:avLst/>
          </a:prstGeom>
          <a:effectLst/>
        </p:spPr>
      </p:pic>
      <p:sp>
        <p:nvSpPr>
          <p:cNvPr id="265" name="TextBox 264">
            <a:extLst>
              <a:ext uri="{FF2B5EF4-FFF2-40B4-BE49-F238E27FC236}">
                <a16:creationId xmlns:a16="http://schemas.microsoft.com/office/drawing/2014/main" id="{1AA96D60-2B8E-481B-9B09-82183A2BD965}"/>
              </a:ext>
            </a:extLst>
          </p:cNvPr>
          <p:cNvSpPr txBox="1"/>
          <p:nvPr/>
        </p:nvSpPr>
        <p:spPr>
          <a:xfrm>
            <a:off x="920342" y="8757020"/>
            <a:ext cx="1138530" cy="529012"/>
          </a:xfrm>
          <a:prstGeom prst="rect">
            <a:avLst/>
          </a:prstGeom>
          <a:noFill/>
        </p:spPr>
        <p:txBody>
          <a:bodyPr wrap="none" rtlCol="0" anchor="t">
            <a:noAutofit/>
          </a:bodyPr>
          <a:lstStyle/>
          <a:p>
            <a:pPr algn="ctr" defTabSz="457223"/>
            <a:r>
              <a:rPr lang="en-US" sz="2400">
                <a:solidFill>
                  <a:schemeClr val="bg2"/>
                </a:solidFill>
                <a:latin typeface="Roboto" panose="02000000000000000000" pitchFamily="2" charset="0"/>
                <a:ea typeface="Roboto" panose="02000000000000000000" pitchFamily="2" charset="0"/>
                <a:cs typeface="Arial" panose="020B0604020202020204" pitchFamily="34" charset="0"/>
              </a:rPr>
              <a:t>AU335</a:t>
            </a:r>
          </a:p>
        </p:txBody>
      </p:sp>
      <p:sp>
        <p:nvSpPr>
          <p:cNvPr id="124" name="TextBox 123">
            <a:extLst>
              <a:ext uri="{FF2B5EF4-FFF2-40B4-BE49-F238E27FC236}">
                <a16:creationId xmlns:a16="http://schemas.microsoft.com/office/drawing/2014/main" id="{E2E47E7F-6C6D-41DB-B98C-C5FB0451BCAB}"/>
              </a:ext>
            </a:extLst>
          </p:cNvPr>
          <p:cNvSpPr txBox="1">
            <a:spLocks/>
          </p:cNvSpPr>
          <p:nvPr/>
        </p:nvSpPr>
        <p:spPr>
          <a:xfrm>
            <a:off x="492482" y="9638115"/>
            <a:ext cx="1994250" cy="549608"/>
          </a:xfrm>
          <a:prstGeom prst="rect">
            <a:avLst/>
          </a:prstGeom>
          <a:noFill/>
        </p:spPr>
        <p:txBody>
          <a:bodyPr wrap="square" lIns="0" rIns="0" rtlCol="0" anchor="ctr">
            <a:noAutofit/>
          </a:bodyPr>
          <a:lstStyle/>
          <a:p>
            <a:pPr algn="ctr" defTabSz="457223"/>
            <a:r>
              <a:rPr lang="en-US" sz="2000" spc="75" dirty="0">
                <a:solidFill>
                  <a:schemeClr val="accent6">
                    <a:lumMod val="40000"/>
                    <a:lumOff val="60000"/>
                  </a:schemeClr>
                </a:solidFill>
                <a:effectLst>
                  <a:outerShdw blurRad="38100" dist="38100" dir="2700000" algn="tl">
                    <a:srgbClr val="000000">
                      <a:alpha val="43137"/>
                    </a:srgbClr>
                  </a:outerShdw>
                </a:effectLst>
                <a:latin typeface="Montserrat"/>
                <a:cs typeface="Arial" panose="020B0604020202020204" pitchFamily="34" charset="0"/>
              </a:rPr>
              <a:t>$165</a:t>
            </a:r>
          </a:p>
          <a:p>
            <a:pPr algn="ctr" defTabSz="457223"/>
            <a:r>
              <a:rPr lang="en-US" sz="2000" spc="75" dirty="0">
                <a:solidFill>
                  <a:schemeClr val="accent6">
                    <a:lumMod val="40000"/>
                    <a:lumOff val="60000"/>
                  </a:schemeClr>
                </a:solidFill>
                <a:effectLst>
                  <a:outerShdw blurRad="38100" dist="38100" dir="2700000" algn="tl">
                    <a:srgbClr val="000000">
                      <a:alpha val="43137"/>
                    </a:srgbClr>
                  </a:outerShdw>
                </a:effectLst>
                <a:latin typeface="Montserrat"/>
                <a:cs typeface="Arial" panose="020B0604020202020204" pitchFamily="34" charset="0"/>
              </a:rPr>
              <a:t>Shipping Now</a:t>
            </a:r>
          </a:p>
        </p:txBody>
      </p:sp>
      <p:sp>
        <p:nvSpPr>
          <p:cNvPr id="173" name="TextBox 172">
            <a:extLst>
              <a:ext uri="{FF2B5EF4-FFF2-40B4-BE49-F238E27FC236}">
                <a16:creationId xmlns:a16="http://schemas.microsoft.com/office/drawing/2014/main" id="{5E6724E3-8E57-4CDA-9B97-0FE163F9346F}"/>
              </a:ext>
            </a:extLst>
          </p:cNvPr>
          <p:cNvSpPr txBox="1"/>
          <p:nvPr/>
        </p:nvSpPr>
        <p:spPr>
          <a:xfrm>
            <a:off x="9644234" y="5946591"/>
            <a:ext cx="1577810" cy="829597"/>
          </a:xfrm>
          <a:prstGeom prst="rect">
            <a:avLst/>
          </a:prstGeom>
          <a:noFill/>
        </p:spPr>
        <p:txBody>
          <a:bodyPr wrap="none" rtlCol="0" anchor="ctr">
            <a:noAutofit/>
          </a:bodyPr>
          <a:lstStyle/>
          <a:p>
            <a:pPr algn="ctr" defTabSz="457223"/>
            <a:r>
              <a:rPr lang="en-US" sz="2400">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Arial" panose="020B0604020202020204" pitchFamily="34" charset="0"/>
              </a:rPr>
              <a:t>XD235</a:t>
            </a:r>
          </a:p>
          <a:p>
            <a:pPr algn="ctr" defTabSz="457223"/>
            <a:r>
              <a:rPr lang="en-US" sz="2400">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Arial" panose="020B0604020202020204" pitchFamily="34" charset="0"/>
              </a:rPr>
              <a:t>XD1035</a:t>
            </a:r>
          </a:p>
        </p:txBody>
      </p:sp>
      <p:sp>
        <p:nvSpPr>
          <p:cNvPr id="121" name="TextBox 120">
            <a:extLst>
              <a:ext uri="{FF2B5EF4-FFF2-40B4-BE49-F238E27FC236}">
                <a16:creationId xmlns:a16="http://schemas.microsoft.com/office/drawing/2014/main" id="{C517B6AE-E50A-416B-99E8-D0AB898687AB}"/>
              </a:ext>
            </a:extLst>
          </p:cNvPr>
          <p:cNvSpPr txBox="1">
            <a:spLocks/>
          </p:cNvSpPr>
          <p:nvPr/>
        </p:nvSpPr>
        <p:spPr>
          <a:xfrm>
            <a:off x="9468804" y="9638115"/>
            <a:ext cx="1990313" cy="549608"/>
          </a:xfrm>
          <a:prstGeom prst="rect">
            <a:avLst/>
          </a:prstGeom>
          <a:noFill/>
        </p:spPr>
        <p:txBody>
          <a:bodyPr wrap="square" lIns="0" rIns="0" rtlCol="0" anchor="ctr">
            <a:noAutofit/>
          </a:bodyPr>
          <a:lstStyle/>
          <a:p>
            <a:pPr algn="ctr" defTabSz="457223"/>
            <a:r>
              <a:rPr lang="en-US" sz="2000" spc="75">
                <a:solidFill>
                  <a:schemeClr val="accent6">
                    <a:lumMod val="40000"/>
                    <a:lumOff val="60000"/>
                  </a:schemeClr>
                </a:solidFill>
                <a:effectLst>
                  <a:outerShdw blurRad="38100" dist="38100" dir="2700000" algn="tl">
                    <a:srgbClr val="000000">
                      <a:alpha val="43137"/>
                    </a:srgbClr>
                  </a:outerShdw>
                </a:effectLst>
                <a:latin typeface="Montserrat"/>
                <a:cs typeface="Arial" panose="020B0604020202020204" pitchFamily="34" charset="0"/>
              </a:rPr>
              <a:t>$600-$700</a:t>
            </a:r>
          </a:p>
          <a:p>
            <a:pPr algn="ctr" defTabSz="457223"/>
            <a:r>
              <a:rPr lang="en-US" sz="2000" spc="75">
                <a:solidFill>
                  <a:schemeClr val="accent6">
                    <a:lumMod val="40000"/>
                    <a:lumOff val="60000"/>
                  </a:schemeClr>
                </a:solidFill>
                <a:effectLst>
                  <a:outerShdw blurRad="38100" dist="38100" dir="2700000" algn="tl">
                    <a:srgbClr val="000000">
                      <a:alpha val="43137"/>
                    </a:srgbClr>
                  </a:outerShdw>
                </a:effectLst>
                <a:latin typeface="Montserrat"/>
                <a:cs typeface="Arial" panose="020B0604020202020204" pitchFamily="34" charset="0"/>
              </a:rPr>
              <a:t>Shipping Now</a:t>
            </a:r>
          </a:p>
        </p:txBody>
      </p:sp>
      <p:pic>
        <p:nvPicPr>
          <p:cNvPr id="29" name="Picture 28">
            <a:hlinkClick r:id="" action="ppaction://noaction"/>
            <a:extLst>
              <a:ext uri="{FF2B5EF4-FFF2-40B4-BE49-F238E27FC236}">
                <a16:creationId xmlns:a16="http://schemas.microsoft.com/office/drawing/2014/main" id="{CDC6B5E8-0966-340B-241C-ABCFFBA012E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741255" y="6936515"/>
            <a:ext cx="1381760" cy="1174026"/>
          </a:xfrm>
          <a:prstGeom prst="rect">
            <a:avLst/>
          </a:prstGeom>
          <a:effectLst>
            <a:glow rad="685800">
              <a:srgbClr val="916EA6">
                <a:alpha val="28000"/>
              </a:srgbClr>
            </a:glow>
          </a:effectLst>
        </p:spPr>
      </p:pic>
      <p:sp>
        <p:nvSpPr>
          <p:cNvPr id="27" name="TextBox 26">
            <a:extLst>
              <a:ext uri="{FF2B5EF4-FFF2-40B4-BE49-F238E27FC236}">
                <a16:creationId xmlns:a16="http://schemas.microsoft.com/office/drawing/2014/main" id="{A9C33FEF-A137-4F33-B7FD-302CFDDCA8F4}"/>
              </a:ext>
            </a:extLst>
          </p:cNvPr>
          <p:cNvSpPr txBox="1"/>
          <p:nvPr/>
        </p:nvSpPr>
        <p:spPr>
          <a:xfrm>
            <a:off x="3674829" y="7871096"/>
            <a:ext cx="1514612" cy="1165860"/>
          </a:xfrm>
          <a:prstGeom prst="rect">
            <a:avLst/>
          </a:prstGeom>
          <a:noFill/>
        </p:spPr>
        <p:txBody>
          <a:bodyPr wrap="none" rtlCol="0" anchor="ctr">
            <a:noAutofit/>
          </a:bodyPr>
          <a:lstStyle/>
          <a:p>
            <a:pPr algn="ctr" defTabSz="457223"/>
            <a:r>
              <a:rPr lang="en-US" sz="2400">
                <a:solidFill>
                  <a:schemeClr val="bg2"/>
                </a:solidFill>
                <a:latin typeface="Roboto" panose="02000000000000000000" pitchFamily="2" charset="0"/>
                <a:ea typeface="Roboto" panose="02000000000000000000" pitchFamily="2" charset="0"/>
                <a:cs typeface="Arial" panose="020B0604020202020204" pitchFamily="34" charset="0"/>
              </a:rPr>
              <a:t>LS425</a:t>
            </a:r>
          </a:p>
          <a:p>
            <a:pPr algn="ctr" defTabSz="457223"/>
            <a:r>
              <a:rPr lang="en-US" sz="2400">
                <a:solidFill>
                  <a:schemeClr val="bg2"/>
                </a:solidFill>
                <a:latin typeface="Roboto" panose="02000000000000000000" pitchFamily="2" charset="0"/>
                <a:ea typeface="Roboto" panose="02000000000000000000" pitchFamily="2" charset="0"/>
                <a:cs typeface="Arial" panose="020B0604020202020204" pitchFamily="34" charset="0"/>
              </a:rPr>
              <a:t>LS445</a:t>
            </a:r>
          </a:p>
        </p:txBody>
      </p:sp>
      <p:sp>
        <p:nvSpPr>
          <p:cNvPr id="123" name="TextBox 122">
            <a:extLst>
              <a:ext uri="{FF2B5EF4-FFF2-40B4-BE49-F238E27FC236}">
                <a16:creationId xmlns:a16="http://schemas.microsoft.com/office/drawing/2014/main" id="{DC52000C-1145-4BA1-8406-EED8E62240B4}"/>
              </a:ext>
            </a:extLst>
          </p:cNvPr>
          <p:cNvSpPr txBox="1">
            <a:spLocks/>
          </p:cNvSpPr>
          <p:nvPr/>
        </p:nvSpPr>
        <p:spPr>
          <a:xfrm>
            <a:off x="3435010" y="9638115"/>
            <a:ext cx="1994251" cy="549608"/>
          </a:xfrm>
          <a:prstGeom prst="rect">
            <a:avLst/>
          </a:prstGeom>
          <a:noFill/>
        </p:spPr>
        <p:txBody>
          <a:bodyPr wrap="square" lIns="0" tIns="68580" rIns="0" bIns="68580" rtlCol="0" anchor="ctr">
            <a:noAutofit/>
          </a:bodyPr>
          <a:lstStyle/>
          <a:p>
            <a:pPr algn="ctr" defTabSz="457223"/>
            <a:r>
              <a:rPr lang="en-US" sz="2000" spc="75">
                <a:solidFill>
                  <a:schemeClr val="accent6">
                    <a:lumMod val="40000"/>
                    <a:lumOff val="60000"/>
                  </a:schemeClr>
                </a:solidFill>
                <a:effectLst>
                  <a:outerShdw blurRad="38100" dist="38100" dir="2700000" algn="tl">
                    <a:srgbClr val="000000">
                      <a:alpha val="43137"/>
                    </a:srgbClr>
                  </a:outerShdw>
                </a:effectLst>
                <a:latin typeface="Montserrat"/>
                <a:cs typeface="Arial"/>
              </a:rPr>
              <a:t>$300-$400</a:t>
            </a:r>
          </a:p>
          <a:p>
            <a:pPr algn="ctr" defTabSz="457223"/>
            <a:r>
              <a:rPr lang="en-US" sz="2000" spc="75">
                <a:solidFill>
                  <a:schemeClr val="accent6">
                    <a:lumMod val="40000"/>
                    <a:lumOff val="60000"/>
                  </a:schemeClr>
                </a:solidFill>
                <a:effectLst>
                  <a:outerShdw blurRad="38100" dist="38100" dir="2700000" algn="tl">
                    <a:srgbClr val="000000">
                      <a:alpha val="43137"/>
                    </a:srgbClr>
                  </a:outerShdw>
                </a:effectLst>
                <a:latin typeface="Montserrat"/>
                <a:cs typeface="Arial"/>
              </a:rPr>
              <a:t>Shipping Now</a:t>
            </a:r>
            <a:endParaRPr lang="en-US" sz="2000">
              <a:solidFill>
                <a:schemeClr val="accent6">
                  <a:lumMod val="40000"/>
                  <a:lumOff val="60000"/>
                </a:schemeClr>
              </a:solidFill>
              <a:effectLst>
                <a:outerShdw blurRad="38100" dist="38100" dir="2700000" algn="tl">
                  <a:srgbClr val="000000">
                    <a:alpha val="43137"/>
                  </a:srgbClr>
                </a:outerShdw>
              </a:effectLst>
              <a:latin typeface="Montserrat"/>
            </a:endParaRPr>
          </a:p>
        </p:txBody>
      </p:sp>
      <p:sp>
        <p:nvSpPr>
          <p:cNvPr id="28" name="TextBox 27">
            <a:extLst>
              <a:ext uri="{FF2B5EF4-FFF2-40B4-BE49-F238E27FC236}">
                <a16:creationId xmlns:a16="http://schemas.microsoft.com/office/drawing/2014/main" id="{6D04B8FC-72A2-4E48-B091-84CFDC87B331}"/>
              </a:ext>
            </a:extLst>
          </p:cNvPr>
          <p:cNvSpPr txBox="1"/>
          <p:nvPr/>
        </p:nvSpPr>
        <p:spPr>
          <a:xfrm>
            <a:off x="6708286" y="7022427"/>
            <a:ext cx="1358127" cy="829596"/>
          </a:xfrm>
          <a:prstGeom prst="rect">
            <a:avLst/>
          </a:prstGeom>
          <a:noFill/>
        </p:spPr>
        <p:txBody>
          <a:bodyPr wrap="none" rtlCol="0" anchor="ctr">
            <a:noAutofit/>
          </a:bodyPr>
          <a:lstStyle/>
          <a:p>
            <a:pPr algn="ctr" defTabSz="457223"/>
            <a:r>
              <a:rPr lang="en-US" sz="2400">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Arial" panose="020B0604020202020204" pitchFamily="34" charset="0"/>
              </a:rPr>
              <a:t>HD225</a:t>
            </a:r>
          </a:p>
          <a:p>
            <a:pPr algn="ctr" defTabSz="457223"/>
            <a:r>
              <a:rPr lang="en-US" sz="2400">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Arial" panose="020B0604020202020204" pitchFamily="34" charset="0"/>
              </a:rPr>
              <a:t>HD1025</a:t>
            </a:r>
          </a:p>
        </p:txBody>
      </p:sp>
      <p:sp>
        <p:nvSpPr>
          <p:cNvPr id="122" name="TextBox 121">
            <a:extLst>
              <a:ext uri="{FF2B5EF4-FFF2-40B4-BE49-F238E27FC236}">
                <a16:creationId xmlns:a16="http://schemas.microsoft.com/office/drawing/2014/main" id="{FBBEAE5D-3FF2-40C9-AB0D-C5DD6AB26FEE}"/>
              </a:ext>
            </a:extLst>
          </p:cNvPr>
          <p:cNvSpPr txBox="1">
            <a:spLocks/>
          </p:cNvSpPr>
          <p:nvPr/>
        </p:nvSpPr>
        <p:spPr>
          <a:xfrm>
            <a:off x="6392193" y="9638115"/>
            <a:ext cx="1990312" cy="549608"/>
          </a:xfrm>
          <a:prstGeom prst="rect">
            <a:avLst/>
          </a:prstGeom>
          <a:noFill/>
        </p:spPr>
        <p:txBody>
          <a:bodyPr wrap="square" lIns="0" rIns="0" rtlCol="0" anchor="ctr">
            <a:noAutofit/>
          </a:bodyPr>
          <a:lstStyle/>
          <a:p>
            <a:pPr algn="ctr" defTabSz="457223"/>
            <a:r>
              <a:rPr lang="en-US" sz="2000" spc="75">
                <a:solidFill>
                  <a:schemeClr val="accent6">
                    <a:lumMod val="40000"/>
                    <a:lumOff val="60000"/>
                  </a:schemeClr>
                </a:solidFill>
                <a:effectLst>
                  <a:outerShdw blurRad="38100" dist="38100" dir="2700000" algn="tl">
                    <a:srgbClr val="000000">
                      <a:alpha val="43137"/>
                    </a:srgbClr>
                  </a:outerShdw>
                </a:effectLst>
                <a:latin typeface="Montserrat"/>
                <a:cs typeface="Arial" panose="020B0604020202020204" pitchFamily="34" charset="0"/>
              </a:rPr>
              <a:t>$500-$600</a:t>
            </a:r>
          </a:p>
          <a:p>
            <a:pPr algn="ctr" defTabSz="457223"/>
            <a:r>
              <a:rPr lang="en-US" sz="2000" spc="75">
                <a:solidFill>
                  <a:schemeClr val="accent6">
                    <a:lumMod val="40000"/>
                    <a:lumOff val="60000"/>
                  </a:schemeClr>
                </a:solidFill>
                <a:effectLst>
                  <a:outerShdw blurRad="38100" dist="38100" dir="2700000" algn="tl">
                    <a:srgbClr val="000000">
                      <a:alpha val="43137"/>
                    </a:srgbClr>
                  </a:outerShdw>
                </a:effectLst>
                <a:latin typeface="Montserrat"/>
                <a:cs typeface="Arial" panose="020B0604020202020204" pitchFamily="34" charset="0"/>
              </a:rPr>
              <a:t>Shipping Now</a:t>
            </a:r>
          </a:p>
        </p:txBody>
      </p:sp>
      <p:sp>
        <p:nvSpPr>
          <p:cNvPr id="88" name="TextBox 87">
            <a:extLst>
              <a:ext uri="{FF2B5EF4-FFF2-40B4-BE49-F238E27FC236}">
                <a16:creationId xmlns:a16="http://schemas.microsoft.com/office/drawing/2014/main" id="{2F53EF54-01B6-4254-9982-0FC48F9E3027}"/>
              </a:ext>
            </a:extLst>
          </p:cNvPr>
          <p:cNvSpPr txBox="1">
            <a:spLocks noChangeAspect="1"/>
          </p:cNvSpPr>
          <p:nvPr/>
        </p:nvSpPr>
        <p:spPr>
          <a:xfrm>
            <a:off x="15729007" y="4340963"/>
            <a:ext cx="1420374" cy="770093"/>
          </a:xfrm>
          <a:prstGeom prst="rect">
            <a:avLst/>
          </a:prstGeom>
          <a:noFill/>
        </p:spPr>
        <p:txBody>
          <a:bodyPr wrap="square" rtlCol="0" anchor="ctr">
            <a:noAutofit/>
          </a:bodyPr>
          <a:lstStyle/>
          <a:p>
            <a:pPr algn="ctr" defTabSz="457223"/>
            <a:r>
              <a:rPr lang="en-US" sz="2400">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Arial" panose="020B0604020202020204" pitchFamily="34" charset="0"/>
              </a:rPr>
              <a:t>XC2055</a:t>
            </a:r>
          </a:p>
          <a:p>
            <a:pPr algn="ctr" defTabSz="457223"/>
            <a:r>
              <a:rPr lang="en-US" sz="2400">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Arial" panose="020B0604020202020204" pitchFamily="34" charset="0"/>
              </a:rPr>
              <a:t>XC4055</a:t>
            </a:r>
          </a:p>
        </p:txBody>
      </p:sp>
      <p:sp>
        <p:nvSpPr>
          <p:cNvPr id="120" name="TextBox 119">
            <a:extLst>
              <a:ext uri="{FF2B5EF4-FFF2-40B4-BE49-F238E27FC236}">
                <a16:creationId xmlns:a16="http://schemas.microsoft.com/office/drawing/2014/main" id="{E4A59E1B-F8AE-4361-A6CB-42E51CB3BB17}"/>
              </a:ext>
            </a:extLst>
          </p:cNvPr>
          <p:cNvSpPr txBox="1">
            <a:spLocks/>
          </p:cNvSpPr>
          <p:nvPr/>
        </p:nvSpPr>
        <p:spPr>
          <a:xfrm>
            <a:off x="15442069" y="9638115"/>
            <a:ext cx="1994250" cy="549608"/>
          </a:xfrm>
          <a:prstGeom prst="rect">
            <a:avLst/>
          </a:prstGeom>
          <a:noFill/>
        </p:spPr>
        <p:txBody>
          <a:bodyPr wrap="square" lIns="0" rIns="0" rtlCol="0" anchor="ctr">
            <a:noAutofit/>
          </a:bodyPr>
          <a:lstStyle/>
          <a:p>
            <a:pPr algn="ctr" defTabSz="457223"/>
            <a:r>
              <a:rPr lang="en-US" sz="2000" spc="75">
                <a:solidFill>
                  <a:schemeClr val="accent6">
                    <a:lumMod val="40000"/>
                    <a:lumOff val="60000"/>
                  </a:schemeClr>
                </a:solidFill>
                <a:effectLst>
                  <a:outerShdw blurRad="38100" dist="38100" dir="2700000" algn="tl">
                    <a:srgbClr val="000000">
                      <a:alpha val="43137"/>
                    </a:srgbClr>
                  </a:outerShdw>
                </a:effectLst>
                <a:latin typeface="Montserrat"/>
                <a:cs typeface="Arial" panose="020B0604020202020204" pitchFamily="34" charset="0"/>
              </a:rPr>
              <a:t>$1200-$1700</a:t>
            </a:r>
          </a:p>
          <a:p>
            <a:pPr algn="ctr" defTabSz="457223"/>
            <a:r>
              <a:rPr lang="en-US" sz="2000" spc="75">
                <a:solidFill>
                  <a:schemeClr val="accent6">
                    <a:lumMod val="40000"/>
                    <a:lumOff val="60000"/>
                  </a:schemeClr>
                </a:solidFill>
                <a:effectLst>
                  <a:outerShdw blurRad="38100" dist="38100" dir="2700000" algn="tl">
                    <a:srgbClr val="000000">
                      <a:alpha val="43137"/>
                    </a:srgbClr>
                  </a:outerShdw>
                </a:effectLst>
                <a:latin typeface="Montserrat"/>
                <a:cs typeface="Arial" panose="020B0604020202020204" pitchFamily="34" charset="0"/>
              </a:rPr>
              <a:t>Shipping Now</a:t>
            </a:r>
          </a:p>
        </p:txBody>
      </p:sp>
      <p:sp>
        <p:nvSpPr>
          <p:cNvPr id="119" name="TextBox 118">
            <a:hlinkClick r:id="" action="ppaction://noaction"/>
            <a:extLst>
              <a:ext uri="{FF2B5EF4-FFF2-40B4-BE49-F238E27FC236}">
                <a16:creationId xmlns:a16="http://schemas.microsoft.com/office/drawing/2014/main" id="{87A1A9C8-3BD7-4946-88CD-D061ED5F7455}"/>
              </a:ext>
            </a:extLst>
          </p:cNvPr>
          <p:cNvSpPr txBox="1">
            <a:spLocks/>
          </p:cNvSpPr>
          <p:nvPr/>
        </p:nvSpPr>
        <p:spPr>
          <a:xfrm>
            <a:off x="12551321" y="9638115"/>
            <a:ext cx="1994250" cy="549608"/>
          </a:xfrm>
          <a:prstGeom prst="rect">
            <a:avLst/>
          </a:prstGeom>
          <a:noFill/>
        </p:spPr>
        <p:txBody>
          <a:bodyPr wrap="square" lIns="0" rIns="0" rtlCol="0" anchor="ctr">
            <a:noAutofit/>
          </a:bodyPr>
          <a:lstStyle/>
          <a:p>
            <a:pPr algn="ctr" defTabSz="457223"/>
            <a:r>
              <a:rPr lang="en-US" sz="2000" spc="75">
                <a:solidFill>
                  <a:schemeClr val="accent6">
                    <a:lumMod val="40000"/>
                    <a:lumOff val="60000"/>
                  </a:schemeClr>
                </a:solidFill>
                <a:effectLst>
                  <a:outerShdw blurRad="38100" dist="38100" dir="2700000" algn="tl">
                    <a:srgbClr val="000000">
                      <a:alpha val="43137"/>
                    </a:srgbClr>
                  </a:outerShdw>
                </a:effectLst>
                <a:latin typeface="Montserrat"/>
                <a:cs typeface="Arial" panose="020B0604020202020204" pitchFamily="34" charset="0"/>
              </a:rPr>
              <a:t>Coming</a:t>
            </a:r>
          </a:p>
          <a:p>
            <a:pPr algn="ctr" defTabSz="457223"/>
            <a:r>
              <a:rPr lang="en-US" sz="2000" spc="75">
                <a:solidFill>
                  <a:schemeClr val="accent6">
                    <a:lumMod val="40000"/>
                    <a:lumOff val="60000"/>
                  </a:schemeClr>
                </a:solidFill>
                <a:effectLst>
                  <a:outerShdw blurRad="38100" dist="38100" dir="2700000" algn="tl">
                    <a:srgbClr val="000000">
                      <a:alpha val="43137"/>
                    </a:srgbClr>
                  </a:outerShdw>
                </a:effectLst>
                <a:latin typeface="Montserrat"/>
                <a:cs typeface="Arial" panose="020B0604020202020204" pitchFamily="34" charset="0"/>
              </a:rPr>
              <a:t>June 2023*</a:t>
            </a:r>
          </a:p>
        </p:txBody>
      </p:sp>
      <p:sp>
        <p:nvSpPr>
          <p:cNvPr id="7" name="TextBox 6">
            <a:extLst>
              <a:ext uri="{FF2B5EF4-FFF2-40B4-BE49-F238E27FC236}">
                <a16:creationId xmlns:a16="http://schemas.microsoft.com/office/drawing/2014/main" id="{040A150A-19B9-2BC3-A711-A74E84DB766E}"/>
              </a:ext>
            </a:extLst>
          </p:cNvPr>
          <p:cNvSpPr txBox="1"/>
          <p:nvPr/>
        </p:nvSpPr>
        <p:spPr>
          <a:xfrm>
            <a:off x="12647261" y="5095977"/>
            <a:ext cx="1577810" cy="829597"/>
          </a:xfrm>
          <a:prstGeom prst="rect">
            <a:avLst/>
          </a:prstGeom>
          <a:noFill/>
        </p:spPr>
        <p:txBody>
          <a:bodyPr wrap="none" rtlCol="0" anchor="ctr">
            <a:noAutofit/>
          </a:bodyPr>
          <a:lstStyle/>
          <a:p>
            <a:pPr algn="ctr" defTabSz="457223"/>
            <a:r>
              <a:rPr lang="en-US" sz="2400">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Arial" panose="020B0604020202020204" pitchFamily="34" charset="0"/>
              </a:rPr>
              <a:t>XT245</a:t>
            </a:r>
          </a:p>
          <a:p>
            <a:pPr algn="ctr" defTabSz="457223"/>
            <a:r>
              <a:rPr lang="en-US" sz="2400">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Arial" panose="020B0604020202020204" pitchFamily="34" charset="0"/>
              </a:rPr>
              <a:t>XT1145</a:t>
            </a:r>
          </a:p>
          <a:p>
            <a:pPr algn="ctr" defTabSz="457223"/>
            <a:r>
              <a:rPr lang="en-US" sz="2400">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Arial" panose="020B0604020202020204" pitchFamily="34" charset="0"/>
              </a:rPr>
              <a:t>XT2145</a:t>
            </a:r>
          </a:p>
        </p:txBody>
      </p:sp>
    </p:spTree>
    <p:extLst>
      <p:ext uri="{BB962C8B-B14F-4D97-AF65-F5344CB8AC3E}">
        <p14:creationId xmlns:p14="http://schemas.microsoft.com/office/powerpoint/2010/main" val="3981782852"/>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person&#10;&#10;Description automatically generated">
            <a:extLst>
              <a:ext uri="{FF2B5EF4-FFF2-40B4-BE49-F238E27FC236}">
                <a16:creationId xmlns:a16="http://schemas.microsoft.com/office/drawing/2014/main" id="{E3B34EF2-73F3-7FAC-32D6-46E99987410E}"/>
              </a:ext>
            </a:extLst>
          </p:cNvPr>
          <p:cNvPicPr>
            <a:picLocks noChangeAspect="1"/>
          </p:cNvPicPr>
          <p:nvPr/>
        </p:nvPicPr>
        <p:blipFill>
          <a:blip r:embed="rId3"/>
          <a:stretch>
            <a:fillRect/>
          </a:stretch>
        </p:blipFill>
        <p:spPr>
          <a:xfrm>
            <a:off x="2857500" y="0"/>
            <a:ext cx="15430500" cy="10287000"/>
          </a:xfrm>
          <a:prstGeom prst="rect">
            <a:avLst/>
          </a:prstGeom>
        </p:spPr>
      </p:pic>
      <p:sp>
        <p:nvSpPr>
          <p:cNvPr id="7" name="Rectangle 6">
            <a:extLst>
              <a:ext uri="{FF2B5EF4-FFF2-40B4-BE49-F238E27FC236}">
                <a16:creationId xmlns:a16="http://schemas.microsoft.com/office/drawing/2014/main" id="{AAFD2603-2DC2-C71B-449F-D3B71F96AFE8}"/>
              </a:ext>
            </a:extLst>
          </p:cNvPr>
          <p:cNvSpPr/>
          <p:nvPr/>
        </p:nvSpPr>
        <p:spPr>
          <a:xfrm>
            <a:off x="-74951" y="0"/>
            <a:ext cx="18362951" cy="10287000"/>
          </a:xfrm>
          <a:prstGeom prst="rect">
            <a:avLst/>
          </a:prstGeom>
          <a:solidFill>
            <a:srgbClr val="311C6B">
              <a:alpha val="54118"/>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50"/>
          </a:p>
        </p:txBody>
      </p:sp>
      <p:grpSp>
        <p:nvGrpSpPr>
          <p:cNvPr id="6" name="Group 5">
            <a:extLst>
              <a:ext uri="{FF2B5EF4-FFF2-40B4-BE49-F238E27FC236}">
                <a16:creationId xmlns:a16="http://schemas.microsoft.com/office/drawing/2014/main" id="{67685D47-8ADB-9C27-D8FC-0CE5FC56CC34}"/>
              </a:ext>
            </a:extLst>
          </p:cNvPr>
          <p:cNvGrpSpPr/>
          <p:nvPr/>
        </p:nvGrpSpPr>
        <p:grpSpPr>
          <a:xfrm>
            <a:off x="180128" y="1819728"/>
            <a:ext cx="7634908" cy="6647543"/>
            <a:chOff x="194642" y="1611085"/>
            <a:chExt cx="7634908" cy="6647543"/>
          </a:xfrm>
        </p:grpSpPr>
        <p:sp>
          <p:nvSpPr>
            <p:cNvPr id="10" name="Rectangle 9">
              <a:extLst>
                <a:ext uri="{FF2B5EF4-FFF2-40B4-BE49-F238E27FC236}">
                  <a16:creationId xmlns:a16="http://schemas.microsoft.com/office/drawing/2014/main" id="{6CF57C31-CC99-295B-B7BE-2B2539F25F08}"/>
                </a:ext>
              </a:extLst>
            </p:cNvPr>
            <p:cNvSpPr/>
            <p:nvPr/>
          </p:nvSpPr>
          <p:spPr>
            <a:xfrm>
              <a:off x="194642" y="1611085"/>
              <a:ext cx="7634908" cy="6647543"/>
            </a:xfrm>
            <a:prstGeom prst="rect">
              <a:avLst/>
            </a:prstGeom>
            <a:solidFill>
              <a:srgbClr val="20154B"/>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grpSp>
          <p:nvGrpSpPr>
            <p:cNvPr id="21" name="Group 20">
              <a:extLst>
                <a:ext uri="{FF2B5EF4-FFF2-40B4-BE49-F238E27FC236}">
                  <a16:creationId xmlns:a16="http://schemas.microsoft.com/office/drawing/2014/main" id="{B2F23598-D0F8-5C17-783F-673821F946D6}"/>
                </a:ext>
              </a:extLst>
            </p:cNvPr>
            <p:cNvGrpSpPr/>
            <p:nvPr/>
          </p:nvGrpSpPr>
          <p:grpSpPr>
            <a:xfrm>
              <a:off x="440222" y="2258939"/>
              <a:ext cx="7143749" cy="5018005"/>
              <a:chOff x="440222" y="1506923"/>
              <a:chExt cx="7143749" cy="5018005"/>
            </a:xfrm>
          </p:grpSpPr>
          <p:sp>
            <p:nvSpPr>
              <p:cNvPr id="12" name="TextBox 11">
                <a:extLst>
                  <a:ext uri="{FF2B5EF4-FFF2-40B4-BE49-F238E27FC236}">
                    <a16:creationId xmlns:a16="http://schemas.microsoft.com/office/drawing/2014/main" id="{0C233CEE-9888-AEC0-A42F-3D941A384D7B}"/>
                  </a:ext>
                </a:extLst>
              </p:cNvPr>
              <p:cNvSpPr txBox="1"/>
              <p:nvPr/>
            </p:nvSpPr>
            <p:spPr>
              <a:xfrm>
                <a:off x="440222" y="3003130"/>
                <a:ext cx="7143749" cy="3521798"/>
              </a:xfrm>
              <a:prstGeom prst="rect">
                <a:avLst/>
              </a:prstGeom>
              <a:noFill/>
            </p:spPr>
            <p:txBody>
              <a:bodyPr wrap="square">
                <a:spAutoFit/>
              </a:bodyPr>
              <a:lstStyle/>
              <a:p>
                <a:pPr marL="424815" marR="342900" algn="ctr">
                  <a:lnSpc>
                    <a:spcPct val="107000"/>
                  </a:lnSpc>
                  <a:spcAft>
                    <a:spcPts val="3600"/>
                  </a:spcAft>
                </a:pPr>
                <a:r>
                  <a:rPr lang="en-US" sz="3000">
                    <a:solidFill>
                      <a:schemeClr val="bg1"/>
                    </a:solidFill>
                    <a:latin typeface="Montserrat" panose="00000500000000000000" pitchFamily="50" charset="0"/>
                    <a:ea typeface="Calibri" panose="020F0502020204030204" pitchFamily="34" charset="0"/>
                    <a:cs typeface="Times New Roman" panose="02020603050405020304" pitchFamily="18" charset="0"/>
                  </a:rPr>
                  <a:t>Transforming the world of digital signage through an ecosystem of excellence and cutting-edge technology that empowers businesses to connect and communicate in dynamic and impactful ways.</a:t>
                </a:r>
              </a:p>
            </p:txBody>
          </p:sp>
          <p:pic>
            <p:nvPicPr>
              <p:cNvPr id="15" name="Picture 14" descr="A picture containing text, clipart&#10;&#10;Description automatically generated">
                <a:extLst>
                  <a:ext uri="{FF2B5EF4-FFF2-40B4-BE49-F238E27FC236}">
                    <a16:creationId xmlns:a16="http://schemas.microsoft.com/office/drawing/2014/main" id="{29C65A0C-CC36-E7CC-B686-B733D88BA928}"/>
                  </a:ext>
                </a:extLst>
              </p:cNvPr>
              <p:cNvPicPr>
                <a:picLocks noChangeAspect="1"/>
              </p:cNvPicPr>
              <p:nvPr/>
            </p:nvPicPr>
            <p:blipFill>
              <a:blip r:embed="rId4"/>
              <a:stretch>
                <a:fillRect/>
              </a:stretch>
            </p:blipFill>
            <p:spPr>
              <a:xfrm>
                <a:off x="1649896" y="1506923"/>
                <a:ext cx="4724401" cy="1019740"/>
              </a:xfrm>
              <a:prstGeom prst="rect">
                <a:avLst/>
              </a:prstGeom>
            </p:spPr>
          </p:pic>
        </p:grpSp>
      </p:grpSp>
      <p:grpSp>
        <p:nvGrpSpPr>
          <p:cNvPr id="5" name="Group 4">
            <a:extLst>
              <a:ext uri="{FF2B5EF4-FFF2-40B4-BE49-F238E27FC236}">
                <a16:creationId xmlns:a16="http://schemas.microsoft.com/office/drawing/2014/main" id="{C8BB1F4C-F1F7-A216-9415-83123B37DD18}"/>
              </a:ext>
            </a:extLst>
          </p:cNvPr>
          <p:cNvGrpSpPr/>
          <p:nvPr/>
        </p:nvGrpSpPr>
        <p:grpSpPr>
          <a:xfrm>
            <a:off x="11831421" y="9013661"/>
            <a:ext cx="5812155" cy="947975"/>
            <a:chOff x="11308907" y="8999146"/>
            <a:chExt cx="5812155" cy="947975"/>
          </a:xfrm>
        </p:grpSpPr>
        <p:sp>
          <p:nvSpPr>
            <p:cNvPr id="2" name="TextBox 1">
              <a:extLst>
                <a:ext uri="{FF2B5EF4-FFF2-40B4-BE49-F238E27FC236}">
                  <a16:creationId xmlns:a16="http://schemas.microsoft.com/office/drawing/2014/main" id="{BB6C8D18-9AF2-FE73-C0FF-A8B238F2976E}"/>
                </a:ext>
              </a:extLst>
            </p:cNvPr>
            <p:cNvSpPr txBox="1"/>
            <p:nvPr/>
          </p:nvSpPr>
          <p:spPr>
            <a:xfrm>
              <a:off x="12088978" y="9300790"/>
              <a:ext cx="4938092" cy="646331"/>
            </a:xfrm>
            <a:prstGeom prst="rect">
              <a:avLst/>
            </a:prstGeom>
            <a:noFill/>
          </p:spPr>
          <p:txBody>
            <a:bodyPr wrap="square">
              <a:spAutoFit/>
            </a:bodyPr>
            <a:lstStyle/>
            <a:p>
              <a:pPr algn="r"/>
              <a:r>
                <a:rPr lang="en-US" sz="3600" spc="900">
                  <a:solidFill>
                    <a:schemeClr val="bg1"/>
                  </a:solidFill>
                </a:rPr>
                <a:t>Thank you</a:t>
              </a:r>
            </a:p>
          </p:txBody>
        </p:sp>
        <p:cxnSp>
          <p:nvCxnSpPr>
            <p:cNvPr id="3" name="Straight Connector 2">
              <a:extLst>
                <a:ext uri="{FF2B5EF4-FFF2-40B4-BE49-F238E27FC236}">
                  <a16:creationId xmlns:a16="http://schemas.microsoft.com/office/drawing/2014/main" id="{22142255-B154-A841-5E54-5DFEE5FA536F}"/>
                </a:ext>
              </a:extLst>
            </p:cNvPr>
            <p:cNvCxnSpPr>
              <a:cxnSpLocks/>
            </p:cNvCxnSpPr>
            <p:nvPr/>
          </p:nvCxnSpPr>
          <p:spPr>
            <a:xfrm>
              <a:off x="11308907" y="8999146"/>
              <a:ext cx="5812155"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0616490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p:cNvSpPr txBox="1">
            <a:spLocks/>
          </p:cNvSpPr>
          <p:nvPr/>
        </p:nvSpPr>
        <p:spPr>
          <a:xfrm>
            <a:off x="981494" y="1920150"/>
            <a:ext cx="10340441" cy="851022"/>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pPr>
            <a:r>
              <a:rPr lang="en-US" sz="2600"/>
              <a:t>Reduces risk to near zero with a purpose-built file system that removes vulnerabilities and is configurable to any security profile.</a:t>
            </a:r>
            <a:endParaRPr lang="en-US" sz="2600" spc="300">
              <a:latin typeface="Montserrat" charset="0"/>
              <a:ea typeface="Montserrat" charset="0"/>
              <a:cs typeface="Montserrat" charset="0"/>
            </a:endParaRPr>
          </a:p>
        </p:txBody>
      </p:sp>
      <p:sp>
        <p:nvSpPr>
          <p:cNvPr id="32" name="Rectangle 31">
            <a:extLst>
              <a:ext uri="{FF2B5EF4-FFF2-40B4-BE49-F238E27FC236}">
                <a16:creationId xmlns:a16="http://schemas.microsoft.com/office/drawing/2014/main" id="{11B0CF90-B223-FD41-820C-38FDFCC596CA}"/>
              </a:ext>
            </a:extLst>
          </p:cNvPr>
          <p:cNvSpPr/>
          <p:nvPr/>
        </p:nvSpPr>
        <p:spPr>
          <a:xfrm>
            <a:off x="1120699" y="1"/>
            <a:ext cx="1849349" cy="1849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chemeClr val="accent1">
                  <a:lumMod val="75000"/>
                </a:schemeClr>
              </a:solidFill>
            </a:endParaRPr>
          </a:p>
        </p:txBody>
      </p:sp>
      <p:sp>
        <p:nvSpPr>
          <p:cNvPr id="34" name="Rectangle 33">
            <a:extLst>
              <a:ext uri="{FF2B5EF4-FFF2-40B4-BE49-F238E27FC236}">
                <a16:creationId xmlns:a16="http://schemas.microsoft.com/office/drawing/2014/main" id="{E49C685F-3D5C-E446-B5D3-D0A47F8F6E6E}"/>
              </a:ext>
            </a:extLst>
          </p:cNvPr>
          <p:cNvSpPr/>
          <p:nvPr/>
        </p:nvSpPr>
        <p:spPr>
          <a:xfrm>
            <a:off x="3081316" y="1"/>
            <a:ext cx="913799" cy="91379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5" name="Rectangle 34">
            <a:extLst>
              <a:ext uri="{FF2B5EF4-FFF2-40B4-BE49-F238E27FC236}">
                <a16:creationId xmlns:a16="http://schemas.microsoft.com/office/drawing/2014/main" id="{9FE0FBBF-49BF-BE42-A52C-D6ABE558FBCC}"/>
              </a:ext>
            </a:extLst>
          </p:cNvPr>
          <p:cNvSpPr/>
          <p:nvPr/>
        </p:nvSpPr>
        <p:spPr>
          <a:xfrm>
            <a:off x="3081316" y="1022240"/>
            <a:ext cx="546020" cy="5460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19" name="Picture Placeholder 9" descr="A picture containing text, person, computer&#10;&#10;Description automatically generated">
            <a:extLst>
              <a:ext uri="{FF2B5EF4-FFF2-40B4-BE49-F238E27FC236}">
                <a16:creationId xmlns:a16="http://schemas.microsoft.com/office/drawing/2014/main" id="{A9EB93CC-E260-76B0-CF8A-1707D8454057}"/>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0913" r="20913"/>
          <a:stretch/>
        </p:blipFill>
        <p:spPr>
          <a:xfrm>
            <a:off x="12195627" y="2370635"/>
            <a:ext cx="5603856" cy="6873611"/>
          </a:xfrm>
        </p:spPr>
      </p:pic>
      <p:sp>
        <p:nvSpPr>
          <p:cNvPr id="3" name="Subtitle 2">
            <a:extLst>
              <a:ext uri="{FF2B5EF4-FFF2-40B4-BE49-F238E27FC236}">
                <a16:creationId xmlns:a16="http://schemas.microsoft.com/office/drawing/2014/main" id="{FA9B100F-91A8-EB7E-3140-89295233C56E}"/>
              </a:ext>
            </a:extLst>
          </p:cNvPr>
          <p:cNvSpPr txBox="1">
            <a:spLocks/>
          </p:cNvSpPr>
          <p:nvPr/>
        </p:nvSpPr>
        <p:spPr>
          <a:xfrm>
            <a:off x="488517" y="3211023"/>
            <a:ext cx="11386158" cy="6682092"/>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28625" indent="-428625">
              <a:lnSpc>
                <a:spcPct val="100000"/>
              </a:lnSpc>
              <a:buFont typeface="Arial" panose="020B0604020202020204" pitchFamily="34" charset="0"/>
              <a:buChar char="•"/>
            </a:pPr>
            <a:endParaRPr lang="en-US" sz="1800"/>
          </a:p>
        </p:txBody>
      </p:sp>
      <p:sp>
        <p:nvSpPr>
          <p:cNvPr id="10" name="TextBox 9"/>
          <p:cNvSpPr txBox="1"/>
          <p:nvPr/>
        </p:nvSpPr>
        <p:spPr>
          <a:xfrm>
            <a:off x="3596994" y="603137"/>
            <a:ext cx="9758232" cy="830997"/>
          </a:xfrm>
          <a:prstGeom prst="rect">
            <a:avLst/>
          </a:prstGeom>
          <a:noFill/>
        </p:spPr>
        <p:txBody>
          <a:bodyPr wrap="square" rtlCol="0">
            <a:spAutoFit/>
          </a:bodyPr>
          <a:lstStyle/>
          <a:p>
            <a:r>
              <a:rPr lang="en-US" sz="4800" b="1" spc="900">
                <a:latin typeface="Montserrat" charset="0"/>
                <a:ea typeface="Montserrat" charset="0"/>
                <a:cs typeface="Montserrat" charset="0"/>
              </a:rPr>
              <a:t>Secure</a:t>
            </a:r>
          </a:p>
        </p:txBody>
      </p:sp>
      <p:grpSp>
        <p:nvGrpSpPr>
          <p:cNvPr id="16" name="Group 15">
            <a:extLst>
              <a:ext uri="{FF2B5EF4-FFF2-40B4-BE49-F238E27FC236}">
                <a16:creationId xmlns:a16="http://schemas.microsoft.com/office/drawing/2014/main" id="{B0B61650-9BF5-4EFE-DB7B-FF56C925BCCD}"/>
              </a:ext>
            </a:extLst>
          </p:cNvPr>
          <p:cNvGrpSpPr/>
          <p:nvPr/>
        </p:nvGrpSpPr>
        <p:grpSpPr>
          <a:xfrm>
            <a:off x="993767" y="8444122"/>
            <a:ext cx="1274711" cy="1274711"/>
            <a:chOff x="1505176" y="7160906"/>
            <a:chExt cx="989351" cy="989351"/>
          </a:xfrm>
        </p:grpSpPr>
        <p:sp>
          <p:nvSpPr>
            <p:cNvPr id="13" name="Oval 12">
              <a:extLst>
                <a:ext uri="{FF2B5EF4-FFF2-40B4-BE49-F238E27FC236}">
                  <a16:creationId xmlns:a16="http://schemas.microsoft.com/office/drawing/2014/main" id="{039FB0EF-195A-9CD3-F919-CBB356889CFA}"/>
                </a:ext>
              </a:extLst>
            </p:cNvPr>
            <p:cNvSpPr/>
            <p:nvPr/>
          </p:nvSpPr>
          <p:spPr>
            <a:xfrm>
              <a:off x="1505176" y="7160906"/>
              <a:ext cx="989351" cy="98935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Handshake with solid fill">
              <a:extLst>
                <a:ext uri="{FF2B5EF4-FFF2-40B4-BE49-F238E27FC236}">
                  <a16:creationId xmlns:a16="http://schemas.microsoft.com/office/drawing/2014/main" id="{DEE06F63-680E-1449-FF47-8D1EC7BFD7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42651" y="7235857"/>
              <a:ext cx="914400" cy="914400"/>
            </a:xfrm>
            <a:prstGeom prst="rect">
              <a:avLst/>
            </a:prstGeom>
          </p:spPr>
        </p:pic>
      </p:grpSp>
      <p:grpSp>
        <p:nvGrpSpPr>
          <p:cNvPr id="14" name="Group 13">
            <a:extLst>
              <a:ext uri="{FF2B5EF4-FFF2-40B4-BE49-F238E27FC236}">
                <a16:creationId xmlns:a16="http://schemas.microsoft.com/office/drawing/2014/main" id="{451CA6E9-A4CC-586C-00BD-D8201B049585}"/>
              </a:ext>
            </a:extLst>
          </p:cNvPr>
          <p:cNvGrpSpPr/>
          <p:nvPr/>
        </p:nvGrpSpPr>
        <p:grpSpPr>
          <a:xfrm>
            <a:off x="993767" y="5043989"/>
            <a:ext cx="1274711" cy="1282733"/>
            <a:chOff x="1454046" y="3614503"/>
            <a:chExt cx="989351" cy="995577"/>
          </a:xfrm>
        </p:grpSpPr>
        <p:sp>
          <p:nvSpPr>
            <p:cNvPr id="9" name="Oval 8">
              <a:extLst>
                <a:ext uri="{FF2B5EF4-FFF2-40B4-BE49-F238E27FC236}">
                  <a16:creationId xmlns:a16="http://schemas.microsoft.com/office/drawing/2014/main" id="{6654C28B-6A80-0900-9C70-EFF5B5AC31DD}"/>
                </a:ext>
              </a:extLst>
            </p:cNvPr>
            <p:cNvSpPr/>
            <p:nvPr/>
          </p:nvSpPr>
          <p:spPr>
            <a:xfrm>
              <a:off x="1454046" y="3620729"/>
              <a:ext cx="989351" cy="98935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Lock with solid fill">
              <a:extLst>
                <a:ext uri="{FF2B5EF4-FFF2-40B4-BE49-F238E27FC236}">
                  <a16:creationId xmlns:a16="http://schemas.microsoft.com/office/drawing/2014/main" id="{2CC836F9-7D31-575D-D3E8-1B510A6AF1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91522" y="3614503"/>
              <a:ext cx="914400" cy="914400"/>
            </a:xfrm>
            <a:prstGeom prst="rect">
              <a:avLst/>
            </a:prstGeom>
          </p:spPr>
        </p:pic>
      </p:grpSp>
      <p:grpSp>
        <p:nvGrpSpPr>
          <p:cNvPr id="15" name="Group 14">
            <a:extLst>
              <a:ext uri="{FF2B5EF4-FFF2-40B4-BE49-F238E27FC236}">
                <a16:creationId xmlns:a16="http://schemas.microsoft.com/office/drawing/2014/main" id="{E12993BE-5B0C-8DAF-20E9-403605E53E24}"/>
              </a:ext>
            </a:extLst>
          </p:cNvPr>
          <p:cNvGrpSpPr/>
          <p:nvPr/>
        </p:nvGrpSpPr>
        <p:grpSpPr>
          <a:xfrm>
            <a:off x="993767" y="6701359"/>
            <a:ext cx="1274711" cy="1274711"/>
            <a:chOff x="1505176" y="5263422"/>
            <a:chExt cx="989351" cy="989351"/>
          </a:xfrm>
        </p:grpSpPr>
        <p:sp>
          <p:nvSpPr>
            <p:cNvPr id="11" name="Oval 10">
              <a:extLst>
                <a:ext uri="{FF2B5EF4-FFF2-40B4-BE49-F238E27FC236}">
                  <a16:creationId xmlns:a16="http://schemas.microsoft.com/office/drawing/2014/main" id="{F69DC373-2661-E0AE-CC0C-81B79330BEEF}"/>
                </a:ext>
              </a:extLst>
            </p:cNvPr>
            <p:cNvSpPr/>
            <p:nvPr/>
          </p:nvSpPr>
          <p:spPr>
            <a:xfrm>
              <a:off x="1505176" y="5263422"/>
              <a:ext cx="989351" cy="98935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Gears with solid fill">
              <a:extLst>
                <a:ext uri="{FF2B5EF4-FFF2-40B4-BE49-F238E27FC236}">
                  <a16:creationId xmlns:a16="http://schemas.microsoft.com/office/drawing/2014/main" id="{E08DB7C1-49F0-9470-D406-2DCFF78B89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28997" y="5335240"/>
              <a:ext cx="914400" cy="914400"/>
            </a:xfrm>
            <a:prstGeom prst="rect">
              <a:avLst/>
            </a:prstGeom>
          </p:spPr>
        </p:pic>
      </p:grpSp>
      <p:sp>
        <p:nvSpPr>
          <p:cNvPr id="18" name="TextBox 17">
            <a:extLst>
              <a:ext uri="{FF2B5EF4-FFF2-40B4-BE49-F238E27FC236}">
                <a16:creationId xmlns:a16="http://schemas.microsoft.com/office/drawing/2014/main" id="{5DE17256-216E-F8AF-883D-E001D31C83BB}"/>
              </a:ext>
            </a:extLst>
          </p:cNvPr>
          <p:cNvSpPr txBox="1"/>
          <p:nvPr/>
        </p:nvSpPr>
        <p:spPr>
          <a:xfrm>
            <a:off x="2541146" y="3644179"/>
            <a:ext cx="7561202" cy="830997"/>
          </a:xfrm>
          <a:prstGeom prst="rect">
            <a:avLst/>
          </a:prstGeom>
          <a:noFill/>
        </p:spPr>
        <p:txBody>
          <a:bodyPr wrap="square">
            <a:spAutoFit/>
          </a:bodyPr>
          <a:lstStyle/>
          <a:p>
            <a:r>
              <a:rPr lang="en-US" sz="2400">
                <a:solidFill>
                  <a:schemeClr val="tx2"/>
                </a:solidFill>
              </a:rPr>
              <a:t>BrightSignOS</a:t>
            </a:r>
            <a:r>
              <a:rPr lang="en-US" sz="2400" baseline="30000">
                <a:solidFill>
                  <a:schemeClr val="tx2"/>
                </a:solidFill>
              </a:rPr>
              <a:t>TM</a:t>
            </a:r>
            <a:r>
              <a:rPr lang="en-US" sz="2400">
                <a:solidFill>
                  <a:schemeClr val="tx2"/>
                </a:solidFill>
              </a:rPr>
              <a:t> is the custom-built power behind every player</a:t>
            </a:r>
          </a:p>
        </p:txBody>
      </p:sp>
      <p:sp>
        <p:nvSpPr>
          <p:cNvPr id="20" name="TextBox 19">
            <a:extLst>
              <a:ext uri="{FF2B5EF4-FFF2-40B4-BE49-F238E27FC236}">
                <a16:creationId xmlns:a16="http://schemas.microsoft.com/office/drawing/2014/main" id="{AF23A080-080B-1D0A-83E3-0C3F1A48C0C3}"/>
              </a:ext>
            </a:extLst>
          </p:cNvPr>
          <p:cNvSpPr txBox="1"/>
          <p:nvPr/>
        </p:nvSpPr>
        <p:spPr>
          <a:xfrm>
            <a:off x="2562927" y="7107882"/>
            <a:ext cx="7539421" cy="461665"/>
          </a:xfrm>
          <a:prstGeom prst="rect">
            <a:avLst/>
          </a:prstGeom>
          <a:noFill/>
        </p:spPr>
        <p:txBody>
          <a:bodyPr wrap="square">
            <a:spAutoFit/>
          </a:bodyPr>
          <a:lstStyle/>
          <a:p>
            <a:pPr>
              <a:lnSpc>
                <a:spcPct val="100000"/>
              </a:lnSpc>
            </a:pPr>
            <a:r>
              <a:rPr lang="en-US" sz="2400">
                <a:solidFill>
                  <a:schemeClr val="tx2"/>
                </a:solidFill>
              </a:rPr>
              <a:t>Configurable for any type of security profile</a:t>
            </a:r>
          </a:p>
        </p:txBody>
      </p:sp>
      <p:sp>
        <p:nvSpPr>
          <p:cNvPr id="21" name="TextBox 20">
            <a:extLst>
              <a:ext uri="{FF2B5EF4-FFF2-40B4-BE49-F238E27FC236}">
                <a16:creationId xmlns:a16="http://schemas.microsoft.com/office/drawing/2014/main" id="{B5CF8680-5E0F-E93A-2105-D57D2E32A979}"/>
              </a:ext>
            </a:extLst>
          </p:cNvPr>
          <p:cNvSpPr txBox="1"/>
          <p:nvPr/>
        </p:nvSpPr>
        <p:spPr>
          <a:xfrm>
            <a:off x="2589430" y="8850645"/>
            <a:ext cx="7512918" cy="461665"/>
          </a:xfrm>
          <a:prstGeom prst="rect">
            <a:avLst/>
          </a:prstGeom>
          <a:noFill/>
        </p:spPr>
        <p:txBody>
          <a:bodyPr wrap="square">
            <a:spAutoFit/>
          </a:bodyPr>
          <a:lstStyle/>
          <a:p>
            <a:pPr>
              <a:lnSpc>
                <a:spcPct val="100000"/>
              </a:lnSpc>
            </a:pPr>
            <a:r>
              <a:rPr lang="en-US" sz="2400">
                <a:solidFill>
                  <a:schemeClr val="tx2"/>
                </a:solidFill>
              </a:rPr>
              <a:t>Security spans across CMS solutions </a:t>
            </a:r>
          </a:p>
        </p:txBody>
      </p:sp>
      <p:pic>
        <p:nvPicPr>
          <p:cNvPr id="23" name="Picture 22" descr="Text&#10;&#10;Description automatically generated with medium confidence">
            <a:extLst>
              <a:ext uri="{FF2B5EF4-FFF2-40B4-BE49-F238E27FC236}">
                <a16:creationId xmlns:a16="http://schemas.microsoft.com/office/drawing/2014/main" id="{42B7A8DC-157D-7DAE-BB42-FE7DCB579AAA}"/>
              </a:ext>
            </a:extLst>
          </p:cNvPr>
          <p:cNvPicPr>
            <a:picLocks noChangeAspect="1"/>
          </p:cNvPicPr>
          <p:nvPr/>
        </p:nvPicPr>
        <p:blipFill>
          <a:blip r:embed="rId10"/>
          <a:stretch>
            <a:fillRect/>
          </a:stretch>
        </p:blipFill>
        <p:spPr>
          <a:xfrm>
            <a:off x="1180196" y="425058"/>
            <a:ext cx="1638495" cy="887519"/>
          </a:xfrm>
          <a:prstGeom prst="rect">
            <a:avLst/>
          </a:prstGeom>
        </p:spPr>
      </p:pic>
      <p:grpSp>
        <p:nvGrpSpPr>
          <p:cNvPr id="29" name="Group 28">
            <a:extLst>
              <a:ext uri="{FF2B5EF4-FFF2-40B4-BE49-F238E27FC236}">
                <a16:creationId xmlns:a16="http://schemas.microsoft.com/office/drawing/2014/main" id="{635633C2-0D0E-5675-FD62-5C9331155149}"/>
              </a:ext>
            </a:extLst>
          </p:cNvPr>
          <p:cNvGrpSpPr/>
          <p:nvPr/>
        </p:nvGrpSpPr>
        <p:grpSpPr>
          <a:xfrm>
            <a:off x="993767" y="3422322"/>
            <a:ext cx="1738515" cy="1274711"/>
            <a:chOff x="1550414" y="2699609"/>
            <a:chExt cx="2076922" cy="1522837"/>
          </a:xfrm>
        </p:grpSpPr>
        <p:sp>
          <p:nvSpPr>
            <p:cNvPr id="7" name="Oval 6">
              <a:extLst>
                <a:ext uri="{FF2B5EF4-FFF2-40B4-BE49-F238E27FC236}">
                  <a16:creationId xmlns:a16="http://schemas.microsoft.com/office/drawing/2014/main" id="{B1F82711-F8BB-5648-89F3-84D0F81CB488}"/>
                </a:ext>
              </a:extLst>
            </p:cNvPr>
            <p:cNvSpPr/>
            <p:nvPr/>
          </p:nvSpPr>
          <p:spPr>
            <a:xfrm>
              <a:off x="1550414" y="2699609"/>
              <a:ext cx="1522837" cy="152283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28" name="TextBox 27">
              <a:extLst>
                <a:ext uri="{FF2B5EF4-FFF2-40B4-BE49-F238E27FC236}">
                  <a16:creationId xmlns:a16="http://schemas.microsoft.com/office/drawing/2014/main" id="{6EA1166A-E2B8-1BDE-AA25-B8FE56E56986}"/>
                </a:ext>
              </a:extLst>
            </p:cNvPr>
            <p:cNvSpPr txBox="1"/>
            <p:nvPr/>
          </p:nvSpPr>
          <p:spPr>
            <a:xfrm>
              <a:off x="1598120" y="2930684"/>
              <a:ext cx="2029216" cy="1107996"/>
            </a:xfrm>
            <a:prstGeom prst="rect">
              <a:avLst/>
            </a:prstGeom>
            <a:noFill/>
          </p:spPr>
          <p:txBody>
            <a:bodyPr wrap="square">
              <a:spAutoFit/>
            </a:bodyPr>
            <a:lstStyle/>
            <a:p>
              <a:r>
                <a:rPr lang="en-US" sz="5400">
                  <a:latin typeface="+mj-lt"/>
                </a:rPr>
                <a:t>OS</a:t>
              </a:r>
              <a:endParaRPr lang="en-US" sz="5400"/>
            </a:p>
          </p:txBody>
        </p:sp>
      </p:grpSp>
      <p:sp>
        <p:nvSpPr>
          <p:cNvPr id="31" name="TextBox 30">
            <a:extLst>
              <a:ext uri="{FF2B5EF4-FFF2-40B4-BE49-F238E27FC236}">
                <a16:creationId xmlns:a16="http://schemas.microsoft.com/office/drawing/2014/main" id="{52273099-C88F-BB69-8FD6-9D31AD9FB222}"/>
              </a:ext>
            </a:extLst>
          </p:cNvPr>
          <p:cNvSpPr txBox="1"/>
          <p:nvPr/>
        </p:nvSpPr>
        <p:spPr>
          <a:xfrm>
            <a:off x="2562927" y="5454523"/>
            <a:ext cx="7539421" cy="461665"/>
          </a:xfrm>
          <a:prstGeom prst="rect">
            <a:avLst/>
          </a:prstGeom>
          <a:noFill/>
        </p:spPr>
        <p:txBody>
          <a:bodyPr wrap="square" lIns="91440" tIns="45720" rIns="91440" bIns="45720" anchor="t">
            <a:spAutoFit/>
          </a:bodyPr>
          <a:lstStyle/>
          <a:p>
            <a:r>
              <a:rPr lang="en-US" sz="2400">
                <a:solidFill>
                  <a:schemeClr val="tx2"/>
                </a:solidFill>
              </a:rPr>
              <a:t>Cryptographically signed operating system</a:t>
            </a:r>
          </a:p>
        </p:txBody>
      </p:sp>
    </p:spTree>
    <p:extLst>
      <p:ext uri="{BB962C8B-B14F-4D97-AF65-F5344CB8AC3E}">
        <p14:creationId xmlns:p14="http://schemas.microsoft.com/office/powerpoint/2010/main" val="3817200908"/>
      </p:ext>
    </p:extLst>
  </p:cSld>
  <p:clrMapOvr>
    <a:masterClrMapping/>
  </p:clrMapOvr>
  <p:transition spd="slow">
    <p:wipe/>
  </p:transition>
</p:sld>
</file>

<file path=ppt/theme/theme1.xml><?xml version="1.0" encoding="utf-8"?>
<a:theme xmlns:a="http://schemas.openxmlformats.org/drawingml/2006/main" name="Office Theme">
  <a:themeElements>
    <a:clrScheme name="BrightSign">
      <a:dk1>
        <a:srgbClr val="311C6B"/>
      </a:dk1>
      <a:lt1>
        <a:sysClr val="window" lastClr="FFFFFF"/>
      </a:lt1>
      <a:dk2>
        <a:srgbClr val="595959"/>
      </a:dk2>
      <a:lt2>
        <a:srgbClr val="E7E6E6"/>
      </a:lt2>
      <a:accent1>
        <a:srgbClr val="065381"/>
      </a:accent1>
      <a:accent2>
        <a:srgbClr val="F48377"/>
      </a:accent2>
      <a:accent3>
        <a:srgbClr val="C6DAE7"/>
      </a:accent3>
      <a:accent4>
        <a:srgbClr val="FFC000"/>
      </a:accent4>
      <a:accent5>
        <a:srgbClr val="8E4E98"/>
      </a:accent5>
      <a:accent6>
        <a:srgbClr val="239EA7"/>
      </a:accent6>
      <a:hlink>
        <a:srgbClr val="8EAADB"/>
      </a:hlink>
      <a:folHlink>
        <a:srgbClr val="F48377"/>
      </a:folHlink>
    </a:clrScheme>
    <a:fontScheme name="BrightSign">
      <a:majorFont>
        <a:latin typeface="Montserrat Black"/>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00db1c8-682e-4080-b135-8be16a1b8abf">
      <Terms xmlns="http://schemas.microsoft.com/office/infopath/2007/PartnerControls"/>
    </lcf76f155ced4ddcb4097134ff3c332f>
    <TaxCatchAll xmlns="58d6a250-4fd6-4b9e-88fb-581b5a8f0d8e" xsi:nil="true"/>
    <Dateadded xmlns="600db1c8-682e-4080-b135-8be16a1b8abf" xsi:nil="true"/>
    <SharedWithUsers xmlns="58d6a250-4fd6-4b9e-88fb-581b5a8f0d8e">
      <UserInfo>
        <DisplayName>Aaron Rollins</DisplayName>
        <AccountId>231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9A6BD427525654797215964502F4AB1" ma:contentTypeVersion="17" ma:contentTypeDescription="Create a new document." ma:contentTypeScope="" ma:versionID="1f0aae1a1dc941eb16bfa840242eaf11">
  <xsd:schema xmlns:xsd="http://www.w3.org/2001/XMLSchema" xmlns:xs="http://www.w3.org/2001/XMLSchema" xmlns:p="http://schemas.microsoft.com/office/2006/metadata/properties" xmlns:ns2="600db1c8-682e-4080-b135-8be16a1b8abf" xmlns:ns3="58d6a250-4fd6-4b9e-88fb-581b5a8f0d8e" targetNamespace="http://schemas.microsoft.com/office/2006/metadata/properties" ma:root="true" ma:fieldsID="77288dd7fdbc7f1840e59e54d5a4472f" ns2:_="" ns3:_="">
    <xsd:import namespace="600db1c8-682e-4080-b135-8be16a1b8abf"/>
    <xsd:import namespace="58d6a250-4fd6-4b9e-88fb-581b5a8f0d8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Dateadd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0db1c8-682e-4080-b135-8be16a1b8a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6" nillable="true" ma:displayName="Length (seconds)"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086c3f4-25e6-4d87-8e88-7c9149d678fa" ma:termSetId="09814cd3-568e-fe90-9814-8d621ff8fb84" ma:anchorId="fba54fb3-c3e1-fe81-a776-ca4b69148c4d" ma:open="true" ma:isKeyword="false">
      <xsd:complexType>
        <xsd:sequence>
          <xsd:element ref="pc:Terms" minOccurs="0" maxOccurs="1"/>
        </xsd:sequence>
      </xsd:complexType>
    </xsd:element>
    <xsd:element name="Dateadded" ma:index="23" nillable="true" ma:displayName="Date added" ma:format="DateTime" ma:internalName="Dateadde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8d6a250-4fd6-4b9e-88fb-581b5a8f0d8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83dde49-cb1e-4e71-a99d-5c16eb8c6ff0}" ma:internalName="TaxCatchAll" ma:showField="CatchAllData" ma:web="58d6a250-4fd6-4b9e-88fb-581b5a8f0d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3B45A2-AC6E-4D21-BAFE-EED63155C796}">
  <ds:schemaRefs>
    <ds:schemaRef ds:uri="http://schemas.openxmlformats.org/package/2006/metadata/core-properties"/>
    <ds:schemaRef ds:uri="http://purl.org/dc/elements/1.1/"/>
    <ds:schemaRef ds:uri="http://schemas.microsoft.com/office/infopath/2007/PartnerControls"/>
    <ds:schemaRef ds:uri="600db1c8-682e-4080-b135-8be16a1b8abf"/>
    <ds:schemaRef ds:uri="http://schemas.microsoft.com/office/2006/metadata/properties"/>
    <ds:schemaRef ds:uri="http://purl.org/dc/terms/"/>
    <ds:schemaRef ds:uri="58d6a250-4fd6-4b9e-88fb-581b5a8f0d8e"/>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23F1251E-F2C2-422A-ABB0-A60A333C8A83}">
  <ds:schemaRefs>
    <ds:schemaRef ds:uri="http://schemas.microsoft.com/sharepoint/v3/contenttype/forms"/>
  </ds:schemaRefs>
</ds:datastoreItem>
</file>

<file path=customXml/itemProps3.xml><?xml version="1.0" encoding="utf-8"?>
<ds:datastoreItem xmlns:ds="http://schemas.openxmlformats.org/officeDocument/2006/customXml" ds:itemID="{AC9AD6B4-6B0D-48D6-A243-2D11FD167287}">
  <ds:schemaRefs>
    <ds:schemaRef ds:uri="58d6a250-4fd6-4b9e-88fb-581b5a8f0d8e"/>
    <ds:schemaRef ds:uri="600db1c8-682e-4080-b135-8be16a1b8a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350</TotalTime>
  <Words>7071</Words>
  <Application>Microsoft Office PowerPoint</Application>
  <PresentationFormat>Custom</PresentationFormat>
  <Paragraphs>285</Paragraphs>
  <Slides>12</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Arial</vt:lpstr>
      <vt:lpstr>Calibri</vt:lpstr>
      <vt:lpstr>Calibri Light</vt:lpstr>
      <vt:lpstr>Helvetica</vt:lpstr>
      <vt:lpstr>Montserrat</vt:lpstr>
      <vt:lpstr>Montserrat Black</vt:lpstr>
      <vt:lpstr>Open Sans</vt:lpstr>
      <vt:lpstr>PT Sans</vt:lpstr>
      <vt:lpstr>Roboto</vt:lpstr>
      <vt:lpstr>Symbol</vt:lpstr>
      <vt:lpstr>Office Theme</vt:lpstr>
      <vt:lpstr>PowerPoint Presentation</vt:lpstr>
      <vt:lpstr>PowerPoint Presentation</vt:lpstr>
      <vt:lpstr>The BrightSign Ecosystem</vt:lpstr>
      <vt:lpstr>BrightSignOS™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Kalium.</dc:title>
  <dc:creator>Mejakita Dev</dc:creator>
  <cp:lastModifiedBy>Karen Fore</cp:lastModifiedBy>
  <cp:revision>1</cp:revision>
  <cp:lastPrinted>2018-07-14T08:03:41Z</cp:lastPrinted>
  <dcterms:created xsi:type="dcterms:W3CDTF">2018-05-13T00:15:53Z</dcterms:created>
  <dcterms:modified xsi:type="dcterms:W3CDTF">2023-05-17T17:22:01Z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0x010100A9A6BD427525654797215964502F4AB1</vt:lpwstr>
  </property>
  <property fmtid="{D5CDD505-2E9C-101B-9397-08002B2CF9AE}" pid="3" name="MediaServiceImageTags">
    <vt:lpwstr/>
  </property>
</Properties>
</file>