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4"/>
  </p:sldMasterIdLst>
  <p:notesMasterIdLst>
    <p:notesMasterId r:id="rId9"/>
  </p:notesMasterIdLst>
  <p:handoutMasterIdLst>
    <p:handoutMasterId r:id="rId10"/>
  </p:handoutMasterIdLst>
  <p:sldIdLst>
    <p:sldId id="286" r:id="rId5"/>
    <p:sldId id="289" r:id="rId6"/>
    <p:sldId id="287" r:id="rId7"/>
    <p:sldId id="288" r:id="rId8"/>
  </p:sldIdLst>
  <p:sldSz cx="5143500" cy="9144000" type="screen16x9"/>
  <p:notesSz cx="6858000" cy="9144000"/>
  <p:defaultTextStyle>
    <a:defPPr>
      <a:defRPr lang="ru-RU"/>
    </a:defPPr>
    <a:lvl1pPr marL="0" algn="l" defTabSz="595274" rtl="0" eaLnBrk="1" latinLnBrk="0" hangingPunct="1">
      <a:defRPr sz="1172" kern="1200">
        <a:solidFill>
          <a:schemeClr val="tx1"/>
        </a:solidFill>
        <a:latin typeface="+mn-lt"/>
        <a:ea typeface="+mn-ea"/>
        <a:cs typeface="+mn-cs"/>
      </a:defRPr>
    </a:lvl1pPr>
    <a:lvl2pPr marL="297637" algn="l" defTabSz="595274" rtl="0" eaLnBrk="1" latinLnBrk="0" hangingPunct="1">
      <a:defRPr sz="1172" kern="1200">
        <a:solidFill>
          <a:schemeClr val="tx1"/>
        </a:solidFill>
        <a:latin typeface="+mn-lt"/>
        <a:ea typeface="+mn-ea"/>
        <a:cs typeface="+mn-cs"/>
      </a:defRPr>
    </a:lvl2pPr>
    <a:lvl3pPr marL="595274" algn="l" defTabSz="595274" rtl="0" eaLnBrk="1" latinLnBrk="0" hangingPunct="1">
      <a:defRPr sz="1172" kern="1200">
        <a:solidFill>
          <a:schemeClr val="tx1"/>
        </a:solidFill>
        <a:latin typeface="+mn-lt"/>
        <a:ea typeface="+mn-ea"/>
        <a:cs typeface="+mn-cs"/>
      </a:defRPr>
    </a:lvl3pPr>
    <a:lvl4pPr marL="892912" algn="l" defTabSz="595274" rtl="0" eaLnBrk="1" latinLnBrk="0" hangingPunct="1">
      <a:defRPr sz="1172" kern="1200">
        <a:solidFill>
          <a:schemeClr val="tx1"/>
        </a:solidFill>
        <a:latin typeface="+mn-lt"/>
        <a:ea typeface="+mn-ea"/>
        <a:cs typeface="+mn-cs"/>
      </a:defRPr>
    </a:lvl4pPr>
    <a:lvl5pPr marL="1190549" algn="l" defTabSz="595274" rtl="0" eaLnBrk="1" latinLnBrk="0" hangingPunct="1">
      <a:defRPr sz="1172" kern="1200">
        <a:solidFill>
          <a:schemeClr val="tx1"/>
        </a:solidFill>
        <a:latin typeface="+mn-lt"/>
        <a:ea typeface="+mn-ea"/>
        <a:cs typeface="+mn-cs"/>
      </a:defRPr>
    </a:lvl5pPr>
    <a:lvl6pPr marL="1488186" algn="l" defTabSz="595274" rtl="0" eaLnBrk="1" latinLnBrk="0" hangingPunct="1">
      <a:defRPr sz="1172" kern="1200">
        <a:solidFill>
          <a:schemeClr val="tx1"/>
        </a:solidFill>
        <a:latin typeface="+mn-lt"/>
        <a:ea typeface="+mn-ea"/>
        <a:cs typeface="+mn-cs"/>
      </a:defRPr>
    </a:lvl6pPr>
    <a:lvl7pPr marL="1785823" algn="l" defTabSz="595274" rtl="0" eaLnBrk="1" latinLnBrk="0" hangingPunct="1">
      <a:defRPr sz="1172" kern="1200">
        <a:solidFill>
          <a:schemeClr val="tx1"/>
        </a:solidFill>
        <a:latin typeface="+mn-lt"/>
        <a:ea typeface="+mn-ea"/>
        <a:cs typeface="+mn-cs"/>
      </a:defRPr>
    </a:lvl7pPr>
    <a:lvl8pPr marL="2083460" algn="l" defTabSz="595274" rtl="0" eaLnBrk="1" latinLnBrk="0" hangingPunct="1">
      <a:defRPr sz="1172" kern="1200">
        <a:solidFill>
          <a:schemeClr val="tx1"/>
        </a:solidFill>
        <a:latin typeface="+mn-lt"/>
        <a:ea typeface="+mn-ea"/>
        <a:cs typeface="+mn-cs"/>
      </a:defRPr>
    </a:lvl8pPr>
    <a:lvl9pPr marL="2381098" algn="l" defTabSz="595274" rtl="0" eaLnBrk="1" latinLnBrk="0" hangingPunct="1">
      <a:defRPr sz="117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6E7"/>
    <a:srgbClr val="8D6347"/>
    <a:srgbClr val="FFFFFF"/>
    <a:srgbClr val="9D0000"/>
    <a:srgbClr val="855939"/>
    <a:srgbClr val="60370F"/>
    <a:srgbClr val="8D6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38" autoAdjust="0"/>
    <p:restoredTop sz="94660"/>
  </p:normalViewPr>
  <p:slideViewPr>
    <p:cSldViewPr snapToGrid="0">
      <p:cViewPr varScale="1">
        <p:scale>
          <a:sx n="63" d="100"/>
          <a:sy n="63" d="100"/>
        </p:scale>
        <p:origin x="2947" y="1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-6125"/>
    </p:cViewPr>
  </p:sorterViewPr>
  <p:notesViewPr>
    <p:cSldViewPr snapToGrid="0" showGuides="1">
      <p:cViewPr>
        <p:scale>
          <a:sx n="50" d="100"/>
          <a:sy n="50" d="100"/>
        </p:scale>
        <p:origin x="2640" y="33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635C87-2E62-4093-9A27-E98FC63FAB8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5AAF69-BA68-4C49-8B47-9FD6ED6C539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A152F-86C0-448B-A54E-0E2D8D8754BB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C6C3CB-CCFF-4F2E-B237-337C69FBB6D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EF750B0-2FB2-4047-BE00-43B13750ABB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E503E-9C9E-4EC6-B8AF-91FC09DF0C7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92847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00077E-5661-4679-A0C9-7CAF4697BC9A}" type="datetimeFigureOut">
              <a:rPr lang="en-US" noProof="0" smtClean="0"/>
              <a:t>6/5/2020</a:t>
            </a:fld>
            <a:endParaRPr lang="en-US" noProof="0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62225" y="1143000"/>
            <a:ext cx="17335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noProof="0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E59743-683C-4279-9E83-23C937C99CF6}" type="slidenum">
              <a:rPr lang="en-US" noProof="0" smtClean="0"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19313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595274" rtl="0" eaLnBrk="1" latinLnBrk="0" hangingPunct="1">
      <a:defRPr sz="781" kern="1200">
        <a:solidFill>
          <a:schemeClr val="tx1"/>
        </a:solidFill>
        <a:latin typeface="+mn-lt"/>
        <a:ea typeface="+mn-ea"/>
        <a:cs typeface="+mn-cs"/>
      </a:defRPr>
    </a:lvl1pPr>
    <a:lvl2pPr marL="297637" algn="l" defTabSz="595274" rtl="0" eaLnBrk="1" latinLnBrk="0" hangingPunct="1">
      <a:defRPr sz="781" kern="1200">
        <a:solidFill>
          <a:schemeClr val="tx1"/>
        </a:solidFill>
        <a:latin typeface="+mn-lt"/>
        <a:ea typeface="+mn-ea"/>
        <a:cs typeface="+mn-cs"/>
      </a:defRPr>
    </a:lvl2pPr>
    <a:lvl3pPr marL="595274" algn="l" defTabSz="595274" rtl="0" eaLnBrk="1" latinLnBrk="0" hangingPunct="1">
      <a:defRPr sz="781" kern="1200">
        <a:solidFill>
          <a:schemeClr val="tx1"/>
        </a:solidFill>
        <a:latin typeface="+mn-lt"/>
        <a:ea typeface="+mn-ea"/>
        <a:cs typeface="+mn-cs"/>
      </a:defRPr>
    </a:lvl3pPr>
    <a:lvl4pPr marL="892912" algn="l" defTabSz="595274" rtl="0" eaLnBrk="1" latinLnBrk="0" hangingPunct="1">
      <a:defRPr sz="781" kern="1200">
        <a:solidFill>
          <a:schemeClr val="tx1"/>
        </a:solidFill>
        <a:latin typeface="+mn-lt"/>
        <a:ea typeface="+mn-ea"/>
        <a:cs typeface="+mn-cs"/>
      </a:defRPr>
    </a:lvl4pPr>
    <a:lvl5pPr marL="1190549" algn="l" defTabSz="595274" rtl="0" eaLnBrk="1" latinLnBrk="0" hangingPunct="1">
      <a:defRPr sz="781" kern="1200">
        <a:solidFill>
          <a:schemeClr val="tx1"/>
        </a:solidFill>
        <a:latin typeface="+mn-lt"/>
        <a:ea typeface="+mn-ea"/>
        <a:cs typeface="+mn-cs"/>
      </a:defRPr>
    </a:lvl5pPr>
    <a:lvl6pPr marL="1488186" algn="l" defTabSz="595274" rtl="0" eaLnBrk="1" latinLnBrk="0" hangingPunct="1">
      <a:defRPr sz="781" kern="1200">
        <a:solidFill>
          <a:schemeClr val="tx1"/>
        </a:solidFill>
        <a:latin typeface="+mn-lt"/>
        <a:ea typeface="+mn-ea"/>
        <a:cs typeface="+mn-cs"/>
      </a:defRPr>
    </a:lvl6pPr>
    <a:lvl7pPr marL="1785823" algn="l" defTabSz="595274" rtl="0" eaLnBrk="1" latinLnBrk="0" hangingPunct="1">
      <a:defRPr sz="781" kern="1200">
        <a:solidFill>
          <a:schemeClr val="tx1"/>
        </a:solidFill>
        <a:latin typeface="+mn-lt"/>
        <a:ea typeface="+mn-ea"/>
        <a:cs typeface="+mn-cs"/>
      </a:defRPr>
    </a:lvl7pPr>
    <a:lvl8pPr marL="2083460" algn="l" defTabSz="595274" rtl="0" eaLnBrk="1" latinLnBrk="0" hangingPunct="1">
      <a:defRPr sz="781" kern="1200">
        <a:solidFill>
          <a:schemeClr val="tx1"/>
        </a:solidFill>
        <a:latin typeface="+mn-lt"/>
        <a:ea typeface="+mn-ea"/>
        <a:cs typeface="+mn-cs"/>
      </a:defRPr>
    </a:lvl8pPr>
    <a:lvl9pPr marL="2381098" algn="l" defTabSz="595274" rtl="0" eaLnBrk="1" latinLnBrk="0" hangingPunct="1">
      <a:defRPr sz="78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Image, and Content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A34C160-C3C9-4AA4-ADE4-045BFBF995B2}"/>
              </a:ext>
            </a:extLst>
          </p:cNvPr>
          <p:cNvSpPr>
            <a:spLocks noGrp="1"/>
          </p:cNvSpPr>
          <p:nvPr>
            <p:ph type="pic" sz="quarter" idx="46"/>
          </p:nvPr>
        </p:nvSpPr>
        <p:spPr>
          <a:xfrm>
            <a:off x="0" y="-1"/>
            <a:ext cx="5143500" cy="3442448"/>
          </a:xfrm>
          <a:effectLst>
            <a:softEdge rad="127000"/>
          </a:effectLst>
        </p:spPr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DB312-4D1B-447F-97E7-ABE93A3DE43C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134667" y="3496235"/>
            <a:ext cx="4902398" cy="5508633"/>
          </a:xfrm>
        </p:spPr>
        <p:txBody>
          <a:bodyPr>
            <a:normAutofit/>
          </a:bodyPr>
          <a:lstStyle>
            <a:lvl1pPr marL="343980" indent="-342900">
              <a:lnSpc>
                <a:spcPct val="100000"/>
              </a:lnSpc>
              <a:spcBef>
                <a:spcPts val="360"/>
              </a:spcBef>
              <a:buClr>
                <a:srgbClr val="9D0000"/>
              </a:buClr>
              <a:buFont typeface="Arial" panose="020B0604020202020204" pitchFamily="34" charset="0"/>
              <a:buChar char="•"/>
              <a:defRPr sz="2400" i="0"/>
            </a:lvl1pPr>
            <a:lvl2pPr marL="206812" indent="-205732">
              <a:lnSpc>
                <a:spcPct val="100000"/>
              </a:lnSpc>
              <a:spcBef>
                <a:spcPts val="360"/>
              </a:spcBef>
              <a:buClr>
                <a:srgbClr val="9D0000"/>
              </a:buClr>
              <a:buFont typeface="Arial" panose="020B0604020202020204" pitchFamily="34" charset="0"/>
              <a:buChar char="•"/>
              <a:defRPr sz="1260" i="1"/>
            </a:lvl2pPr>
            <a:lvl3pPr marL="138234">
              <a:lnSpc>
                <a:spcPct val="100000"/>
              </a:lnSpc>
              <a:spcBef>
                <a:spcPts val="360"/>
              </a:spcBef>
              <a:defRPr sz="1260" i="1"/>
            </a:lvl3pPr>
            <a:lvl4pPr marL="138234">
              <a:lnSpc>
                <a:spcPct val="100000"/>
              </a:lnSpc>
              <a:spcBef>
                <a:spcPts val="360"/>
              </a:spcBef>
              <a:defRPr sz="1260" i="1"/>
            </a:lvl4pPr>
            <a:lvl5pPr marL="138234">
              <a:lnSpc>
                <a:spcPct val="100000"/>
              </a:lnSpc>
              <a:spcBef>
                <a:spcPts val="360"/>
              </a:spcBef>
              <a:defRPr sz="1260" i="1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280FA08D-85FA-44C3-8767-041020BA4734}"/>
              </a:ext>
            </a:extLst>
          </p:cNvPr>
          <p:cNvSpPr>
            <a:spLocks noGrp="1"/>
          </p:cNvSpPr>
          <p:nvPr userDrawn="1">
            <p:ph type="pic" sz="quarter" idx="45"/>
          </p:nvPr>
        </p:nvSpPr>
        <p:spPr>
          <a:xfrm>
            <a:off x="3683497" y="139132"/>
            <a:ext cx="958125" cy="932431"/>
          </a:xfrm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txBody>
          <a:bodyPr anchor="ctr" anchorCtr="0">
            <a:noAutofit/>
          </a:bodyPr>
          <a:lstStyle>
            <a:lvl1pPr marL="0" indent="0" algn="ctr">
              <a:buNone/>
              <a:defRPr sz="240"/>
            </a:lvl1pPr>
          </a:lstStyle>
          <a:p>
            <a:r>
              <a:rPr lang="en-US" noProof="0"/>
              <a:t>Click icon to add picture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869865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CDB312-4D1B-447F-97E7-ABE93A3DE43C}"/>
              </a:ext>
            </a:extLst>
          </p:cNvPr>
          <p:cNvSpPr>
            <a:spLocks noGrp="1"/>
          </p:cNvSpPr>
          <p:nvPr userDrawn="1">
            <p:ph idx="1"/>
          </p:nvPr>
        </p:nvSpPr>
        <p:spPr>
          <a:xfrm>
            <a:off x="140643" y="184547"/>
            <a:ext cx="4902398" cy="8820321"/>
          </a:xfrm>
        </p:spPr>
        <p:txBody>
          <a:bodyPr>
            <a:normAutofit/>
          </a:bodyPr>
          <a:lstStyle>
            <a:lvl1pPr marL="343980" indent="-342900">
              <a:lnSpc>
                <a:spcPct val="100000"/>
              </a:lnSpc>
              <a:spcBef>
                <a:spcPts val="360"/>
              </a:spcBef>
              <a:buClr>
                <a:srgbClr val="9D0000"/>
              </a:buClr>
              <a:buFont typeface="Arial" panose="020B0604020202020204" pitchFamily="34" charset="0"/>
              <a:buChar char="•"/>
              <a:defRPr sz="2400" i="0"/>
            </a:lvl1pPr>
            <a:lvl2pPr marL="206812" indent="-205732">
              <a:lnSpc>
                <a:spcPct val="100000"/>
              </a:lnSpc>
              <a:spcBef>
                <a:spcPts val="360"/>
              </a:spcBef>
              <a:buClr>
                <a:srgbClr val="9D0000"/>
              </a:buClr>
              <a:buFont typeface="Arial" panose="020B0604020202020204" pitchFamily="34" charset="0"/>
              <a:buChar char="•"/>
              <a:defRPr sz="1260" i="1"/>
            </a:lvl2pPr>
            <a:lvl3pPr marL="138234">
              <a:lnSpc>
                <a:spcPct val="100000"/>
              </a:lnSpc>
              <a:spcBef>
                <a:spcPts val="360"/>
              </a:spcBef>
              <a:defRPr sz="1260" i="1"/>
            </a:lvl3pPr>
            <a:lvl4pPr marL="138234">
              <a:lnSpc>
                <a:spcPct val="100000"/>
              </a:lnSpc>
              <a:spcBef>
                <a:spcPts val="360"/>
              </a:spcBef>
              <a:defRPr sz="1260" i="1"/>
            </a:lvl4pPr>
            <a:lvl5pPr marL="138234">
              <a:lnSpc>
                <a:spcPct val="100000"/>
              </a:lnSpc>
              <a:spcBef>
                <a:spcPts val="360"/>
              </a:spcBef>
              <a:defRPr sz="1260" i="1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04181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AEE8E21-DA8C-48C2-84A8-3E52CDB57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3618" y="486835"/>
            <a:ext cx="4436269" cy="17674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C391D3-C433-4A10-BCCB-AC8D646401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53616" y="2434167"/>
            <a:ext cx="4436269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54073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hf hdr="0" ftr="0" dt="0"/>
  <p:txStyles>
    <p:titleStyle>
      <a:lvl1pPr algn="l" defTabSz="548620" rtl="0" eaLnBrk="1" latinLnBrk="0" hangingPunct="1">
        <a:lnSpc>
          <a:spcPct val="90000"/>
        </a:lnSpc>
        <a:spcBef>
          <a:spcPct val="0"/>
        </a:spcBef>
        <a:buNone/>
        <a:defRPr sz="216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7154" indent="-137154" algn="l" defTabSz="54862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1pPr>
      <a:lvl2pPr marL="411464" indent="-137154" algn="l" defTabSz="54862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2pPr>
      <a:lvl3pPr marL="685774" indent="-137154" algn="l" defTabSz="54862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3pPr>
      <a:lvl4pPr marL="960084" indent="-137154" algn="l" defTabSz="54862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4pPr>
      <a:lvl5pPr marL="1234394" indent="-137154" algn="l" defTabSz="54862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200" kern="1200">
          <a:solidFill>
            <a:schemeClr val="tx2"/>
          </a:solidFill>
          <a:latin typeface="+mn-lt"/>
          <a:ea typeface="+mn-ea"/>
          <a:cs typeface="+mn-cs"/>
        </a:defRPr>
      </a:lvl5pPr>
      <a:lvl6pPr marL="1508702" indent="-137154" algn="l" defTabSz="54862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6pPr>
      <a:lvl7pPr marL="1783012" indent="-137154" algn="l" defTabSz="54862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7pPr>
      <a:lvl8pPr marL="2057322" indent="-137154" algn="l" defTabSz="54862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8pPr>
      <a:lvl9pPr marL="2331632" indent="-137154" algn="l" defTabSz="548620" rtl="0" eaLnBrk="1" latinLnBrk="0" hangingPunct="1">
        <a:lnSpc>
          <a:spcPct val="90000"/>
        </a:lnSpc>
        <a:spcBef>
          <a:spcPts val="300"/>
        </a:spcBef>
        <a:buFont typeface="Arial" panose="020B0604020202020204" pitchFamily="34" charset="0"/>
        <a:buChar char="•"/>
        <a:defRPr sz="10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54862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1pPr>
      <a:lvl2pPr marL="274310" algn="l" defTabSz="54862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2pPr>
      <a:lvl3pPr marL="548620" algn="l" defTabSz="54862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3pPr>
      <a:lvl4pPr marL="822928" algn="l" defTabSz="54862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4pPr>
      <a:lvl5pPr marL="1097238" algn="l" defTabSz="54862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5pPr>
      <a:lvl6pPr marL="1371548" algn="l" defTabSz="54862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6pPr>
      <a:lvl7pPr marL="1645858" algn="l" defTabSz="54862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7pPr>
      <a:lvl8pPr marL="1920166" algn="l" defTabSz="54862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8pPr>
      <a:lvl9pPr marL="2194476" algn="l" defTabSz="548620" rtl="0" eaLnBrk="1" latinLnBrk="0" hangingPunct="1">
        <a:defRPr sz="10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52" userDrawn="1">
          <p15:clr>
            <a:srgbClr val="F26B43"/>
          </p15:clr>
        </p15:guide>
        <p15:guide id="2" pos="3026" userDrawn="1">
          <p15:clr>
            <a:srgbClr val="F26B43"/>
          </p15:clr>
        </p15:guide>
        <p15:guide id="3" orient="horz" pos="5299" userDrawn="1">
          <p15:clr>
            <a:srgbClr val="F26B43"/>
          </p15:clr>
        </p15:guide>
        <p15:guide id="4" pos="2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Placeholder 5" descr="A table with wine glasses&#10;&#10;Description automatically generated">
            <a:extLst>
              <a:ext uri="{FF2B5EF4-FFF2-40B4-BE49-F238E27FC236}">
                <a16:creationId xmlns:a16="http://schemas.microsoft.com/office/drawing/2014/main" id="{24622701-9146-4A6A-BA69-2BBD8D23E9D3}"/>
              </a:ext>
            </a:extLst>
          </p:cNvPr>
          <p:cNvPicPr>
            <a:picLocks noGrp="1" noChangeAspect="1"/>
          </p:cNvPicPr>
          <p:nvPr>
            <p:ph type="pic" sz="quarter" idx="46"/>
          </p:nvPr>
        </p:nvPicPr>
        <p:blipFill rotWithShape="1">
          <a:blip r:embed="rId2"/>
          <a:srcRect t="18434" b="18434"/>
          <a:stretch/>
        </p:blipFill>
        <p:spPr/>
      </p:pic>
      <p:pic>
        <p:nvPicPr>
          <p:cNvPr id="10" name="Picture Placeholder 9" descr="A close up of a logo&#10;&#10;Description automatically generated">
            <a:extLst>
              <a:ext uri="{FF2B5EF4-FFF2-40B4-BE49-F238E27FC236}">
                <a16:creationId xmlns:a16="http://schemas.microsoft.com/office/drawing/2014/main" id="{2FDB2F31-3B8F-4FE0-90AB-0238F18DC977}"/>
              </a:ext>
            </a:extLst>
          </p:cNvPr>
          <p:cNvPicPr>
            <a:picLocks noGrp="1"/>
          </p:cNvPicPr>
          <p:nvPr>
            <p:ph type="pic" sz="quarter" idx="45"/>
          </p:nvPr>
        </p:nvPicPr>
        <p:blipFill rotWithShape="1">
          <a:blip r:embed="rId3"/>
          <a:srcRect t="957" b="957"/>
          <a:stretch/>
        </p:blipFill>
        <p:spPr/>
      </p:pic>
      <p:graphicFrame>
        <p:nvGraphicFramePr>
          <p:cNvPr id="16" name="Content Placeholder 23">
            <a:extLst>
              <a:ext uri="{FF2B5EF4-FFF2-40B4-BE49-F238E27FC236}">
                <a16:creationId xmlns:a16="http://schemas.microsoft.com/office/drawing/2014/main" id="{F84B26A6-4DA9-4E37-9A23-C6A998BAFE9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294258"/>
              </p:ext>
            </p:extLst>
          </p:nvPr>
        </p:nvGraphicFramePr>
        <p:xfrm>
          <a:off x="134938" y="3495675"/>
          <a:ext cx="4900707" cy="5961371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267504">
                  <a:extLst>
                    <a:ext uri="{9D8B030D-6E8A-4147-A177-3AD203B41FA5}">
                      <a16:colId xmlns:a16="http://schemas.microsoft.com/office/drawing/2014/main" val="2048914900"/>
                    </a:ext>
                  </a:extLst>
                </a:gridCol>
                <a:gridCol w="633203">
                  <a:extLst>
                    <a:ext uri="{9D8B030D-6E8A-4147-A177-3AD203B41FA5}">
                      <a16:colId xmlns:a16="http://schemas.microsoft.com/office/drawing/2014/main" val="3590773454"/>
                    </a:ext>
                  </a:extLst>
                </a:gridCol>
              </a:tblGrid>
              <a:tr h="434075">
                <a:tc>
                  <a:txBody>
                    <a:bodyPr/>
                    <a:lstStyle/>
                    <a:p>
                      <a:pPr marL="0" marR="10033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solidFill>
                            <a:schemeClr val="tx1"/>
                          </a:solidFill>
                          <a:effectLst/>
                        </a:rPr>
                        <a:t>Soup + Salad</a:t>
                      </a:r>
                      <a:endParaRPr lang="en-US" sz="24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8588144"/>
                  </a:ext>
                </a:extLst>
              </a:tr>
              <a:tr h="981365">
                <a:tc>
                  <a:txBody>
                    <a:bodyPr/>
                    <a:lstStyle/>
                    <a:p>
                      <a:pPr marL="0" marR="10033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Cream of Mushroom Soup </a:t>
                      </a:r>
                    </a:p>
                    <a:p>
                      <a:pPr marL="0" marR="10033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chives, roasted chili garlic, black trumpet chips gf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10</a:t>
                      </a:r>
                      <a:endParaRPr lang="en-US" sz="2400" b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427278725"/>
                  </a:ext>
                </a:extLst>
              </a:tr>
              <a:tr h="999179">
                <a:tc>
                  <a:txBody>
                    <a:bodyPr/>
                    <a:lstStyle/>
                    <a:p>
                      <a:pPr marL="0" marR="10033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Baby Kale Caesar Salad</a:t>
                      </a:r>
                    </a:p>
                    <a:p>
                      <a:pPr marL="0" marR="10033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rainbow cauliflower, pine nuts, golden raisins, Parmesan, Caesar dressing gf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16</a:t>
                      </a:r>
                      <a:endParaRPr lang="en-US" sz="2400" b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/>
                </a:tc>
                <a:extLst>
                  <a:ext uri="{0D108BD9-81ED-4DB2-BD59-A6C34878D82A}">
                    <a16:rowId xmlns:a16="http://schemas.microsoft.com/office/drawing/2014/main" val="3156344553"/>
                  </a:ext>
                </a:extLst>
              </a:tr>
              <a:tr h="1035739">
                <a:tc>
                  <a:txBody>
                    <a:bodyPr/>
                    <a:lstStyle/>
                    <a:p>
                      <a:pPr marL="0" marR="10033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Strawberry rhubarb salad</a:t>
                      </a:r>
                    </a:p>
                    <a:p>
                      <a:pPr marL="0" marR="10033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pine nuts, goat cheese, poppyseed dressing gf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16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/>
                </a:tc>
                <a:extLst>
                  <a:ext uri="{0D108BD9-81ED-4DB2-BD59-A6C34878D82A}">
                    <a16:rowId xmlns:a16="http://schemas.microsoft.com/office/drawing/2014/main" val="1671953029"/>
                  </a:ext>
                </a:extLst>
              </a:tr>
              <a:tr h="1023402">
                <a:tc>
                  <a:txBody>
                    <a:bodyPr/>
                    <a:lstStyle/>
                    <a:p>
                      <a:pPr marL="0" marR="10033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Iceberg Wedge</a:t>
                      </a:r>
                    </a:p>
                    <a:p>
                      <a:pPr marL="0" marR="10033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bacon, cherry tomatoes, blue cheese, blue cheese dressing gf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16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4786" marR="44786" marT="0" marB="0"/>
                </a:tc>
                <a:extLst>
                  <a:ext uri="{0D108BD9-81ED-4DB2-BD59-A6C34878D82A}">
                    <a16:rowId xmlns:a16="http://schemas.microsoft.com/office/drawing/2014/main" val="356524655"/>
                  </a:ext>
                </a:extLst>
              </a:tr>
              <a:tr h="1487611">
                <a:tc>
                  <a:txBody>
                    <a:bodyPr/>
                    <a:lstStyle/>
                    <a:p>
                      <a:pPr marL="0" marR="10033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Local Green Salad</a:t>
                      </a:r>
                    </a:p>
                    <a:p>
                      <a:pPr marL="0" marR="10033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cherry tomatoes, slivered almonds, dried cranberries, lemon vinaigrette dressing gf/v</a:t>
                      </a:r>
                      <a:endParaRPr lang="en-US" sz="16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393" marR="22393" marT="0" marB="0"/>
                </a:tc>
                <a:tc>
                  <a:txBody>
                    <a:bodyPr/>
                    <a:lstStyle/>
                    <a:p>
                      <a:pPr marL="0" marR="0" algn="just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14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22393" marR="22393" marT="0" marB="0"/>
                </a:tc>
                <a:extLst>
                  <a:ext uri="{0D108BD9-81ED-4DB2-BD59-A6C34878D82A}">
                    <a16:rowId xmlns:a16="http://schemas.microsoft.com/office/drawing/2014/main" val="382269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28971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ontent Placeholder 23">
            <a:extLst>
              <a:ext uri="{FF2B5EF4-FFF2-40B4-BE49-F238E27FC236}">
                <a16:creationId xmlns:a16="http://schemas.microsoft.com/office/drawing/2014/main" id="{48A58D0F-E7E5-4AD7-80D8-D2B13E6E996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76297415"/>
              </p:ext>
            </p:extLst>
          </p:nvPr>
        </p:nvGraphicFramePr>
        <p:xfrm>
          <a:off x="141288" y="184150"/>
          <a:ext cx="4900707" cy="8902438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267504">
                  <a:extLst>
                    <a:ext uri="{9D8B030D-6E8A-4147-A177-3AD203B41FA5}">
                      <a16:colId xmlns:a16="http://schemas.microsoft.com/office/drawing/2014/main" val="2048914900"/>
                    </a:ext>
                  </a:extLst>
                </a:gridCol>
                <a:gridCol w="633203">
                  <a:extLst>
                    <a:ext uri="{9D8B030D-6E8A-4147-A177-3AD203B41FA5}">
                      <a16:colId xmlns:a16="http://schemas.microsoft.com/office/drawing/2014/main" val="3590773454"/>
                    </a:ext>
                  </a:extLst>
                </a:gridCol>
              </a:tblGrid>
              <a:tr h="434075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Small Plates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 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6205673"/>
                  </a:ext>
                </a:extLst>
              </a:tr>
              <a:tr h="952779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Crispy Brussels Sprouts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Parmesan, Caesar dressing, bacon, melted Comté gf 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13</a:t>
                      </a:r>
                      <a:endParaRPr lang="en-US" sz="2400" b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094663194"/>
                  </a:ext>
                </a:extLst>
              </a:tr>
              <a:tr h="97841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Dungeness Crab Cake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mango salsa, raspberry white balsamic, frisée basil salad, avocado purée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16</a:t>
                      </a:r>
                      <a:endParaRPr lang="en-US" sz="2400" b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181248600"/>
                  </a:ext>
                </a:extLst>
              </a:tr>
              <a:tr h="1391523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Bacon + Pastrami Sliders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wonton chips, sriracha mayo, nori, sesame seeds, scallions, serrano peppers, sweet soy, edamame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15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1275011728"/>
                  </a:ext>
                </a:extLst>
              </a:tr>
              <a:tr h="46809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Chef’s Specials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583240"/>
                  </a:ext>
                </a:extLst>
              </a:tr>
              <a:tr h="1229293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Sesame-Crusted Ahi Tuna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seared rare with apple watermelon radish salad, buckwheat soba noodles, scallions, avocado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38</a:t>
                      </a:r>
                      <a:endParaRPr lang="en-US" sz="2400" b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482476754"/>
                  </a:ext>
                </a:extLst>
              </a:tr>
              <a:tr h="1275349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Orange Glazed Salmon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winter citrus salad, pistachios, shaved fennel, orange coriander reduction, roasted beet purée, asparagus 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34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1117981853"/>
                  </a:ext>
                </a:extLst>
              </a:tr>
              <a:tr h="128215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Citrus-Brined Pork Chop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sweet potato purée, bacon lardon, baby chard, pearl onions, honey + thyme roasted green apples, apple cider jus gf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27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2835370481"/>
                  </a:ext>
                </a:extLst>
              </a:tr>
              <a:tr h="89075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Prime Sirloin Steak Sandwich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soft steak roll, caramelized onions, petite salad, French fries or onion rings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39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322667864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21468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Content Placeholder 23">
            <a:extLst>
              <a:ext uri="{FF2B5EF4-FFF2-40B4-BE49-F238E27FC236}">
                <a16:creationId xmlns:a16="http://schemas.microsoft.com/office/drawing/2014/main" id="{36031883-0835-4358-A767-5892192A1EC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5769233"/>
              </p:ext>
            </p:extLst>
          </p:nvPr>
        </p:nvGraphicFramePr>
        <p:xfrm>
          <a:off x="141288" y="184150"/>
          <a:ext cx="4902199" cy="8772126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272683">
                  <a:extLst>
                    <a:ext uri="{9D8B030D-6E8A-4147-A177-3AD203B41FA5}">
                      <a16:colId xmlns:a16="http://schemas.microsoft.com/office/drawing/2014/main" val="2048914900"/>
                    </a:ext>
                  </a:extLst>
                </a:gridCol>
                <a:gridCol w="629516">
                  <a:extLst>
                    <a:ext uri="{9D8B030D-6E8A-4147-A177-3AD203B41FA5}">
                      <a16:colId xmlns:a16="http://schemas.microsoft.com/office/drawing/2014/main" val="3590773454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Mains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120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737402"/>
                  </a:ext>
                </a:extLst>
              </a:tr>
              <a:tr h="119370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Pappardelle Pasta *NEW*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English peas, roasted parsnips, California asparagus, Parmesan, alfredo sauce gf available/v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23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499921081"/>
                  </a:ext>
                </a:extLst>
              </a:tr>
              <a:tr h="124746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Chicken Kale Caesar Salad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rainbow cauliflower, pine nuts, golden raisins, Parmesan tuile, Caesar dressing gf/v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16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1132044403"/>
                  </a:ext>
                </a:extLst>
              </a:tr>
              <a:tr h="127773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Short Rib Cannelloni *NEW*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short rib ragu, ricotta, mozzarella, confit garlic, thyme, squash purée, wild mushrooms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25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3404411910"/>
                  </a:ext>
                </a:extLst>
              </a:tr>
              <a:tr h="1035513">
                <a:tc>
                  <a:txBody>
                    <a:bodyPr/>
                    <a:lstStyle/>
                    <a:p>
                      <a:pPr marL="0" marR="0" lvl="0" indent="0" algn="l" defTabSz="548620" rtl="0" eaLnBrk="1" fontAlgn="auto" latinLnBrk="0" hangingPunct="1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effectLst/>
                        </a:rPr>
                        <a:t>Petrale Sole</a:t>
                      </a:r>
                      <a:br>
                        <a:rPr lang="en-US" sz="2400" dirty="0">
                          <a:effectLst/>
                        </a:rPr>
                      </a:br>
                      <a:r>
                        <a:rPr lang="en-US" sz="1600" spc="75" dirty="0">
                          <a:effectLst/>
                        </a:rPr>
                        <a:t>mashed potatoes, onion strings, wilted spinach, lemon caper piccata sauce</a:t>
                      </a:r>
                      <a:r>
                        <a:rPr lang="en-US" sz="1600" dirty="0">
                          <a:effectLst/>
                        </a:rPr>
                        <a:t> </a:t>
                      </a:r>
                      <a:endParaRPr lang="en-US" sz="16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28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2849504948"/>
                  </a:ext>
                </a:extLst>
              </a:tr>
              <a:tr h="1314071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Grilled Angus Beef Burger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Impossible burgers available v 22| garlic-buttered brioche bun, French fries | add Jack, Swiss or Cheddar cheese 1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19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4178621906"/>
                  </a:ext>
                </a:extLst>
              </a:tr>
              <a:tr h="127773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Chinese Dumpling Plate</a:t>
                      </a: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served on bed of steamed rice with sesame ponzu dipping sauce &amp; cucumber, ginger salad</a:t>
                      </a:r>
                      <a:endParaRPr lang="en-US" sz="24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43" marR="5624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20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43" marR="56243" marT="0" marB="0"/>
                </a:tc>
                <a:extLst>
                  <a:ext uri="{0D108BD9-81ED-4DB2-BD59-A6C34878D82A}">
                    <a16:rowId xmlns:a16="http://schemas.microsoft.com/office/drawing/2014/main" val="4230432408"/>
                  </a:ext>
                </a:extLst>
              </a:tr>
              <a:tr h="999179">
                <a:tc>
                  <a:txBody>
                    <a:bodyPr/>
                    <a:lstStyle/>
                    <a:p>
                      <a:pPr marL="0" marR="0" lvl="0" indent="0" algn="l" defTabSz="54862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>
                          <a:latin typeface="+mn-lt"/>
                        </a:rPr>
                        <a:t>Chicken Saltimbocca</a:t>
                      </a:r>
                    </a:p>
                    <a:p>
                      <a:r>
                        <a:rPr lang="en-US" sz="1600" spc="80" baseline="0" dirty="0">
                          <a:latin typeface="+mn-lt"/>
                        </a:rPr>
                        <a:t>Prosciutto, Lemon, Sage, roasted chicken glace, Carolina Rice Grits cake</a:t>
                      </a:r>
                    </a:p>
                  </a:txBody>
                  <a:tcPr marL="56243" marR="56243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  <a:latin typeface="+mn-lt"/>
                        </a:rPr>
                        <a:t>20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243" marR="56243" marT="0" marB="0"/>
                </a:tc>
                <a:extLst>
                  <a:ext uri="{0D108BD9-81ED-4DB2-BD59-A6C34878D82A}">
                    <a16:rowId xmlns:a16="http://schemas.microsoft.com/office/drawing/2014/main" val="1702769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3892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Content Placeholder 11">
            <a:extLst>
              <a:ext uri="{FF2B5EF4-FFF2-40B4-BE49-F238E27FC236}">
                <a16:creationId xmlns:a16="http://schemas.microsoft.com/office/drawing/2014/main" id="{40FD661B-43CE-4133-B183-4E7EF30495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5342001"/>
              </p:ext>
            </p:extLst>
          </p:nvPr>
        </p:nvGraphicFramePr>
        <p:xfrm>
          <a:off x="141288" y="184150"/>
          <a:ext cx="4902199" cy="899974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4158209">
                  <a:extLst>
                    <a:ext uri="{9D8B030D-6E8A-4147-A177-3AD203B41FA5}">
                      <a16:colId xmlns:a16="http://schemas.microsoft.com/office/drawing/2014/main" val="2632896843"/>
                    </a:ext>
                  </a:extLst>
                </a:gridCol>
                <a:gridCol w="743990">
                  <a:extLst>
                    <a:ext uri="{9D8B030D-6E8A-4147-A177-3AD203B41FA5}">
                      <a16:colId xmlns:a16="http://schemas.microsoft.com/office/drawing/2014/main" val="2782054658"/>
                    </a:ext>
                  </a:extLst>
                </a:gridCol>
              </a:tblGrid>
              <a:tr h="39624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Sides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3866339"/>
                  </a:ext>
                </a:extLst>
              </a:tr>
              <a:tr h="61440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Baby Chard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pearl onions, bacon lardon gf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7.5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2458152073"/>
                  </a:ext>
                </a:extLst>
              </a:tr>
              <a:tr h="648458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French Fries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aromatic herbs gf/v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7.5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4090395006"/>
                  </a:ext>
                </a:extLst>
              </a:tr>
              <a:tr h="641174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Asparagus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winter citrus salad gf/v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7.5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685866041"/>
                  </a:ext>
                </a:extLst>
              </a:tr>
              <a:tr h="641172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Mashed Potatoes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gf/v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7.5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3931046186"/>
                  </a:ext>
                </a:extLst>
              </a:tr>
              <a:tr h="826097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Fried Green Tomatoes</a:t>
                      </a: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lemon caper aioli v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7.5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2547768211"/>
                  </a:ext>
                </a:extLst>
              </a:tr>
              <a:tr h="78901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800" b="1" dirty="0">
                          <a:effectLst/>
                        </a:rPr>
                        <a:t>Featured Wines </a:t>
                      </a:r>
                      <a:br>
                        <a:rPr lang="en-US" sz="2800" b="1" dirty="0">
                          <a:effectLst/>
                        </a:rPr>
                      </a:br>
                      <a:r>
                        <a:rPr lang="en-US" sz="2000" b="0" dirty="0">
                          <a:effectLst/>
                        </a:rPr>
                        <a:t>(per glass)</a:t>
                      </a: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</a:rPr>
                        <a:t> 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0413818"/>
                  </a:ext>
                </a:extLst>
              </a:tr>
              <a:tr h="78901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2018 Domaine Roger </a:t>
                      </a:r>
                      <a:r>
                        <a:rPr lang="en-US" sz="2400" dirty="0" err="1">
                          <a:effectLst/>
                        </a:rPr>
                        <a:t>Neveu</a:t>
                      </a:r>
                      <a:endParaRPr lang="en-US" sz="2400" dirty="0">
                        <a:effectLst/>
                      </a:endParaRP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(Sauvignon Blanc), Sancerre 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14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797329402"/>
                  </a:ext>
                </a:extLst>
              </a:tr>
              <a:tr h="1147013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2017 Domaine Marcel Lapierre </a:t>
                      </a:r>
                      <a:r>
                        <a:rPr lang="en-US" sz="2400" dirty="0" err="1">
                          <a:effectLst/>
                        </a:rPr>
                        <a:t>Morgon</a:t>
                      </a:r>
                      <a:endParaRPr lang="en-US" sz="2400" dirty="0">
                        <a:effectLst/>
                      </a:endParaRPr>
                    </a:p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1600" spc="75" dirty="0">
                          <a:effectLst/>
                        </a:rPr>
                        <a:t>(Gamay), Beaujolais 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20</a:t>
                      </a:r>
                      <a:endParaRPr lang="en-US" sz="2400" b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102892783"/>
                  </a:ext>
                </a:extLst>
              </a:tr>
              <a:tr h="878066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2016 Domaine </a:t>
                      </a:r>
                      <a:r>
                        <a:rPr lang="en-US" sz="2400" dirty="0" err="1">
                          <a:effectLst/>
                        </a:rPr>
                        <a:t>Tempier</a:t>
                      </a:r>
                      <a:r>
                        <a:rPr lang="en-US" sz="1600" spc="75" dirty="0">
                          <a:effectLst/>
                        </a:rPr>
                        <a:t> (Mourvèdre/Grenache), Bandol</a:t>
                      </a:r>
                      <a:r>
                        <a:rPr lang="en-US" sz="2400" dirty="0">
                          <a:effectLst/>
                        </a:rPr>
                        <a:t> </a:t>
                      </a:r>
                      <a:endParaRPr lang="en-US" sz="2400" b="1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>
                          <a:effectLst/>
                        </a:rPr>
                        <a:t>26</a:t>
                      </a:r>
                      <a:endParaRPr lang="en-US" sz="2400" b="1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3749225677"/>
                  </a:ext>
                </a:extLst>
              </a:tr>
              <a:tr h="78901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2015 Château </a:t>
                      </a:r>
                      <a:r>
                        <a:rPr lang="en-US" sz="2400" dirty="0" err="1">
                          <a:effectLst/>
                        </a:rPr>
                        <a:t>Aney</a:t>
                      </a:r>
                      <a:r>
                        <a:rPr lang="en-US" sz="2400" dirty="0">
                          <a:effectLst/>
                        </a:rPr>
                        <a:t>, Médoc</a:t>
                      </a: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effectLst/>
                        </a:rPr>
                        <a:t>14</a:t>
                      </a:r>
                      <a:endParaRPr lang="en-US" sz="1200" dirty="0"/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6269114"/>
                  </a:ext>
                </a:extLst>
              </a:tr>
              <a:tr h="789010">
                <a:tc>
                  <a:txBody>
                    <a:bodyPr/>
                    <a:lstStyle/>
                    <a:p>
                      <a:pPr marL="0" marR="0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endParaRPr lang="en-US" sz="2400" dirty="0">
                        <a:effectLst/>
                      </a:endParaRPr>
                    </a:p>
                  </a:txBody>
                  <a:tcPr marL="112486" marR="112486" marT="0" marB="0"/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112486" marR="112486" marT="0" marB="0"/>
                </a:tc>
                <a:extLst>
                  <a:ext uri="{0D108BD9-81ED-4DB2-BD59-A6C34878D82A}">
                    <a16:rowId xmlns:a16="http://schemas.microsoft.com/office/drawing/2014/main" val="575511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19687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18">
      <a:dk1>
        <a:srgbClr val="9D0000"/>
      </a:dk1>
      <a:lt1>
        <a:srgbClr val="FCEDD4"/>
      </a:lt1>
      <a:dk2>
        <a:srgbClr val="8D6347"/>
      </a:dk2>
      <a:lt2>
        <a:srgbClr val="FFF0D7"/>
      </a:lt2>
      <a:accent1>
        <a:srgbClr val="8D6347"/>
      </a:accent1>
      <a:accent2>
        <a:srgbClr val="FF0000"/>
      </a:accent2>
      <a:accent3>
        <a:srgbClr val="00AEEF"/>
      </a:accent3>
      <a:accent4>
        <a:srgbClr val="577423"/>
      </a:accent4>
      <a:accent5>
        <a:srgbClr val="36748D"/>
      </a:accent5>
      <a:accent6>
        <a:srgbClr val="60370F"/>
      </a:accent6>
      <a:hlink>
        <a:srgbClr val="9C0000"/>
      </a:hlink>
      <a:folHlink>
        <a:srgbClr val="9C0000"/>
      </a:folHlink>
    </a:clrScheme>
    <a:fontScheme name="Custom 5">
      <a:majorFont>
        <a:latin typeface="Adobe Garamond Pro"/>
        <a:ea typeface=""/>
        <a:cs typeface=""/>
      </a:majorFont>
      <a:minorFont>
        <a:latin typeface="Segoe U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F6E7"/>
        </a:solidFill>
        <a:ln>
          <a:solidFill>
            <a:srgbClr val="8D6347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TF16411246_Restaurant pitch deck_AAS_v5" id="{8177B436-B2DB-4F15-B992-5A4452FF1273}" vid="{ACBB9CD5-D3C7-4B74-9E01-7D9949625FE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1" ma:contentTypeDescription="Create a new document." ma:contentTypeScope="" ma:versionID="9677210f24a1be23c92c90fd886aa0aa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60e05723c5c1908df1a1a4ebf11d344e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0D81ADB-A44A-4FB2-B0CC-58F0879A8535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2.xml><?xml version="1.0" encoding="utf-8"?>
<ds:datastoreItem xmlns:ds="http://schemas.openxmlformats.org/officeDocument/2006/customXml" ds:itemID="{722B8795-896F-4831-ACEF-3917CDD276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40FF4BD-2C4F-4AE3-AE8E-A711B32C767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</Words>
  <Application>Microsoft Office PowerPoint</Application>
  <PresentationFormat>On-screen Show (16:9)</PresentationFormat>
  <Paragraphs>93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Adobe Garamond Pro</vt:lpstr>
      <vt:lpstr>Arial</vt:lpstr>
      <vt:lpstr>Calibri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2020-06-01T17:12:03Z</dcterms:created>
  <dcterms:modified xsi:type="dcterms:W3CDTF">2020-06-06T01:55:29Z</dcterms:modified>
</cp:coreProperties>
</file>